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67"/>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31JDbbPDEOWOnOY9Ag/grw==" hashData="XLUlJ7spfaOv2H+HfA6zv+m+kwXPLvhS6wHbIV34stJ2cjqyZtJqJ94vNS1qXnXPDbyaXaxGUCkLDVfwbDPuaQ=="/>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qtiDpJxkxpPzEVU7L2iUEcf4r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9"/>
  </p:normalViewPr>
  <p:slideViewPr>
    <p:cSldViewPr snapToGrid="0">
      <p:cViewPr varScale="1">
        <p:scale>
          <a:sx n="114" d="100"/>
          <a:sy n="114"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We’ve already talked about some language to avoid, now let’s talk about actions we should avoid</a:t>
            </a:r>
            <a:endParaRPr/>
          </a:p>
        </p:txBody>
      </p:sp>
      <p:sp>
        <p:nvSpPr>
          <p:cNvPr id="264" name="Google Shape;2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Examples: curb cuts, automatic doors, smartphones, voice assistants</a:t>
            </a:r>
            <a:endParaRPr/>
          </a:p>
        </p:txBody>
      </p:sp>
      <p:sp>
        <p:nvSpPr>
          <p:cNvPr id="376" name="Google Shape;37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cap="small">
                <a:latin typeface="Georgia"/>
                <a:ea typeface="Georgia"/>
                <a:cs typeface="Georgia"/>
                <a:sym typeface="Georgia"/>
              </a:rPr>
              <a:t>and Recognizing Issues We Need to Address</a:t>
            </a:r>
            <a:endParaRPr/>
          </a:p>
        </p:txBody>
      </p:sp>
      <p:sp>
        <p:nvSpPr>
          <p:cNvPr id="394" name="Google Shape;39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5" type="title">
  <p:cSld name="TITLE">
    <p:spTree>
      <p:nvGrpSpPr>
        <p:cNvPr id="1" name="Shape 71"/>
        <p:cNvGrpSpPr/>
        <p:nvPr/>
      </p:nvGrpSpPr>
      <p:grpSpPr>
        <a:xfrm>
          <a:off x="0" y="0"/>
          <a:ext cx="0" cy="0"/>
          <a:chOff x="0" y="0"/>
          <a:chExt cx="0" cy="0"/>
        </a:xfrm>
      </p:grpSpPr>
      <p:sp>
        <p:nvSpPr>
          <p:cNvPr id="72" name="Google Shape;72;p75"/>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75"/>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4" name="Google Shape;74;p75"/>
          <p:cNvSpPr txBox="1">
            <a:spLocks noGrp="1"/>
          </p:cNvSpPr>
          <p:nvPr>
            <p:ph type="dt" idx="10"/>
          </p:nvPr>
        </p:nvSpPr>
        <p:spPr>
          <a:xfrm>
            <a:off x="11014841" y="6474372"/>
            <a:ext cx="974834" cy="24710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27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75"/>
          <p:cNvSpPr txBox="1">
            <a:spLocks noGrp="1"/>
          </p:cNvSpPr>
          <p:nvPr>
            <p:ph type="ftr" idx="11"/>
          </p:nvPr>
        </p:nvSpPr>
        <p:spPr>
          <a:xfrm>
            <a:off x="1524000" y="6474372"/>
            <a:ext cx="9144000"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75"/>
          <p:cNvSpPr txBox="1">
            <a:spLocks noGrp="1"/>
          </p:cNvSpPr>
          <p:nvPr>
            <p:ph type="sldNum" idx="12"/>
          </p:nvPr>
        </p:nvSpPr>
        <p:spPr>
          <a:xfrm>
            <a:off x="0" y="6474372"/>
            <a:ext cx="1135117" cy="247103"/>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6">
  <p:cSld name="Content Slide 6">
    <p:spTree>
      <p:nvGrpSpPr>
        <p:cNvPr id="1" name="Shape 79"/>
        <p:cNvGrpSpPr/>
        <p:nvPr/>
      </p:nvGrpSpPr>
      <p:grpSpPr>
        <a:xfrm>
          <a:off x="0" y="0"/>
          <a:ext cx="0" cy="0"/>
          <a:chOff x="0" y="0"/>
          <a:chExt cx="0" cy="0"/>
        </a:xfrm>
      </p:grpSpPr>
      <p:sp>
        <p:nvSpPr>
          <p:cNvPr id="80" name="Google Shape;80;p77"/>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77"/>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2" name="Google Shape;82;p77"/>
          <p:cNvSpPr txBox="1">
            <a:spLocks noGrp="1"/>
          </p:cNvSpPr>
          <p:nvPr>
            <p:ph type="dt" idx="10"/>
          </p:nvPr>
        </p:nvSpPr>
        <p:spPr>
          <a:xfrm>
            <a:off x="9693166" y="6474372"/>
            <a:ext cx="974834" cy="24710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27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77"/>
          <p:cNvSpPr txBox="1">
            <a:spLocks noGrp="1"/>
          </p:cNvSpPr>
          <p:nvPr>
            <p:ph type="ftr" idx="11"/>
          </p:nvPr>
        </p:nvSpPr>
        <p:spPr>
          <a:xfrm>
            <a:off x="1524000" y="6474372"/>
            <a:ext cx="7819697"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7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00274C"/>
                </a:solidFill>
                <a:latin typeface="Calibri"/>
                <a:ea typeface="Calibri"/>
                <a:cs typeface="Calibri"/>
                <a:sym typeface="Calibri"/>
              </a:defRPr>
            </a:lvl1pPr>
            <a:lvl2pPr marL="0" marR="0" lvl="1" indent="0" algn="r" rtl="0">
              <a:spcBef>
                <a:spcPts val="0"/>
              </a:spcBef>
              <a:buNone/>
              <a:defRPr sz="1200" b="0" i="0" u="none" strike="noStrike" cap="none">
                <a:solidFill>
                  <a:srgbClr val="00274C"/>
                </a:solidFill>
                <a:latin typeface="Calibri"/>
                <a:ea typeface="Calibri"/>
                <a:cs typeface="Calibri"/>
                <a:sym typeface="Calibri"/>
              </a:defRPr>
            </a:lvl2pPr>
            <a:lvl3pPr marL="0" marR="0" lvl="2" indent="0" algn="r" rtl="0">
              <a:spcBef>
                <a:spcPts val="0"/>
              </a:spcBef>
              <a:buNone/>
              <a:defRPr sz="1200" b="0" i="0" u="none" strike="noStrike" cap="none">
                <a:solidFill>
                  <a:srgbClr val="00274C"/>
                </a:solidFill>
                <a:latin typeface="Calibri"/>
                <a:ea typeface="Calibri"/>
                <a:cs typeface="Calibri"/>
                <a:sym typeface="Calibri"/>
              </a:defRPr>
            </a:lvl3pPr>
            <a:lvl4pPr marL="0" marR="0" lvl="3" indent="0" algn="r" rtl="0">
              <a:spcBef>
                <a:spcPts val="0"/>
              </a:spcBef>
              <a:buNone/>
              <a:defRPr sz="1200" b="0" i="0" u="none" strike="noStrike" cap="none">
                <a:solidFill>
                  <a:srgbClr val="00274C"/>
                </a:solidFill>
                <a:latin typeface="Calibri"/>
                <a:ea typeface="Calibri"/>
                <a:cs typeface="Calibri"/>
                <a:sym typeface="Calibri"/>
              </a:defRPr>
            </a:lvl4pPr>
            <a:lvl5pPr marL="0" marR="0" lvl="4" indent="0" algn="r" rtl="0">
              <a:spcBef>
                <a:spcPts val="0"/>
              </a:spcBef>
              <a:buNone/>
              <a:defRPr sz="1200" b="0" i="0" u="none" strike="noStrike" cap="none">
                <a:solidFill>
                  <a:srgbClr val="00274C"/>
                </a:solidFill>
                <a:latin typeface="Calibri"/>
                <a:ea typeface="Calibri"/>
                <a:cs typeface="Calibri"/>
                <a:sym typeface="Calibri"/>
              </a:defRPr>
            </a:lvl5pPr>
            <a:lvl6pPr marL="0" marR="0" lvl="5" indent="0" algn="r" rtl="0">
              <a:spcBef>
                <a:spcPts val="0"/>
              </a:spcBef>
              <a:buNone/>
              <a:defRPr sz="1200" b="0" i="0" u="none" strike="noStrike" cap="none">
                <a:solidFill>
                  <a:srgbClr val="00274C"/>
                </a:solidFill>
                <a:latin typeface="Calibri"/>
                <a:ea typeface="Calibri"/>
                <a:cs typeface="Calibri"/>
                <a:sym typeface="Calibri"/>
              </a:defRPr>
            </a:lvl6pPr>
            <a:lvl7pPr marL="0" marR="0" lvl="6" indent="0" algn="r" rtl="0">
              <a:spcBef>
                <a:spcPts val="0"/>
              </a:spcBef>
              <a:buNone/>
              <a:defRPr sz="1200" b="0" i="0" u="none" strike="noStrike" cap="none">
                <a:solidFill>
                  <a:srgbClr val="00274C"/>
                </a:solidFill>
                <a:latin typeface="Calibri"/>
                <a:ea typeface="Calibri"/>
                <a:cs typeface="Calibri"/>
                <a:sym typeface="Calibri"/>
              </a:defRPr>
            </a:lvl7pPr>
            <a:lvl8pPr marL="0" marR="0" lvl="7" indent="0" algn="r" rtl="0">
              <a:spcBef>
                <a:spcPts val="0"/>
              </a:spcBef>
              <a:buNone/>
              <a:defRPr sz="1200" b="0" i="0" u="none" strike="noStrike" cap="none">
                <a:solidFill>
                  <a:srgbClr val="00274C"/>
                </a:solidFill>
                <a:latin typeface="Calibri"/>
                <a:ea typeface="Calibri"/>
                <a:cs typeface="Calibri"/>
                <a:sym typeface="Calibri"/>
              </a:defRPr>
            </a:lvl8pPr>
            <a:lvl9pPr marL="0" marR="0" lvl="8" indent="0" algn="r" rtl="0">
              <a:spcBef>
                <a:spcPts val="0"/>
              </a:spcBef>
              <a:buNone/>
              <a:defRPr sz="1200" b="0" i="0" u="none" strike="noStrike" cap="none">
                <a:solidFill>
                  <a:srgbClr val="00274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74C"/>
              </a:buClr>
              <a:buSzPts val="4000"/>
              <a:buFont typeface="Georgia"/>
              <a:buNone/>
              <a:defRPr sz="4000" b="1" i="0" u="none" strike="noStrike" cap="small">
                <a:solidFill>
                  <a:srgbClr val="00274C"/>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9"/>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274C"/>
              </a:buClr>
              <a:buSzPts val="2400"/>
              <a:buFont typeface="Noto Sans Symbols"/>
              <a:buNone/>
              <a:defRPr sz="24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rgbClr val="00274C"/>
              </a:buClr>
              <a:buSzPts val="1500"/>
              <a:buFont typeface="Noto Sans Symbols"/>
              <a:buNone/>
              <a:defRPr sz="20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0274C"/>
              </a:buClr>
              <a:buSzPts val="1080"/>
              <a:buFont typeface="Noto Sans Symbols"/>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59"/>
          <p:cNvSpPr txBox="1">
            <a:spLocks noGrp="1"/>
          </p:cNvSpPr>
          <p:nvPr>
            <p:ph type="ftr" idx="11"/>
          </p:nvPr>
        </p:nvSpPr>
        <p:spPr>
          <a:xfrm>
            <a:off x="1524000" y="6474372"/>
            <a:ext cx="8765309"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5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59"/>
          <p:cNvCxnSpPr/>
          <p:nvPr/>
        </p:nvCxnSpPr>
        <p:spPr>
          <a:xfrm>
            <a:off x="360218" y="1376219"/>
            <a:ext cx="11333018" cy="0"/>
          </a:xfrm>
          <a:prstGeom prst="straightConnector1">
            <a:avLst/>
          </a:prstGeom>
          <a:noFill/>
          <a:ln w="22225" cap="flat" cmpd="sng">
            <a:solidFill>
              <a:srgbClr val="00274C"/>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24"/>
        <p:cNvGrpSpPr/>
        <p:nvPr/>
      </p:nvGrpSpPr>
      <p:grpSpPr>
        <a:xfrm>
          <a:off x="0" y="0"/>
          <a:ext cx="0" cy="0"/>
          <a:chOff x="0" y="0"/>
          <a:chExt cx="0" cy="0"/>
        </a:xfrm>
      </p:grpSpPr>
      <p:sp>
        <p:nvSpPr>
          <p:cNvPr id="25" name="Google Shape;25;p61"/>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61"/>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32"/>
        <p:cNvGrpSpPr/>
        <p:nvPr/>
      </p:nvGrpSpPr>
      <p:grpSpPr>
        <a:xfrm>
          <a:off x="0" y="0"/>
          <a:ext cx="0" cy="0"/>
          <a:chOff x="0" y="0"/>
          <a:chExt cx="0" cy="0"/>
        </a:xfrm>
      </p:grpSpPr>
      <p:sp>
        <p:nvSpPr>
          <p:cNvPr id="33" name="Google Shape;33;p63"/>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060"/>
              </a:buClr>
              <a:buSzPts val="4800"/>
              <a:buFont typeface="Calibri"/>
              <a:buNone/>
              <a:defRPr sz="48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63"/>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39"/>
        <p:cNvGrpSpPr/>
        <p:nvPr/>
      </p:nvGrpSpPr>
      <p:grpSpPr>
        <a:xfrm>
          <a:off x="0" y="0"/>
          <a:ext cx="0" cy="0"/>
          <a:chOff x="0" y="0"/>
          <a:chExt cx="0" cy="0"/>
        </a:xfrm>
      </p:grpSpPr>
      <p:sp>
        <p:nvSpPr>
          <p:cNvPr id="40" name="Google Shape;40;p65"/>
          <p:cNvSpPr txBox="1">
            <a:spLocks noGrp="1"/>
          </p:cNvSpPr>
          <p:nvPr>
            <p:ph type="title"/>
          </p:nvPr>
        </p:nvSpPr>
        <p:spPr>
          <a:xfrm>
            <a:off x="0" y="2665522"/>
            <a:ext cx="12191999" cy="173694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5"/>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67"/>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060"/>
              </a:buClr>
              <a:buSzPts val="4800"/>
              <a:buFont typeface="Calibri"/>
              <a:buNone/>
              <a:defRPr sz="48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67"/>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00274C"/>
              </a:buClr>
              <a:buSzPts val="2000"/>
              <a:buFont typeface="Arial"/>
              <a:buNone/>
              <a:defRPr sz="2000" b="0" i="0" u="none" strike="noStrike" cap="none">
                <a:solidFill>
                  <a:srgbClr val="00274C"/>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50"/>
        <p:cNvGrpSpPr/>
        <p:nvPr/>
      </p:nvGrpSpPr>
      <p:grpSpPr>
        <a:xfrm>
          <a:off x="0" y="0"/>
          <a:ext cx="0" cy="0"/>
          <a:chOff x="0" y="0"/>
          <a:chExt cx="0" cy="0"/>
        </a:xfrm>
      </p:grpSpPr>
      <p:sp>
        <p:nvSpPr>
          <p:cNvPr id="51" name="Google Shape;51;p69"/>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69"/>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55"/>
        <p:cNvGrpSpPr/>
        <p:nvPr/>
      </p:nvGrpSpPr>
      <p:grpSpPr>
        <a:xfrm>
          <a:off x="0" y="0"/>
          <a:ext cx="0" cy="0"/>
          <a:chOff x="0" y="0"/>
          <a:chExt cx="0" cy="0"/>
        </a:xfrm>
      </p:grpSpPr>
      <p:sp>
        <p:nvSpPr>
          <p:cNvPr id="56" name="Google Shape;56;p71"/>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71"/>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8" name="Google Shape;58;p71"/>
          <p:cNvSpPr txBox="1">
            <a:spLocks noGrp="1"/>
          </p:cNvSpPr>
          <p:nvPr>
            <p:ph type="dt" idx="10"/>
          </p:nvPr>
        </p:nvSpPr>
        <p:spPr>
          <a:xfrm>
            <a:off x="9693166" y="6474372"/>
            <a:ext cx="974834" cy="24710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71"/>
          <p:cNvSpPr txBox="1">
            <a:spLocks noGrp="1"/>
          </p:cNvSpPr>
          <p:nvPr>
            <p:ph type="ftr" idx="11"/>
          </p:nvPr>
        </p:nvSpPr>
        <p:spPr>
          <a:xfrm>
            <a:off x="1524000" y="6474372"/>
            <a:ext cx="7819697"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7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4">
  <p:cSld name="Content Slide 4">
    <p:spTree>
      <p:nvGrpSpPr>
        <p:cNvPr id="1" name="Shape 63"/>
        <p:cNvGrpSpPr/>
        <p:nvPr/>
      </p:nvGrpSpPr>
      <p:grpSpPr>
        <a:xfrm>
          <a:off x="0" y="0"/>
          <a:ext cx="0" cy="0"/>
          <a:chOff x="0" y="0"/>
          <a:chExt cx="0" cy="0"/>
        </a:xfrm>
      </p:grpSpPr>
      <p:sp>
        <p:nvSpPr>
          <p:cNvPr id="64" name="Google Shape;64;p73"/>
          <p:cNvSpPr txBox="1">
            <a:spLocks noGrp="1"/>
          </p:cNvSpPr>
          <p:nvPr>
            <p:ph type="ctrTitle"/>
          </p:nvPr>
        </p:nvSpPr>
        <p:spPr>
          <a:xfrm>
            <a:off x="1524000" y="775522"/>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73"/>
          <p:cNvSpPr txBox="1">
            <a:spLocks noGrp="1"/>
          </p:cNvSpPr>
          <p:nvPr>
            <p:ph type="subTitle" idx="1"/>
          </p:nvPr>
        </p:nvSpPr>
        <p:spPr>
          <a:xfrm>
            <a:off x="1524000" y="1870841"/>
            <a:ext cx="9144000" cy="42671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6" name="Google Shape;66;p73"/>
          <p:cNvSpPr txBox="1">
            <a:spLocks noGrp="1"/>
          </p:cNvSpPr>
          <p:nvPr>
            <p:ph type="dt" idx="10"/>
          </p:nvPr>
        </p:nvSpPr>
        <p:spPr>
          <a:xfrm>
            <a:off x="11014841" y="6474372"/>
            <a:ext cx="974834" cy="24710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27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73"/>
          <p:cNvSpPr txBox="1">
            <a:spLocks noGrp="1"/>
          </p:cNvSpPr>
          <p:nvPr>
            <p:ph type="ftr" idx="11"/>
          </p:nvPr>
        </p:nvSpPr>
        <p:spPr>
          <a:xfrm>
            <a:off x="1524000" y="6474372"/>
            <a:ext cx="9144000"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sldNum" idx="12"/>
          </p:nvPr>
        </p:nvSpPr>
        <p:spPr>
          <a:xfrm>
            <a:off x="388883" y="6474372"/>
            <a:ext cx="1135117" cy="2471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u="none" strike="noStrike" cap="none">
                <a:solidFill>
                  <a:srgbClr val="00274C"/>
                </a:solidFill>
                <a:latin typeface="Calibri"/>
                <a:ea typeface="Calibri"/>
                <a:cs typeface="Calibri"/>
                <a:sym typeface="Calibri"/>
              </a:defRPr>
            </a:lvl1pPr>
            <a:lvl2pPr marL="0" marR="0" lvl="1" indent="0" algn="l" rtl="0">
              <a:spcBef>
                <a:spcPts val="0"/>
              </a:spcBef>
              <a:buNone/>
              <a:defRPr sz="1200" b="0" i="0" u="none" strike="noStrike" cap="none">
                <a:solidFill>
                  <a:srgbClr val="00274C"/>
                </a:solidFill>
                <a:latin typeface="Calibri"/>
                <a:ea typeface="Calibri"/>
                <a:cs typeface="Calibri"/>
                <a:sym typeface="Calibri"/>
              </a:defRPr>
            </a:lvl2pPr>
            <a:lvl3pPr marL="0" marR="0" lvl="2" indent="0" algn="l" rtl="0">
              <a:spcBef>
                <a:spcPts val="0"/>
              </a:spcBef>
              <a:buNone/>
              <a:defRPr sz="1200" b="0" i="0" u="none" strike="noStrike" cap="none">
                <a:solidFill>
                  <a:srgbClr val="00274C"/>
                </a:solidFill>
                <a:latin typeface="Calibri"/>
                <a:ea typeface="Calibri"/>
                <a:cs typeface="Calibri"/>
                <a:sym typeface="Calibri"/>
              </a:defRPr>
            </a:lvl3pPr>
            <a:lvl4pPr marL="0" marR="0" lvl="3" indent="0" algn="l" rtl="0">
              <a:spcBef>
                <a:spcPts val="0"/>
              </a:spcBef>
              <a:buNone/>
              <a:defRPr sz="1200" b="0" i="0" u="none" strike="noStrike" cap="none">
                <a:solidFill>
                  <a:srgbClr val="00274C"/>
                </a:solidFill>
                <a:latin typeface="Calibri"/>
                <a:ea typeface="Calibri"/>
                <a:cs typeface="Calibri"/>
                <a:sym typeface="Calibri"/>
              </a:defRPr>
            </a:lvl4pPr>
            <a:lvl5pPr marL="0" marR="0" lvl="4" indent="0" algn="l" rtl="0">
              <a:spcBef>
                <a:spcPts val="0"/>
              </a:spcBef>
              <a:buNone/>
              <a:defRPr sz="1200" b="0" i="0" u="none" strike="noStrike" cap="none">
                <a:solidFill>
                  <a:srgbClr val="00274C"/>
                </a:solidFill>
                <a:latin typeface="Calibri"/>
                <a:ea typeface="Calibri"/>
                <a:cs typeface="Calibri"/>
                <a:sym typeface="Calibri"/>
              </a:defRPr>
            </a:lvl5pPr>
            <a:lvl6pPr marL="0" marR="0" lvl="5" indent="0" algn="l" rtl="0">
              <a:spcBef>
                <a:spcPts val="0"/>
              </a:spcBef>
              <a:buNone/>
              <a:defRPr sz="1200" b="0" i="0" u="none" strike="noStrike" cap="none">
                <a:solidFill>
                  <a:srgbClr val="00274C"/>
                </a:solidFill>
                <a:latin typeface="Calibri"/>
                <a:ea typeface="Calibri"/>
                <a:cs typeface="Calibri"/>
                <a:sym typeface="Calibri"/>
              </a:defRPr>
            </a:lvl6pPr>
            <a:lvl7pPr marL="0" marR="0" lvl="6" indent="0" algn="l" rtl="0">
              <a:spcBef>
                <a:spcPts val="0"/>
              </a:spcBef>
              <a:buNone/>
              <a:defRPr sz="1200" b="0" i="0" u="none" strike="noStrike" cap="none">
                <a:solidFill>
                  <a:srgbClr val="00274C"/>
                </a:solidFill>
                <a:latin typeface="Calibri"/>
                <a:ea typeface="Calibri"/>
                <a:cs typeface="Calibri"/>
                <a:sym typeface="Calibri"/>
              </a:defRPr>
            </a:lvl7pPr>
            <a:lvl8pPr marL="0" marR="0" lvl="7" indent="0" algn="l" rtl="0">
              <a:spcBef>
                <a:spcPts val="0"/>
              </a:spcBef>
              <a:buNone/>
              <a:defRPr sz="1200" b="0" i="0" u="none" strike="noStrike" cap="none">
                <a:solidFill>
                  <a:srgbClr val="00274C"/>
                </a:solidFill>
                <a:latin typeface="Calibri"/>
                <a:ea typeface="Calibri"/>
                <a:cs typeface="Calibri"/>
                <a:sym typeface="Calibri"/>
              </a:defRPr>
            </a:lvl8pPr>
            <a:lvl9pPr marL="0" marR="0" lvl="8" indent="0" algn="l" rtl="0">
              <a:spcBef>
                <a:spcPts val="0"/>
              </a:spcBef>
              <a:buNone/>
              <a:defRPr sz="1200" b="0" i="0" u="none" strike="noStrike" cap="none">
                <a:solidFill>
                  <a:srgbClr val="00274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9"/>
        <p:cNvGrpSpPr/>
        <p:nvPr/>
      </p:nvGrpSpPr>
      <p:grpSpPr>
        <a:xfrm>
          <a:off x="0" y="0"/>
          <a:ext cx="0" cy="0"/>
          <a:chOff x="0" y="0"/>
          <a:chExt cx="0" cy="0"/>
        </a:xfrm>
      </p:grpSpPr>
      <p:pic>
        <p:nvPicPr>
          <p:cNvPr id="10" name="Google Shape;10;p5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 name="Google Shape;11;p56"/>
          <p:cNvPicPr preferRelativeResize="0"/>
          <p:nvPr/>
        </p:nvPicPr>
        <p:blipFill rotWithShape="1">
          <a:blip r:embed="rId4">
            <a:alphaModFix/>
          </a:blip>
          <a:srcRect/>
          <a:stretch/>
        </p:blipFill>
        <p:spPr>
          <a:xfrm>
            <a:off x="4863824" y="372200"/>
            <a:ext cx="2464352" cy="246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69"/>
        <p:cNvGrpSpPr/>
        <p:nvPr/>
      </p:nvGrpSpPr>
      <p:grpSpPr>
        <a:xfrm>
          <a:off x="0" y="0"/>
          <a:ext cx="0" cy="0"/>
          <a:chOff x="0" y="0"/>
          <a:chExt cx="0" cy="0"/>
        </a:xfrm>
      </p:grpSpPr>
      <p:pic>
        <p:nvPicPr>
          <p:cNvPr id="70" name="Google Shape;70;p7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77"/>
        <p:cNvGrpSpPr/>
        <p:nvPr/>
      </p:nvGrpSpPr>
      <p:grpSpPr>
        <a:xfrm>
          <a:off x="0" y="0"/>
          <a:ext cx="0" cy="0"/>
          <a:chOff x="0" y="0"/>
          <a:chExt cx="0" cy="0"/>
        </a:xfrm>
      </p:grpSpPr>
      <p:pic>
        <p:nvPicPr>
          <p:cNvPr id="78" name="Google Shape;78;p76"/>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55309"/>
        </a:solidFill>
        <a:effectLst/>
      </p:bgPr>
    </p:bg>
    <p:spTree>
      <p:nvGrpSpPr>
        <p:cNvPr id="1" name="Shape 13"/>
        <p:cNvGrpSpPr/>
        <p:nvPr/>
      </p:nvGrpSpPr>
      <p:grpSpPr>
        <a:xfrm>
          <a:off x="0" y="0"/>
          <a:ext cx="0" cy="0"/>
          <a:chOff x="0" y="0"/>
          <a:chExt cx="0" cy="0"/>
        </a:xfrm>
      </p:grpSpPr>
      <p:pic>
        <p:nvPicPr>
          <p:cNvPr id="14" name="Google Shape;14;p5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21"/>
        <p:cNvGrpSpPr/>
        <p:nvPr/>
      </p:nvGrpSpPr>
      <p:grpSpPr>
        <a:xfrm>
          <a:off x="0" y="0"/>
          <a:ext cx="0" cy="0"/>
          <a:chOff x="0" y="0"/>
          <a:chExt cx="0" cy="0"/>
        </a:xfrm>
      </p:grpSpPr>
      <p:pic>
        <p:nvPicPr>
          <p:cNvPr id="22" name="Google Shape;22;p6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 name="Google Shape;23;p60"/>
          <p:cNvPicPr preferRelativeResize="0"/>
          <p:nvPr/>
        </p:nvPicPr>
        <p:blipFill rotWithShape="1">
          <a:blip r:embed="rId4">
            <a:alphaModFix/>
          </a:blip>
          <a:srcRect/>
          <a:stretch/>
        </p:blipFill>
        <p:spPr>
          <a:xfrm>
            <a:off x="4337352" y="482489"/>
            <a:ext cx="3517296" cy="35214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27"/>
        <p:cNvGrpSpPr/>
        <p:nvPr/>
      </p:nvGrpSpPr>
      <p:grpSpPr>
        <a:xfrm>
          <a:off x="0" y="0"/>
          <a:ext cx="0" cy="0"/>
          <a:chOff x="0" y="0"/>
          <a:chExt cx="0" cy="0"/>
        </a:xfrm>
      </p:grpSpPr>
      <p:pic>
        <p:nvPicPr>
          <p:cNvPr id="28" name="Google Shape;28;p62"/>
          <p:cNvPicPr preferRelativeResize="0"/>
          <p:nvPr/>
        </p:nvPicPr>
        <p:blipFill rotWithShape="1">
          <a:blip r:embed="rId3">
            <a:alphaModFix/>
          </a:blip>
          <a:srcRect t="16860" b="47968"/>
          <a:stretch/>
        </p:blipFill>
        <p:spPr>
          <a:xfrm>
            <a:off x="0" y="4445876"/>
            <a:ext cx="12192000" cy="2412124"/>
          </a:xfrm>
          <a:prstGeom prst="rect">
            <a:avLst/>
          </a:prstGeom>
          <a:noFill/>
          <a:ln>
            <a:noFill/>
          </a:ln>
        </p:spPr>
      </p:pic>
      <p:cxnSp>
        <p:nvCxnSpPr>
          <p:cNvPr id="29" name="Google Shape;29;p62"/>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sp>
        <p:nvSpPr>
          <p:cNvPr id="30" name="Google Shape;30;p62"/>
          <p:cNvSpPr txBox="1"/>
          <p:nvPr/>
        </p:nvSpPr>
        <p:spPr>
          <a:xfrm>
            <a:off x="1524000" y="3005958"/>
            <a:ext cx="9144000" cy="140789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Title Slide 2</a:t>
            </a:r>
            <a:endParaRPr sz="4800" b="1" i="0" u="none" strike="noStrike" cap="none">
              <a:solidFill>
                <a:schemeClr val="lt1"/>
              </a:solidFill>
              <a:latin typeface="Calibri"/>
              <a:ea typeface="Calibri"/>
              <a:cs typeface="Calibri"/>
              <a:sym typeface="Calibri"/>
            </a:endParaRPr>
          </a:p>
        </p:txBody>
      </p:sp>
      <p:pic>
        <p:nvPicPr>
          <p:cNvPr id="31" name="Google Shape;31;p62"/>
          <p:cNvPicPr preferRelativeResize="0"/>
          <p:nvPr/>
        </p:nvPicPr>
        <p:blipFill rotWithShape="1">
          <a:blip r:embed="rId4">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35"/>
        <p:cNvGrpSpPr/>
        <p:nvPr/>
      </p:nvGrpSpPr>
      <p:grpSpPr>
        <a:xfrm>
          <a:off x="0" y="0"/>
          <a:ext cx="0" cy="0"/>
          <a:chOff x="0" y="0"/>
          <a:chExt cx="0" cy="0"/>
        </a:xfrm>
      </p:grpSpPr>
      <p:sp>
        <p:nvSpPr>
          <p:cNvPr id="36" name="Google Shape;36;p64"/>
          <p:cNvSpPr/>
          <p:nvPr/>
        </p:nvSpPr>
        <p:spPr>
          <a:xfrm>
            <a:off x="0" y="4445876"/>
            <a:ext cx="12192000" cy="2412124"/>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7" name="Google Shape;37;p64"/>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pic>
        <p:nvPicPr>
          <p:cNvPr id="38" name="Google Shape;38;p64"/>
          <p:cNvPicPr preferRelativeResize="0"/>
          <p:nvPr/>
        </p:nvPicPr>
        <p:blipFill rotWithShape="1">
          <a:blip r:embed="rId3">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42"/>
        <p:cNvGrpSpPr/>
        <p:nvPr/>
      </p:nvGrpSpPr>
      <p:grpSpPr>
        <a:xfrm>
          <a:off x="0" y="0"/>
          <a:ext cx="0" cy="0"/>
          <a:chOff x="0" y="0"/>
          <a:chExt cx="0" cy="0"/>
        </a:xfrm>
      </p:grpSpPr>
      <p:cxnSp>
        <p:nvCxnSpPr>
          <p:cNvPr id="43" name="Google Shape;43;p66"/>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pic>
        <p:nvPicPr>
          <p:cNvPr id="44" name="Google Shape;44;p66"/>
          <p:cNvPicPr preferRelativeResize="0"/>
          <p:nvPr/>
        </p:nvPicPr>
        <p:blipFill rotWithShape="1">
          <a:blip r:embed="rId3">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48"/>
        <p:cNvGrpSpPr/>
        <p:nvPr/>
      </p:nvGrpSpPr>
      <p:grpSpPr>
        <a:xfrm>
          <a:off x="0" y="0"/>
          <a:ext cx="0" cy="0"/>
          <a:chOff x="0" y="0"/>
          <a:chExt cx="0" cy="0"/>
        </a:xfrm>
      </p:grpSpPr>
      <p:pic>
        <p:nvPicPr>
          <p:cNvPr id="49" name="Google Shape;49;p6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53"/>
        <p:cNvGrpSpPr/>
        <p:nvPr/>
      </p:nvGrpSpPr>
      <p:grpSpPr>
        <a:xfrm>
          <a:off x="0" y="0"/>
          <a:ext cx="0" cy="0"/>
          <a:chOff x="0" y="0"/>
          <a:chExt cx="0" cy="0"/>
        </a:xfrm>
      </p:grpSpPr>
      <p:pic>
        <p:nvPicPr>
          <p:cNvPr id="54" name="Google Shape;54;p7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61"/>
        <p:cNvGrpSpPr/>
        <p:nvPr/>
      </p:nvGrpSpPr>
      <p:grpSpPr>
        <a:xfrm>
          <a:off x="0" y="0"/>
          <a:ext cx="0" cy="0"/>
          <a:chOff x="0" y="0"/>
          <a:chExt cx="0" cy="0"/>
        </a:xfrm>
      </p:grpSpPr>
      <p:pic>
        <p:nvPicPr>
          <p:cNvPr id="62" name="Google Shape;62;p7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cdj.org/style-gui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versity.umich.edu/resources/accessible-inclusive-events-resource-gui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rand.umich.edu/design-resources/color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hr.umich.edu/benefits-wellness/health-well-being/mhealthy/faculty-staff-well-being/ergonomics-awareness/about-medical-ergonomics#:~:text=MHealthy%20Medical%20Ergonomics%20provides%20guidance,the%20work%20tasks%20being%20performed." TargetMode="External"/><Relationship Id="rId3" Type="http://schemas.openxmlformats.org/officeDocument/2006/relationships/hyperlink" Target="https://ssd.umich.edu/" TargetMode="External"/><Relationship Id="rId7" Type="http://schemas.openxmlformats.org/officeDocument/2006/relationships/hyperlink" Target="https://www.workconnections.umich.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deanofstudents.umich.edu/" TargetMode="External"/><Relationship Id="rId11" Type="http://schemas.openxmlformats.org/officeDocument/2006/relationships/hyperlink" Target="https://hr.umich.edu/benefits-wellness/financial/long-term-disability-plan/long-term-disability-plan-faqs" TargetMode="External"/><Relationship Id="rId5" Type="http://schemas.openxmlformats.org/officeDocument/2006/relationships/hyperlink" Target="https://caps.umich.edu/" TargetMode="External"/><Relationship Id="rId10" Type="http://schemas.openxmlformats.org/officeDocument/2006/relationships/hyperlink" Target="https://hr.umich.edu/benefits-wellness/health-well-being/mental-emotional-health/mental-health-counseling-consultation-services/michigan-medicine-office-counseling-workplace-resilience" TargetMode="External"/><Relationship Id="rId4" Type="http://schemas.openxmlformats.org/officeDocument/2006/relationships/hyperlink" Target="https://rackham.umich.edu/rackham-life/students-with-disabilities/accommodations-for-graduate-students-with-disabilities/academic-accommodations/" TargetMode="External"/><Relationship Id="rId9" Type="http://schemas.openxmlformats.org/officeDocument/2006/relationships/hyperlink" Target="https://hr.umich.edu/benefits-wellness/health-well-being/mental-emotional-health/mental-health-counseling-consultation-services/faculty-staff-counseling-consultation-office-fascco"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ltp.umich.edu/campus-transit/paratransit/" TargetMode="External"/><Relationship Id="rId3" Type="http://schemas.openxmlformats.org/officeDocument/2006/relationships/hyperlink" Target="https://lsa.umich.edu/lsa/faculty-staff/lsa-dei-office/disability-accessibility.html" TargetMode="External"/><Relationship Id="rId7" Type="http://schemas.openxmlformats.org/officeDocument/2006/relationships/hyperlink" Target="https://requests.fo.umich.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its.umich.edu/" TargetMode="External"/><Relationship Id="rId5" Type="http://schemas.openxmlformats.org/officeDocument/2006/relationships/hyperlink" Target="https://it.umich.edu/accessibility#:~:text=The%20university%20has%20a%20dedicated,and%20advice%20on%20digital%20accessibility." TargetMode="External"/><Relationship Id="rId4" Type="http://schemas.openxmlformats.org/officeDocument/2006/relationships/hyperlink" Target="https://hr.medicine.umich.edu/hr-services/solutions-center"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theride.org/services/accessible-senior-service" TargetMode="External"/><Relationship Id="rId3" Type="http://schemas.openxmlformats.org/officeDocument/2006/relationships/hyperlink" Target="https://cfdc.umich.edu/" TargetMode="External"/><Relationship Id="rId7" Type="http://schemas.openxmlformats.org/officeDocument/2006/relationships/hyperlink" Target="https://www.michigan.gov/leo/bureaus-agencies/mr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connect2community.umich.edu/agency/detail/?agency_id=26861" TargetMode="External"/><Relationship Id="rId11" Type="http://schemas.openxmlformats.org/officeDocument/2006/relationships/hyperlink" Target="https://www.michigan.gov/mdcr" TargetMode="External"/><Relationship Id="rId5" Type="http://schemas.openxmlformats.org/officeDocument/2006/relationships/hyperlink" Target="https://www.dnwml.org/" TargetMode="External"/><Relationship Id="rId10" Type="http://schemas.openxmlformats.org/officeDocument/2006/relationships/hyperlink" Target="http://eeoc.gov" TargetMode="External"/><Relationship Id="rId4" Type="http://schemas.openxmlformats.org/officeDocument/2006/relationships/hyperlink" Target="http://askjan.org" TargetMode="External"/><Relationship Id="rId9" Type="http://schemas.openxmlformats.org/officeDocument/2006/relationships/hyperlink" Target="https://www.justice.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vents.umich.edu/group/4765"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eemetz@umich.edu" TargetMode="External"/><Relationship Id="rId13" Type="http://schemas.openxmlformats.org/officeDocument/2006/relationships/hyperlink" Target="mailto:ecrt-adateam@umich.edu" TargetMode="External"/><Relationship Id="rId3" Type="http://schemas.openxmlformats.org/officeDocument/2006/relationships/hyperlink" Target="mailto:allikush@umich.edu" TargetMode="External"/><Relationship Id="rId7" Type="http://schemas.openxmlformats.org/officeDocument/2006/relationships/hyperlink" Target="mailto:carusos@umich.edu" TargetMode="External"/><Relationship Id="rId12" Type="http://schemas.openxmlformats.org/officeDocument/2006/relationships/hyperlink" Target="mailto:jordf@umich.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eenorris@umich.edu" TargetMode="External"/><Relationship Id="rId11" Type="http://schemas.openxmlformats.org/officeDocument/2006/relationships/hyperlink" Target="mailto:agruendl@umich.edu" TargetMode="External"/><Relationship Id="rId5" Type="http://schemas.openxmlformats.org/officeDocument/2006/relationships/hyperlink" Target="mailto:pdeaton@umich.edu" TargetMode="External"/><Relationship Id="rId10" Type="http://schemas.openxmlformats.org/officeDocument/2006/relationships/hyperlink" Target="mailto:wacasie@umich.edu" TargetMode="External"/><Relationship Id="rId4" Type="http://schemas.openxmlformats.org/officeDocument/2006/relationships/hyperlink" Target="mailto:megmarsh@umich.edu" TargetMode="External"/><Relationship Id="rId9" Type="http://schemas.openxmlformats.org/officeDocument/2006/relationships/hyperlink" Target="mailto:stephbea@umich.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0" y="3468413"/>
            <a:ext cx="12192000" cy="12606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Creating and Maintaining Inclusive Environments</a:t>
            </a:r>
            <a:endParaRPr/>
          </a:p>
        </p:txBody>
      </p:sp>
      <p:sp>
        <p:nvSpPr>
          <p:cNvPr id="90" name="Google Shape;90;p1"/>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small">
                <a:solidFill>
                  <a:schemeClr val="lt1"/>
                </a:solidFill>
                <a:latin typeface="Georgia"/>
                <a:ea typeface="Georgia"/>
                <a:cs typeface="Georgia"/>
                <a:sym typeface="Georgia"/>
              </a:rPr>
              <a:t>From the Office to the Classroom</a:t>
            </a:r>
            <a:endParaRPr/>
          </a:p>
        </p:txBody>
      </p:sp>
      <p:sp>
        <p:nvSpPr>
          <p:cNvPr id="91" name="Google Shape;91;p1"/>
          <p:cNvSpPr txBox="1"/>
          <p:nvPr/>
        </p:nvSpPr>
        <p:spPr>
          <a:xfrm>
            <a:off x="0" y="5863150"/>
            <a:ext cx="12192000" cy="7552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small">
                <a:solidFill>
                  <a:schemeClr val="lt1"/>
                </a:solidFill>
                <a:latin typeface="Georgia"/>
                <a:ea typeface="Georgia"/>
                <a:cs typeface="Georgia"/>
                <a:sym typeface="Georgia"/>
              </a:rPr>
              <a:t>ADA Team</a:t>
            </a:r>
            <a:endParaRPr/>
          </a:p>
          <a:p>
            <a:pPr marL="0" marR="0" lvl="0" indent="0" algn="ctr" rtl="0">
              <a:lnSpc>
                <a:spcPct val="90000"/>
              </a:lnSpc>
              <a:spcBef>
                <a:spcPts val="1000"/>
              </a:spcBef>
              <a:spcAft>
                <a:spcPts val="0"/>
              </a:spcAft>
              <a:buClr>
                <a:schemeClr val="lt1"/>
              </a:buClr>
              <a:buSzPts val="1800"/>
              <a:buFont typeface="Arial"/>
              <a:buNone/>
            </a:pPr>
            <a:r>
              <a:rPr lang="en-US" sz="1800" b="0" i="0" u="none" strike="noStrike" cap="small">
                <a:solidFill>
                  <a:schemeClr val="lt1"/>
                </a:solidFill>
                <a:latin typeface="Georgia"/>
                <a:ea typeface="Georgia"/>
                <a:cs typeface="Georgia"/>
                <a:sym typeface="Georgia"/>
              </a:rPr>
              <a:t>Equity, Civil Rights &amp; Title IX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is a Disability?</a:t>
            </a:r>
            <a:endParaRPr u="sng" cap="small">
              <a:latin typeface="Georgia"/>
              <a:ea typeface="Georgia"/>
              <a:cs typeface="Georgia"/>
              <a:sym typeface="Georgia"/>
            </a:endParaRPr>
          </a:p>
        </p:txBody>
      </p:sp>
      <p:sp>
        <p:nvSpPr>
          <p:cNvPr id="170" name="Google Shape;170;p10"/>
          <p:cNvSpPr txBox="1">
            <a:spLocks noGrp="1"/>
          </p:cNvSpPr>
          <p:nvPr>
            <p:ph type="subTitle" idx="1"/>
          </p:nvPr>
        </p:nvSpPr>
        <p:spPr>
          <a:xfrm>
            <a:off x="672662" y="1542009"/>
            <a:ext cx="10741572" cy="4596031"/>
          </a:xfrm>
          <a:prstGeom prst="rect">
            <a:avLst/>
          </a:prstGeom>
          <a:noFill/>
          <a:ln>
            <a:noFill/>
          </a:ln>
        </p:spPr>
        <p:txBody>
          <a:bodyPr spcFirstLastPara="1" wrap="square" lIns="91425" tIns="45700" rIns="91425" bIns="45700" anchor="t" anchorCtr="0">
            <a:noAutofit/>
          </a:bodyPr>
          <a:lstStyle/>
          <a:p>
            <a:pPr marL="0" lvl="0" indent="-1524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 physical or mental impairment that </a:t>
            </a:r>
            <a:r>
              <a:rPr lang="en-US" i="1">
                <a:solidFill>
                  <a:srgbClr val="00274C"/>
                </a:solidFill>
                <a:latin typeface="Georgia"/>
                <a:ea typeface="Georgia"/>
                <a:cs typeface="Georgia"/>
                <a:sym typeface="Georgia"/>
              </a:rPr>
              <a:t>substantially limits </a:t>
            </a:r>
            <a:r>
              <a:rPr lang="en-US">
                <a:solidFill>
                  <a:srgbClr val="00274C"/>
                </a:solidFill>
                <a:latin typeface="Georgia"/>
                <a:ea typeface="Georgia"/>
                <a:cs typeface="Georgia"/>
                <a:sym typeface="Georgia"/>
              </a:rPr>
              <a:t>one or more major life activity</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Substantial limitation is determined by comparison to an average person in the general population</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Major life activities include: bending, breathing, caring for self, concentrating, hearing, interacting with others, learning, lifting, seeing, sitting, speaking, standing, thinking, walking, working, etc.</a:t>
            </a:r>
            <a:endParaRPr/>
          </a:p>
          <a:p>
            <a:pPr marL="0" lvl="0" indent="-1524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This includes people who have a record of such an impairment, even if they do not currently have a disability</a:t>
            </a:r>
            <a:endParaRPr/>
          </a:p>
          <a:p>
            <a:pPr marL="0" lvl="0" indent="-1524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It also includes individuals who do not have a disability, but are regarded as such</a:t>
            </a:r>
            <a:endParaRPr/>
          </a:p>
          <a:p>
            <a:pPr marL="1257300" lvl="2" indent="-274319" algn="l" rtl="0">
              <a:lnSpc>
                <a:spcPct val="100000"/>
              </a:lnSpc>
              <a:spcBef>
                <a:spcPts val="15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71" name="Google Shape;171;p1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72" name="Google Shape;172;p1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Functional Disability Categories</a:t>
            </a:r>
            <a:endParaRPr/>
          </a:p>
        </p:txBody>
      </p:sp>
      <p:sp>
        <p:nvSpPr>
          <p:cNvPr id="178" name="Google Shape;178;p11"/>
          <p:cNvSpPr txBox="1">
            <a:spLocks noGrp="1"/>
          </p:cNvSpPr>
          <p:nvPr>
            <p:ph type="subTitle" idx="1"/>
          </p:nvPr>
        </p:nvSpPr>
        <p:spPr>
          <a:xfrm>
            <a:off x="748145" y="1376217"/>
            <a:ext cx="10396671" cy="4819309"/>
          </a:xfrm>
          <a:prstGeom prst="rect">
            <a:avLst/>
          </a:prstGeom>
          <a:noFill/>
          <a:ln>
            <a:noFill/>
          </a:ln>
        </p:spPr>
        <p:txBody>
          <a:bodyPr spcFirstLastPara="1" wrap="square" lIns="91425" tIns="45700" rIns="91425" bIns="45700" anchor="t" anchorCtr="0">
            <a:noAutofit/>
          </a:bodyPr>
          <a:lstStyle/>
          <a:p>
            <a:pPr marL="0" lvl="0" indent="-127000" algn="l" rtl="0">
              <a:lnSpc>
                <a:spcPct val="100000"/>
              </a:lnSpc>
              <a:spcBef>
                <a:spcPts val="0"/>
              </a:spcBef>
              <a:spcAft>
                <a:spcPts val="0"/>
              </a:spcAft>
              <a:buSzPts val="2000"/>
              <a:buFont typeface="Noto Sans Symbols"/>
              <a:buChar char="▪"/>
            </a:pPr>
            <a:r>
              <a:rPr lang="en-US" sz="2000">
                <a:solidFill>
                  <a:srgbClr val="00274C"/>
                </a:solidFill>
                <a:latin typeface="Georgia"/>
                <a:ea typeface="Georgia"/>
                <a:cs typeface="Georgia"/>
                <a:sym typeface="Georgia"/>
              </a:rPr>
              <a:t>Visual</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blind, low vision</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Auditory</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deaf, hard-of-hearing</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Motor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paralysis</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cerebral palsy</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missing / damaged limbs</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Psychological</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anxiety disorder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bipolar disorder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PTSD</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major depressive disorder</a:t>
            </a:r>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Seizure / Epilepsy</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Cognitive</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learning disabilities</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dyslexia</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traumatic brain injury</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Neurodiverse</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Autism Spectrum Disorder</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Age-related</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decreased sensory acuity, dexterity, stamina</a:t>
            </a:r>
            <a:endParaRPr/>
          </a:p>
          <a:p>
            <a:pPr marL="0" lvl="0" indent="-12700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Substance use disorders</a:t>
            </a:r>
            <a:endParaRPr/>
          </a:p>
          <a:p>
            <a:pPr marL="0" lvl="0" indent="0" algn="l" rtl="0">
              <a:lnSpc>
                <a:spcPct val="100000"/>
              </a:lnSpc>
              <a:spcBef>
                <a:spcPts val="800"/>
              </a:spcBef>
              <a:spcAft>
                <a:spcPts val="0"/>
              </a:spcAft>
              <a:buSzPts val="2400"/>
              <a:buFont typeface="Noto Sans Symbols"/>
              <a:buNone/>
            </a:pPr>
            <a:endParaRPr>
              <a:solidFill>
                <a:srgbClr val="00274C"/>
              </a:solidFill>
              <a:latin typeface="Georgia"/>
              <a:ea typeface="Georgia"/>
              <a:cs typeface="Georgia"/>
              <a:sym typeface="Georgia"/>
            </a:endParaRPr>
          </a:p>
          <a:p>
            <a:pPr marL="0" lvl="0" indent="0" algn="l" rtl="0">
              <a:lnSpc>
                <a:spcPct val="100000"/>
              </a:lnSpc>
              <a:spcBef>
                <a:spcPts val="800"/>
              </a:spcBef>
              <a:spcAft>
                <a:spcPts val="0"/>
              </a:spcAft>
              <a:buSzPts val="2400"/>
              <a:buNone/>
            </a:pPr>
            <a:r>
              <a:rPr lang="en-US">
                <a:solidFill>
                  <a:srgbClr val="FFCB05"/>
                </a:solidFill>
                <a:highlight>
                  <a:srgbClr val="00274C"/>
                </a:highlight>
                <a:latin typeface="Georgia"/>
                <a:ea typeface="Georgia"/>
                <a:cs typeface="Georgia"/>
                <a:sym typeface="Georgia"/>
              </a:rPr>
              <a:t>This list is non-exhaustive</a:t>
            </a:r>
            <a:endParaRPr/>
          </a:p>
          <a:p>
            <a:pPr marL="1257300" lvl="2" indent="-274319" algn="l" rtl="0">
              <a:lnSpc>
                <a:spcPct val="100000"/>
              </a:lnSpc>
              <a:spcBef>
                <a:spcPts val="9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79" name="Google Shape;179;p1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80" name="Google Shape;180;p1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Non-Apparent Disabilities</a:t>
            </a:r>
            <a:endParaRPr/>
          </a:p>
        </p:txBody>
      </p:sp>
      <p:sp>
        <p:nvSpPr>
          <p:cNvPr id="186" name="Google Shape;186;p12"/>
          <p:cNvSpPr txBox="1">
            <a:spLocks noGrp="1"/>
          </p:cNvSpPr>
          <p:nvPr>
            <p:ph type="subTitle" idx="1"/>
          </p:nvPr>
        </p:nvSpPr>
        <p:spPr>
          <a:xfrm>
            <a:off x="3995555" y="1413164"/>
            <a:ext cx="8067136" cy="4577426"/>
          </a:xfrm>
          <a:prstGeom prst="rect">
            <a:avLst/>
          </a:prstGeom>
          <a:noFill/>
          <a:ln>
            <a:noFill/>
          </a:ln>
        </p:spPr>
        <p:txBody>
          <a:bodyPr spcFirstLastPara="1" wrap="square" lIns="91425" tIns="45700" rIns="91425" bIns="45700" anchor="t" anchorCtr="0">
            <a:noAutofit/>
          </a:bodyPr>
          <a:lstStyle/>
          <a:p>
            <a:pPr marL="0" lvl="0" indent="-1524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Allergies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Anxiety disorders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Asthma</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Brain injuries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Bipolar disorders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Chronic pain</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Chronic fatigue</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Crohn’s disease</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Diabetes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Fibromyalgia</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Heart disease</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Inflammatory bowel disease</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Lyme disease</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Lupus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Migraines</a:t>
            </a:r>
            <a:endParaRPr/>
          </a:p>
          <a:p>
            <a:pPr marL="0" lvl="0" indent="-15240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Thyroid disorders</a:t>
            </a:r>
            <a:endParaRPr/>
          </a:p>
          <a:p>
            <a:pPr marL="0" lvl="0" indent="0" algn="l" rtl="0">
              <a:lnSpc>
                <a:spcPct val="100000"/>
              </a:lnSpc>
              <a:spcBef>
                <a:spcPts val="800"/>
              </a:spcBef>
              <a:spcAft>
                <a:spcPts val="0"/>
              </a:spcAft>
              <a:buSzPts val="2400"/>
              <a:buFont typeface="Noto Sans Symbols"/>
              <a:buNone/>
            </a:pPr>
            <a:endParaRPr>
              <a:solidFill>
                <a:srgbClr val="00274C"/>
              </a:solidFill>
              <a:latin typeface="Georgia"/>
              <a:ea typeface="Georgia"/>
              <a:cs typeface="Georgia"/>
              <a:sym typeface="Georgia"/>
            </a:endParaRPr>
          </a:p>
          <a:p>
            <a:pPr marL="0" lvl="0" indent="0" algn="l" rtl="0">
              <a:lnSpc>
                <a:spcPct val="100000"/>
              </a:lnSpc>
              <a:spcBef>
                <a:spcPts val="800"/>
              </a:spcBef>
              <a:spcAft>
                <a:spcPts val="0"/>
              </a:spcAft>
              <a:buSzPts val="2400"/>
              <a:buNone/>
            </a:pPr>
            <a:r>
              <a:rPr lang="en-US">
                <a:solidFill>
                  <a:srgbClr val="FFCB05"/>
                </a:solidFill>
                <a:highlight>
                  <a:srgbClr val="00274C"/>
                </a:highlight>
                <a:latin typeface="Georgia"/>
                <a:ea typeface="Georgia"/>
                <a:cs typeface="Georgia"/>
                <a:sym typeface="Georgia"/>
              </a:rPr>
              <a:t>This list is non-exhaustive</a:t>
            </a:r>
            <a:endParaRPr/>
          </a:p>
        </p:txBody>
      </p:sp>
      <p:sp>
        <p:nvSpPr>
          <p:cNvPr id="187" name="Google Shape;187;p1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188" name="Google Shape;188;p1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189" name="Google Shape;189;p12"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423134" y="1774782"/>
            <a:ext cx="3572420" cy="20720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0" y="424946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Language Etiquette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Ableism</a:t>
            </a:r>
            <a:endParaRPr/>
          </a:p>
        </p:txBody>
      </p:sp>
      <p:sp>
        <p:nvSpPr>
          <p:cNvPr id="201" name="Google Shape;201;p14"/>
          <p:cNvSpPr txBox="1">
            <a:spLocks noGrp="1"/>
          </p:cNvSpPr>
          <p:nvPr>
            <p:ph type="subTitle" idx="1"/>
          </p:nvPr>
        </p:nvSpPr>
        <p:spPr>
          <a:xfrm>
            <a:off x="367748" y="1695450"/>
            <a:ext cx="11360426" cy="452806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i="1">
                <a:solidFill>
                  <a:srgbClr val="00274C"/>
                </a:solidFill>
                <a:latin typeface="Georgia"/>
                <a:ea typeface="Georgia"/>
                <a:cs typeface="Georgia"/>
                <a:sym typeface="Georgia"/>
              </a:rPr>
              <a:t>Ableism: </a:t>
            </a:r>
            <a:r>
              <a:rPr lang="en-US">
                <a:solidFill>
                  <a:srgbClr val="00274C"/>
                </a:solidFill>
                <a:latin typeface="Georgia"/>
                <a:ea typeface="Georgia"/>
                <a:cs typeface="Georgia"/>
                <a:sym typeface="Georgia"/>
              </a:rPr>
              <a:t>the intended </a:t>
            </a:r>
            <a:r>
              <a:rPr lang="en-US" i="1">
                <a:solidFill>
                  <a:srgbClr val="00274C"/>
                </a:solidFill>
                <a:latin typeface="Georgia"/>
                <a:ea typeface="Georgia"/>
                <a:cs typeface="Georgia"/>
                <a:sym typeface="Georgia"/>
              </a:rPr>
              <a:t>or unintended </a:t>
            </a:r>
            <a:r>
              <a:rPr lang="en-US">
                <a:solidFill>
                  <a:srgbClr val="00274C"/>
                </a:solidFill>
                <a:latin typeface="Georgia"/>
                <a:ea typeface="Georgia"/>
                <a:cs typeface="Georgia"/>
                <a:sym typeface="Georgia"/>
              </a:rPr>
              <a:t>discrimination of and social prejudice against people with (or perceived to have) disabilities based on the belief that typical abilities are superior</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Ableism is rooted in the assumption that IWDs require “fixing” and defines people by their disability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Like racism and sexism, ableism classifies entire groups of people as “less than,” and includes harmful stereotypes, misconceptions, and generalizations of IWDs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Devalues and limits the potential of IWDs</a:t>
            </a:r>
            <a:endParaRPr/>
          </a:p>
        </p:txBody>
      </p:sp>
      <p:sp>
        <p:nvSpPr>
          <p:cNvPr id="202" name="Google Shape;202;p1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03" name="Google Shape;203;p1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Person-First Language</a:t>
            </a:r>
            <a:endParaRPr/>
          </a:p>
        </p:txBody>
      </p:sp>
      <p:sp>
        <p:nvSpPr>
          <p:cNvPr id="210" name="Google Shape;210;p15"/>
          <p:cNvSpPr txBox="1">
            <a:spLocks noGrp="1"/>
          </p:cNvSpPr>
          <p:nvPr>
            <p:ph type="subTitle" idx="1"/>
          </p:nvPr>
        </p:nvSpPr>
        <p:spPr>
          <a:xfrm>
            <a:off x="193041" y="1354934"/>
            <a:ext cx="9100046" cy="48288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The individual is emphasized ahead of their disability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Aims to recognize humanity first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Disability is just one part of identity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Examples: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Person with a disability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Individual with … epilepsy, an intellectual disability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Person who is … deaf, blind, hard of hearing</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Individual who uses a … wheelchair, walker, assistive device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Person who has … depression, anxiety, ADHD</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211" name="Google Shape;211;p1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12" name="Google Shape;212;p1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213" name="Google Shape;213;p15" descr="a black background with blue text &quot;our words matter&quot;"/>
          <p:cNvPicPr preferRelativeResize="0"/>
          <p:nvPr/>
        </p:nvPicPr>
        <p:blipFill rotWithShape="1">
          <a:blip r:embed="rId3">
            <a:alphaModFix/>
          </a:blip>
          <a:srcRect l="12051" r="12872" b="10880"/>
          <a:stretch/>
        </p:blipFill>
        <p:spPr>
          <a:xfrm>
            <a:off x="9211506" y="2699425"/>
            <a:ext cx="2705872" cy="21398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Identity-First Language</a:t>
            </a:r>
            <a:endParaRPr/>
          </a:p>
        </p:txBody>
      </p:sp>
      <p:sp>
        <p:nvSpPr>
          <p:cNvPr id="220" name="Google Shape;220;p16"/>
          <p:cNvSpPr txBox="1">
            <a:spLocks noGrp="1"/>
          </p:cNvSpPr>
          <p:nvPr>
            <p:ph type="subTitle" idx="1"/>
          </p:nvPr>
        </p:nvSpPr>
        <p:spPr>
          <a:xfrm>
            <a:off x="274621" y="1430709"/>
            <a:ext cx="11717354" cy="4749490"/>
          </a:xfrm>
          <a:prstGeom prst="rect">
            <a:avLst/>
          </a:prstGeom>
          <a:noFill/>
          <a:ln>
            <a:noFill/>
          </a:ln>
        </p:spPr>
        <p:txBody>
          <a:bodyPr spcFirstLastPara="1" wrap="square" lIns="91425" tIns="45700" rIns="91425" bIns="45700" anchor="t" anchorCtr="0">
            <a:noAutofit/>
          </a:bodyPr>
          <a:lstStyle/>
          <a:p>
            <a:pPr marL="0" lvl="0" indent="-127000" algn="l" rtl="0">
              <a:lnSpc>
                <a:spcPct val="100000"/>
              </a:lnSpc>
              <a:spcBef>
                <a:spcPts val="0"/>
              </a:spcBef>
              <a:spcAft>
                <a:spcPts val="0"/>
              </a:spcAft>
              <a:buSzPts val="2000"/>
              <a:buFont typeface="Noto Sans Symbols"/>
              <a:buChar char="▪"/>
            </a:pPr>
            <a:r>
              <a:rPr lang="en-US" sz="2000">
                <a:solidFill>
                  <a:srgbClr val="00274C"/>
                </a:solidFill>
                <a:latin typeface="Georgia"/>
                <a:ea typeface="Georgia"/>
                <a:cs typeface="Georgia"/>
                <a:sym typeface="Georgia"/>
              </a:rPr>
              <a:t>Identity-first language challenges negative connotations by claiming disability directly</a:t>
            </a:r>
            <a:endParaRPr/>
          </a:p>
          <a:p>
            <a:pPr marL="0" lvl="0" indent="-127000" algn="l" rtl="0">
              <a:lnSpc>
                <a:spcPct val="100000"/>
              </a:lnSpc>
              <a:spcBef>
                <a:spcPts val="2000"/>
              </a:spcBef>
              <a:spcAft>
                <a:spcPts val="0"/>
              </a:spcAft>
              <a:buSzPts val="2000"/>
              <a:buFont typeface="Noto Sans Symbols"/>
              <a:buChar char="▪"/>
            </a:pPr>
            <a:r>
              <a:rPr lang="en-US" sz="2000">
                <a:solidFill>
                  <a:srgbClr val="00274C"/>
                </a:solidFill>
              </a:rPr>
              <a:t>Acknowledges disability as an integral part of identity</a:t>
            </a:r>
            <a:endParaRPr/>
          </a:p>
          <a:p>
            <a:pPr marL="0" lvl="0" indent="-1270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Examples:</a:t>
            </a:r>
            <a:endParaRPr/>
          </a:p>
          <a:p>
            <a:pPr marL="457200" lvl="1" indent="-85725"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Disabled person</a:t>
            </a:r>
            <a:endParaRPr/>
          </a:p>
          <a:p>
            <a:pPr marL="457200" lvl="1" indent="-85725"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Deaf/deaf person (“D” refers to culture, “d” refers to medical condition), </a:t>
            </a:r>
            <a:endParaRPr/>
          </a:p>
          <a:p>
            <a:pPr marL="457200" lvl="1" indent="-85725"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Autistic person</a:t>
            </a:r>
            <a:endParaRPr/>
          </a:p>
          <a:p>
            <a:pPr marL="0" lvl="0" indent="-139700" algn="l" rtl="0">
              <a:lnSpc>
                <a:spcPct val="100000"/>
              </a:lnSpc>
              <a:spcBef>
                <a:spcPts val="2000"/>
              </a:spcBef>
              <a:spcAft>
                <a:spcPts val="0"/>
              </a:spcAft>
              <a:buSzPts val="2200"/>
              <a:buFont typeface="Noto Sans Symbols"/>
              <a:buChar char="▪"/>
            </a:pPr>
            <a:r>
              <a:rPr lang="en-US" sz="2200">
                <a:solidFill>
                  <a:srgbClr val="00274C"/>
                </a:solidFill>
                <a:latin typeface="Georgia"/>
                <a:ea typeface="Georgia"/>
                <a:cs typeface="Georgia"/>
                <a:sym typeface="Georgia"/>
              </a:rPr>
              <a:t>AHEAD (Association on Higher Education and Disability) has adopted Identity-First language</a:t>
            </a:r>
            <a:endParaRPr/>
          </a:p>
          <a:p>
            <a:pPr marL="457200" lvl="1" indent="0" algn="l" rtl="0">
              <a:lnSpc>
                <a:spcPct val="100000"/>
              </a:lnSpc>
              <a:spcBef>
                <a:spcPts val="1500"/>
              </a:spcBef>
              <a:spcAft>
                <a:spcPts val="0"/>
              </a:spcAft>
              <a:buClr>
                <a:srgbClr val="FFCB05"/>
              </a:buClr>
              <a:buSzPts val="1500"/>
              <a:buNone/>
            </a:pPr>
            <a:endParaRPr>
              <a:solidFill>
                <a:srgbClr val="00274C"/>
              </a:solidFill>
              <a:latin typeface="Georgia"/>
              <a:ea typeface="Georgia"/>
              <a:cs typeface="Georgia"/>
              <a:sym typeface="Georgia"/>
            </a:endParaRPr>
          </a:p>
        </p:txBody>
      </p:sp>
      <p:sp>
        <p:nvSpPr>
          <p:cNvPr id="221" name="Google Shape;221;p1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222" name="Google Shape;222;p1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223" name="Google Shape;223;p16" descr="5 fists raised together"/>
          <p:cNvPicPr preferRelativeResize="0"/>
          <p:nvPr/>
        </p:nvPicPr>
        <p:blipFill rotWithShape="1">
          <a:blip r:embed="rId3">
            <a:alphaModFix amt="25000"/>
          </a:blip>
          <a:srcRect l="17313" r="30337" b="2"/>
          <a:stretch/>
        </p:blipFill>
        <p:spPr>
          <a:xfrm>
            <a:off x="8239124" y="-57150"/>
            <a:ext cx="3952875" cy="6915150"/>
          </a:xfrm>
          <a:custGeom>
            <a:avLst/>
            <a:gdLst/>
            <a:ahLst/>
            <a:cxnLst/>
            <a:rect l="l" t="t" r="r" b="b"/>
            <a:pathLst>
              <a:path w="4223778" h="6865951" extrusionOk="0">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Which is Right?</a:t>
            </a:r>
            <a:endParaRPr cap="small">
              <a:latin typeface="Georgia"/>
              <a:ea typeface="Georgia"/>
              <a:cs typeface="Georgia"/>
              <a:sym typeface="Georgia"/>
            </a:endParaRPr>
          </a:p>
        </p:txBody>
      </p:sp>
      <p:sp>
        <p:nvSpPr>
          <p:cNvPr id="230" name="Google Shape;230;p1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31" name="Google Shape;231;p1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
        <p:nvSpPr>
          <p:cNvPr id="232" name="Google Shape;232;p17"/>
          <p:cNvSpPr txBox="1"/>
          <p:nvPr/>
        </p:nvSpPr>
        <p:spPr>
          <a:xfrm>
            <a:off x="237322" y="1838325"/>
            <a:ext cx="11717354" cy="36642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74C"/>
              </a:buClr>
              <a:buSzPts val="2800"/>
              <a:buFont typeface="Noto Sans Symbols"/>
              <a:buNone/>
            </a:pPr>
            <a:r>
              <a:rPr lang="en-US" sz="2800" b="0" i="0" u="none" strike="noStrike" cap="none">
                <a:solidFill>
                  <a:srgbClr val="00274C"/>
                </a:solidFill>
                <a:latin typeface="Georgia"/>
                <a:ea typeface="Georgia"/>
                <a:cs typeface="Georgia"/>
                <a:sym typeface="Georgia"/>
              </a:rPr>
              <a:t>Person-First language – A Person with a Disability</a:t>
            </a:r>
            <a:endParaRPr/>
          </a:p>
          <a:p>
            <a:pPr marL="0" marR="0" lvl="0" indent="0" algn="ctr" rtl="0">
              <a:lnSpc>
                <a:spcPct val="100000"/>
              </a:lnSpc>
              <a:spcBef>
                <a:spcPts val="3600"/>
              </a:spcBef>
              <a:spcAft>
                <a:spcPts val="0"/>
              </a:spcAft>
              <a:buClr>
                <a:srgbClr val="00274C"/>
              </a:buClr>
              <a:buSzPts val="2800"/>
              <a:buFont typeface="Noto Sans Symbols"/>
              <a:buNone/>
            </a:pPr>
            <a:r>
              <a:rPr lang="en-US" sz="2800" b="0" i="0" u="none" strike="noStrike" cap="none">
                <a:solidFill>
                  <a:srgbClr val="00274C"/>
                </a:solidFill>
                <a:latin typeface="Georgia"/>
                <a:ea typeface="Georgia"/>
                <a:cs typeface="Georgia"/>
                <a:sym typeface="Georgia"/>
              </a:rPr>
              <a:t>Identity-First language - A Disabled Person</a:t>
            </a:r>
            <a:endParaRPr/>
          </a:p>
          <a:p>
            <a:pPr marL="0" marR="0" lvl="0" indent="0" algn="ctr" rtl="0">
              <a:lnSpc>
                <a:spcPct val="100000"/>
              </a:lnSpc>
              <a:spcBef>
                <a:spcPts val="3600"/>
              </a:spcBef>
              <a:spcAft>
                <a:spcPts val="0"/>
              </a:spcAft>
              <a:buClr>
                <a:srgbClr val="00274C"/>
              </a:buClr>
              <a:buSzPts val="2800"/>
              <a:buFont typeface="Noto Sans Symbols"/>
              <a:buNone/>
            </a:pPr>
            <a:r>
              <a:rPr lang="en-US" sz="2800" b="0" i="0" u="none" strike="noStrike" cap="none">
                <a:solidFill>
                  <a:srgbClr val="00274C"/>
                </a:solidFill>
                <a:latin typeface="Georgia"/>
                <a:ea typeface="Georgia"/>
                <a:cs typeface="Georgia"/>
                <a:sym typeface="Georgia"/>
              </a:rPr>
              <a:t>The short answer:</a:t>
            </a:r>
            <a:endParaRPr/>
          </a:p>
          <a:p>
            <a:pPr marL="0" marR="0" lvl="0" indent="0" algn="ctr" rtl="0">
              <a:lnSpc>
                <a:spcPct val="100000"/>
              </a:lnSpc>
              <a:spcBef>
                <a:spcPts val="3600"/>
              </a:spcBef>
              <a:spcAft>
                <a:spcPts val="0"/>
              </a:spcAft>
              <a:buClr>
                <a:srgbClr val="00274C"/>
              </a:buClr>
              <a:buSzPts val="2800"/>
              <a:buFont typeface="Noto Sans Symbols"/>
              <a:buNone/>
            </a:pPr>
            <a:r>
              <a:rPr lang="en-US" sz="2800" b="0" i="0" u="none" strike="noStrike" cap="none">
                <a:solidFill>
                  <a:srgbClr val="00274C"/>
                </a:solidFill>
                <a:latin typeface="Georgia"/>
                <a:ea typeface="Georgia"/>
                <a:cs typeface="Georgia"/>
                <a:sym typeface="Georgia"/>
              </a:rPr>
              <a:t>BOTH!</a:t>
            </a:r>
            <a:endParaRPr/>
          </a:p>
          <a:p>
            <a:pPr marL="0" marR="0" lvl="0" indent="0" algn="ctr" rtl="0">
              <a:lnSpc>
                <a:spcPct val="100000"/>
              </a:lnSpc>
              <a:spcBef>
                <a:spcPts val="3600"/>
              </a:spcBef>
              <a:spcAft>
                <a:spcPts val="0"/>
              </a:spcAft>
              <a:buClr>
                <a:srgbClr val="00274C"/>
              </a:buClr>
              <a:buSzPts val="2800"/>
              <a:buFont typeface="Noto Sans Symbols"/>
              <a:buNone/>
            </a:pPr>
            <a:endParaRPr sz="2800" b="0" i="0" u="none" strike="noStrike" cap="none">
              <a:solidFill>
                <a:srgbClr val="00274C"/>
              </a:solidFill>
              <a:latin typeface="Georgia"/>
              <a:ea typeface="Georgia"/>
              <a:cs typeface="Georgia"/>
              <a:sym typeface="Georgia"/>
            </a:endParaRPr>
          </a:p>
          <a:p>
            <a:pPr marL="457200" marR="0" lvl="1" indent="0" algn="l" rtl="0">
              <a:lnSpc>
                <a:spcPct val="100000"/>
              </a:lnSpc>
              <a:spcBef>
                <a:spcPts val="2300"/>
              </a:spcBef>
              <a:spcAft>
                <a:spcPts val="0"/>
              </a:spcAft>
              <a:buClr>
                <a:srgbClr val="FFCB05"/>
              </a:buClr>
              <a:buSzPts val="1500"/>
              <a:buFont typeface="Noto Sans Symbols"/>
              <a:buNone/>
            </a:pPr>
            <a:endParaRPr sz="2000" b="0" i="0" u="none" strike="noStrike" cap="none">
              <a:solidFill>
                <a:srgbClr val="00274C"/>
              </a:solidFill>
              <a:latin typeface="Georgia"/>
              <a:ea typeface="Georgia"/>
              <a:cs typeface="Georgia"/>
              <a:sym typeface="Georgia"/>
            </a:endParaRPr>
          </a:p>
          <a:p>
            <a:pPr marL="457200" marR="0" lvl="1" indent="0" algn="l" rtl="0">
              <a:lnSpc>
                <a:spcPct val="100000"/>
              </a:lnSpc>
              <a:spcBef>
                <a:spcPts val="1500"/>
              </a:spcBef>
              <a:spcAft>
                <a:spcPts val="0"/>
              </a:spcAft>
              <a:buClr>
                <a:srgbClr val="FFCB05"/>
              </a:buClr>
              <a:buSzPts val="1500"/>
              <a:buFont typeface="Noto Sans Symbols"/>
              <a:buNone/>
            </a:pPr>
            <a:endParaRPr sz="2000" b="0" i="0" u="none" strike="noStrike" cap="none">
              <a:solidFill>
                <a:srgbClr val="00274C"/>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Keep in Mind…</a:t>
            </a:r>
            <a:endParaRPr cap="small">
              <a:latin typeface="Georgia"/>
              <a:ea typeface="Georgia"/>
              <a:cs typeface="Georgia"/>
              <a:sym typeface="Georgia"/>
            </a:endParaRPr>
          </a:p>
        </p:txBody>
      </p:sp>
      <p:sp>
        <p:nvSpPr>
          <p:cNvPr id="239" name="Google Shape;239;p1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40" name="Google Shape;240;p1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
        <p:nvSpPr>
          <p:cNvPr id="241" name="Google Shape;241;p18"/>
          <p:cNvSpPr txBox="1"/>
          <p:nvPr/>
        </p:nvSpPr>
        <p:spPr>
          <a:xfrm>
            <a:off x="200024" y="1344622"/>
            <a:ext cx="11717354" cy="48428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Disability and disabled are NOT dirty words</a:t>
            </a:r>
            <a:endParaRPr/>
          </a:p>
          <a:p>
            <a:pPr marL="457200" marR="0" lvl="0" indent="-457200" algn="l" rtl="0">
              <a:lnSpc>
                <a:spcPct val="100000"/>
              </a:lnSpc>
              <a:spcBef>
                <a:spcPts val="280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Check out resources that are available including specific </a:t>
            </a:r>
            <a:r>
              <a:rPr lang="en-US" sz="2800" b="0" i="0" u="sng" strike="noStrike" cap="none">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style guides</a:t>
            </a:r>
            <a:endParaRPr sz="2800" b="0" i="0" u="none" strike="noStrike" cap="none">
              <a:solidFill>
                <a:srgbClr val="00274C"/>
              </a:solidFill>
              <a:latin typeface="Georgia"/>
              <a:ea typeface="Georgia"/>
              <a:cs typeface="Georgia"/>
              <a:sym typeface="Georgia"/>
            </a:endParaRPr>
          </a:p>
          <a:p>
            <a:pPr marL="457200" marR="0" lvl="0" indent="-457200" algn="l" rtl="0">
              <a:lnSpc>
                <a:spcPct val="100000"/>
              </a:lnSpc>
              <a:spcBef>
                <a:spcPts val="200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Challenge yourself to remove words and characterizations that may be offensive to others</a:t>
            </a:r>
            <a:endParaRPr/>
          </a:p>
          <a:p>
            <a:pPr marL="914400" marR="0" lvl="1" indent="-457200" algn="l" rtl="0">
              <a:lnSpc>
                <a:spcPct val="100000"/>
              </a:lnSpc>
              <a:spcBef>
                <a:spcPts val="1500"/>
              </a:spcBef>
              <a:spcAft>
                <a:spcPts val="0"/>
              </a:spcAft>
              <a:buClr>
                <a:srgbClr val="00274C"/>
              </a:buClr>
              <a:buSzPts val="1800"/>
              <a:buFont typeface="Noto Sans Symbols"/>
              <a:buChar char="▪"/>
            </a:pPr>
            <a:r>
              <a:rPr lang="en-US" sz="2400" b="0" i="0" u="none" strike="noStrike" cap="none">
                <a:solidFill>
                  <a:srgbClr val="00274C"/>
                </a:solidFill>
                <a:latin typeface="Georgia"/>
                <a:ea typeface="Georgia"/>
                <a:cs typeface="Georgia"/>
                <a:sym typeface="Georgia"/>
              </a:rPr>
              <a:t>There is no need to use language like “differently-abled” or “specially-abled”</a:t>
            </a:r>
            <a:endParaRPr/>
          </a:p>
          <a:p>
            <a:pPr marL="457200" marR="0" lvl="0" indent="-457200" algn="l" rtl="0">
              <a:lnSpc>
                <a:spcPct val="100000"/>
              </a:lnSpc>
              <a:spcBef>
                <a:spcPts val="200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Ask what is preferred, if you are in a position to do so</a:t>
            </a:r>
            <a:endParaRPr/>
          </a:p>
          <a:p>
            <a:pPr marL="457200" marR="0" lvl="0" indent="-457200" algn="l" rtl="0">
              <a:lnSpc>
                <a:spcPct val="100000"/>
              </a:lnSpc>
              <a:spcBef>
                <a:spcPts val="200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Pay attention to how someone refers to themselves</a:t>
            </a:r>
            <a:endParaRPr/>
          </a:p>
          <a:p>
            <a:pPr marL="457200" marR="0" lvl="0" indent="-457200" algn="l" rtl="0">
              <a:lnSpc>
                <a:spcPct val="100000"/>
              </a:lnSpc>
              <a:spcBef>
                <a:spcPts val="2000"/>
              </a:spcBef>
              <a:spcAft>
                <a:spcPts val="0"/>
              </a:spcAft>
              <a:buClr>
                <a:srgbClr val="00274C"/>
              </a:buClr>
              <a:buSzPts val="2800"/>
              <a:buFont typeface="Noto Sans Symbols"/>
              <a:buChar char="▪"/>
            </a:pPr>
            <a:r>
              <a:rPr lang="en-US" sz="2800" b="0" i="0" u="none" strike="noStrike" cap="none">
                <a:solidFill>
                  <a:srgbClr val="00274C"/>
                </a:solidFill>
                <a:latin typeface="Georgia"/>
                <a:ea typeface="Georgia"/>
                <a:cs typeface="Georgia"/>
                <a:sym typeface="Georgia"/>
              </a:rPr>
              <a:t>Language evolves over time</a:t>
            </a:r>
            <a:endParaRPr sz="2800" b="0" i="0" u="none" strike="noStrike" cap="none">
              <a:solidFill>
                <a:srgbClr val="00274C"/>
              </a:solidFill>
              <a:latin typeface="Georgia"/>
              <a:ea typeface="Georgia"/>
              <a:cs typeface="Georgia"/>
              <a:sym typeface="Georgia"/>
            </a:endParaRPr>
          </a:p>
          <a:p>
            <a:pPr marL="457200" marR="0" lvl="0" indent="-279400" algn="l" rtl="0">
              <a:lnSpc>
                <a:spcPct val="100000"/>
              </a:lnSpc>
              <a:spcBef>
                <a:spcPts val="2800"/>
              </a:spcBef>
              <a:spcAft>
                <a:spcPts val="0"/>
              </a:spcAft>
              <a:buClr>
                <a:srgbClr val="00274C"/>
              </a:buClr>
              <a:buSzPts val="2800"/>
              <a:buFont typeface="Noto Sans Symbols"/>
              <a:buNone/>
            </a:pPr>
            <a:endParaRPr sz="2800" b="0" i="0" u="none" strike="noStrike" cap="none">
              <a:solidFill>
                <a:srgbClr val="00274C"/>
              </a:solidFill>
              <a:latin typeface="Georgia"/>
              <a:ea typeface="Georgia"/>
              <a:cs typeface="Georgia"/>
              <a:sym typeface="Georgia"/>
            </a:endParaRPr>
          </a:p>
          <a:p>
            <a:pPr marL="457200" marR="0" lvl="0" indent="-279400" algn="l" rtl="0">
              <a:lnSpc>
                <a:spcPct val="100000"/>
              </a:lnSpc>
              <a:spcBef>
                <a:spcPts val="3600"/>
              </a:spcBef>
              <a:spcAft>
                <a:spcPts val="0"/>
              </a:spcAft>
              <a:buClr>
                <a:srgbClr val="00274C"/>
              </a:buClr>
              <a:buSzPts val="2800"/>
              <a:buFont typeface="Noto Sans Symbols"/>
              <a:buNone/>
            </a:pPr>
            <a:endParaRPr sz="2800" b="0" i="0" u="none" strike="noStrike" cap="none">
              <a:solidFill>
                <a:srgbClr val="00274C"/>
              </a:solidFill>
              <a:latin typeface="Georgia"/>
              <a:ea typeface="Georgia"/>
              <a:cs typeface="Georgia"/>
              <a:sym typeface="Georgia"/>
            </a:endParaRPr>
          </a:p>
          <a:p>
            <a:pPr marL="457200" marR="0" lvl="0" indent="-279400" algn="ctr" rtl="0">
              <a:lnSpc>
                <a:spcPct val="100000"/>
              </a:lnSpc>
              <a:spcBef>
                <a:spcPts val="3600"/>
              </a:spcBef>
              <a:spcAft>
                <a:spcPts val="0"/>
              </a:spcAft>
              <a:buClr>
                <a:srgbClr val="00274C"/>
              </a:buClr>
              <a:buSzPts val="2800"/>
              <a:buFont typeface="Noto Sans Symbols"/>
              <a:buNone/>
            </a:pPr>
            <a:endParaRPr sz="2800" b="0" i="0" u="none" strike="noStrike" cap="none">
              <a:solidFill>
                <a:srgbClr val="00274C"/>
              </a:solidFill>
              <a:latin typeface="Georgia"/>
              <a:ea typeface="Georgia"/>
              <a:cs typeface="Georgia"/>
              <a:sym typeface="Georgia"/>
            </a:endParaRPr>
          </a:p>
          <a:p>
            <a:pPr marL="800100" marR="0" lvl="1" indent="-247650" algn="l" rtl="0">
              <a:lnSpc>
                <a:spcPct val="100000"/>
              </a:lnSpc>
              <a:spcBef>
                <a:spcPts val="2300"/>
              </a:spcBef>
              <a:spcAft>
                <a:spcPts val="0"/>
              </a:spcAft>
              <a:buClr>
                <a:srgbClr val="FFCB05"/>
              </a:buClr>
              <a:buSzPts val="1500"/>
              <a:buFont typeface="Noto Sans Symbols"/>
              <a:buNone/>
            </a:pPr>
            <a:endParaRPr sz="2000" b="0" i="0" u="none" strike="noStrike" cap="none">
              <a:solidFill>
                <a:srgbClr val="00274C"/>
              </a:solidFill>
              <a:latin typeface="Georgia"/>
              <a:ea typeface="Georgia"/>
              <a:cs typeface="Georgia"/>
              <a:sym typeface="Georgia"/>
            </a:endParaRPr>
          </a:p>
          <a:p>
            <a:pPr marL="800100" marR="0" lvl="1" indent="-247650" algn="l" rtl="0">
              <a:lnSpc>
                <a:spcPct val="100000"/>
              </a:lnSpc>
              <a:spcBef>
                <a:spcPts val="1500"/>
              </a:spcBef>
              <a:spcAft>
                <a:spcPts val="0"/>
              </a:spcAft>
              <a:buClr>
                <a:srgbClr val="FFCB05"/>
              </a:buClr>
              <a:buSzPts val="1500"/>
              <a:buFont typeface="Noto Sans Symbols"/>
              <a:buNone/>
            </a:pPr>
            <a:endParaRPr sz="2000" b="0" i="0" u="none" strike="noStrike" cap="none">
              <a:solidFill>
                <a:srgbClr val="00274C"/>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txBox="1">
            <a:spLocks noGrp="1"/>
          </p:cNvSpPr>
          <p:nvPr>
            <p:ph type="ctrTitle"/>
          </p:nvPr>
        </p:nvSpPr>
        <p:spPr>
          <a:xfrm>
            <a:off x="298763" y="209082"/>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Language to Avoid</a:t>
            </a:r>
            <a:endParaRPr/>
          </a:p>
        </p:txBody>
      </p:sp>
      <p:sp>
        <p:nvSpPr>
          <p:cNvPr id="248" name="Google Shape;248;p19"/>
          <p:cNvSpPr txBox="1">
            <a:spLocks noGrp="1"/>
          </p:cNvSpPr>
          <p:nvPr>
            <p:ph type="subTitle" idx="1"/>
          </p:nvPr>
        </p:nvSpPr>
        <p:spPr>
          <a:xfrm>
            <a:off x="298764" y="1498151"/>
            <a:ext cx="11416988" cy="45949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Avoid language that:</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Has negative overtones - Stroke </a:t>
            </a:r>
            <a:r>
              <a:rPr lang="en-US" sz="2400" b="1">
                <a:solidFill>
                  <a:srgbClr val="00274C"/>
                </a:solidFill>
                <a:latin typeface="Georgia"/>
                <a:ea typeface="Georgia"/>
                <a:cs typeface="Georgia"/>
                <a:sym typeface="Georgia"/>
              </a:rPr>
              <a:t>victim</a:t>
            </a:r>
            <a:r>
              <a:rPr lang="en-US" sz="2400">
                <a:solidFill>
                  <a:srgbClr val="00274C"/>
                </a:solidFill>
                <a:latin typeface="Georgia"/>
                <a:ea typeface="Georgia"/>
                <a:cs typeface="Georgia"/>
                <a:sym typeface="Georgia"/>
              </a:rPr>
              <a:t>, </a:t>
            </a:r>
            <a:r>
              <a:rPr lang="en-US" sz="2400" b="1">
                <a:solidFill>
                  <a:srgbClr val="00274C"/>
                </a:solidFill>
                <a:latin typeface="Georgia"/>
                <a:ea typeface="Georgia"/>
                <a:cs typeface="Georgia"/>
                <a:sym typeface="Georgia"/>
              </a:rPr>
              <a:t>afflicted with </a:t>
            </a:r>
            <a:r>
              <a:rPr lang="en-US" sz="2400">
                <a:solidFill>
                  <a:srgbClr val="00274C"/>
                </a:solidFill>
                <a:latin typeface="Georgia"/>
                <a:ea typeface="Georgia"/>
                <a:cs typeface="Georgia"/>
                <a:sym typeface="Georgia"/>
              </a:rPr>
              <a:t>cerebral palsy, </a:t>
            </a:r>
            <a:r>
              <a:rPr lang="en-US" sz="2400" b="1">
                <a:solidFill>
                  <a:srgbClr val="00274C"/>
                </a:solidFill>
                <a:latin typeface="Georgia"/>
                <a:ea typeface="Georgia"/>
                <a:cs typeface="Georgia"/>
                <a:sym typeface="Georgia"/>
              </a:rPr>
              <a:t>suffering from </a:t>
            </a:r>
            <a:r>
              <a:rPr lang="en-US" sz="2400">
                <a:solidFill>
                  <a:srgbClr val="00274C"/>
                </a:solidFill>
                <a:latin typeface="Georgia"/>
                <a:ea typeface="Georgia"/>
                <a:cs typeface="Georgia"/>
                <a:sym typeface="Georgia"/>
              </a:rPr>
              <a:t>anxiety, wheelchair </a:t>
            </a:r>
            <a:r>
              <a:rPr lang="en-US" sz="2400" b="1">
                <a:solidFill>
                  <a:srgbClr val="00274C"/>
                </a:solidFill>
                <a:latin typeface="Georgia"/>
                <a:ea typeface="Georgia"/>
                <a:cs typeface="Georgia"/>
                <a:sym typeface="Georgia"/>
              </a:rPr>
              <a:t>bound</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Is regarded as a slur - Crazy, slow, the R word</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Assumes knowledge about a specific individual’s experience because you “have a friend who” or “know someone who”</a:t>
            </a:r>
            <a:endParaRPr/>
          </a:p>
          <a:p>
            <a:pPr marL="800100" lvl="1" indent="-247650" algn="l" rtl="0">
              <a:lnSpc>
                <a:spcPct val="100000"/>
              </a:lnSpc>
              <a:spcBef>
                <a:spcPts val="1500"/>
              </a:spcBef>
              <a:spcAft>
                <a:spcPts val="0"/>
              </a:spcAft>
              <a:buClr>
                <a:srgbClr val="FFCB05"/>
              </a:buClr>
              <a:buSzPts val="15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49" name="Google Shape;249;p1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250" name="Google Shape;250;p1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Zoom Tips</a:t>
            </a:r>
            <a:endParaRPr/>
          </a:p>
        </p:txBody>
      </p:sp>
      <p:sp>
        <p:nvSpPr>
          <p:cNvPr id="97" name="Google Shape;97;p2"/>
          <p:cNvSpPr txBox="1">
            <a:spLocks noGrp="1"/>
          </p:cNvSpPr>
          <p:nvPr>
            <p:ph type="subTitle" idx="1"/>
          </p:nvPr>
        </p:nvSpPr>
        <p:spPr>
          <a:xfrm>
            <a:off x="262648" y="1501287"/>
            <a:ext cx="5007454" cy="465632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000"/>
              <a:buFont typeface="Noto Sans Symbols"/>
              <a:buChar char="▪"/>
            </a:pPr>
            <a:r>
              <a:rPr lang="en-US" sz="2000">
                <a:solidFill>
                  <a:srgbClr val="00274C"/>
                </a:solidFill>
              </a:rPr>
              <a:t>To utilize CART captioning services, click Show Captions or Live Transcript.</a:t>
            </a:r>
            <a:endParaRPr/>
          </a:p>
          <a:p>
            <a:pPr marL="457200" lvl="0" indent="-457200" algn="l" rtl="0">
              <a:lnSpc>
                <a:spcPct val="90000"/>
              </a:lnSpc>
              <a:spcBef>
                <a:spcPts val="1800"/>
              </a:spcBef>
              <a:spcAft>
                <a:spcPts val="0"/>
              </a:spcAft>
              <a:buSzPts val="2000"/>
              <a:buFont typeface="Noto Sans Symbols"/>
              <a:buChar char="▪"/>
            </a:pPr>
            <a:r>
              <a:rPr lang="en-US" sz="2000">
                <a:solidFill>
                  <a:srgbClr val="00274C"/>
                </a:solidFill>
              </a:rPr>
              <a:t>To change your view to show the speakers and the ASL interpreter, click View in the upper right corner of your screen. Then select the 3</a:t>
            </a:r>
            <a:r>
              <a:rPr lang="en-US" sz="2000" baseline="30000">
                <a:solidFill>
                  <a:srgbClr val="00274C"/>
                </a:solidFill>
              </a:rPr>
              <a:t>rd</a:t>
            </a:r>
            <a:r>
              <a:rPr lang="en-US" sz="2000">
                <a:solidFill>
                  <a:srgbClr val="00274C"/>
                </a:solidFill>
              </a:rPr>
              <a:t> or 4</a:t>
            </a:r>
            <a:r>
              <a:rPr lang="en-US" sz="2000" baseline="30000">
                <a:solidFill>
                  <a:srgbClr val="00274C"/>
                </a:solidFill>
              </a:rPr>
              <a:t>th</a:t>
            </a:r>
            <a:r>
              <a:rPr lang="en-US" sz="2000">
                <a:solidFill>
                  <a:srgbClr val="00274C"/>
                </a:solidFill>
              </a:rPr>
              <a:t> icon in the view screen.</a:t>
            </a:r>
            <a:endParaRPr/>
          </a:p>
          <a:p>
            <a:pPr marL="457200" lvl="0" indent="-457200" algn="l" rtl="0">
              <a:lnSpc>
                <a:spcPct val="90000"/>
              </a:lnSpc>
              <a:spcBef>
                <a:spcPts val="1800"/>
              </a:spcBef>
              <a:spcAft>
                <a:spcPts val="0"/>
              </a:spcAft>
              <a:buSzPts val="2000"/>
              <a:buFont typeface="Noto Sans Symbols"/>
              <a:buChar char="▪"/>
            </a:pPr>
            <a:r>
              <a:rPr lang="en-US" sz="2000">
                <a:solidFill>
                  <a:srgbClr val="00274C"/>
                </a:solidFill>
              </a:rPr>
              <a:t>You can also pin individuals so you can always see their window. Select the ellipses in the upper right corner of the individual you would like to pin, then select Pin.</a:t>
            </a:r>
            <a:endParaRPr/>
          </a:p>
        </p:txBody>
      </p:sp>
      <p:pic>
        <p:nvPicPr>
          <p:cNvPr id="98" name="Google Shape;98;p2" descr="A red arrow points to a live transcript selection icon with CC written in a gray box"/>
          <p:cNvPicPr preferRelativeResize="0"/>
          <p:nvPr/>
        </p:nvPicPr>
        <p:blipFill rotWithShape="1">
          <a:blip r:embed="rId3">
            <a:alphaModFix/>
          </a:blip>
          <a:srcRect l="30453" t="33951" r="23756"/>
          <a:stretch/>
        </p:blipFill>
        <p:spPr>
          <a:xfrm>
            <a:off x="5270102" y="1472493"/>
            <a:ext cx="6533015" cy="891718"/>
          </a:xfrm>
          <a:prstGeom prst="rect">
            <a:avLst/>
          </a:prstGeom>
          <a:noFill/>
          <a:ln>
            <a:noFill/>
          </a:ln>
        </p:spPr>
      </p:pic>
      <p:cxnSp>
        <p:nvCxnSpPr>
          <p:cNvPr id="99" name="Google Shape;99;p2"/>
          <p:cNvCxnSpPr/>
          <p:nvPr/>
        </p:nvCxnSpPr>
        <p:spPr>
          <a:xfrm rot="10800000" flipH="1">
            <a:off x="4731533" y="1886189"/>
            <a:ext cx="5077866" cy="55598"/>
          </a:xfrm>
          <a:prstGeom prst="straightConnector1">
            <a:avLst/>
          </a:prstGeom>
          <a:noFill/>
          <a:ln w="76200" cap="flat" cmpd="sng">
            <a:solidFill>
              <a:srgbClr val="FF0000"/>
            </a:solidFill>
            <a:prstDash val="solid"/>
            <a:round/>
            <a:headEnd type="none" w="sm" len="sm"/>
            <a:tailEnd type="triangle" w="med" len="med"/>
          </a:ln>
          <a:effectLst>
            <a:outerShdw blurRad="76200" dist="38100" dir="5400000" rotWithShape="0">
              <a:srgbClr val="000000">
                <a:alpha val="60000"/>
              </a:srgbClr>
            </a:outerShdw>
          </a:effectLst>
        </p:spPr>
      </p:cxnSp>
      <p:sp>
        <p:nvSpPr>
          <p:cNvPr id="100" name="Google Shape;100;p2"/>
          <p:cNvSpPr/>
          <p:nvPr/>
        </p:nvSpPr>
        <p:spPr>
          <a:xfrm>
            <a:off x="9859592" y="1236584"/>
            <a:ext cx="1240971" cy="1357087"/>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2" descr="A red arrow points to an image view selection icon with two horizontal bars in blue"/>
          <p:cNvPicPr preferRelativeResize="0"/>
          <p:nvPr/>
        </p:nvPicPr>
        <p:blipFill rotWithShape="1">
          <a:blip r:embed="rId4">
            <a:alphaModFix/>
          </a:blip>
          <a:srcRect b="20992"/>
          <a:stretch/>
        </p:blipFill>
        <p:spPr>
          <a:xfrm>
            <a:off x="5672233" y="2513343"/>
            <a:ext cx="2864376" cy="1757572"/>
          </a:xfrm>
          <a:prstGeom prst="rect">
            <a:avLst/>
          </a:prstGeom>
          <a:noFill/>
          <a:ln>
            <a:noFill/>
          </a:ln>
        </p:spPr>
      </p:pic>
      <p:cxnSp>
        <p:nvCxnSpPr>
          <p:cNvPr id="102" name="Google Shape;102;p2"/>
          <p:cNvCxnSpPr/>
          <p:nvPr/>
        </p:nvCxnSpPr>
        <p:spPr>
          <a:xfrm rot="10800000" flipH="1">
            <a:off x="4972090" y="2867324"/>
            <a:ext cx="1336241" cy="862462"/>
          </a:xfrm>
          <a:prstGeom prst="straightConnector1">
            <a:avLst/>
          </a:prstGeom>
          <a:noFill/>
          <a:ln w="76200" cap="flat" cmpd="sng">
            <a:solidFill>
              <a:srgbClr val="FF0000"/>
            </a:solidFill>
            <a:prstDash val="solid"/>
            <a:round/>
            <a:headEnd type="none" w="sm" len="sm"/>
            <a:tailEnd type="triangle" w="med" len="med"/>
          </a:ln>
          <a:effectLst>
            <a:outerShdw blurRad="76200" dist="38100" dir="5400000" rotWithShape="0">
              <a:srgbClr val="000000">
                <a:alpha val="60000"/>
              </a:srgbClr>
            </a:outerShdw>
          </a:effectLst>
        </p:spPr>
      </p:cxnSp>
      <p:sp>
        <p:nvSpPr>
          <p:cNvPr id="103" name="Google Shape;103;p2"/>
          <p:cNvSpPr/>
          <p:nvPr/>
        </p:nvSpPr>
        <p:spPr>
          <a:xfrm>
            <a:off x="6308331" y="2320924"/>
            <a:ext cx="967034" cy="1025859"/>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2" descr="A red arrow points to an image view selection icon with three dots. Another red arrow points to the word Pin."/>
          <p:cNvPicPr preferRelativeResize="0"/>
          <p:nvPr/>
        </p:nvPicPr>
        <p:blipFill rotWithShape="1">
          <a:blip r:embed="rId5">
            <a:alphaModFix/>
          </a:blip>
          <a:srcRect l="2424" t="16640" r="15110" b="53590"/>
          <a:stretch/>
        </p:blipFill>
        <p:spPr>
          <a:xfrm>
            <a:off x="5918473" y="4344752"/>
            <a:ext cx="4482294" cy="1811214"/>
          </a:xfrm>
          <a:prstGeom prst="rect">
            <a:avLst/>
          </a:prstGeom>
          <a:noFill/>
          <a:ln>
            <a:noFill/>
          </a:ln>
        </p:spPr>
      </p:pic>
      <p:sp>
        <p:nvSpPr>
          <p:cNvPr id="105" name="Google Shape;105;p2"/>
          <p:cNvSpPr/>
          <p:nvPr/>
        </p:nvSpPr>
        <p:spPr>
          <a:xfrm>
            <a:off x="8443196" y="4260954"/>
            <a:ext cx="699796" cy="691836"/>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rot="10800000" flipH="1">
            <a:off x="5278653" y="4606872"/>
            <a:ext cx="3029442" cy="324980"/>
          </a:xfrm>
          <a:prstGeom prst="straightConnector1">
            <a:avLst/>
          </a:prstGeom>
          <a:noFill/>
          <a:ln w="76200" cap="flat" cmpd="sng">
            <a:solidFill>
              <a:srgbClr val="FF0000"/>
            </a:solidFill>
            <a:prstDash val="solid"/>
            <a:round/>
            <a:headEnd type="none" w="sm" len="sm"/>
            <a:tailEnd type="triangle" w="med" len="med"/>
          </a:ln>
          <a:effectLst>
            <a:outerShdw blurRad="76200" dist="38100" dir="5400000" rotWithShape="0">
              <a:srgbClr val="000000">
                <a:alpha val="60000"/>
              </a:srgbClr>
            </a:outerShdw>
          </a:effectLst>
        </p:spPr>
      </p:cxnSp>
      <p:cxnSp>
        <p:nvCxnSpPr>
          <p:cNvPr id="107" name="Google Shape;107;p2"/>
          <p:cNvCxnSpPr/>
          <p:nvPr/>
        </p:nvCxnSpPr>
        <p:spPr>
          <a:xfrm>
            <a:off x="5032640" y="5262153"/>
            <a:ext cx="3760454" cy="544449"/>
          </a:xfrm>
          <a:prstGeom prst="straightConnector1">
            <a:avLst/>
          </a:prstGeom>
          <a:noFill/>
          <a:ln w="76200" cap="flat" cmpd="sng">
            <a:solidFill>
              <a:srgbClr val="FF0000"/>
            </a:solidFill>
            <a:prstDash val="solid"/>
            <a:round/>
            <a:headEnd type="none" w="sm" len="sm"/>
            <a:tailEnd type="triangle" w="med" len="med"/>
          </a:ln>
          <a:effectLst>
            <a:outerShdw blurRad="76200" dist="38100" dir="5400000" rotWithShape="0">
              <a:srgbClr val="000000">
                <a:alpha val="60000"/>
              </a:srgbClr>
            </a:outerShdw>
          </a:effectLst>
        </p:spPr>
      </p:cxnSp>
      <p:sp>
        <p:nvSpPr>
          <p:cNvPr id="108" name="Google Shape;108;p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109" name="Google Shape;109;p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ctrTitle"/>
          </p:nvPr>
        </p:nvSpPr>
        <p:spPr>
          <a:xfrm>
            <a:off x="298763" y="209082"/>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Language Swap</a:t>
            </a:r>
            <a:endParaRPr/>
          </a:p>
        </p:txBody>
      </p:sp>
      <p:sp>
        <p:nvSpPr>
          <p:cNvPr id="257" name="Google Shape;257;p20"/>
          <p:cNvSpPr txBox="1">
            <a:spLocks noGrp="1"/>
          </p:cNvSpPr>
          <p:nvPr>
            <p:ph type="subTitle" idx="1"/>
          </p:nvPr>
        </p:nvSpPr>
        <p:spPr>
          <a:xfrm>
            <a:off x="834887" y="1481290"/>
            <a:ext cx="10316818" cy="482136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Avoid: Handicap</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Why: Implies an incapacity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Replace with: Disability</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Avoid: Special needs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Why: Euphemistic</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Replace with: Person with a disability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Avoid: Wheelchair-bound</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Why: Implies a confinement</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Replace with: </a:t>
            </a:r>
            <a:r>
              <a:rPr lang="en-US">
                <a:solidFill>
                  <a:srgbClr val="00274C"/>
                </a:solidFill>
              </a:rPr>
              <a:t>W</a:t>
            </a:r>
            <a:r>
              <a:rPr lang="en-US">
                <a:solidFill>
                  <a:srgbClr val="00274C"/>
                </a:solidFill>
                <a:latin typeface="Georgia"/>
                <a:ea typeface="Georgia"/>
                <a:cs typeface="Georgia"/>
                <a:sym typeface="Georgia"/>
              </a:rPr>
              <a:t>heelchair user</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Avoid: Mentally ill</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Why: Stigmatized and misused</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Replace with: </a:t>
            </a:r>
            <a:r>
              <a:rPr lang="en-US">
                <a:solidFill>
                  <a:srgbClr val="00274C"/>
                </a:solidFill>
              </a:rPr>
              <a:t>P</a:t>
            </a:r>
            <a:r>
              <a:rPr lang="en-US">
                <a:solidFill>
                  <a:srgbClr val="00274C"/>
                </a:solidFill>
                <a:latin typeface="Georgia"/>
                <a:ea typeface="Georgia"/>
                <a:cs typeface="Georgia"/>
                <a:sym typeface="Georgia"/>
              </a:rPr>
              <a:t>erson with a mental health condition</a:t>
            </a:r>
            <a:endParaRPr/>
          </a:p>
        </p:txBody>
      </p:sp>
      <p:sp>
        <p:nvSpPr>
          <p:cNvPr id="258" name="Google Shape;258;p2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259" name="Google Shape;259;p2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260" name="Google Shape;260;p20" descr="Two arrows facing in alternate directions"/>
          <p:cNvPicPr preferRelativeResize="0"/>
          <p:nvPr/>
        </p:nvPicPr>
        <p:blipFill rotWithShape="1">
          <a:blip r:embed="rId3">
            <a:alphaModFix amt="13000"/>
          </a:blip>
          <a:srcRect/>
          <a:stretch/>
        </p:blipFill>
        <p:spPr>
          <a:xfrm rot="5400000">
            <a:off x="3692385" y="1829487"/>
            <a:ext cx="3885513" cy="38855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Mind Your Actions</a:t>
            </a:r>
            <a:endParaRPr/>
          </a:p>
        </p:txBody>
      </p:sp>
      <p:sp>
        <p:nvSpPr>
          <p:cNvPr id="267" name="Google Shape;267;p21"/>
          <p:cNvSpPr txBox="1">
            <a:spLocks noGrp="1"/>
          </p:cNvSpPr>
          <p:nvPr>
            <p:ph type="subTitle" idx="1"/>
          </p:nvPr>
        </p:nvSpPr>
        <p:spPr>
          <a:xfrm>
            <a:off x="961053" y="1695450"/>
            <a:ext cx="10268922" cy="452806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Avoid ableist actions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Choosing an inaccessible location for an event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Standing in front of a push bar/door opener</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Using the accessible bathroom stall when you may not need it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Parking/standing in an accessible parking space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Blocking a curb cut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Leaving your bike on the sidewalk</a:t>
            </a:r>
            <a:endParaRPr/>
          </a:p>
        </p:txBody>
      </p:sp>
      <p:sp>
        <p:nvSpPr>
          <p:cNvPr id="268" name="Google Shape;268;p2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269" name="Google Shape;269;p2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ctrTitle"/>
          </p:nvPr>
        </p:nvSpPr>
        <p:spPr>
          <a:xfrm>
            <a:off x="274621" y="23356"/>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Ableist Microaggressions</a:t>
            </a:r>
            <a:endParaRPr/>
          </a:p>
        </p:txBody>
      </p:sp>
      <p:sp>
        <p:nvSpPr>
          <p:cNvPr id="276" name="Google Shape;276;p22"/>
          <p:cNvSpPr txBox="1">
            <a:spLocks noGrp="1"/>
          </p:cNvSpPr>
          <p:nvPr>
            <p:ph type="subTitle" idx="1"/>
          </p:nvPr>
        </p:nvSpPr>
        <p:spPr>
          <a:xfrm>
            <a:off x="274621" y="1413164"/>
            <a:ext cx="11642757" cy="481035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Questioning whether someone really </a:t>
            </a:r>
            <a:r>
              <a:rPr lang="en-US" i="1">
                <a:solidFill>
                  <a:srgbClr val="00274C"/>
                </a:solidFill>
                <a:latin typeface="Georgia"/>
                <a:ea typeface="Georgia"/>
                <a:cs typeface="Georgia"/>
                <a:sym typeface="Georgia"/>
              </a:rPr>
              <a:t>needs</a:t>
            </a:r>
            <a:r>
              <a:rPr lang="en-US">
                <a:solidFill>
                  <a:srgbClr val="00274C"/>
                </a:solidFill>
                <a:latin typeface="Georgia"/>
                <a:ea typeface="Georgia"/>
                <a:cs typeface="Georgia"/>
                <a:sym typeface="Georgia"/>
              </a:rPr>
              <a:t> an assistive device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Requiring everyone to participate in group meetings / Zoom calls in the same way</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Maintaining eye contact, cameras on, speaking in a certain way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Interrupting or finishing sentences because someone is taking too long/being too slow</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Making someone feel “othered”</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Using condescending or louder voices to explain things to an IWD</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Doing the bare minimum of an accommodation</a:t>
            </a:r>
            <a:endParaRPr/>
          </a:p>
        </p:txBody>
      </p:sp>
      <p:sp>
        <p:nvSpPr>
          <p:cNvPr id="277" name="Google Shape;277;p2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78" name="Google Shape;278;p2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ctrTitle"/>
          </p:nvPr>
        </p:nvSpPr>
        <p:spPr>
          <a:xfrm>
            <a:off x="274621" y="131003"/>
            <a:ext cx="11642757" cy="131359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Replacing Microaggression with Microaffirmation!</a:t>
            </a:r>
            <a:endParaRPr/>
          </a:p>
        </p:txBody>
      </p:sp>
      <p:sp>
        <p:nvSpPr>
          <p:cNvPr id="285" name="Google Shape;285;p23"/>
          <p:cNvSpPr txBox="1">
            <a:spLocks noGrp="1"/>
          </p:cNvSpPr>
          <p:nvPr>
            <p:ph type="subTitle" idx="1"/>
          </p:nvPr>
        </p:nvSpPr>
        <p:spPr>
          <a:xfrm>
            <a:off x="401216" y="1369951"/>
            <a:ext cx="10828759" cy="477892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Be considerate about how information is processed and received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Provide more than one option, whenever possible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When considering one accommodation request, consider whether you can do it for everyone in the unit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Can everyone have a Zoom link?</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Can everyone get a sit to stand desk?</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Can everyone use alternative lighting?</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Avoid last minute agenda changes or meeting location/time changes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Especially important for many individuals with chronic conditions and various psychological disabilities</a:t>
            </a:r>
            <a:endParaRPr/>
          </a:p>
        </p:txBody>
      </p:sp>
      <p:sp>
        <p:nvSpPr>
          <p:cNvPr id="286" name="Google Shape;286;p2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287" name="Google Shape;287;p2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ctrTitle"/>
          </p:nvPr>
        </p:nvSpPr>
        <p:spPr>
          <a:xfrm>
            <a:off x="274621" y="108177"/>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Check Your Bias</a:t>
            </a:r>
            <a:endParaRPr/>
          </a:p>
        </p:txBody>
      </p:sp>
      <p:pic>
        <p:nvPicPr>
          <p:cNvPr id="294" name="Google Shape;294;p24" descr="A yellow triangle with an exclamation mark indicating caution&#10;"/>
          <p:cNvPicPr preferRelativeResize="0"/>
          <p:nvPr/>
        </p:nvPicPr>
        <p:blipFill rotWithShape="1">
          <a:blip r:embed="rId3">
            <a:alphaModFix/>
          </a:blip>
          <a:srcRect/>
          <a:stretch/>
        </p:blipFill>
        <p:spPr>
          <a:xfrm>
            <a:off x="203201" y="2396983"/>
            <a:ext cx="1953590" cy="2064034"/>
          </a:xfrm>
          <a:prstGeom prst="rect">
            <a:avLst/>
          </a:prstGeom>
          <a:noFill/>
          <a:ln>
            <a:noFill/>
          </a:ln>
        </p:spPr>
      </p:pic>
      <p:sp>
        <p:nvSpPr>
          <p:cNvPr id="295" name="Google Shape;295;p24"/>
          <p:cNvSpPr txBox="1">
            <a:spLocks noGrp="1"/>
          </p:cNvSpPr>
          <p:nvPr>
            <p:ph type="subTitle" idx="1"/>
          </p:nvPr>
        </p:nvSpPr>
        <p:spPr>
          <a:xfrm>
            <a:off x="1776857" y="1389912"/>
            <a:ext cx="10140521" cy="479628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en-US" sz="2000">
                <a:solidFill>
                  <a:srgbClr val="00274C"/>
                </a:solidFill>
                <a:latin typeface="Georgia"/>
                <a:ea typeface="Georgia"/>
                <a:cs typeface="Georgia"/>
                <a:sym typeface="Georgia"/>
              </a:rPr>
              <a:t>Our reliance on sight, hearing, and mobility is unconscious</a:t>
            </a:r>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“We don’t know what we don’t know” but it is our job to ask questions and consider the experiences of others</a:t>
            </a:r>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Think back to common functional disability categories and ask:</a:t>
            </a:r>
            <a:endParaRPr/>
          </a:p>
          <a:p>
            <a:pPr marL="800100" lvl="1" indent="-342900"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What can I do to create an inclusive environment for someone in one or more categories during event or meetings?</a:t>
            </a:r>
            <a:endParaRPr/>
          </a:p>
          <a:p>
            <a:pPr marL="800100" lvl="1" indent="-342900"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If I cannot see/have limited motor function in my hands/cannot hear, is there a way for me to access information or participate in the activity?</a:t>
            </a:r>
            <a:endParaRPr/>
          </a:p>
          <a:p>
            <a:pPr marL="800100" lvl="1" indent="-342900"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If I cannot contemporaneously listen to instructions and take notes/discuss information and retain detail, is there a way for me to gather information later?</a:t>
            </a:r>
            <a:endParaRPr/>
          </a:p>
          <a:p>
            <a:pPr marL="800100" lvl="1" indent="-342900" algn="l" rtl="0">
              <a:lnSpc>
                <a:spcPct val="100000"/>
              </a:lnSpc>
              <a:spcBef>
                <a:spcPts val="1500"/>
              </a:spcBef>
              <a:spcAft>
                <a:spcPts val="0"/>
              </a:spcAft>
              <a:buSzPts val="1350"/>
              <a:buFont typeface="Noto Sans Symbols"/>
              <a:buChar char="▪"/>
            </a:pPr>
            <a:r>
              <a:rPr lang="en-US" sz="1800">
                <a:solidFill>
                  <a:srgbClr val="00274C"/>
                </a:solidFill>
                <a:latin typeface="Georgia"/>
                <a:ea typeface="Georgia"/>
                <a:cs typeface="Georgia"/>
                <a:sym typeface="Georgia"/>
              </a:rPr>
              <a:t>If I need to frequently move around/take breaks to retain information, will I be able to receive information after I come back? Will I be able to do so without additional scrutiny?</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296" name="Google Shape;296;p2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297" name="Google Shape;297;p2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a:spLocks noGrp="1"/>
          </p:cNvSpPr>
          <p:nvPr>
            <p:ph type="title"/>
          </p:nvPr>
        </p:nvSpPr>
        <p:spPr>
          <a:xfrm>
            <a:off x="0" y="3872945"/>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Thinking Inclusively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Disability: An Aspect of Diversity</a:t>
            </a:r>
            <a:endParaRPr/>
          </a:p>
        </p:txBody>
      </p:sp>
      <p:sp>
        <p:nvSpPr>
          <p:cNvPr id="309" name="Google Shape;309;p26"/>
          <p:cNvSpPr txBox="1">
            <a:spLocks noGrp="1"/>
          </p:cNvSpPr>
          <p:nvPr>
            <p:ph type="subTitle" idx="1"/>
          </p:nvPr>
        </p:nvSpPr>
        <p:spPr>
          <a:xfrm>
            <a:off x="961053" y="1695450"/>
            <a:ext cx="10268922" cy="452806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IWDs experience the world in unique ways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Disability is not a single phenomenon</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Informed by personal and socio-cultural factors</a:t>
            </a:r>
            <a:endParaRPr/>
          </a:p>
          <a:p>
            <a:pPr marL="800100" lvl="1" indent="-342900" algn="l" rtl="0">
              <a:lnSpc>
                <a:spcPct val="100000"/>
              </a:lnSpc>
              <a:spcBef>
                <a:spcPts val="1500"/>
              </a:spcBef>
              <a:spcAft>
                <a:spcPts val="0"/>
              </a:spcAft>
              <a:buSzPts val="1800"/>
              <a:buFont typeface="Noto Sans Symbols"/>
              <a:buChar char="▪"/>
            </a:pPr>
            <a:r>
              <a:rPr lang="en-US" sz="2400">
                <a:solidFill>
                  <a:srgbClr val="00274C"/>
                </a:solidFill>
                <a:latin typeface="Georgia"/>
                <a:ea typeface="Georgia"/>
                <a:cs typeface="Georgia"/>
                <a:sym typeface="Georgia"/>
              </a:rPr>
              <a:t>Contextualized by the barriers created in society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May be permanent, long-term/ongoing, or temporary</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310" name="Google Shape;310;p2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311" name="Google Shape;311;p2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Accessibility is NOT…</a:t>
            </a:r>
            <a:endParaRPr/>
          </a:p>
        </p:txBody>
      </p:sp>
      <p:sp>
        <p:nvSpPr>
          <p:cNvPr id="318" name="Google Shape;318;p27"/>
          <p:cNvSpPr txBox="1">
            <a:spLocks noGrp="1"/>
          </p:cNvSpPr>
          <p:nvPr>
            <p:ph type="subTitle" idx="1"/>
          </p:nvPr>
        </p:nvSpPr>
        <p:spPr>
          <a:xfrm>
            <a:off x="4609101" y="1498101"/>
            <a:ext cx="7328182" cy="452806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Making one-off changes to technology or processes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This is an accommodation, </a:t>
            </a:r>
            <a:r>
              <a:rPr lang="en-US" i="1">
                <a:solidFill>
                  <a:srgbClr val="00274C"/>
                </a:solidFill>
                <a:latin typeface="Georgia"/>
                <a:ea typeface="Georgia"/>
                <a:cs typeface="Georgia"/>
                <a:sym typeface="Georgia"/>
              </a:rPr>
              <a:t>but it is not the goal</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 feature or enhancement</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Giving an unfair advantage to someone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Conformance with legal standards or guidelines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Arbitrary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It’s not what </a:t>
            </a:r>
            <a:r>
              <a:rPr lang="en-US" i="1">
                <a:solidFill>
                  <a:srgbClr val="00274C"/>
                </a:solidFill>
                <a:latin typeface="Georgia"/>
                <a:ea typeface="Georgia"/>
                <a:cs typeface="Georgia"/>
                <a:sym typeface="Georgia"/>
              </a:rPr>
              <a:t>you</a:t>
            </a:r>
            <a:r>
              <a:rPr lang="en-US">
                <a:solidFill>
                  <a:srgbClr val="00274C"/>
                </a:solidFill>
                <a:latin typeface="Georgia"/>
                <a:ea typeface="Georgia"/>
                <a:cs typeface="Georgia"/>
                <a:sym typeface="Georgia"/>
              </a:rPr>
              <a:t> think is accessible</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319" name="Google Shape;319;p2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320" name="Google Shape;320;p2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321" name="Google Shape;321;p27" descr="Blue text &quot;Accessibility is the floor. It is not the ceiling.&quot; on a yellow background"/>
          <p:cNvPicPr preferRelativeResize="0"/>
          <p:nvPr/>
        </p:nvPicPr>
        <p:blipFill rotWithShape="1">
          <a:blip r:embed="rId3">
            <a:alphaModFix/>
          </a:blip>
          <a:srcRect/>
          <a:stretch/>
        </p:blipFill>
        <p:spPr>
          <a:xfrm>
            <a:off x="274621" y="2138961"/>
            <a:ext cx="4334480" cy="3439005"/>
          </a:xfrm>
          <a:custGeom>
            <a:avLst/>
            <a:gdLst/>
            <a:ahLst/>
            <a:cxnLst/>
            <a:rect l="l" t="t" r="r" b="b"/>
            <a:pathLst>
              <a:path w="4334480" h="3439005" fill="none" extrusionOk="0">
                <a:moveTo>
                  <a:pt x="0" y="0"/>
                </a:moveTo>
                <a:cubicBezTo>
                  <a:pt x="196638" y="-50247"/>
                  <a:pt x="251155" y="48356"/>
                  <a:pt x="498465" y="0"/>
                </a:cubicBezTo>
                <a:cubicBezTo>
                  <a:pt x="745775" y="-48356"/>
                  <a:pt x="817867" y="47231"/>
                  <a:pt x="910241" y="0"/>
                </a:cubicBezTo>
                <a:cubicBezTo>
                  <a:pt x="1002615" y="-47231"/>
                  <a:pt x="1210421" y="5709"/>
                  <a:pt x="1408706" y="0"/>
                </a:cubicBezTo>
                <a:cubicBezTo>
                  <a:pt x="1606991" y="-5709"/>
                  <a:pt x="1781382" y="53086"/>
                  <a:pt x="1993861" y="0"/>
                </a:cubicBezTo>
                <a:cubicBezTo>
                  <a:pt x="2206341" y="-53086"/>
                  <a:pt x="2351325" y="8798"/>
                  <a:pt x="2579016" y="0"/>
                </a:cubicBezTo>
                <a:cubicBezTo>
                  <a:pt x="2806708" y="-8798"/>
                  <a:pt x="2918098" y="44375"/>
                  <a:pt x="3164170" y="0"/>
                </a:cubicBezTo>
                <a:cubicBezTo>
                  <a:pt x="3410242" y="-44375"/>
                  <a:pt x="3483604" y="46603"/>
                  <a:pt x="3792670" y="0"/>
                </a:cubicBezTo>
                <a:cubicBezTo>
                  <a:pt x="4101736" y="-46603"/>
                  <a:pt x="4151949" y="43609"/>
                  <a:pt x="4334480" y="0"/>
                </a:cubicBezTo>
                <a:cubicBezTo>
                  <a:pt x="4336121" y="138655"/>
                  <a:pt x="4317245" y="377185"/>
                  <a:pt x="4334480" y="573168"/>
                </a:cubicBezTo>
                <a:cubicBezTo>
                  <a:pt x="4351715" y="769151"/>
                  <a:pt x="4323873" y="951359"/>
                  <a:pt x="4334480" y="1077555"/>
                </a:cubicBezTo>
                <a:cubicBezTo>
                  <a:pt x="4345087" y="1203751"/>
                  <a:pt x="4293838" y="1378748"/>
                  <a:pt x="4334480" y="1547552"/>
                </a:cubicBezTo>
                <a:cubicBezTo>
                  <a:pt x="4375122" y="1716356"/>
                  <a:pt x="4319721" y="1883037"/>
                  <a:pt x="4334480" y="2120720"/>
                </a:cubicBezTo>
                <a:cubicBezTo>
                  <a:pt x="4349239" y="2358403"/>
                  <a:pt x="4294654" y="2418204"/>
                  <a:pt x="4334480" y="2590717"/>
                </a:cubicBezTo>
                <a:cubicBezTo>
                  <a:pt x="4374306" y="2763230"/>
                  <a:pt x="4329297" y="3148350"/>
                  <a:pt x="4334480" y="3439005"/>
                </a:cubicBezTo>
                <a:cubicBezTo>
                  <a:pt x="4108230" y="3503974"/>
                  <a:pt x="4010123" y="3423105"/>
                  <a:pt x="3792670" y="3439005"/>
                </a:cubicBezTo>
                <a:cubicBezTo>
                  <a:pt x="3575217" y="3454905"/>
                  <a:pt x="3384379" y="3418406"/>
                  <a:pt x="3250860" y="3439005"/>
                </a:cubicBezTo>
                <a:cubicBezTo>
                  <a:pt x="3117341" y="3459604"/>
                  <a:pt x="2934919" y="3424887"/>
                  <a:pt x="2839084" y="3439005"/>
                </a:cubicBezTo>
                <a:cubicBezTo>
                  <a:pt x="2743249" y="3453123"/>
                  <a:pt x="2405247" y="3379925"/>
                  <a:pt x="2253930" y="3439005"/>
                </a:cubicBezTo>
                <a:cubicBezTo>
                  <a:pt x="2102613" y="3498085"/>
                  <a:pt x="1967792" y="3424284"/>
                  <a:pt x="1842154" y="3439005"/>
                </a:cubicBezTo>
                <a:cubicBezTo>
                  <a:pt x="1716516" y="3453726"/>
                  <a:pt x="1496849" y="3376318"/>
                  <a:pt x="1256999" y="3439005"/>
                </a:cubicBezTo>
                <a:cubicBezTo>
                  <a:pt x="1017150" y="3501692"/>
                  <a:pt x="824641" y="3394211"/>
                  <a:pt x="715189" y="3439005"/>
                </a:cubicBezTo>
                <a:cubicBezTo>
                  <a:pt x="605737" y="3483799"/>
                  <a:pt x="205209" y="3430360"/>
                  <a:pt x="0" y="3439005"/>
                </a:cubicBezTo>
                <a:cubicBezTo>
                  <a:pt x="-16085" y="3204849"/>
                  <a:pt x="49030" y="3078219"/>
                  <a:pt x="0" y="2969008"/>
                </a:cubicBezTo>
                <a:cubicBezTo>
                  <a:pt x="-49030" y="2859797"/>
                  <a:pt x="43463" y="2686136"/>
                  <a:pt x="0" y="2499010"/>
                </a:cubicBezTo>
                <a:cubicBezTo>
                  <a:pt x="-43463" y="2311884"/>
                  <a:pt x="76102" y="2159555"/>
                  <a:pt x="0" y="1857063"/>
                </a:cubicBezTo>
                <a:cubicBezTo>
                  <a:pt x="-76102" y="1554571"/>
                  <a:pt x="41613" y="1425034"/>
                  <a:pt x="0" y="1283895"/>
                </a:cubicBezTo>
                <a:cubicBezTo>
                  <a:pt x="-41613" y="1142756"/>
                  <a:pt x="50090" y="984254"/>
                  <a:pt x="0" y="745118"/>
                </a:cubicBezTo>
                <a:cubicBezTo>
                  <a:pt x="-50090" y="505982"/>
                  <a:pt x="12501" y="226389"/>
                  <a:pt x="0" y="0"/>
                </a:cubicBezTo>
                <a:close/>
              </a:path>
              <a:path w="4334480" h="3439005" extrusionOk="0">
                <a:moveTo>
                  <a:pt x="0" y="0"/>
                </a:moveTo>
                <a:cubicBezTo>
                  <a:pt x="155247" y="-45340"/>
                  <a:pt x="271516" y="64758"/>
                  <a:pt x="541810" y="0"/>
                </a:cubicBezTo>
                <a:cubicBezTo>
                  <a:pt x="812104" y="-64758"/>
                  <a:pt x="821289" y="20777"/>
                  <a:pt x="996930" y="0"/>
                </a:cubicBezTo>
                <a:cubicBezTo>
                  <a:pt x="1172571" y="-20777"/>
                  <a:pt x="1337916" y="7350"/>
                  <a:pt x="1538740" y="0"/>
                </a:cubicBezTo>
                <a:cubicBezTo>
                  <a:pt x="1739564" y="-7350"/>
                  <a:pt x="1861907" y="9463"/>
                  <a:pt x="2080550" y="0"/>
                </a:cubicBezTo>
                <a:cubicBezTo>
                  <a:pt x="2299193" y="-9463"/>
                  <a:pt x="2386029" y="13133"/>
                  <a:pt x="2535671" y="0"/>
                </a:cubicBezTo>
                <a:cubicBezTo>
                  <a:pt x="2685313" y="-13133"/>
                  <a:pt x="2826658" y="14681"/>
                  <a:pt x="3034136" y="0"/>
                </a:cubicBezTo>
                <a:cubicBezTo>
                  <a:pt x="3241614" y="-14681"/>
                  <a:pt x="3300087" y="3695"/>
                  <a:pt x="3532601" y="0"/>
                </a:cubicBezTo>
                <a:cubicBezTo>
                  <a:pt x="3765116" y="-3695"/>
                  <a:pt x="4138046" y="60220"/>
                  <a:pt x="4334480" y="0"/>
                </a:cubicBezTo>
                <a:cubicBezTo>
                  <a:pt x="4365690" y="137638"/>
                  <a:pt x="4302672" y="342553"/>
                  <a:pt x="4334480" y="469997"/>
                </a:cubicBezTo>
                <a:cubicBezTo>
                  <a:pt x="4366288" y="597441"/>
                  <a:pt x="4287257" y="804335"/>
                  <a:pt x="4334480" y="1077555"/>
                </a:cubicBezTo>
                <a:cubicBezTo>
                  <a:pt x="4381703" y="1350775"/>
                  <a:pt x="4306514" y="1367555"/>
                  <a:pt x="4334480" y="1616332"/>
                </a:cubicBezTo>
                <a:cubicBezTo>
                  <a:pt x="4362446" y="1865109"/>
                  <a:pt x="4299564" y="1924228"/>
                  <a:pt x="4334480" y="2086330"/>
                </a:cubicBezTo>
                <a:cubicBezTo>
                  <a:pt x="4369396" y="2248432"/>
                  <a:pt x="4329103" y="2402947"/>
                  <a:pt x="4334480" y="2590717"/>
                </a:cubicBezTo>
                <a:cubicBezTo>
                  <a:pt x="4339857" y="2778487"/>
                  <a:pt x="4315065" y="3108191"/>
                  <a:pt x="4334480" y="3439005"/>
                </a:cubicBezTo>
                <a:cubicBezTo>
                  <a:pt x="4110591" y="3476161"/>
                  <a:pt x="3996388" y="3432377"/>
                  <a:pt x="3836015" y="3439005"/>
                </a:cubicBezTo>
                <a:cubicBezTo>
                  <a:pt x="3675642" y="3445633"/>
                  <a:pt x="3458788" y="3427557"/>
                  <a:pt x="3337550" y="3439005"/>
                </a:cubicBezTo>
                <a:cubicBezTo>
                  <a:pt x="3216313" y="3450453"/>
                  <a:pt x="3012552" y="3435916"/>
                  <a:pt x="2839084" y="3439005"/>
                </a:cubicBezTo>
                <a:cubicBezTo>
                  <a:pt x="2665616" y="3442094"/>
                  <a:pt x="2495693" y="3412581"/>
                  <a:pt x="2253930" y="3439005"/>
                </a:cubicBezTo>
                <a:cubicBezTo>
                  <a:pt x="2012167" y="3465429"/>
                  <a:pt x="1834621" y="3386329"/>
                  <a:pt x="1668775" y="3439005"/>
                </a:cubicBezTo>
                <a:cubicBezTo>
                  <a:pt x="1502929" y="3491681"/>
                  <a:pt x="1234313" y="3391130"/>
                  <a:pt x="1040275" y="3439005"/>
                </a:cubicBezTo>
                <a:cubicBezTo>
                  <a:pt x="846237" y="3486880"/>
                  <a:pt x="507343" y="3326862"/>
                  <a:pt x="0" y="3439005"/>
                </a:cubicBezTo>
                <a:cubicBezTo>
                  <a:pt x="-2107" y="3136427"/>
                  <a:pt x="7769" y="3079835"/>
                  <a:pt x="0" y="2797057"/>
                </a:cubicBezTo>
                <a:cubicBezTo>
                  <a:pt x="-7769" y="2514279"/>
                  <a:pt x="50995" y="2461891"/>
                  <a:pt x="0" y="2155110"/>
                </a:cubicBezTo>
                <a:cubicBezTo>
                  <a:pt x="-50995" y="1848329"/>
                  <a:pt x="37793" y="1776244"/>
                  <a:pt x="0" y="1650722"/>
                </a:cubicBezTo>
                <a:cubicBezTo>
                  <a:pt x="-37793" y="1525200"/>
                  <a:pt x="32217" y="1342499"/>
                  <a:pt x="0" y="1180725"/>
                </a:cubicBezTo>
                <a:cubicBezTo>
                  <a:pt x="-32217" y="1018951"/>
                  <a:pt x="25681" y="794850"/>
                  <a:pt x="0" y="676338"/>
                </a:cubicBezTo>
                <a:cubicBezTo>
                  <a:pt x="-25681" y="557826"/>
                  <a:pt x="48008" y="289310"/>
                  <a:pt x="0" y="0"/>
                </a:cubicBezTo>
                <a:close/>
              </a:path>
            </a:pathLst>
          </a:custGeom>
          <a:noFill/>
          <a:ln w="9525" cap="flat" cmpd="sng">
            <a:solidFill>
              <a:srgbClr val="00274C"/>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ctrTitle"/>
          </p:nvPr>
        </p:nvSpPr>
        <p:spPr>
          <a:xfrm>
            <a:off x="147637" y="120157"/>
            <a:ext cx="11896725"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Accessibility IS:</a:t>
            </a:r>
            <a:endParaRPr/>
          </a:p>
        </p:txBody>
      </p:sp>
      <p:sp>
        <p:nvSpPr>
          <p:cNvPr id="328" name="Google Shape;328;p28"/>
          <p:cNvSpPr txBox="1">
            <a:spLocks noGrp="1"/>
          </p:cNvSpPr>
          <p:nvPr>
            <p:ph type="subTitle" idx="1"/>
          </p:nvPr>
        </p:nvSpPr>
        <p:spPr>
          <a:xfrm>
            <a:off x="298763" y="1351857"/>
            <a:ext cx="11578498" cy="49859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Beneficial to nearly everyone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An ongoing and intentional process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Centers unique aspects of different interaction modalities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Being proactive in our approach saves time, expense, headaches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Creating an equivalent, real-world user experience for all</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Benefits everyone by reducing / removing barriers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Legal compliance guides this process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Innovative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Considering multiple ways to access technology and information leads to new paradigms</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a:p>
            <a:pPr marL="800100" lvl="1" indent="-247650" algn="l" rtl="0">
              <a:lnSpc>
                <a:spcPct val="100000"/>
              </a:lnSpc>
              <a:spcBef>
                <a:spcPts val="1500"/>
              </a:spcBef>
              <a:spcAft>
                <a:spcPts val="0"/>
              </a:spcAft>
              <a:buClr>
                <a:srgbClr val="FFCB05"/>
              </a:buClr>
              <a:buSzPts val="15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329" name="Google Shape;329;p2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330" name="Google Shape;330;p2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331" name="Google Shape;331;p28" descr="A group of people in an office some sitting on ergonomic balls and others standing.&#10;"/>
          <p:cNvPicPr preferRelativeResize="0"/>
          <p:nvPr/>
        </p:nvPicPr>
        <p:blipFill rotWithShape="1">
          <a:blip r:embed="rId3">
            <a:alphaModFix amt="14000"/>
          </a:blip>
          <a:srcRect l="10686" r="22360" b="-1"/>
          <a:stretch/>
        </p:blipFill>
        <p:spPr>
          <a:xfrm>
            <a:off x="5935598" y="10"/>
            <a:ext cx="6256402"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9"/>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Accommodations Are Needed, but…</a:t>
            </a:r>
            <a:endParaRPr/>
          </a:p>
        </p:txBody>
      </p:sp>
      <p:sp>
        <p:nvSpPr>
          <p:cNvPr id="338" name="Google Shape;338;p29"/>
          <p:cNvSpPr txBox="1">
            <a:spLocks noGrp="1"/>
          </p:cNvSpPr>
          <p:nvPr>
            <p:ph type="subTitle" idx="1"/>
          </p:nvPr>
        </p:nvSpPr>
        <p:spPr>
          <a:xfrm>
            <a:off x="961053" y="1479176"/>
            <a:ext cx="10268922" cy="474434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Accommodations are </a:t>
            </a:r>
            <a:r>
              <a:rPr lang="en-US" i="1">
                <a:solidFill>
                  <a:srgbClr val="00274C"/>
                </a:solidFill>
                <a:latin typeface="Georgia"/>
                <a:ea typeface="Georgia"/>
                <a:cs typeface="Georgia"/>
                <a:sym typeface="Georgia"/>
              </a:rPr>
              <a:t>not the end goal</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Something must be modified to meet specific needs</a:t>
            </a:r>
            <a:endParaRPr/>
          </a:p>
          <a:p>
            <a:pPr marL="1257300" lvl="2" indent="-342900" algn="l" rtl="0">
              <a:lnSpc>
                <a:spcPct val="100000"/>
              </a:lnSpc>
              <a:spcBef>
                <a:spcPts val="1500"/>
              </a:spcBef>
              <a:spcAft>
                <a:spcPts val="0"/>
              </a:spcAft>
              <a:buSzPts val="1200"/>
              <a:buFont typeface="Noto Sans Symbols"/>
              <a:buChar char="▪"/>
            </a:pPr>
            <a:r>
              <a:rPr lang="en-US" sz="2000">
                <a:solidFill>
                  <a:srgbClr val="00274C"/>
                </a:solidFill>
                <a:latin typeface="Georgia"/>
                <a:ea typeface="Georgia"/>
                <a:cs typeface="Georgia"/>
                <a:sym typeface="Georgia"/>
              </a:rPr>
              <a:t>Created inaccessibly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Single out individuals needing accommodations</a:t>
            </a:r>
            <a:endParaRPr/>
          </a:p>
          <a:p>
            <a:pPr marL="1257300" lvl="2" indent="-342900" algn="l" rtl="0">
              <a:lnSpc>
                <a:spcPct val="100000"/>
              </a:lnSpc>
              <a:spcBef>
                <a:spcPts val="1500"/>
              </a:spcBef>
              <a:spcAft>
                <a:spcPts val="0"/>
              </a:spcAft>
              <a:buSzPts val="1200"/>
              <a:buFont typeface="Noto Sans Symbols"/>
              <a:buChar char="▪"/>
            </a:pPr>
            <a:r>
              <a:rPr lang="en-US" sz="2000">
                <a:solidFill>
                  <a:srgbClr val="00274C"/>
                </a:solidFill>
                <a:latin typeface="Georgia"/>
                <a:ea typeface="Georgia"/>
                <a:cs typeface="Georgia"/>
                <a:sym typeface="Georgia"/>
              </a:rPr>
              <a:t>Individuals or groups must ask for accessibility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May be costly to modify structural barriers</a:t>
            </a:r>
            <a:endParaRPr/>
          </a:p>
          <a:p>
            <a:pPr marL="1257300" lvl="2" indent="-342900" algn="l" rtl="0">
              <a:lnSpc>
                <a:spcPct val="100000"/>
              </a:lnSpc>
              <a:spcBef>
                <a:spcPts val="1500"/>
              </a:spcBef>
              <a:spcAft>
                <a:spcPts val="0"/>
              </a:spcAft>
              <a:buSzPts val="1200"/>
              <a:buFont typeface="Noto Sans Symbols"/>
              <a:buChar char="▪"/>
            </a:pPr>
            <a:r>
              <a:rPr lang="en-US" sz="2000">
                <a:solidFill>
                  <a:srgbClr val="00274C"/>
                </a:solidFill>
                <a:latin typeface="Georgia"/>
                <a:ea typeface="Georgia"/>
                <a:cs typeface="Georgia"/>
                <a:sym typeface="Georgia"/>
              </a:rPr>
              <a:t>Each new request requires more changes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Not retroactive</a:t>
            </a:r>
            <a:endParaRPr/>
          </a:p>
          <a:p>
            <a:pPr marL="1257300" lvl="2" indent="-342900" algn="l" rtl="0">
              <a:lnSpc>
                <a:spcPct val="100000"/>
              </a:lnSpc>
              <a:spcBef>
                <a:spcPts val="1500"/>
              </a:spcBef>
              <a:spcAft>
                <a:spcPts val="0"/>
              </a:spcAft>
              <a:buSzPts val="1200"/>
              <a:buFont typeface="Noto Sans Symbols"/>
              <a:buChar char="▪"/>
            </a:pPr>
            <a:r>
              <a:rPr lang="en-US" sz="2000">
                <a:solidFill>
                  <a:srgbClr val="00274C"/>
                </a:solidFill>
                <a:latin typeface="Georgia"/>
                <a:ea typeface="Georgia"/>
                <a:cs typeface="Georgia"/>
                <a:sym typeface="Georgia"/>
              </a:rPr>
              <a:t>Not timely and may not be possible</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339" name="Google Shape;339;p2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sp>
        <p:nvSpPr>
          <p:cNvPr id="340" name="Google Shape;340;p2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Agenda</a:t>
            </a:r>
            <a:endParaRPr/>
          </a:p>
        </p:txBody>
      </p:sp>
      <p:sp>
        <p:nvSpPr>
          <p:cNvPr id="115" name="Google Shape;115;p3"/>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74C"/>
              </a:buClr>
              <a:buSzPts val="2400"/>
              <a:buFont typeface="Noto Sans Symbols"/>
              <a:buNone/>
            </a:pPr>
            <a:r>
              <a:rPr lang="en-US">
                <a:solidFill>
                  <a:srgbClr val="00274C"/>
                </a:solidFill>
              </a:rPr>
              <a:t>This workshop will cover:</a:t>
            </a:r>
            <a:endParaRPr/>
          </a:p>
          <a:p>
            <a:pPr marL="457200" lvl="0" indent="-114300" algn="l" rtl="0">
              <a:lnSpc>
                <a:spcPct val="90000"/>
              </a:lnSpc>
              <a:spcBef>
                <a:spcPts val="1000"/>
              </a:spcBef>
              <a:spcAft>
                <a:spcPts val="0"/>
              </a:spcAft>
              <a:buSzPts val="2400"/>
              <a:buFont typeface="Noto Sans Symbols"/>
              <a:buChar char="❑"/>
            </a:pPr>
            <a:r>
              <a:rPr lang="en-US">
                <a:solidFill>
                  <a:srgbClr val="00274C"/>
                </a:solidFill>
              </a:rPr>
              <a:t>The ADA Team and our role</a:t>
            </a:r>
            <a:endParaRPr/>
          </a:p>
          <a:p>
            <a:pPr marL="457200" lvl="0" indent="-114300" algn="l" rtl="0">
              <a:lnSpc>
                <a:spcPct val="90000"/>
              </a:lnSpc>
              <a:spcBef>
                <a:spcPts val="1600"/>
              </a:spcBef>
              <a:spcAft>
                <a:spcPts val="0"/>
              </a:spcAft>
              <a:buSzPts val="2400"/>
              <a:buFont typeface="Noto Sans Symbols"/>
              <a:buChar char="❑"/>
            </a:pPr>
            <a:r>
              <a:rPr lang="en-US">
                <a:solidFill>
                  <a:srgbClr val="00274C"/>
                </a:solidFill>
              </a:rPr>
              <a:t>General background information on the ADA and its protections</a:t>
            </a:r>
            <a:endParaRPr/>
          </a:p>
          <a:p>
            <a:pPr marL="457200" lvl="0" indent="-114300" algn="l" rtl="0">
              <a:lnSpc>
                <a:spcPct val="90000"/>
              </a:lnSpc>
              <a:spcBef>
                <a:spcPts val="1600"/>
              </a:spcBef>
              <a:spcAft>
                <a:spcPts val="0"/>
              </a:spcAft>
              <a:buSzPts val="2400"/>
              <a:buFont typeface="Noto Sans Symbols"/>
              <a:buChar char="❑"/>
            </a:pPr>
            <a:r>
              <a:rPr lang="en-US">
                <a:solidFill>
                  <a:srgbClr val="00274C"/>
                </a:solidFill>
              </a:rPr>
              <a:t>Language etiquette</a:t>
            </a:r>
            <a:endParaRPr/>
          </a:p>
          <a:p>
            <a:pPr marL="457200" lvl="0" indent="-114300" algn="l" rtl="0">
              <a:lnSpc>
                <a:spcPct val="90000"/>
              </a:lnSpc>
              <a:spcBef>
                <a:spcPts val="1600"/>
              </a:spcBef>
              <a:spcAft>
                <a:spcPts val="0"/>
              </a:spcAft>
              <a:buSzPts val="2400"/>
              <a:buFont typeface="Noto Sans Symbols"/>
              <a:buChar char="❑"/>
            </a:pPr>
            <a:r>
              <a:rPr lang="en-US">
                <a:solidFill>
                  <a:srgbClr val="00274C"/>
                </a:solidFill>
              </a:rPr>
              <a:t>Inclusive environments &amp; accessible design</a:t>
            </a:r>
            <a:endParaRPr/>
          </a:p>
          <a:p>
            <a:pPr marL="457200" lvl="0" indent="-114300" algn="l" rtl="0">
              <a:lnSpc>
                <a:spcPct val="90000"/>
              </a:lnSpc>
              <a:spcBef>
                <a:spcPts val="1600"/>
              </a:spcBef>
              <a:spcAft>
                <a:spcPts val="0"/>
              </a:spcAft>
              <a:buSzPts val="2400"/>
              <a:buFont typeface="Noto Sans Symbols"/>
              <a:buChar char="❑"/>
            </a:pPr>
            <a:r>
              <a:rPr lang="en-US">
                <a:solidFill>
                  <a:srgbClr val="00274C"/>
                </a:solidFill>
              </a:rPr>
              <a:t>Inclusive workspaces and classrooms</a:t>
            </a:r>
            <a:endParaRPr/>
          </a:p>
          <a:p>
            <a:pPr marL="457200" lvl="0" indent="-114300" algn="l" rtl="0">
              <a:lnSpc>
                <a:spcPct val="90000"/>
              </a:lnSpc>
              <a:spcBef>
                <a:spcPts val="1600"/>
              </a:spcBef>
              <a:spcAft>
                <a:spcPts val="0"/>
              </a:spcAft>
              <a:buSzPts val="2400"/>
              <a:buFont typeface="Noto Sans Symbols"/>
              <a:buChar char="❑"/>
            </a:pPr>
            <a:r>
              <a:rPr lang="en-US">
                <a:solidFill>
                  <a:srgbClr val="00274C"/>
                </a:solidFill>
              </a:rPr>
              <a:t>U-M &amp; community resources</a:t>
            </a:r>
            <a:endParaRPr/>
          </a:p>
          <a:p>
            <a:pPr marL="342900" lvl="0" indent="-190500" algn="l" rtl="0">
              <a:lnSpc>
                <a:spcPct val="90000"/>
              </a:lnSpc>
              <a:spcBef>
                <a:spcPts val="1600"/>
              </a:spcBef>
              <a:spcAft>
                <a:spcPts val="0"/>
              </a:spcAft>
              <a:buSzPts val="2400"/>
              <a:buFont typeface="Noto Sans Symbols"/>
              <a:buNone/>
            </a:pPr>
            <a:endParaRPr>
              <a:solidFill>
                <a:srgbClr val="00274C"/>
              </a:solidFill>
            </a:endParaRPr>
          </a:p>
          <a:p>
            <a:pPr marL="342900" lvl="0" indent="-190500" algn="l" rtl="0">
              <a:lnSpc>
                <a:spcPct val="90000"/>
              </a:lnSpc>
              <a:spcBef>
                <a:spcPts val="1600"/>
              </a:spcBef>
              <a:spcAft>
                <a:spcPts val="0"/>
              </a:spcAft>
              <a:buSzPts val="2400"/>
              <a:buFont typeface="Noto Sans Symbols"/>
              <a:buNone/>
            </a:pPr>
            <a:endParaRPr>
              <a:solidFill>
                <a:srgbClr val="00274C"/>
              </a:solidFill>
            </a:endParaRPr>
          </a:p>
        </p:txBody>
      </p:sp>
      <p:sp>
        <p:nvSpPr>
          <p:cNvPr id="116" name="Google Shape;116;p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17" name="Google Shape;117;p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a:spLocks noGrp="1"/>
          </p:cNvSpPr>
          <p:nvPr>
            <p:ph type="ctrTitle"/>
          </p:nvPr>
        </p:nvSpPr>
        <p:spPr>
          <a:xfrm>
            <a:off x="274621" y="131003"/>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The End Goal Is…</a:t>
            </a:r>
            <a:endParaRPr/>
          </a:p>
        </p:txBody>
      </p:sp>
      <p:sp>
        <p:nvSpPr>
          <p:cNvPr id="347" name="Google Shape;347;p30"/>
          <p:cNvSpPr txBox="1">
            <a:spLocks noGrp="1"/>
          </p:cNvSpPr>
          <p:nvPr>
            <p:ph type="subTitle" idx="1"/>
          </p:nvPr>
        </p:nvSpPr>
        <p:spPr>
          <a:xfrm>
            <a:off x="961539" y="2537011"/>
            <a:ext cx="10268922" cy="178397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CB05"/>
              </a:buClr>
              <a:buSzPts val="9600"/>
              <a:buNone/>
            </a:pPr>
            <a:r>
              <a:rPr lang="en-US" sz="9600" cap="small">
                <a:solidFill>
                  <a:srgbClr val="00274C"/>
                </a:solidFill>
                <a:highlight>
                  <a:srgbClr val="FFCB05"/>
                </a:highlight>
              </a:rPr>
              <a:t>Inclusion</a:t>
            </a:r>
            <a:r>
              <a:rPr lang="en-US" sz="9600" cap="small">
                <a:solidFill>
                  <a:srgbClr val="00274C"/>
                </a:solidFill>
                <a:highlight>
                  <a:srgbClr val="FFCB05"/>
                </a:highlight>
                <a:latin typeface="Georgia"/>
                <a:ea typeface="Georgia"/>
                <a:cs typeface="Georgia"/>
                <a:sym typeface="Georgia"/>
              </a:rPr>
              <a:t>!</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348" name="Google Shape;348;p3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349" name="Google Shape;349;p3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1000"/>
                                        <p:tgtEl>
                                          <p:spTgt spid="347">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34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47">
                                            <p:txEl>
                                              <p:pRg st="1" end="1"/>
                                            </p:txEl>
                                          </p:spTgt>
                                        </p:tgtEl>
                                        <p:attrNameLst>
                                          <p:attrName>style.visibility</p:attrName>
                                        </p:attrNameLst>
                                      </p:cBhvr>
                                      <p:to>
                                        <p:strVal val="visible"/>
                                      </p:to>
                                    </p:set>
                                    <p:anim calcmode="lin" valueType="num">
                                      <p:cBhvr additive="base">
                                        <p:cTn id="13" dur="1000"/>
                                        <p:tgtEl>
                                          <p:spTgt spid="347">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347">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title"/>
          </p:nvPr>
        </p:nvSpPr>
        <p:spPr>
          <a:xfrm>
            <a:off x="0" y="3832020"/>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Inclusive Environments</a:t>
            </a:r>
            <a:br>
              <a:rPr lang="en-US" sz="4400" b="1" cap="small">
                <a:solidFill>
                  <a:schemeClr val="lt1"/>
                </a:solidFill>
                <a:latin typeface="Georgia"/>
                <a:ea typeface="Georgia"/>
                <a:cs typeface="Georgia"/>
                <a:sym typeface="Georgia"/>
              </a:rPr>
            </a:br>
            <a:r>
              <a:rPr lang="en-US" sz="4400" b="1" cap="small">
                <a:solidFill>
                  <a:schemeClr val="lt1"/>
                </a:solidFill>
                <a:latin typeface="Georgia"/>
                <a:ea typeface="Georgia"/>
                <a:cs typeface="Georgia"/>
                <a:sym typeface="Georgia"/>
              </a:rPr>
              <a:t>&amp; </a:t>
            </a:r>
            <a:br>
              <a:rPr lang="en-US" sz="4400" b="1" cap="small">
                <a:solidFill>
                  <a:schemeClr val="lt1"/>
                </a:solidFill>
                <a:latin typeface="Georgia"/>
                <a:ea typeface="Georgia"/>
                <a:cs typeface="Georgia"/>
                <a:sym typeface="Georgia"/>
              </a:rPr>
            </a:br>
            <a:r>
              <a:rPr lang="en-US" sz="4400" b="1" cap="small">
                <a:solidFill>
                  <a:schemeClr val="lt1"/>
                </a:solidFill>
                <a:latin typeface="Georgia"/>
                <a:ea typeface="Georgia"/>
                <a:cs typeface="Georgia"/>
                <a:sym typeface="Georgia"/>
              </a:rPr>
              <a:t>Accessible Design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txBox="1">
            <a:spLocks noGrp="1"/>
          </p:cNvSpPr>
          <p:nvPr>
            <p:ph type="ctrTitle"/>
          </p:nvPr>
        </p:nvSpPr>
        <p:spPr>
          <a:xfrm>
            <a:off x="200023" y="-101618"/>
            <a:ext cx="11603092" cy="118690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Employing Universal Design Principles</a:t>
            </a:r>
            <a:endParaRPr/>
          </a:p>
        </p:txBody>
      </p:sp>
      <p:sp>
        <p:nvSpPr>
          <p:cNvPr id="360" name="Google Shape;360;p32"/>
          <p:cNvSpPr txBox="1">
            <a:spLocks noGrp="1"/>
          </p:cNvSpPr>
          <p:nvPr>
            <p:ph type="subTitle" idx="1"/>
          </p:nvPr>
        </p:nvSpPr>
        <p:spPr>
          <a:xfrm>
            <a:off x="843783" y="1537942"/>
            <a:ext cx="10315575" cy="17631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74C"/>
              </a:buClr>
              <a:buSzPts val="2400"/>
              <a:buFont typeface="Noto Sans Symbols"/>
              <a:buNone/>
            </a:pPr>
            <a:r>
              <a:rPr lang="en-US">
                <a:solidFill>
                  <a:srgbClr val="00274C"/>
                </a:solidFill>
                <a:latin typeface="Georgia"/>
                <a:ea typeface="Georgia"/>
                <a:cs typeface="Georgia"/>
                <a:sym typeface="Georgia"/>
              </a:rPr>
              <a:t>When thinking about new construction or spaces, or when planning events, meetings, or </a:t>
            </a:r>
            <a:r>
              <a:rPr lang="en-US">
                <a:solidFill>
                  <a:srgbClr val="00274C"/>
                </a:solidFill>
              </a:rPr>
              <a:t>conference</a:t>
            </a:r>
            <a:r>
              <a:rPr lang="en-US">
                <a:solidFill>
                  <a:srgbClr val="00274C"/>
                </a:solidFill>
                <a:latin typeface="Georgia"/>
                <a:ea typeface="Georgia"/>
                <a:cs typeface="Georgia"/>
                <a:sym typeface="Georgia"/>
              </a:rPr>
              <a:t>s, when setting up your classroom or workspace - consider every aspect: elevators, stairs, restrooms, water fountains, parking, lighting, signage, etc.</a:t>
            </a:r>
            <a:endParaRPr/>
          </a:p>
        </p:txBody>
      </p:sp>
      <p:sp>
        <p:nvSpPr>
          <p:cNvPr id="361" name="Google Shape;361;p3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362" name="Google Shape;362;p3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363" name="Google Shape;363;p32" descr="Users of canes or walking sticks, individuals carrying bags, stroller users, children, pregnant individuals, users of wheelchairs, and families depicted over the words &quot;Making design accessible to everyone in society&quot;"/>
          <p:cNvPicPr preferRelativeResize="0"/>
          <p:nvPr/>
        </p:nvPicPr>
        <p:blipFill rotWithShape="1">
          <a:blip r:embed="rId3">
            <a:alphaModFix/>
          </a:blip>
          <a:srcRect/>
          <a:stretch/>
        </p:blipFill>
        <p:spPr>
          <a:xfrm>
            <a:off x="2617770" y="3301108"/>
            <a:ext cx="6767599" cy="26298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txBox="1">
            <a:spLocks noGrp="1"/>
          </p:cNvSpPr>
          <p:nvPr>
            <p:ph type="ctrTitle"/>
          </p:nvPr>
        </p:nvSpPr>
        <p:spPr>
          <a:xfrm>
            <a:off x="274621" y="18775"/>
            <a:ext cx="11642757" cy="9037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7 Principles of Universal Design</a:t>
            </a:r>
            <a:endParaRPr/>
          </a:p>
        </p:txBody>
      </p:sp>
      <p:sp>
        <p:nvSpPr>
          <p:cNvPr id="370" name="Google Shape;370;p33"/>
          <p:cNvSpPr txBox="1">
            <a:spLocks noGrp="1"/>
          </p:cNvSpPr>
          <p:nvPr>
            <p:ph type="subTitle" idx="1"/>
          </p:nvPr>
        </p:nvSpPr>
        <p:spPr>
          <a:xfrm>
            <a:off x="152399" y="1736436"/>
            <a:ext cx="11859929" cy="4507172"/>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SzPts val="2400"/>
              <a:buFont typeface="Calibri"/>
              <a:buAutoNum type="arabicPeriod"/>
            </a:pPr>
            <a:r>
              <a:rPr lang="en-US">
                <a:solidFill>
                  <a:srgbClr val="00274C"/>
                </a:solidFill>
              </a:rPr>
              <a:t>Equitable Use: It is useful &amp; marketable</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desk surfaces that can be raised or lowered for individuals of varying heights, or users of wheelchairs</a:t>
            </a:r>
            <a:endParaRPr/>
          </a:p>
          <a:p>
            <a:pPr marL="514350" lvl="0" indent="-514350" algn="l" rtl="0">
              <a:lnSpc>
                <a:spcPct val="90000"/>
              </a:lnSpc>
              <a:spcBef>
                <a:spcPts val="1200"/>
              </a:spcBef>
              <a:spcAft>
                <a:spcPts val="0"/>
              </a:spcAft>
              <a:buSzPts val="2400"/>
              <a:buFont typeface="Calibri"/>
              <a:buAutoNum type="arabicPeriod"/>
            </a:pPr>
            <a:r>
              <a:rPr lang="en-US">
                <a:solidFill>
                  <a:srgbClr val="00274C"/>
                </a:solidFill>
              </a:rPr>
              <a:t>Flexibility in Use: The design accommodates a wide variety of preferences &amp; abilities </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captioning of videos to allow people to choose to listen or read</a:t>
            </a:r>
            <a:endParaRPr/>
          </a:p>
          <a:p>
            <a:pPr marL="514350" lvl="0" indent="-514350" algn="l" rtl="0">
              <a:lnSpc>
                <a:spcPct val="90000"/>
              </a:lnSpc>
              <a:spcBef>
                <a:spcPts val="1200"/>
              </a:spcBef>
              <a:spcAft>
                <a:spcPts val="0"/>
              </a:spcAft>
              <a:buSzPts val="2400"/>
              <a:buFont typeface="Calibri"/>
              <a:buAutoNum type="arabicPeriod"/>
            </a:pPr>
            <a:r>
              <a:rPr lang="en-US">
                <a:solidFill>
                  <a:srgbClr val="00274C"/>
                </a:solidFill>
              </a:rPr>
              <a:t>Simple &amp; Intuitive Use: Easy to understand, regardless of experience, or skills</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website with clear headings that is well organized</a:t>
            </a:r>
            <a:endParaRPr/>
          </a:p>
          <a:p>
            <a:pPr marL="514350" lvl="0" indent="-514350" algn="l" rtl="0">
              <a:lnSpc>
                <a:spcPct val="90000"/>
              </a:lnSpc>
              <a:spcBef>
                <a:spcPts val="1200"/>
              </a:spcBef>
              <a:spcAft>
                <a:spcPts val="0"/>
              </a:spcAft>
              <a:buSzPts val="2400"/>
              <a:buFont typeface="Calibri"/>
              <a:buAutoNum type="arabicPeriod"/>
            </a:pPr>
            <a:r>
              <a:rPr lang="en-US">
                <a:solidFill>
                  <a:srgbClr val="00274C"/>
                </a:solidFill>
              </a:rPr>
              <a:t>Perceptible Information: Communicates necessary information effectively</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videos with voiceover for individuals with visual impairments</a:t>
            </a:r>
            <a:endParaRPr/>
          </a:p>
          <a:p>
            <a:pPr marL="0" lvl="0" indent="0" algn="l" rtl="0">
              <a:lnSpc>
                <a:spcPct val="100000"/>
              </a:lnSpc>
              <a:spcBef>
                <a:spcPts val="1600"/>
              </a:spcBef>
              <a:spcAft>
                <a:spcPts val="0"/>
              </a:spcAft>
              <a:buClr>
                <a:srgbClr val="FFCB05"/>
              </a:buClr>
              <a:buSzPts val="2400"/>
              <a:buNone/>
            </a:pPr>
            <a:endParaRPr>
              <a:solidFill>
                <a:srgbClr val="00274C"/>
              </a:solidFill>
              <a:latin typeface="Georgia"/>
              <a:ea typeface="Georgia"/>
              <a:cs typeface="Georgia"/>
              <a:sym typeface="Georgia"/>
            </a:endParaRPr>
          </a:p>
        </p:txBody>
      </p:sp>
      <p:sp>
        <p:nvSpPr>
          <p:cNvPr id="371" name="Google Shape;371;p3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sp>
        <p:nvSpPr>
          <p:cNvPr id="372" name="Google Shape;372;p3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ctrTitle"/>
          </p:nvPr>
        </p:nvSpPr>
        <p:spPr>
          <a:xfrm>
            <a:off x="274621" y="18775"/>
            <a:ext cx="11642757" cy="9037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Universal Design, </a:t>
            </a:r>
            <a:r>
              <a:rPr lang="en-US" sz="2800" cap="small">
                <a:latin typeface="Georgia"/>
                <a:ea typeface="Georgia"/>
                <a:cs typeface="Georgia"/>
                <a:sym typeface="Georgia"/>
              </a:rPr>
              <a:t>continued</a:t>
            </a:r>
            <a:endParaRPr cap="small">
              <a:latin typeface="Georgia"/>
              <a:ea typeface="Georgia"/>
              <a:cs typeface="Georgia"/>
              <a:sym typeface="Georgia"/>
            </a:endParaRPr>
          </a:p>
        </p:txBody>
      </p:sp>
      <p:sp>
        <p:nvSpPr>
          <p:cNvPr id="379" name="Google Shape;379;p34"/>
          <p:cNvSpPr txBox="1">
            <a:spLocks noGrp="1"/>
          </p:cNvSpPr>
          <p:nvPr>
            <p:ph type="subTitle" idx="1"/>
          </p:nvPr>
        </p:nvSpPr>
        <p:spPr>
          <a:xfrm>
            <a:off x="152399" y="1579418"/>
            <a:ext cx="11650717" cy="4407496"/>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SzPts val="2400"/>
              <a:buFont typeface="Calibri"/>
              <a:buAutoNum type="arabicPeriod" startAt="5"/>
            </a:pPr>
            <a:r>
              <a:rPr lang="en-US">
                <a:solidFill>
                  <a:srgbClr val="00274C"/>
                </a:solidFill>
              </a:rPr>
              <a:t>Tolerance for Error: Minimizes hazards or adverse consequences for mistakes</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hallways kept clear of protruding objects</a:t>
            </a:r>
            <a:endParaRPr/>
          </a:p>
          <a:p>
            <a:pPr marL="514350" lvl="0" indent="-514350" algn="l" rtl="0">
              <a:lnSpc>
                <a:spcPct val="90000"/>
              </a:lnSpc>
              <a:spcBef>
                <a:spcPts val="1200"/>
              </a:spcBef>
              <a:spcAft>
                <a:spcPts val="0"/>
              </a:spcAft>
              <a:buSzPts val="2400"/>
              <a:buFont typeface="Calibri"/>
              <a:buAutoNum type="arabicPeriod" startAt="5"/>
            </a:pPr>
            <a:r>
              <a:rPr lang="en-US">
                <a:solidFill>
                  <a:srgbClr val="00274C"/>
                </a:solidFill>
              </a:rPr>
              <a:t>Low Physical Effort: Use is efficient, comfortable, and with a minimum of fatigue </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automatic door openers</a:t>
            </a:r>
            <a:endParaRPr/>
          </a:p>
          <a:p>
            <a:pPr marL="514350" lvl="0" indent="-514350" algn="l" rtl="0">
              <a:lnSpc>
                <a:spcPct val="90000"/>
              </a:lnSpc>
              <a:spcBef>
                <a:spcPts val="1200"/>
              </a:spcBef>
              <a:spcAft>
                <a:spcPts val="0"/>
              </a:spcAft>
              <a:buSzPts val="2400"/>
              <a:buFont typeface="Calibri"/>
              <a:buAutoNum type="arabicPeriod" startAt="5"/>
            </a:pPr>
            <a:r>
              <a:rPr lang="en-US">
                <a:solidFill>
                  <a:srgbClr val="00274C"/>
                </a:solidFill>
              </a:rPr>
              <a:t>Appropriate Size &amp; Space for Approach &amp; Use: Space for approach, reach, and manipulation regardless of size or mobility</a:t>
            </a:r>
            <a:endParaRPr/>
          </a:p>
          <a:p>
            <a:pPr marL="1200150" lvl="2" indent="-285750" algn="l" rtl="0">
              <a:lnSpc>
                <a:spcPct val="90000"/>
              </a:lnSpc>
              <a:spcBef>
                <a:spcPts val="1200"/>
              </a:spcBef>
              <a:spcAft>
                <a:spcPts val="0"/>
              </a:spcAft>
              <a:buSzPts val="1080"/>
              <a:buFont typeface="Noto Sans Symbols"/>
              <a:buChar char="❖"/>
            </a:pPr>
            <a:r>
              <a:rPr lang="en-US">
                <a:solidFill>
                  <a:srgbClr val="00274C"/>
                </a:solidFill>
                <a:latin typeface="Georgia"/>
                <a:ea typeface="Georgia"/>
                <a:cs typeface="Georgia"/>
                <a:sym typeface="Georgia"/>
              </a:rPr>
              <a:t>variety of seating options including a table or wider chairs</a:t>
            </a:r>
            <a:endParaRPr/>
          </a:p>
        </p:txBody>
      </p:sp>
      <p:sp>
        <p:nvSpPr>
          <p:cNvPr id="380" name="Google Shape;380;p3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sp>
        <p:nvSpPr>
          <p:cNvPr id="381" name="Google Shape;381;p3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5"/>
          <p:cNvSpPr txBox="1">
            <a:spLocks noGrp="1"/>
          </p:cNvSpPr>
          <p:nvPr>
            <p:ph type="ctrTitle"/>
          </p:nvPr>
        </p:nvSpPr>
        <p:spPr>
          <a:xfrm>
            <a:off x="200025" y="355108"/>
            <a:ext cx="11603092" cy="94722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Creating Comfortable Spaces</a:t>
            </a:r>
            <a:endParaRPr/>
          </a:p>
        </p:txBody>
      </p:sp>
      <p:sp>
        <p:nvSpPr>
          <p:cNvPr id="387" name="Google Shape;387;p35"/>
          <p:cNvSpPr txBox="1">
            <a:spLocks noGrp="1"/>
          </p:cNvSpPr>
          <p:nvPr>
            <p:ph type="subTitle" idx="1"/>
          </p:nvPr>
        </p:nvSpPr>
        <p:spPr>
          <a:xfrm>
            <a:off x="843783" y="2050181"/>
            <a:ext cx="5922777" cy="381160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We don’t know what we don’t know</a:t>
            </a:r>
            <a:endParaRPr/>
          </a:p>
          <a:p>
            <a:pPr marL="342900" lvl="0" indent="-342900" algn="l" rtl="0">
              <a:lnSpc>
                <a:spcPct val="90000"/>
              </a:lnSpc>
              <a:spcBef>
                <a:spcPts val="3600"/>
              </a:spcBef>
              <a:spcAft>
                <a:spcPts val="0"/>
              </a:spcAft>
              <a:buSzPts val="2400"/>
              <a:buFont typeface="Noto Sans Symbols"/>
              <a:buChar char="▪"/>
            </a:pPr>
            <a:r>
              <a:rPr lang="en-US">
                <a:solidFill>
                  <a:srgbClr val="00274C"/>
                </a:solidFill>
                <a:latin typeface="Georgia"/>
                <a:ea typeface="Georgia"/>
                <a:cs typeface="Georgia"/>
                <a:sym typeface="Georgia"/>
              </a:rPr>
              <a:t>Mistakes are okay</a:t>
            </a:r>
            <a:endParaRPr/>
          </a:p>
          <a:p>
            <a:pPr marL="342900" lvl="0" indent="-342900" algn="l" rtl="0">
              <a:lnSpc>
                <a:spcPct val="90000"/>
              </a:lnSpc>
              <a:spcBef>
                <a:spcPts val="3600"/>
              </a:spcBef>
              <a:spcAft>
                <a:spcPts val="0"/>
              </a:spcAft>
              <a:buSzPts val="2400"/>
              <a:buFont typeface="Noto Sans Symbols"/>
              <a:buChar char="▪"/>
            </a:pPr>
            <a:r>
              <a:rPr lang="en-US">
                <a:solidFill>
                  <a:srgbClr val="00274C"/>
                </a:solidFill>
                <a:latin typeface="Georgia"/>
                <a:ea typeface="Georgia"/>
                <a:cs typeface="Georgia"/>
                <a:sym typeface="Georgia"/>
              </a:rPr>
              <a:t>We are learning together</a:t>
            </a:r>
            <a:endParaRPr/>
          </a:p>
          <a:p>
            <a:pPr marL="342900" lvl="0" indent="-342900" algn="l" rtl="0">
              <a:lnSpc>
                <a:spcPct val="90000"/>
              </a:lnSpc>
              <a:spcBef>
                <a:spcPts val="3600"/>
              </a:spcBef>
              <a:spcAft>
                <a:spcPts val="0"/>
              </a:spcAft>
              <a:buSzPts val="2400"/>
              <a:buFont typeface="Noto Sans Symbols"/>
              <a:buChar char="▪"/>
            </a:pPr>
            <a:r>
              <a:rPr lang="en-US">
                <a:solidFill>
                  <a:srgbClr val="00274C"/>
                </a:solidFill>
                <a:latin typeface="Georgia"/>
                <a:ea typeface="Georgia"/>
                <a:cs typeface="Georgia"/>
                <a:sym typeface="Georgia"/>
              </a:rPr>
              <a:t>It is always ok to ask questions</a:t>
            </a:r>
            <a:endParaRPr/>
          </a:p>
        </p:txBody>
      </p:sp>
      <p:sp>
        <p:nvSpPr>
          <p:cNvPr id="388" name="Google Shape;388;p3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
        <p:nvSpPr>
          <p:cNvPr id="389" name="Google Shape;389;p3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390" name="Google Shape;390;p35" descr="Safe space written in a circle of colors"/>
          <p:cNvPicPr preferRelativeResize="0"/>
          <p:nvPr/>
        </p:nvPicPr>
        <p:blipFill rotWithShape="1">
          <a:blip r:embed="rId3">
            <a:alphaModFix/>
          </a:blip>
          <a:srcRect l="21925" r="21925"/>
          <a:stretch/>
        </p:blipFill>
        <p:spPr>
          <a:xfrm>
            <a:off x="7338528" y="1836669"/>
            <a:ext cx="4235450" cy="4238625"/>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6"/>
          <p:cNvSpPr txBox="1">
            <a:spLocks noGrp="1"/>
          </p:cNvSpPr>
          <p:nvPr>
            <p:ph type="title"/>
          </p:nvPr>
        </p:nvSpPr>
        <p:spPr>
          <a:xfrm>
            <a:off x="0" y="3799486"/>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Inclusive Workspaces and Classrooms</a:t>
            </a:r>
            <a:br>
              <a:rPr lang="en-US" sz="4400" b="1" cap="small">
                <a:solidFill>
                  <a:schemeClr val="lt1"/>
                </a:solidFill>
                <a:latin typeface="Georgia"/>
                <a:ea typeface="Georgia"/>
                <a:cs typeface="Georgia"/>
                <a:sym typeface="Georgia"/>
              </a:rPr>
            </a:br>
            <a:endParaRPr sz="4400" b="1" cap="small">
              <a:solidFill>
                <a:schemeClr val="lt1"/>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7"/>
          <p:cNvSpPr txBox="1">
            <a:spLocks noGrp="1"/>
          </p:cNvSpPr>
          <p:nvPr>
            <p:ph type="ctrTitle"/>
          </p:nvPr>
        </p:nvSpPr>
        <p:spPr>
          <a:xfrm>
            <a:off x="200025" y="177514"/>
            <a:ext cx="11603092" cy="118690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Should I Do to Create Inclusive </a:t>
            </a:r>
            <a:r>
              <a:rPr lang="en-US"/>
              <a:t>Spaces</a:t>
            </a:r>
            <a:r>
              <a:rPr lang="en-US" cap="small">
                <a:latin typeface="Georgia"/>
                <a:ea typeface="Georgia"/>
                <a:cs typeface="Georgia"/>
                <a:sym typeface="Georgia"/>
              </a:rPr>
              <a:t>?</a:t>
            </a:r>
            <a:endParaRPr/>
          </a:p>
        </p:txBody>
      </p:sp>
      <p:sp>
        <p:nvSpPr>
          <p:cNvPr id="402" name="Google Shape;402;p37"/>
          <p:cNvSpPr txBox="1">
            <a:spLocks noGrp="1"/>
          </p:cNvSpPr>
          <p:nvPr>
            <p:ph type="subTitle" idx="1"/>
          </p:nvPr>
        </p:nvSpPr>
        <p:spPr>
          <a:xfrm>
            <a:off x="4283723" y="1679511"/>
            <a:ext cx="7563044" cy="44075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Embrace the desire to see things from different and positive perspectives</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“How can I help?:</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Use the “thinking cap” of innovation</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Foster a mindset for culture shifting</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Become a leader</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Encourage buy-in from other leaders in making the university accessible for all</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Dissuade unconscious bias</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Support differences which add value to the workspace</a:t>
            </a:r>
            <a:endParaRPr/>
          </a:p>
        </p:txBody>
      </p:sp>
      <p:sp>
        <p:nvSpPr>
          <p:cNvPr id="403" name="Google Shape;403;p3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sp>
        <p:nvSpPr>
          <p:cNvPr id="404" name="Google Shape;404;p3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405" name="Google Shape;405;p37" descr="A male user of a wheelchair, a woman wearing a headscarf, a dark-skinned man with white hair, and a light-skinned woman with an afro have a meeting around a workstation with a laptop"/>
          <p:cNvPicPr preferRelativeResize="0"/>
          <p:nvPr/>
        </p:nvPicPr>
        <p:blipFill rotWithShape="1">
          <a:blip r:embed="rId3">
            <a:alphaModFix/>
          </a:blip>
          <a:srcRect l="19268" r="24637"/>
          <a:stretch/>
        </p:blipFill>
        <p:spPr>
          <a:xfrm>
            <a:off x="200025" y="2006083"/>
            <a:ext cx="3769567" cy="3769567"/>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ctrTitle"/>
          </p:nvPr>
        </p:nvSpPr>
        <p:spPr>
          <a:xfrm>
            <a:off x="125380" y="105273"/>
            <a:ext cx="11603092" cy="98461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Tips For Creating Inclusive Environments</a:t>
            </a:r>
            <a:endParaRPr/>
          </a:p>
        </p:txBody>
      </p:sp>
      <p:sp>
        <p:nvSpPr>
          <p:cNvPr id="411" name="Google Shape;411;p38"/>
          <p:cNvSpPr txBox="1">
            <a:spLocks noGrp="1"/>
          </p:cNvSpPr>
          <p:nvPr>
            <p:ph type="subTitle" idx="1"/>
          </p:nvPr>
        </p:nvSpPr>
        <p:spPr>
          <a:xfrm>
            <a:off x="335497" y="1531649"/>
            <a:ext cx="6353538" cy="470018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Create a welcome and diverse department</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Employ universal design principles</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Allow employees with disabilities to be leaders</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Provide and attend training around disabilities, inclusion, and accessibility</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Ensure team events and meetings are inclusive</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Refer employees to ECRT or other U-M resources</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Be prepared to accommodate</a:t>
            </a:r>
            <a:endParaRPr/>
          </a:p>
        </p:txBody>
      </p:sp>
      <p:sp>
        <p:nvSpPr>
          <p:cNvPr id="412" name="Google Shape;412;p3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
        <p:nvSpPr>
          <p:cNvPr id="413" name="Google Shape;413;p3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414" name="Google Shape;414;p38" descr="Words in green, red, orange, and  yellow Inclusion, discrimination, diverse, community, everyone, inclusive, respect, charity, opportunities, care, resources, society"/>
          <p:cNvPicPr preferRelativeResize="0"/>
          <p:nvPr/>
        </p:nvPicPr>
        <p:blipFill rotWithShape="1">
          <a:blip r:embed="rId3">
            <a:alphaModFix/>
          </a:blip>
          <a:srcRect/>
          <a:stretch/>
        </p:blipFill>
        <p:spPr>
          <a:xfrm>
            <a:off x="6979419" y="2619256"/>
            <a:ext cx="4749053" cy="1619488"/>
          </a:xfrm>
          <a:prstGeom prst="rect">
            <a:avLst/>
          </a:prstGeom>
          <a:solidFill>
            <a:srgbClr val="FFFFFF"/>
          </a:solid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9"/>
          <p:cNvSpPr txBox="1">
            <a:spLocks noGrp="1"/>
          </p:cNvSpPr>
          <p:nvPr>
            <p:ph type="ctrTitle"/>
          </p:nvPr>
        </p:nvSpPr>
        <p:spPr>
          <a:xfrm>
            <a:off x="125380" y="105273"/>
            <a:ext cx="11603092" cy="12155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Accessibility Tips </a:t>
            </a:r>
            <a:br>
              <a:rPr lang="en-US" cap="small">
                <a:latin typeface="Georgia"/>
                <a:ea typeface="Georgia"/>
                <a:cs typeface="Georgia"/>
                <a:sym typeface="Georgia"/>
              </a:rPr>
            </a:br>
            <a:r>
              <a:rPr lang="en-US" cap="small">
                <a:latin typeface="Georgia"/>
                <a:ea typeface="Georgia"/>
                <a:cs typeface="Georgia"/>
                <a:sym typeface="Georgia"/>
              </a:rPr>
              <a:t>For Meetings and Events</a:t>
            </a:r>
            <a:endParaRPr/>
          </a:p>
        </p:txBody>
      </p:sp>
      <p:sp>
        <p:nvSpPr>
          <p:cNvPr id="420" name="Google Shape;420;p39"/>
          <p:cNvSpPr txBox="1">
            <a:spLocks noGrp="1"/>
          </p:cNvSpPr>
          <p:nvPr>
            <p:ph type="subTitle" idx="1"/>
          </p:nvPr>
        </p:nvSpPr>
        <p:spPr>
          <a:xfrm>
            <a:off x="261258" y="1427584"/>
            <a:ext cx="11130642" cy="48239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200"/>
              <a:buFont typeface="Noto Sans Symbols"/>
              <a:buChar char="▪"/>
            </a:pPr>
            <a:r>
              <a:rPr lang="en-US" sz="2200">
                <a:solidFill>
                  <a:srgbClr val="00274C"/>
                </a:solidFill>
                <a:latin typeface="Georgia"/>
                <a:ea typeface="Georgia"/>
                <a:cs typeface="Georgia"/>
                <a:sym typeface="Georgia"/>
              </a:rPr>
              <a:t>Ensure all materials, including handouts, are accessible, and provide alternative format printed materials, whenever possible</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Make sure there are audio amplification devices or microphones available, and that speakers </a:t>
            </a:r>
            <a:r>
              <a:rPr lang="en-US" sz="2200">
                <a:solidFill>
                  <a:srgbClr val="00274C"/>
                </a:solidFill>
              </a:rPr>
              <a:t>and </a:t>
            </a:r>
            <a:r>
              <a:rPr lang="en-US" sz="2200">
                <a:solidFill>
                  <a:srgbClr val="00274C"/>
                </a:solidFill>
                <a:latin typeface="Georgia"/>
                <a:ea typeface="Georgia"/>
                <a:cs typeface="Georgia"/>
                <a:sym typeface="Georgia"/>
              </a:rPr>
              <a:t>presenters use them</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Provide a virtual option when possible (not just a recording)</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Consider individual mobility limitations and a variety of seating options</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Make sure doorways, hallways, and restroom entrances are not blocked</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Consider accommodations, interpreters, and CART</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latin typeface="Georgia"/>
                <a:ea typeface="Georgia"/>
                <a:cs typeface="Georgia"/>
                <a:sym typeface="Georgia"/>
              </a:rPr>
              <a:t>Provide information in advance, and avoid late/last minute changes</a:t>
            </a:r>
            <a:endParaRPr/>
          </a:p>
          <a:p>
            <a:pPr marL="342900" lvl="0" indent="-342900" algn="l" rtl="0">
              <a:lnSpc>
                <a:spcPct val="90000"/>
              </a:lnSpc>
              <a:spcBef>
                <a:spcPts val="1800"/>
              </a:spcBef>
              <a:spcAft>
                <a:spcPts val="0"/>
              </a:spcAft>
              <a:buSzPts val="2200"/>
              <a:buFont typeface="Noto Sans Symbols"/>
              <a:buChar char="▪"/>
            </a:pPr>
            <a:r>
              <a:rPr lang="en-US" sz="2200">
                <a:solidFill>
                  <a:srgbClr val="00274C"/>
                </a:solidFill>
              </a:rPr>
              <a:t>Access the </a:t>
            </a:r>
            <a:r>
              <a:rPr lang="en-US" sz="2200" u="sng">
                <a:solidFill>
                  <a:srgbClr val="00274C"/>
                </a:solidFill>
                <a:hlinkClick r:id="rId3">
                  <a:extLst>
                    <a:ext uri="{A12FA001-AC4F-418D-AE19-62706E023703}">
                      <ahyp:hlinkClr xmlns:ahyp="http://schemas.microsoft.com/office/drawing/2018/hyperlinkcolor" val="tx"/>
                    </a:ext>
                  </a:extLst>
                </a:hlinkClick>
              </a:rPr>
              <a:t>Accessible &amp; Inclusive Events Resource Guide</a:t>
            </a:r>
            <a:endParaRPr sz="2200">
              <a:solidFill>
                <a:srgbClr val="00274C"/>
              </a:solidFill>
              <a:latin typeface="Georgia"/>
              <a:ea typeface="Georgia"/>
              <a:cs typeface="Georgia"/>
              <a:sym typeface="Georgia"/>
            </a:endParaRPr>
          </a:p>
        </p:txBody>
      </p:sp>
      <p:sp>
        <p:nvSpPr>
          <p:cNvPr id="421" name="Google Shape;421;p3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sp>
        <p:nvSpPr>
          <p:cNvPr id="422" name="Google Shape;422;p3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Please Engage</a:t>
            </a:r>
            <a:endParaRPr/>
          </a:p>
        </p:txBody>
      </p:sp>
      <p:sp>
        <p:nvSpPr>
          <p:cNvPr id="123" name="Google Shape;123;p4"/>
          <p:cNvSpPr txBox="1">
            <a:spLocks noGrp="1"/>
          </p:cNvSpPr>
          <p:nvPr>
            <p:ph type="subTitle" idx="1"/>
          </p:nvPr>
        </p:nvSpPr>
        <p:spPr>
          <a:xfrm>
            <a:off x="443345" y="1542009"/>
            <a:ext cx="6432584" cy="4596031"/>
          </a:xfrm>
          <a:prstGeom prst="rect">
            <a:avLst/>
          </a:prstGeom>
          <a:noFill/>
          <a:ln>
            <a:noFill/>
          </a:ln>
        </p:spPr>
        <p:txBody>
          <a:bodyPr spcFirstLastPara="1" wrap="square" lIns="91425" tIns="45700" rIns="91425" bIns="45700" anchor="t" anchorCtr="0">
            <a:noAutofit/>
          </a:bodyPr>
          <a:lstStyle/>
          <a:p>
            <a:pPr marL="0" lvl="0" indent="-1524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Questions are encouraged</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If you’re thinking about it, chances are someone else is, too!</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Submit your questions anonymously via Q&amp;A</a:t>
            </a:r>
            <a:endParaRPr/>
          </a:p>
          <a:p>
            <a:pPr marL="0" lvl="0" indent="-1524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This is a safe/brave space</a:t>
            </a:r>
            <a:endParaRPr/>
          </a:p>
          <a:p>
            <a:pPr marL="457200" lvl="1" indent="-95250" algn="l" rtl="0">
              <a:lnSpc>
                <a:spcPct val="100000"/>
              </a:lnSpc>
              <a:spcBef>
                <a:spcPts val="2000"/>
              </a:spcBef>
              <a:spcAft>
                <a:spcPts val="0"/>
              </a:spcAft>
              <a:buSzPts val="1500"/>
              <a:buFont typeface="Noto Sans Symbols"/>
              <a:buChar char="▪"/>
            </a:pPr>
            <a:r>
              <a:rPr lang="en-US">
                <a:solidFill>
                  <a:srgbClr val="00274C"/>
                </a:solidFill>
                <a:latin typeface="Georgia"/>
                <a:ea typeface="Georgia"/>
                <a:cs typeface="Georgia"/>
                <a:sym typeface="Georgia"/>
              </a:rPr>
              <a:t>Respect the experiences of others</a:t>
            </a:r>
            <a:endParaRPr/>
          </a:p>
          <a:p>
            <a:pPr marL="0" lvl="0" indent="-1524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Opportunities for growth and learning</a:t>
            </a:r>
            <a:endParaRPr/>
          </a:p>
          <a:p>
            <a:pPr marL="457200" lvl="1" indent="-95250" algn="l" rtl="0">
              <a:lnSpc>
                <a:spcPct val="100000"/>
              </a:lnSpc>
              <a:spcBef>
                <a:spcPts val="2000"/>
              </a:spcBef>
              <a:spcAft>
                <a:spcPts val="0"/>
              </a:spcAft>
              <a:buSzPts val="1500"/>
              <a:buFont typeface="Noto Sans Symbols"/>
              <a:buChar char="▪"/>
            </a:pPr>
            <a:r>
              <a:rPr lang="en-US">
                <a:solidFill>
                  <a:srgbClr val="00274C"/>
                </a:solidFill>
                <a:latin typeface="Georgia"/>
                <a:ea typeface="Georgia"/>
                <a:cs typeface="Georgia"/>
                <a:sym typeface="Georgia"/>
              </a:rPr>
              <a:t>We’re all learning together</a:t>
            </a:r>
            <a:endParaRPr/>
          </a:p>
          <a:p>
            <a:pPr marL="0" lvl="0" indent="0" algn="l" rtl="0">
              <a:lnSpc>
                <a:spcPct val="90000"/>
              </a:lnSpc>
              <a:spcBef>
                <a:spcPts val="2000"/>
              </a:spcBef>
              <a:spcAft>
                <a:spcPts val="0"/>
              </a:spcAft>
              <a:buClr>
                <a:srgbClr val="00274C"/>
              </a:buClr>
              <a:buSzPts val="2400"/>
              <a:buFont typeface="Noto Sans Symbols"/>
              <a:buNone/>
            </a:pPr>
            <a:endParaRPr/>
          </a:p>
        </p:txBody>
      </p:sp>
      <p:sp>
        <p:nvSpPr>
          <p:cNvPr id="124" name="Google Shape;124;p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125" name="Google Shape;125;p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126" name="Google Shape;126;p4" descr="A yellow thought bubble with a question mark and a yellow thought bubble with 4 horizontal lines representing text"/>
          <p:cNvPicPr preferRelativeResize="0"/>
          <p:nvPr/>
        </p:nvPicPr>
        <p:blipFill rotWithShape="1">
          <a:blip r:embed="rId3">
            <a:alphaModFix/>
          </a:blip>
          <a:srcRect/>
          <a:stretch/>
        </p:blipFill>
        <p:spPr>
          <a:xfrm>
            <a:off x="7045244" y="1420731"/>
            <a:ext cx="4016537" cy="401653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0"/>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Virtual or Hybrid Meeting </a:t>
            </a:r>
            <a:br>
              <a:rPr lang="en-US" cap="small">
                <a:latin typeface="Georgia"/>
                <a:ea typeface="Georgia"/>
                <a:cs typeface="Georgia"/>
                <a:sym typeface="Georgia"/>
              </a:rPr>
            </a:br>
            <a:r>
              <a:rPr lang="en-US" cap="small">
                <a:latin typeface="Georgia"/>
                <a:ea typeface="Georgia"/>
                <a:cs typeface="Georgia"/>
                <a:sym typeface="Georgia"/>
              </a:rPr>
              <a:t>and Event Considerations</a:t>
            </a:r>
            <a:endParaRPr/>
          </a:p>
        </p:txBody>
      </p:sp>
      <p:sp>
        <p:nvSpPr>
          <p:cNvPr id="428" name="Google Shape;428;p40"/>
          <p:cNvSpPr txBox="1">
            <a:spLocks noGrp="1"/>
          </p:cNvSpPr>
          <p:nvPr>
            <p:ph type="subTitle" idx="1"/>
          </p:nvPr>
        </p:nvSpPr>
        <p:spPr>
          <a:xfrm>
            <a:off x="335902" y="1679511"/>
            <a:ext cx="11467215" cy="454031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Participants should state their name when speaking</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This identifies the speaker to all participants and to captioners and interpreters</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Zoom captioning is helpful, but does not meet access standards for accommodation requests</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Should be utilized for any event or meeting without a CART option</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If utilizing an ASL interpreter, spotlight the interpreter’s video feed</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If there are questions in the chat, be sure to read them aloud</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Enable your camera when speaking</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Reduce background noise and visual distractions</a:t>
            </a:r>
            <a:endParaRPr/>
          </a:p>
        </p:txBody>
      </p:sp>
      <p:sp>
        <p:nvSpPr>
          <p:cNvPr id="429" name="Google Shape;429;p4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a:p>
        </p:txBody>
      </p:sp>
      <p:sp>
        <p:nvSpPr>
          <p:cNvPr id="430" name="Google Shape;430;p4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1"/>
          <p:cNvSpPr txBox="1">
            <a:spLocks noGrp="1"/>
          </p:cNvSpPr>
          <p:nvPr>
            <p:ph type="ctrTitle"/>
          </p:nvPr>
        </p:nvSpPr>
        <p:spPr>
          <a:xfrm>
            <a:off x="125380" y="105273"/>
            <a:ext cx="11603092" cy="102778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Digital Accessibility Tips</a:t>
            </a:r>
            <a:endParaRPr/>
          </a:p>
        </p:txBody>
      </p:sp>
      <p:sp>
        <p:nvSpPr>
          <p:cNvPr id="436" name="Google Shape;436;p41"/>
          <p:cNvSpPr txBox="1">
            <a:spLocks noGrp="1"/>
          </p:cNvSpPr>
          <p:nvPr>
            <p:ph type="subTitle" idx="1"/>
          </p:nvPr>
        </p:nvSpPr>
        <p:spPr>
          <a:xfrm>
            <a:off x="4502427" y="1590060"/>
            <a:ext cx="6800852" cy="454031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Use alt-text for photos and images</a:t>
            </a:r>
            <a:endParaRPr/>
          </a:p>
          <a:p>
            <a:pPr marL="800100" lvl="1" indent="-342900" algn="l" rtl="0">
              <a:lnSpc>
                <a:spcPct val="90000"/>
              </a:lnSpc>
              <a:spcBef>
                <a:spcPts val="1800"/>
              </a:spcBef>
              <a:spcAft>
                <a:spcPts val="0"/>
              </a:spcAft>
              <a:buSzPts val="1800"/>
              <a:buFont typeface="Noto Sans Symbols"/>
              <a:buChar char="▪"/>
            </a:pPr>
            <a:r>
              <a:rPr lang="en-US" sz="2400">
                <a:solidFill>
                  <a:srgbClr val="00274C"/>
                </a:solidFill>
                <a:latin typeface="Georgia"/>
                <a:ea typeface="Georgia"/>
                <a:cs typeface="Georgia"/>
                <a:sym typeface="Georgia"/>
              </a:rPr>
              <a:t>Example: two silver miniature schnauzers sitting on brown stools</a:t>
            </a:r>
            <a:endParaRPr/>
          </a:p>
          <a:p>
            <a:pPr marL="342900" lvl="0" indent="-342900" algn="l" rtl="0">
              <a:lnSpc>
                <a:spcPct val="90000"/>
              </a:lnSpc>
              <a:spcBef>
                <a:spcPts val="1800"/>
              </a:spcBef>
              <a:spcAft>
                <a:spcPts val="0"/>
              </a:spcAft>
              <a:buSzPts val="2400"/>
              <a:buFont typeface="Noto Sans Symbols"/>
              <a:buChar char="▪"/>
            </a:pPr>
            <a:r>
              <a:rPr lang="en-US">
                <a:solidFill>
                  <a:srgbClr val="00274C"/>
                </a:solidFill>
                <a:latin typeface="Georgia"/>
                <a:ea typeface="Georgia"/>
                <a:cs typeface="Georgia"/>
                <a:sym typeface="Georgia"/>
              </a:rPr>
              <a:t>Use video descriptions</a:t>
            </a:r>
            <a:endParaRPr/>
          </a:p>
          <a:p>
            <a:pPr marL="342900" lvl="0" indent="-342900" algn="l" rtl="0">
              <a:lnSpc>
                <a:spcPct val="90000"/>
              </a:lnSpc>
              <a:spcBef>
                <a:spcPts val="1800"/>
              </a:spcBef>
              <a:spcAft>
                <a:spcPts val="0"/>
              </a:spcAft>
              <a:buSzPts val="2400"/>
              <a:buFont typeface="Noto Sans Symbols"/>
              <a:buChar char="▪"/>
            </a:pPr>
            <a:r>
              <a:rPr lang="en-US">
                <a:solidFill>
                  <a:srgbClr val="00274C"/>
                </a:solidFill>
              </a:rPr>
              <a:t>Use accessibility checkers</a:t>
            </a:r>
            <a:endParaRPr>
              <a:solidFill>
                <a:srgbClr val="00274C"/>
              </a:solidFill>
              <a:latin typeface="Georgia"/>
              <a:ea typeface="Georgia"/>
              <a:cs typeface="Georgia"/>
              <a:sym typeface="Georgia"/>
            </a:endParaRPr>
          </a:p>
          <a:p>
            <a:pPr marL="342900" lvl="0" indent="-342900" algn="l" rtl="0">
              <a:lnSpc>
                <a:spcPct val="90000"/>
              </a:lnSpc>
              <a:spcBef>
                <a:spcPts val="1800"/>
              </a:spcBef>
              <a:spcAft>
                <a:spcPts val="0"/>
              </a:spcAft>
              <a:buSzPts val="2400"/>
              <a:buFont typeface="Noto Sans Symbols"/>
              <a:buChar char="▪"/>
            </a:pPr>
            <a:r>
              <a:rPr lang="en-US">
                <a:solidFill>
                  <a:srgbClr val="00274C"/>
                </a:solidFill>
              </a:rPr>
              <a:t>Use CamelCase Hashtags</a:t>
            </a:r>
            <a:endParaRPr/>
          </a:p>
          <a:p>
            <a:pPr marL="800100" lvl="1" indent="-342900" algn="l" rtl="0">
              <a:lnSpc>
                <a:spcPct val="90000"/>
              </a:lnSpc>
              <a:spcBef>
                <a:spcPts val="1800"/>
              </a:spcBef>
              <a:spcAft>
                <a:spcPts val="0"/>
              </a:spcAft>
              <a:buSzPts val="1800"/>
              <a:buFont typeface="Noto Sans Symbols"/>
              <a:buChar char="▪"/>
            </a:pPr>
            <a:r>
              <a:rPr lang="en-US" sz="2400">
                <a:solidFill>
                  <a:srgbClr val="00274C"/>
                </a:solidFill>
                <a:latin typeface="Georgia"/>
                <a:ea typeface="Georgia"/>
                <a:cs typeface="Georgia"/>
                <a:sym typeface="Georgia"/>
              </a:rPr>
              <a:t>#LilyAndAbbeyAreTheCutest instead of #lilyandabbeyarethecutest</a:t>
            </a:r>
            <a:endParaRPr/>
          </a:p>
          <a:p>
            <a:pPr marL="342900" lvl="0" indent="-342900" algn="l" rtl="0">
              <a:lnSpc>
                <a:spcPct val="90000"/>
              </a:lnSpc>
              <a:spcBef>
                <a:spcPts val="1800"/>
              </a:spcBef>
              <a:spcAft>
                <a:spcPts val="0"/>
              </a:spcAft>
              <a:buSzPts val="2400"/>
              <a:buFont typeface="Noto Sans Symbols"/>
              <a:buChar char="▪"/>
            </a:pPr>
            <a:r>
              <a:rPr lang="en-US"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Check color contrast</a:t>
            </a:r>
            <a:endParaRPr>
              <a:solidFill>
                <a:srgbClr val="00274C"/>
              </a:solidFill>
              <a:latin typeface="Georgia"/>
              <a:ea typeface="Georgia"/>
              <a:cs typeface="Georgia"/>
              <a:sym typeface="Georgia"/>
            </a:endParaRPr>
          </a:p>
        </p:txBody>
      </p:sp>
      <p:sp>
        <p:nvSpPr>
          <p:cNvPr id="437" name="Google Shape;437;p4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
        <p:nvSpPr>
          <p:cNvPr id="438" name="Google Shape;438;p4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pic>
        <p:nvPicPr>
          <p:cNvPr id="439" name="Google Shape;439;p41" descr="Two silver miniature schnauzers sitting on brown stools. "/>
          <p:cNvPicPr preferRelativeResize="0"/>
          <p:nvPr/>
        </p:nvPicPr>
        <p:blipFill rotWithShape="1">
          <a:blip r:embed="rId4">
            <a:alphaModFix/>
          </a:blip>
          <a:srcRect l="9897" t="19420" r="6027"/>
          <a:stretch/>
        </p:blipFill>
        <p:spPr>
          <a:xfrm>
            <a:off x="494522" y="1858617"/>
            <a:ext cx="3695210" cy="3458816"/>
          </a:xfrm>
          <a:prstGeom prst="rect">
            <a:avLst/>
          </a:prstGeom>
          <a:noFill/>
          <a:ln>
            <a:noFill/>
          </a:ln>
          <a:effectLst>
            <a:outerShdw blurRad="50800" dist="50800" dir="5400000" algn="ctr" rotWithShape="0">
              <a:srgbClr val="FFCB05"/>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2"/>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Employee</a:t>
            </a:r>
            <a:r>
              <a:rPr lang="en-US" cap="small">
                <a:latin typeface="Georgia"/>
                <a:ea typeface="Georgia"/>
                <a:cs typeface="Georgia"/>
                <a:sym typeface="Georgia"/>
              </a:rPr>
              <a:t>’s Top Factors Considered Before Disclosing disabilities</a:t>
            </a:r>
            <a:endParaRPr/>
          </a:p>
        </p:txBody>
      </p:sp>
      <p:sp>
        <p:nvSpPr>
          <p:cNvPr id="445" name="Google Shape;445;p42"/>
          <p:cNvSpPr txBox="1">
            <a:spLocks noGrp="1"/>
          </p:cNvSpPr>
          <p:nvPr>
            <p:ph type="subTitle" idx="1"/>
          </p:nvPr>
        </p:nvSpPr>
        <p:spPr>
          <a:xfrm>
            <a:off x="274206" y="1453772"/>
            <a:ext cx="10754577" cy="472335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rPr>
              <a:t>If it is a new disability, they may have never needed to advocate for themselves and may not know how</a:t>
            </a:r>
            <a:endParaRPr/>
          </a:p>
          <a:p>
            <a:pPr marL="800100" lvl="1" indent="-342900" algn="l" rtl="0">
              <a:lnSpc>
                <a:spcPct val="90000"/>
              </a:lnSpc>
              <a:spcBef>
                <a:spcPts val="2400"/>
              </a:spcBef>
              <a:spcAft>
                <a:spcPts val="0"/>
              </a:spcAft>
              <a:buSzPts val="1500"/>
              <a:buFont typeface="Noto Sans Symbols"/>
              <a:buChar char="▪"/>
            </a:pPr>
            <a:r>
              <a:rPr lang="en-US">
                <a:solidFill>
                  <a:srgbClr val="00274C"/>
                </a:solidFill>
                <a:latin typeface="Georgia"/>
                <a:ea typeface="Georgia"/>
                <a:cs typeface="Georgia"/>
                <a:sym typeface="Georgia"/>
              </a:rPr>
              <a:t>May not know what to ask for</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have concerns about being treated differently or about discrimination</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They may have concerns about losing their job</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may have a hard time knowing where to go for access and support</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It may be difficult to identify support systems</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may see others who have had poor experiences</a:t>
            </a:r>
            <a:endParaRPr>
              <a:solidFill>
                <a:srgbClr val="00274C"/>
              </a:solidFill>
              <a:latin typeface="Georgia"/>
              <a:ea typeface="Georgia"/>
              <a:cs typeface="Georgia"/>
              <a:sym typeface="Georgia"/>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46" name="Google Shape;446;p4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
        <p:nvSpPr>
          <p:cNvPr id="447" name="Google Shape;447;p4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3"/>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Common Employee Complaints</a:t>
            </a:r>
            <a:endParaRPr/>
          </a:p>
        </p:txBody>
      </p:sp>
      <p:sp>
        <p:nvSpPr>
          <p:cNvPr id="453" name="Google Shape;453;p43"/>
          <p:cNvSpPr txBox="1">
            <a:spLocks noGrp="1"/>
          </p:cNvSpPr>
          <p:nvPr>
            <p:ph type="subTitle" idx="1"/>
          </p:nvPr>
        </p:nvSpPr>
        <p:spPr>
          <a:xfrm>
            <a:off x="478237" y="1357840"/>
            <a:ext cx="10897377" cy="477237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rPr>
              <a:t>Supervisors and employees not knowing how to communicate about accommodations or access needs</a:t>
            </a:r>
            <a:endParaRPr/>
          </a:p>
          <a:p>
            <a:pPr marL="342900" lvl="0" indent="-342900" algn="l" rtl="0">
              <a:lnSpc>
                <a:spcPct val="90000"/>
              </a:lnSpc>
              <a:spcBef>
                <a:spcPts val="1800"/>
              </a:spcBef>
              <a:spcAft>
                <a:spcPts val="0"/>
              </a:spcAft>
              <a:buSzPts val="2400"/>
              <a:buFont typeface="Noto Sans Symbols"/>
              <a:buChar char="▪"/>
            </a:pPr>
            <a:r>
              <a:rPr lang="en-US">
                <a:solidFill>
                  <a:srgbClr val="00274C"/>
                </a:solidFill>
              </a:rPr>
              <a:t>Maintaining confidentiality – who has a need to know?</a:t>
            </a:r>
            <a:endParaRPr/>
          </a:p>
          <a:p>
            <a:pPr marL="800100" lvl="1" indent="-342900" algn="l" rtl="0">
              <a:lnSpc>
                <a:spcPct val="90000"/>
              </a:lnSpc>
              <a:spcBef>
                <a:spcPts val="1800"/>
              </a:spcBef>
              <a:spcAft>
                <a:spcPts val="0"/>
              </a:spcAft>
              <a:buSzPts val="1800"/>
              <a:buFont typeface="Noto Sans Symbols"/>
              <a:buChar char="▪"/>
            </a:pPr>
            <a:r>
              <a:rPr lang="en-US" sz="2400">
                <a:solidFill>
                  <a:srgbClr val="00274C"/>
                </a:solidFill>
                <a:latin typeface="Georgia"/>
                <a:ea typeface="Georgia"/>
                <a:cs typeface="Georgia"/>
                <a:sym typeface="Georgia"/>
              </a:rPr>
              <a:t>“Respect the privacy of your coworkers, just as you would like your privacy maintained”</a:t>
            </a:r>
            <a:endParaRPr/>
          </a:p>
          <a:p>
            <a:pPr marL="800100" lvl="1" indent="-342900" algn="l" rtl="0">
              <a:lnSpc>
                <a:spcPct val="90000"/>
              </a:lnSpc>
              <a:spcBef>
                <a:spcPts val="1800"/>
              </a:spcBef>
              <a:spcAft>
                <a:spcPts val="0"/>
              </a:spcAft>
              <a:buSzPts val="1800"/>
              <a:buFont typeface="Noto Sans Symbols"/>
              <a:buChar char="▪"/>
            </a:pPr>
            <a:r>
              <a:rPr lang="en-US" sz="2400">
                <a:solidFill>
                  <a:srgbClr val="00274C"/>
                </a:solidFill>
                <a:latin typeface="Georgia"/>
                <a:ea typeface="Georgia"/>
                <a:cs typeface="Georgia"/>
                <a:sym typeface="Georgia"/>
              </a:rPr>
              <a:t>“We’re acting under legitimate business purposes”</a:t>
            </a:r>
            <a:endParaRPr/>
          </a:p>
          <a:p>
            <a:pPr marL="800100" lvl="1" indent="-342900" algn="l" rtl="0">
              <a:lnSpc>
                <a:spcPct val="90000"/>
              </a:lnSpc>
              <a:spcBef>
                <a:spcPts val="1800"/>
              </a:spcBef>
              <a:spcAft>
                <a:spcPts val="0"/>
              </a:spcAft>
              <a:buSzPts val="1800"/>
              <a:buFont typeface="Noto Sans Symbols"/>
              <a:buChar char="▪"/>
            </a:pPr>
            <a:r>
              <a:rPr lang="en-US" sz="2400">
                <a:solidFill>
                  <a:srgbClr val="00274C"/>
                </a:solidFill>
                <a:latin typeface="Georgia"/>
                <a:ea typeface="Georgia"/>
                <a:cs typeface="Georgia"/>
                <a:sym typeface="Georgia"/>
              </a:rPr>
              <a:t>“We are fulfilling legal obligations”</a:t>
            </a:r>
            <a:endParaRPr/>
          </a:p>
          <a:p>
            <a:pPr marL="342900" lvl="0" indent="-342900" algn="l" rtl="0">
              <a:lnSpc>
                <a:spcPct val="90000"/>
              </a:lnSpc>
              <a:spcBef>
                <a:spcPts val="1800"/>
              </a:spcBef>
              <a:spcAft>
                <a:spcPts val="0"/>
              </a:spcAft>
              <a:buSzPts val="2400"/>
              <a:buFont typeface="Noto Sans Symbols"/>
              <a:buChar char="▪"/>
            </a:pPr>
            <a:r>
              <a:rPr lang="en-US">
                <a:solidFill>
                  <a:srgbClr val="00274C"/>
                </a:solidFill>
              </a:rPr>
              <a:t>Morale and precedent are two words the ADA doesn’t consider</a:t>
            </a:r>
            <a:endParaRPr/>
          </a:p>
          <a:p>
            <a:pPr marL="800100" lvl="1" indent="-342900" algn="l" rtl="0">
              <a:lnSpc>
                <a:spcPct val="90000"/>
              </a:lnSpc>
              <a:spcBef>
                <a:spcPts val="1800"/>
              </a:spcBef>
              <a:spcAft>
                <a:spcPts val="0"/>
              </a:spcAft>
              <a:buSzPts val="1500"/>
              <a:buFont typeface="Noto Sans Symbols"/>
              <a:buChar char="▪"/>
            </a:pPr>
            <a:r>
              <a:rPr lang="en-US">
                <a:solidFill>
                  <a:srgbClr val="00274C"/>
                </a:solidFill>
                <a:latin typeface="Georgia"/>
                <a:ea typeface="Georgia"/>
                <a:cs typeface="Georgia"/>
                <a:sym typeface="Georgia"/>
              </a:rPr>
              <a:t>Every accommodation is assessed on an individualized basis</a:t>
            </a:r>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54" name="Google Shape;454;p4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43</a:t>
            </a:fld>
            <a:endParaRPr/>
          </a:p>
        </p:txBody>
      </p:sp>
      <p:sp>
        <p:nvSpPr>
          <p:cNvPr id="455" name="Google Shape;455;p4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4" descr="Students in classroom: a woman in a black shirt with long brown hair and a man with short brown hair and glasses, wearing a blue shirt"/>
          <p:cNvPicPr preferRelativeResize="0"/>
          <p:nvPr/>
        </p:nvPicPr>
        <p:blipFill rotWithShape="1">
          <a:blip r:embed="rId3">
            <a:alphaModFix amt="30000"/>
          </a:blip>
          <a:srcRect l="2217" r="30829" b="-1"/>
          <a:stretch/>
        </p:blipFill>
        <p:spPr>
          <a:xfrm>
            <a:off x="5705061" y="10"/>
            <a:ext cx="6485416"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461" name="Google Shape;461;p44"/>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Student’s Top Factors Considered Before Disclosing disabilities</a:t>
            </a:r>
            <a:endParaRPr cap="small">
              <a:latin typeface="Georgia"/>
              <a:ea typeface="Georgia"/>
              <a:cs typeface="Georgia"/>
              <a:sym typeface="Georgia"/>
            </a:endParaRPr>
          </a:p>
        </p:txBody>
      </p:sp>
      <p:sp>
        <p:nvSpPr>
          <p:cNvPr id="462" name="Google Shape;462;p44"/>
          <p:cNvSpPr txBox="1">
            <a:spLocks noGrp="1"/>
          </p:cNvSpPr>
          <p:nvPr>
            <p:ph type="subTitle" idx="1"/>
          </p:nvPr>
        </p:nvSpPr>
        <p:spPr>
          <a:xfrm>
            <a:off x="274207" y="1453772"/>
            <a:ext cx="6307568" cy="472335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rPr>
              <a:t>Young students often are new to advocating for their own needs</a:t>
            </a:r>
            <a:endParaRPr>
              <a:solidFill>
                <a:srgbClr val="00274C"/>
              </a:solidFill>
              <a:latin typeface="Georgia"/>
              <a:ea typeface="Georgia"/>
              <a:cs typeface="Georgia"/>
              <a:sym typeface="Georgia"/>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may wait to determine the c</a:t>
            </a:r>
            <a:r>
              <a:rPr lang="en-US">
                <a:solidFill>
                  <a:srgbClr val="00274C"/>
                </a:solidFill>
                <a:latin typeface="Georgia"/>
                <a:ea typeface="Georgia"/>
                <a:cs typeface="Georgia"/>
                <a:sym typeface="Georgia"/>
              </a:rPr>
              <a:t>ampus climate before disclosing</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may have a hard time knowing where to go for access and support</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It may be difficult to identify support systems</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They may see others who have had poor classroom and environment experiences</a:t>
            </a:r>
            <a:endParaRPr>
              <a:solidFill>
                <a:srgbClr val="00274C"/>
              </a:solidFill>
              <a:latin typeface="Georgia"/>
              <a:ea typeface="Georgia"/>
              <a:cs typeface="Georgia"/>
              <a:sym typeface="Georgia"/>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63" name="Google Shape;463;p4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
        <p:nvSpPr>
          <p:cNvPr id="464" name="Google Shape;464;p4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5"/>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Key Figures</a:t>
            </a:r>
            <a:endParaRPr/>
          </a:p>
        </p:txBody>
      </p:sp>
      <p:sp>
        <p:nvSpPr>
          <p:cNvPr id="470" name="Google Shape;470;p45"/>
          <p:cNvSpPr txBox="1">
            <a:spLocks noGrp="1"/>
          </p:cNvSpPr>
          <p:nvPr>
            <p:ph type="subTitle" idx="1"/>
          </p:nvPr>
        </p:nvSpPr>
        <p:spPr>
          <a:xfrm>
            <a:off x="478237" y="1483568"/>
            <a:ext cx="10897377" cy="454031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Classroom climate has improved considerably </a:t>
            </a:r>
            <a:r>
              <a:rPr lang="en-US">
                <a:solidFill>
                  <a:srgbClr val="00274C"/>
                </a:solidFill>
              </a:rPr>
              <a:t>since 1997, but there is a well known and documented reluctance amongst students to seek accommodations</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More than half of students eligible to receive accommodations do not request them in higher education</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Only </a:t>
            </a:r>
            <a:r>
              <a:rPr lang="en-US">
                <a:solidFill>
                  <a:srgbClr val="00274C"/>
                </a:solidFill>
              </a:rPr>
              <a:t>1/3 of students with disabilities graduate from a 4-year college or university within 8 years</a:t>
            </a:r>
            <a:endParaRPr>
              <a:solidFill>
                <a:srgbClr val="00274C"/>
              </a:solidFill>
              <a:latin typeface="Georgia"/>
              <a:ea typeface="Georgia"/>
              <a:cs typeface="Georgia"/>
              <a:sym typeface="Georgia"/>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71" name="Google Shape;471;p4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
        <p:nvSpPr>
          <p:cNvPr id="472" name="Google Shape;472;p4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Common Faculty Questions Surrounding Student Accommodations</a:t>
            </a:r>
            <a:endParaRPr/>
          </a:p>
        </p:txBody>
      </p:sp>
      <p:sp>
        <p:nvSpPr>
          <p:cNvPr id="478" name="Google Shape;478;p46"/>
          <p:cNvSpPr txBox="1">
            <a:spLocks noGrp="1"/>
          </p:cNvSpPr>
          <p:nvPr>
            <p:ph type="subTitle" idx="1"/>
          </p:nvPr>
        </p:nvSpPr>
        <p:spPr>
          <a:xfrm>
            <a:off x="494522" y="1679511"/>
            <a:ext cx="10897377" cy="454031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rPr>
              <a:t>Do I have to provide my slides?</a:t>
            </a:r>
            <a:endParaRPr/>
          </a:p>
          <a:p>
            <a:pPr marL="800100" lvl="1" indent="-342900" algn="l" rtl="0">
              <a:lnSpc>
                <a:spcPct val="90000"/>
              </a:lnSpc>
              <a:spcBef>
                <a:spcPts val="2400"/>
              </a:spcBef>
              <a:spcAft>
                <a:spcPts val="0"/>
              </a:spcAft>
              <a:buSzPts val="1800"/>
              <a:buFont typeface="Noto Sans Symbols"/>
              <a:buChar char="▪"/>
            </a:pPr>
            <a:r>
              <a:rPr lang="en-US" sz="2400">
                <a:solidFill>
                  <a:srgbClr val="00274C"/>
                </a:solidFill>
                <a:latin typeface="Georgia"/>
                <a:ea typeface="Georgia"/>
                <a:cs typeface="Georgia"/>
                <a:sym typeface="Georgia"/>
              </a:rPr>
              <a:t>If it is part of the accommodation, yes! Slides are not intellectual property</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Is changing the modality of one assignment a material alteration of a course?</a:t>
            </a:r>
            <a:endParaRPr/>
          </a:p>
          <a:p>
            <a:pPr marL="800100" lvl="1" indent="-342900" algn="l" rtl="0">
              <a:lnSpc>
                <a:spcPct val="90000"/>
              </a:lnSpc>
              <a:spcBef>
                <a:spcPts val="2400"/>
              </a:spcBef>
              <a:spcAft>
                <a:spcPts val="0"/>
              </a:spcAft>
              <a:buSzPts val="1800"/>
              <a:buFont typeface="Noto Sans Symbols"/>
              <a:buChar char="▪"/>
            </a:pPr>
            <a:r>
              <a:rPr lang="en-US" sz="2400">
                <a:solidFill>
                  <a:srgbClr val="00274C"/>
                </a:solidFill>
                <a:latin typeface="Georgia"/>
                <a:ea typeface="Georgia"/>
                <a:cs typeface="Georgia"/>
                <a:sym typeface="Georgia"/>
              </a:rPr>
              <a:t>Most likely not, but when in doubt, call the ADA Coordinator or SSD</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Do I have to turn on captioning even if someone doesn’t have an accommodation?</a:t>
            </a:r>
            <a:endParaRPr/>
          </a:p>
          <a:p>
            <a:pPr marL="800100" lvl="1" indent="-342900" algn="l" rtl="0">
              <a:lnSpc>
                <a:spcPct val="90000"/>
              </a:lnSpc>
              <a:spcBef>
                <a:spcPts val="2400"/>
              </a:spcBef>
              <a:spcAft>
                <a:spcPts val="0"/>
              </a:spcAft>
              <a:buSzPts val="1800"/>
              <a:buFont typeface="Noto Sans Symbols"/>
              <a:buChar char="▪"/>
            </a:pPr>
            <a:r>
              <a:rPr lang="en-US" sz="2400">
                <a:solidFill>
                  <a:srgbClr val="00274C"/>
                </a:solidFill>
                <a:latin typeface="Georgia"/>
                <a:ea typeface="Georgia"/>
                <a:cs typeface="Georgia"/>
                <a:sym typeface="Georgia"/>
              </a:rPr>
              <a:t>Technically no, but why not do it anyway? You have the option to not have it appear on your screen, as do any other participants</a:t>
            </a:r>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79" name="Google Shape;479;p4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
        <p:nvSpPr>
          <p:cNvPr id="480" name="Google Shape;480;p4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7"/>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Common Student Complaints</a:t>
            </a:r>
            <a:endParaRPr cap="small">
              <a:latin typeface="Georgia"/>
              <a:ea typeface="Georgia"/>
              <a:cs typeface="Georgia"/>
              <a:sym typeface="Georgia"/>
            </a:endParaRPr>
          </a:p>
        </p:txBody>
      </p:sp>
      <p:sp>
        <p:nvSpPr>
          <p:cNvPr id="486" name="Google Shape;486;p47"/>
          <p:cNvSpPr txBox="1">
            <a:spLocks noGrp="1"/>
          </p:cNvSpPr>
          <p:nvPr>
            <p:ph type="subTitle" idx="1"/>
          </p:nvPr>
        </p:nvSpPr>
        <p:spPr>
          <a:xfrm>
            <a:off x="494522" y="1679511"/>
            <a:ext cx="10897377" cy="454031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Noto Sans Symbols"/>
              <a:buChar char="▪"/>
            </a:pPr>
            <a:r>
              <a:rPr lang="en-US">
                <a:solidFill>
                  <a:srgbClr val="00274C"/>
                </a:solidFill>
              </a:rPr>
              <a:t>Professor tells class “Jane has a disability, so everyone needs to turn on their cameras during class”</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Professor says “No PowerPoint will be provided ahead of time, regardless of anyone’s disability”</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rPr>
              <a:t>Professor emails student to say they are too busy to turn on captioning and will get it done by the 6</a:t>
            </a:r>
            <a:r>
              <a:rPr lang="en-US" baseline="30000">
                <a:solidFill>
                  <a:srgbClr val="00274C"/>
                </a:solidFill>
              </a:rPr>
              <a:t>th</a:t>
            </a:r>
            <a:r>
              <a:rPr lang="en-US">
                <a:solidFill>
                  <a:srgbClr val="00274C"/>
                </a:solidFill>
              </a:rPr>
              <a:t> week of class</a:t>
            </a:r>
            <a:endParaRPr/>
          </a:p>
          <a:p>
            <a:pPr marL="342900" lvl="0" indent="-342900" algn="l" rtl="0">
              <a:lnSpc>
                <a:spcPct val="90000"/>
              </a:lnSpc>
              <a:spcBef>
                <a:spcPts val="2400"/>
              </a:spcBef>
              <a:spcAft>
                <a:spcPts val="0"/>
              </a:spcAft>
              <a:buSzPts val="2400"/>
              <a:buFont typeface="Noto Sans Symbols"/>
              <a:buChar char="▪"/>
            </a:pPr>
            <a:r>
              <a:rPr lang="en-US">
                <a:solidFill>
                  <a:srgbClr val="00274C"/>
                </a:solidFill>
                <a:latin typeface="Georgia"/>
                <a:ea typeface="Georgia"/>
                <a:cs typeface="Georgia"/>
                <a:sym typeface="Georgia"/>
              </a:rPr>
              <a:t>Professor says they w</a:t>
            </a:r>
            <a:r>
              <a:rPr lang="en-US">
                <a:solidFill>
                  <a:srgbClr val="00274C"/>
                </a:solidFill>
              </a:rPr>
              <a:t>ill take creating digitally accessible materials “under advisement”</a:t>
            </a:r>
            <a:endParaRPr>
              <a:solidFill>
                <a:srgbClr val="00274C"/>
              </a:solidFill>
              <a:latin typeface="Georgia"/>
              <a:ea typeface="Georgia"/>
              <a:cs typeface="Georgia"/>
              <a:sym typeface="Georgia"/>
            </a:endParaRPr>
          </a:p>
          <a:p>
            <a:pPr marL="342900" lvl="0" indent="-190500" algn="l" rtl="0">
              <a:lnSpc>
                <a:spcPct val="90000"/>
              </a:lnSpc>
              <a:spcBef>
                <a:spcPts val="12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487" name="Google Shape;487;p4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sp>
        <p:nvSpPr>
          <p:cNvPr id="488" name="Google Shape;488;p4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8"/>
          <p:cNvSpPr txBox="1">
            <a:spLocks noGrp="1"/>
          </p:cNvSpPr>
          <p:nvPr>
            <p:ph type="ctrTitle"/>
          </p:nvPr>
        </p:nvSpPr>
        <p:spPr>
          <a:xfrm>
            <a:off x="125380" y="105273"/>
            <a:ext cx="11603092" cy="12432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Classroom &amp; Workspace Tips</a:t>
            </a:r>
            <a:endParaRPr cap="small">
              <a:latin typeface="Georgia"/>
              <a:ea typeface="Georgia"/>
              <a:cs typeface="Georgia"/>
              <a:sym typeface="Georgia"/>
            </a:endParaRPr>
          </a:p>
        </p:txBody>
      </p:sp>
      <p:sp>
        <p:nvSpPr>
          <p:cNvPr id="494" name="Google Shape;494;p48"/>
          <p:cNvSpPr txBox="1">
            <a:spLocks noGrp="1"/>
          </p:cNvSpPr>
          <p:nvPr>
            <p:ph type="subTitle" idx="1"/>
          </p:nvPr>
        </p:nvSpPr>
        <p:spPr>
          <a:xfrm>
            <a:off x="478237" y="1378124"/>
            <a:ext cx="10897377" cy="48040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solidFill>
                  <a:srgbClr val="00274C"/>
                </a:solidFill>
                <a:latin typeface="Georgia"/>
                <a:ea typeface="Georgia"/>
                <a:cs typeface="Georgia"/>
                <a:sym typeface="Georgia"/>
              </a:rPr>
              <a:t>Be part of the solution!</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rPr>
              <a:t>Acknowledge receipt of an Accommodation Letter or a request for accommodation</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Upon receipt, implement the accommodation promptly, and throughout the entirety of the semester/course/year</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rPr>
              <a:t>Thank the student or employee for sharing their information</a:t>
            </a:r>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This can sometimes be incredibly difficult to do!</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rPr>
              <a:t>It is okay to ask supportive questions </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rPr>
              <a:t>Ask the student how you can help them to succeed </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Ask how you can make the environment more accessible</a:t>
            </a:r>
            <a:endParaRPr/>
          </a:p>
          <a:p>
            <a:pPr marL="342900" lvl="0" indent="-342900" algn="l" rtl="0">
              <a:lnSpc>
                <a:spcPct val="90000"/>
              </a:lnSpc>
              <a:spcBef>
                <a:spcPts val="1200"/>
              </a:spcBef>
              <a:spcAft>
                <a:spcPts val="0"/>
              </a:spcAft>
              <a:buSzPts val="2400"/>
              <a:buFont typeface="Noto Sans Symbols"/>
              <a:buChar char="▪"/>
            </a:pPr>
            <a:r>
              <a:rPr lang="en-US">
                <a:solidFill>
                  <a:srgbClr val="00274C"/>
                </a:solidFill>
              </a:rPr>
              <a:t>Most importantly – come from a place of “How can I help?”</a:t>
            </a:r>
            <a:endParaRPr/>
          </a:p>
        </p:txBody>
      </p:sp>
      <p:sp>
        <p:nvSpPr>
          <p:cNvPr id="495" name="Google Shape;495;p4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
        <p:nvSpPr>
          <p:cNvPr id="496" name="Google Shape;496;p4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9"/>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Resources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0" y="3468413"/>
            <a:ext cx="12192000" cy="22979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ADA Team</a:t>
            </a:r>
            <a:br>
              <a:rPr lang="en-US" sz="4400" b="1" cap="small">
                <a:solidFill>
                  <a:schemeClr val="lt1"/>
                </a:solidFill>
                <a:latin typeface="Georgia"/>
                <a:ea typeface="Georgia"/>
                <a:cs typeface="Georgia"/>
                <a:sym typeface="Georgia"/>
              </a:rPr>
            </a:br>
            <a:r>
              <a:rPr lang="en-US" sz="4400" b="1" cap="small">
                <a:solidFill>
                  <a:schemeClr val="lt1"/>
                </a:solidFill>
                <a:latin typeface="Georgia"/>
                <a:ea typeface="Georgia"/>
                <a:cs typeface="Georgia"/>
                <a:sym typeface="Georgia"/>
              </a:rPr>
              <a:t>&amp;</a:t>
            </a:r>
            <a:br>
              <a:rPr lang="en-US" sz="4400" b="1" cap="small">
                <a:solidFill>
                  <a:schemeClr val="lt1"/>
                </a:solidFill>
                <a:latin typeface="Georgia"/>
                <a:ea typeface="Georgia"/>
                <a:cs typeface="Georgia"/>
                <a:sym typeface="Georgia"/>
              </a:rPr>
            </a:br>
            <a:r>
              <a:rPr lang="en-US" sz="4400" b="1" cap="small">
                <a:solidFill>
                  <a:schemeClr val="lt1"/>
                </a:solidFill>
                <a:latin typeface="Georgia"/>
                <a:ea typeface="Georgia"/>
                <a:cs typeface="Georgia"/>
                <a:sym typeface="Georgia"/>
              </a:rPr>
              <a:t>The ADA/ADAAA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0"/>
          <p:cNvSpPr txBox="1">
            <a:spLocks noGrp="1"/>
          </p:cNvSpPr>
          <p:nvPr>
            <p:ph type="ctrTitle"/>
          </p:nvPr>
        </p:nvSpPr>
        <p:spPr>
          <a:xfrm>
            <a:off x="315997" y="979"/>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U-M Resources</a:t>
            </a:r>
            <a:endParaRPr/>
          </a:p>
        </p:txBody>
      </p:sp>
      <p:sp>
        <p:nvSpPr>
          <p:cNvPr id="508" name="Google Shape;508;p50"/>
          <p:cNvSpPr txBox="1">
            <a:spLocks noGrp="1"/>
          </p:cNvSpPr>
          <p:nvPr>
            <p:ph type="subTitle" idx="1"/>
          </p:nvPr>
        </p:nvSpPr>
        <p:spPr>
          <a:xfrm>
            <a:off x="471637" y="1366982"/>
            <a:ext cx="11331479" cy="477105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en-US" sz="2000">
                <a:solidFill>
                  <a:srgbClr val="00274C"/>
                </a:solidFill>
                <a:latin typeface="Georgia"/>
                <a:ea typeface="Georgia"/>
                <a:cs typeface="Georgia"/>
                <a:sym typeface="Georgia"/>
              </a:rPr>
              <a:t>Students: </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SSD</a:t>
            </a:r>
            <a:r>
              <a:rPr lang="en-US" sz="1600">
                <a:solidFill>
                  <a:srgbClr val="00274C"/>
                </a:solidFill>
                <a:latin typeface="Georgia"/>
                <a:ea typeface="Georgia"/>
                <a:cs typeface="Georgia"/>
                <a:sym typeface="Georgia"/>
              </a:rPr>
              <a:t>: Services for Students with Disabilities</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Rackham Graduate School</a:t>
            </a:r>
            <a:r>
              <a:rPr lang="en-US" sz="1600">
                <a:solidFill>
                  <a:srgbClr val="00274C"/>
                </a:solidFill>
                <a:latin typeface="Georgia"/>
                <a:ea typeface="Georgia"/>
                <a:cs typeface="Georgia"/>
                <a:sym typeface="Georgia"/>
              </a:rPr>
              <a:t> – Graduate Student Accommodations</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CAPS</a:t>
            </a:r>
            <a:r>
              <a:rPr lang="en-US" sz="1600">
                <a:solidFill>
                  <a:srgbClr val="00274C"/>
                </a:solidFill>
                <a:latin typeface="Georgia"/>
                <a:ea typeface="Georgia"/>
                <a:cs typeface="Georgia"/>
                <a:sym typeface="Georgia"/>
              </a:rPr>
              <a:t>: Counseling and Psychological Services</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Dean of Students</a:t>
            </a:r>
            <a:r>
              <a:rPr lang="en-US" sz="1600">
                <a:solidFill>
                  <a:srgbClr val="00274C"/>
                </a:solidFill>
                <a:latin typeface="Georgia"/>
                <a:ea typeface="Georgia"/>
                <a:cs typeface="Georgia"/>
                <a:sym typeface="Georgia"/>
              </a:rPr>
              <a:t> </a:t>
            </a:r>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rPr>
              <a:t>Employees:</a:t>
            </a:r>
            <a:endParaRPr sz="2000" u="sng">
              <a:solidFill>
                <a:srgbClr val="00274C"/>
              </a:solidFill>
              <a:hlinkClick r:id="rId7">
                <a:extLst>
                  <a:ext uri="{A12FA001-AC4F-418D-AE19-62706E023703}">
                    <ahyp:hlinkClr xmlns:ahyp="http://schemas.microsoft.com/office/drawing/2018/hyperlinkcolor" val="tx"/>
                  </a:ext>
                </a:extLst>
              </a:hlinkClick>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Work Connections</a:t>
            </a:r>
            <a:r>
              <a:rPr lang="en-US" sz="1600">
                <a:solidFill>
                  <a:srgbClr val="00274C"/>
                </a:solidFill>
                <a:latin typeface="Georgia"/>
                <a:ea typeface="Georgia"/>
                <a:cs typeface="Georgia"/>
                <a:sym typeface="Georgia"/>
              </a:rPr>
              <a:t> - 10+ days of missed work due to disability</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MHealthy ergonomic evaluations</a:t>
            </a:r>
            <a:endParaRPr sz="1600">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FASCCO:</a:t>
            </a:r>
            <a:r>
              <a:rPr lang="en-US" sz="1600">
                <a:solidFill>
                  <a:srgbClr val="00274C"/>
                </a:solidFill>
                <a:latin typeface="Georgia"/>
                <a:ea typeface="Georgia"/>
                <a:cs typeface="Georgia"/>
                <a:sym typeface="Georgia"/>
              </a:rPr>
              <a:t> Faculty and Staff Counseling and Consultation (formerly FASAP)</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10">
                  <a:extLst>
                    <a:ext uri="{A12FA001-AC4F-418D-AE19-62706E023703}">
                      <ahyp:hlinkClr xmlns:ahyp="http://schemas.microsoft.com/office/drawing/2018/hyperlinkcolor" val="tx"/>
                    </a:ext>
                  </a:extLst>
                </a:hlinkClick>
              </a:rPr>
              <a:t>OCWR: </a:t>
            </a:r>
            <a:r>
              <a:rPr lang="en-US" sz="1600">
                <a:solidFill>
                  <a:srgbClr val="00274C"/>
                </a:solidFill>
                <a:latin typeface="Georgia"/>
                <a:ea typeface="Georgia"/>
                <a:cs typeface="Georgia"/>
                <a:sym typeface="Georgia"/>
              </a:rPr>
              <a:t>Michigan Medicine Office of Counseling and Workplace Resilience</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11">
                  <a:extLst>
                    <a:ext uri="{A12FA001-AC4F-418D-AE19-62706E023703}">
                      <ahyp:hlinkClr xmlns:ahyp="http://schemas.microsoft.com/office/drawing/2018/hyperlinkcolor" val="tx"/>
                    </a:ext>
                  </a:extLst>
                </a:hlinkClick>
              </a:rPr>
              <a:t>LTD:</a:t>
            </a:r>
            <a:r>
              <a:rPr lang="en-US" sz="1600">
                <a:solidFill>
                  <a:srgbClr val="00274C"/>
                </a:solidFill>
                <a:latin typeface="Georgia"/>
                <a:ea typeface="Georgia"/>
                <a:cs typeface="Georgia"/>
                <a:sym typeface="Georgia"/>
              </a:rPr>
              <a:t> Long Term Disability</a:t>
            </a:r>
            <a:endParaRPr/>
          </a:p>
        </p:txBody>
      </p:sp>
      <p:sp>
        <p:nvSpPr>
          <p:cNvPr id="509" name="Google Shape;509;p5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50</a:t>
            </a:fld>
            <a:endParaRPr sz="1200" b="0" i="0" u="none" strike="noStrike" cap="none">
              <a:solidFill>
                <a:srgbClr val="FFFFFF"/>
              </a:solidFill>
              <a:latin typeface="Calibri"/>
              <a:ea typeface="Calibri"/>
              <a:cs typeface="Calibri"/>
              <a:sym typeface="Calibri"/>
            </a:endParaRPr>
          </a:p>
        </p:txBody>
      </p:sp>
      <p:sp>
        <p:nvSpPr>
          <p:cNvPr id="510" name="Google Shape;510;p5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Georgia"/>
              <a:buNone/>
            </a:pPr>
            <a:r>
              <a:rPr lang="en-US" sz="1200" b="0" i="0" u="none" strike="noStrike" cap="none">
                <a:solidFill>
                  <a:srgbClr val="FFFFFF"/>
                </a:solidFill>
                <a:latin typeface="Georgia"/>
                <a:ea typeface="Georgia"/>
                <a:cs typeface="Georgia"/>
                <a:sym typeface="Georgia"/>
              </a:rPr>
              <a:t>Equity, Civil Rights &amp; Title IX</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1"/>
          <p:cNvSpPr txBox="1">
            <a:spLocks noGrp="1"/>
          </p:cNvSpPr>
          <p:nvPr>
            <p:ph type="ctrTitle"/>
          </p:nvPr>
        </p:nvSpPr>
        <p:spPr>
          <a:xfrm>
            <a:off x="274621" y="0"/>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More U-M Resources</a:t>
            </a:r>
            <a:endParaRPr/>
          </a:p>
        </p:txBody>
      </p:sp>
      <p:sp>
        <p:nvSpPr>
          <p:cNvPr id="517" name="Google Shape;517;p51"/>
          <p:cNvSpPr txBox="1">
            <a:spLocks noGrp="1"/>
          </p:cNvSpPr>
          <p:nvPr>
            <p:ph type="subTitle" idx="1"/>
          </p:nvPr>
        </p:nvSpPr>
        <p:spPr>
          <a:xfrm>
            <a:off x="430259" y="1319385"/>
            <a:ext cx="11331479" cy="467869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LSA Disability Navigators</a:t>
            </a:r>
            <a:endParaRPr sz="2000">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Michigan Medicine HR Solutions Center</a:t>
            </a:r>
            <a:endParaRPr sz="2000">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Digital Accessibility</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Digital Information Accessibility Coordinator</a:t>
            </a:r>
            <a:endParaRPr sz="1600">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ITS</a:t>
            </a:r>
            <a:endParaRPr sz="1600">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Grounds, clearing accessible routes</a:t>
            </a:r>
            <a:endParaRPr/>
          </a:p>
          <a:p>
            <a:pPr marL="800100" lvl="1" indent="-342900" algn="l" rtl="0">
              <a:lnSpc>
                <a:spcPct val="100000"/>
              </a:lnSpc>
              <a:spcBef>
                <a:spcPts val="1500"/>
              </a:spcBef>
              <a:spcAft>
                <a:spcPts val="0"/>
              </a:spcAft>
              <a:buSzPts val="1200"/>
              <a:buFont typeface="Noto Sans Symbols"/>
              <a:buChar char="▪"/>
            </a:pPr>
            <a:r>
              <a:rPr lang="en-US" sz="1600" u="sng">
                <a:solidFill>
                  <a:srgbClr val="00274C"/>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Submit a work order</a:t>
            </a:r>
            <a:endParaRPr sz="1600">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Accessible parking</a:t>
            </a:r>
            <a:endParaRPr/>
          </a:p>
          <a:p>
            <a:pPr marL="800100" lvl="1" indent="-342900" algn="l" rtl="0">
              <a:lnSpc>
                <a:spcPct val="100000"/>
              </a:lnSpc>
              <a:spcBef>
                <a:spcPts val="1500"/>
              </a:spcBef>
              <a:spcAft>
                <a:spcPts val="0"/>
              </a:spcAft>
              <a:buSzPts val="1200"/>
              <a:buFont typeface="Noto Sans Symbols"/>
              <a:buChar char="▪"/>
            </a:pPr>
            <a:r>
              <a:rPr lang="en-US" sz="1600">
                <a:solidFill>
                  <a:srgbClr val="00274C"/>
                </a:solidFill>
                <a:latin typeface="Georgia"/>
                <a:ea typeface="Georgia"/>
                <a:cs typeface="Georgia"/>
                <a:sym typeface="Georgia"/>
              </a:rPr>
              <a:t>ADA Team, Parking and Transportation Services</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Paratransit</a:t>
            </a:r>
            <a:endParaRPr sz="2000">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a:p>
            <a:pPr marL="800100" lvl="1" indent="-247650" algn="l" rtl="0">
              <a:lnSpc>
                <a:spcPct val="100000"/>
              </a:lnSpc>
              <a:spcBef>
                <a:spcPts val="1500"/>
              </a:spcBef>
              <a:spcAft>
                <a:spcPts val="0"/>
              </a:spcAft>
              <a:buClr>
                <a:srgbClr val="FFCB05"/>
              </a:buClr>
              <a:buSzPts val="15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518" name="Google Shape;518;p5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51</a:t>
            </a:fld>
            <a:endParaRPr sz="1200" b="0" i="0" u="none" strike="noStrike" cap="none">
              <a:solidFill>
                <a:srgbClr val="FFFFFF"/>
              </a:solidFill>
              <a:latin typeface="Calibri"/>
              <a:ea typeface="Calibri"/>
              <a:cs typeface="Calibri"/>
              <a:sym typeface="Calibri"/>
            </a:endParaRPr>
          </a:p>
        </p:txBody>
      </p:sp>
      <p:sp>
        <p:nvSpPr>
          <p:cNvPr id="519" name="Google Shape;519;p5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Georgia"/>
              <a:buNone/>
            </a:pPr>
            <a:r>
              <a:rPr lang="en-US" sz="1200" b="0" i="0" u="none" strike="noStrike" cap="none">
                <a:solidFill>
                  <a:srgbClr val="FFFFFF"/>
                </a:solidFill>
                <a:latin typeface="Georgia"/>
                <a:ea typeface="Georgia"/>
                <a:cs typeface="Georgia"/>
                <a:sym typeface="Georgia"/>
              </a:rPr>
              <a:t>Equity, Civil Rights &amp; Title IX</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2"/>
          <p:cNvSpPr txBox="1">
            <a:spLocks noGrp="1"/>
          </p:cNvSpPr>
          <p:nvPr>
            <p:ph type="ctrTitle"/>
          </p:nvPr>
        </p:nvSpPr>
        <p:spPr>
          <a:xfrm>
            <a:off x="274621" y="-289899"/>
            <a:ext cx="11642757" cy="111155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Community Resources</a:t>
            </a:r>
            <a:endParaRPr/>
          </a:p>
        </p:txBody>
      </p:sp>
      <p:sp>
        <p:nvSpPr>
          <p:cNvPr id="526" name="Google Shape;526;p52"/>
          <p:cNvSpPr txBox="1">
            <a:spLocks noGrp="1"/>
          </p:cNvSpPr>
          <p:nvPr>
            <p:ph type="subTitle" idx="1"/>
          </p:nvPr>
        </p:nvSpPr>
        <p:spPr>
          <a:xfrm>
            <a:off x="471637" y="1440873"/>
            <a:ext cx="11331479" cy="469716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Council for Disability Concerns </a:t>
            </a:r>
            <a:r>
              <a:rPr lang="en-US" sz="2000">
                <a:solidFill>
                  <a:srgbClr val="00274C"/>
                </a:solidFill>
                <a:latin typeface="Georgia"/>
                <a:ea typeface="Georgia"/>
                <a:cs typeface="Georgia"/>
                <a:sym typeface="Georgia"/>
              </a:rPr>
              <a:t>(CfDC): </a:t>
            </a:r>
            <a:r>
              <a:rPr lang="en-US" sz="1600">
                <a:solidFill>
                  <a:srgbClr val="00274C"/>
                </a:solidFill>
                <a:latin typeface="Georgia"/>
                <a:ea typeface="Georgia"/>
                <a:cs typeface="Georgia"/>
                <a:sym typeface="Georgia"/>
              </a:rPr>
              <a:t>Community and advocacy group, meets monthly</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Job Accommodation Network </a:t>
            </a:r>
            <a:r>
              <a:rPr lang="en-US" sz="2000">
                <a:solidFill>
                  <a:srgbClr val="00274C"/>
                </a:solidFill>
                <a:latin typeface="Georgia"/>
                <a:ea typeface="Georgia"/>
                <a:cs typeface="Georgia"/>
                <a:sym typeface="Georgia"/>
              </a:rPr>
              <a:t>(JAN): </a:t>
            </a:r>
            <a:r>
              <a:rPr lang="en-US" sz="1600">
                <a:solidFill>
                  <a:srgbClr val="00274C"/>
                </a:solidFill>
                <a:latin typeface="Georgia"/>
                <a:ea typeface="Georgia"/>
                <a:cs typeface="Georgia"/>
                <a:sym typeface="Georgia"/>
              </a:rPr>
              <a:t>Searchable database of accommodation options and solutions</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Disability Network</a:t>
            </a:r>
            <a:r>
              <a:rPr lang="en-US" sz="2000">
                <a:solidFill>
                  <a:srgbClr val="00274C"/>
                </a:solidFill>
                <a:latin typeface="Georgia"/>
                <a:ea typeface="Georgia"/>
                <a:cs typeface="Georgia"/>
                <a:sym typeface="Georgia"/>
              </a:rPr>
              <a:t>: Washtenaw, Monroe, Livingston</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Ann Arbor Center for Independent Living</a:t>
            </a:r>
            <a:endParaRPr sz="2000">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Michigan Rehabilitation Services </a:t>
            </a:r>
            <a:r>
              <a:rPr lang="en-US" sz="2000">
                <a:solidFill>
                  <a:srgbClr val="00274C"/>
                </a:solidFill>
                <a:latin typeface="Georgia"/>
                <a:ea typeface="Georgia"/>
                <a:cs typeface="Georgia"/>
                <a:sym typeface="Georgia"/>
              </a:rPr>
              <a:t>(MRS): </a:t>
            </a:r>
            <a:r>
              <a:rPr lang="en-US" sz="1600">
                <a:solidFill>
                  <a:srgbClr val="00274C"/>
                </a:solidFill>
                <a:latin typeface="Georgia"/>
                <a:ea typeface="Georgia"/>
                <a:cs typeface="Georgia"/>
                <a:sym typeface="Georgia"/>
              </a:rPr>
              <a:t>State agency providing assistance, accommodations, and services</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A-Ride</a:t>
            </a:r>
            <a:r>
              <a:rPr lang="en-US" sz="2000">
                <a:solidFill>
                  <a:srgbClr val="00274C"/>
                </a:solidFill>
                <a:latin typeface="Georgia"/>
                <a:ea typeface="Georgia"/>
                <a:cs typeface="Georgia"/>
                <a:sym typeface="Georgia"/>
              </a:rPr>
              <a:t>: </a:t>
            </a:r>
            <a:r>
              <a:rPr lang="en-US" sz="1600">
                <a:solidFill>
                  <a:srgbClr val="00274C"/>
                </a:solidFill>
                <a:latin typeface="Georgia"/>
                <a:ea typeface="Georgia"/>
                <a:cs typeface="Georgia"/>
                <a:sym typeface="Georgia"/>
              </a:rPr>
              <a:t>Accessible transportation through AATA</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Department of Justice </a:t>
            </a:r>
            <a:r>
              <a:rPr lang="en-US" sz="2000">
                <a:solidFill>
                  <a:srgbClr val="00274C"/>
                </a:solidFill>
                <a:latin typeface="Georgia"/>
                <a:ea typeface="Georgia"/>
                <a:cs typeface="Georgia"/>
                <a:sym typeface="Georgia"/>
              </a:rPr>
              <a:t>(DOJ)</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0">
                  <a:extLst>
                    <a:ext uri="{A12FA001-AC4F-418D-AE19-62706E023703}">
                      <ahyp:hlinkClr xmlns:ahyp="http://schemas.microsoft.com/office/drawing/2018/hyperlinkcolor" val="tx"/>
                    </a:ext>
                  </a:extLst>
                </a:hlinkClick>
              </a:rPr>
              <a:t>Equal Employment Opportunity Commission </a:t>
            </a:r>
            <a:r>
              <a:rPr lang="en-US" sz="2000">
                <a:solidFill>
                  <a:srgbClr val="00274C"/>
                </a:solidFill>
                <a:latin typeface="Georgia"/>
                <a:ea typeface="Georgia"/>
                <a:cs typeface="Georgia"/>
                <a:sym typeface="Georgia"/>
              </a:rPr>
              <a:t>(EEOC) </a:t>
            </a:r>
            <a:endParaRPr/>
          </a:p>
          <a:p>
            <a:pPr marL="342900" lvl="0" indent="-3429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1">
                  <a:extLst>
                    <a:ext uri="{A12FA001-AC4F-418D-AE19-62706E023703}">
                      <ahyp:hlinkClr xmlns:ahyp="http://schemas.microsoft.com/office/drawing/2018/hyperlinkcolor" val="tx"/>
                    </a:ext>
                  </a:extLst>
                </a:hlinkClick>
              </a:rPr>
              <a:t>Michigan Department of Civil Rights </a:t>
            </a:r>
            <a:r>
              <a:rPr lang="en-US" sz="2000">
                <a:solidFill>
                  <a:srgbClr val="00274C"/>
                </a:solidFill>
                <a:latin typeface="Georgia"/>
                <a:ea typeface="Georgia"/>
                <a:cs typeface="Georgia"/>
                <a:sym typeface="Georgia"/>
              </a:rPr>
              <a:t>(MDCR)</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a:p>
            <a:pPr marL="800100" lvl="1" indent="-247650" algn="l" rtl="0">
              <a:lnSpc>
                <a:spcPct val="100000"/>
              </a:lnSpc>
              <a:spcBef>
                <a:spcPts val="1500"/>
              </a:spcBef>
              <a:spcAft>
                <a:spcPts val="0"/>
              </a:spcAft>
              <a:buClr>
                <a:srgbClr val="FFCB05"/>
              </a:buClr>
              <a:buSzPts val="15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527" name="Google Shape;527;p5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52</a:t>
            </a:fld>
            <a:endParaRPr sz="1200" b="0" i="0" u="none" strike="noStrike" cap="none">
              <a:solidFill>
                <a:srgbClr val="FFFFFF"/>
              </a:solidFill>
              <a:latin typeface="Calibri"/>
              <a:ea typeface="Calibri"/>
              <a:cs typeface="Calibri"/>
              <a:sym typeface="Calibri"/>
            </a:endParaRPr>
          </a:p>
        </p:txBody>
      </p:sp>
      <p:sp>
        <p:nvSpPr>
          <p:cNvPr id="528" name="Google Shape;528;p5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Georgia"/>
              <a:buNone/>
            </a:pPr>
            <a:r>
              <a:rPr lang="en-US" sz="1200" b="0" i="0" u="none" strike="noStrike" cap="none">
                <a:solidFill>
                  <a:srgbClr val="FFFFFF"/>
                </a:solidFill>
                <a:latin typeface="Georgia"/>
                <a:ea typeface="Georgia"/>
                <a:cs typeface="Georgia"/>
                <a:sym typeface="Georgia"/>
              </a:rPr>
              <a:t>Equity, Civil Rights &amp; Title IX</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3"/>
          <p:cNvSpPr txBox="1">
            <a:spLocks noGrp="1"/>
          </p:cNvSpPr>
          <p:nvPr>
            <p:ph type="ctrTitle"/>
          </p:nvPr>
        </p:nvSpPr>
        <p:spPr>
          <a:xfrm>
            <a:off x="298763" y="355108"/>
            <a:ext cx="11642757" cy="9287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u="sng" cap="small">
                <a:solidFill>
                  <a:schemeClr val="hlink"/>
                </a:solidFill>
                <a:latin typeface="Georgia"/>
                <a:ea typeface="Georgia"/>
                <a:cs typeface="Georgia"/>
                <a:sym typeface="Georgia"/>
                <a:hlinkClick r:id="rId3"/>
              </a:rPr>
              <a:t>Upcoming Events</a:t>
            </a:r>
            <a:r>
              <a:rPr lang="en-US" cap="small">
                <a:latin typeface="Georgia"/>
                <a:ea typeface="Georgia"/>
                <a:cs typeface="Georgia"/>
                <a:sym typeface="Georgia"/>
              </a:rPr>
              <a:t> – all begin @ noon</a:t>
            </a:r>
            <a:endParaRPr/>
          </a:p>
        </p:txBody>
      </p:sp>
      <p:sp>
        <p:nvSpPr>
          <p:cNvPr id="535" name="Google Shape;535;p53"/>
          <p:cNvSpPr txBox="1">
            <a:spLocks noGrp="1"/>
          </p:cNvSpPr>
          <p:nvPr>
            <p:ph type="subTitle" idx="1"/>
          </p:nvPr>
        </p:nvSpPr>
        <p:spPr>
          <a:xfrm>
            <a:off x="227092" y="1529103"/>
            <a:ext cx="8935569" cy="46433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00"/>
              <a:buFont typeface="Noto Sans Symbols"/>
              <a:buChar char="❑"/>
            </a:pPr>
            <a:r>
              <a:rPr lang="en-US" sz="2200">
                <a:solidFill>
                  <a:srgbClr val="00274C"/>
                </a:solidFill>
              </a:rPr>
              <a:t>Tuesday, 10/17: </a:t>
            </a:r>
            <a:r>
              <a:rPr lang="en-US" sz="2200">
                <a:solidFill>
                  <a:srgbClr val="00274C"/>
                </a:solidFill>
                <a:latin typeface="Georgia"/>
                <a:ea typeface="Georgia"/>
                <a:cs typeface="Georgia"/>
                <a:sym typeface="Georgia"/>
              </a:rPr>
              <a:t>A Supervisor’s Guide to Disability Accommodations</a:t>
            </a:r>
            <a:endParaRPr/>
          </a:p>
          <a:p>
            <a:pPr marL="342900" lvl="0" indent="-342900" algn="l" rtl="0">
              <a:lnSpc>
                <a:spcPct val="100000"/>
              </a:lnSpc>
              <a:spcBef>
                <a:spcPts val="2000"/>
              </a:spcBef>
              <a:spcAft>
                <a:spcPts val="0"/>
              </a:spcAft>
              <a:buSzPts val="2200"/>
              <a:buFont typeface="Noto Sans Symbols"/>
              <a:buChar char="❑"/>
            </a:pPr>
            <a:r>
              <a:rPr lang="en-US" sz="2200">
                <a:solidFill>
                  <a:srgbClr val="00274C"/>
                </a:solidFill>
              </a:rPr>
              <a:t>Thursday, 10/19: The Interactive Process – 4 Steps to Accommodation</a:t>
            </a:r>
            <a:endParaRPr/>
          </a:p>
          <a:p>
            <a:pPr marL="342900" lvl="0" indent="-342900" algn="l" rtl="0">
              <a:lnSpc>
                <a:spcPct val="100000"/>
              </a:lnSpc>
              <a:spcBef>
                <a:spcPts val="2000"/>
              </a:spcBef>
              <a:spcAft>
                <a:spcPts val="0"/>
              </a:spcAft>
              <a:buSzPts val="2200"/>
              <a:buFont typeface="Noto Sans Symbols"/>
              <a:buChar char="❑"/>
            </a:pPr>
            <a:r>
              <a:rPr lang="en-US" sz="2200">
                <a:solidFill>
                  <a:srgbClr val="00274C"/>
                </a:solidFill>
              </a:rPr>
              <a:t>Tuesday, 10/24: Introduction to Creating Accessible Digital Documents</a:t>
            </a:r>
            <a:endParaRPr/>
          </a:p>
          <a:p>
            <a:pPr marL="342900" lvl="0" indent="-342900" algn="l" rtl="0">
              <a:lnSpc>
                <a:spcPct val="100000"/>
              </a:lnSpc>
              <a:spcBef>
                <a:spcPts val="2000"/>
              </a:spcBef>
              <a:spcAft>
                <a:spcPts val="0"/>
              </a:spcAft>
              <a:buSzPts val="2200"/>
              <a:buFont typeface="Noto Sans Symbols"/>
              <a:buChar char="❑"/>
            </a:pPr>
            <a:r>
              <a:rPr lang="en-US" sz="2200">
                <a:solidFill>
                  <a:srgbClr val="00274C"/>
                </a:solidFill>
              </a:rPr>
              <a:t>Thursday, 10/26: Drop-in Hour with the ADA Coordinators and the ADA Team</a:t>
            </a:r>
            <a:endParaRPr/>
          </a:p>
          <a:p>
            <a:pPr marL="342900" lvl="0" indent="-342900" algn="l" rtl="0">
              <a:lnSpc>
                <a:spcPct val="100000"/>
              </a:lnSpc>
              <a:spcBef>
                <a:spcPts val="2000"/>
              </a:spcBef>
              <a:spcAft>
                <a:spcPts val="0"/>
              </a:spcAft>
              <a:buSzPts val="2200"/>
              <a:buFont typeface="Noto Sans Symbols"/>
              <a:buChar char="❑"/>
            </a:pPr>
            <a:r>
              <a:rPr lang="en-US" sz="2200">
                <a:solidFill>
                  <a:srgbClr val="00274C"/>
                </a:solidFill>
              </a:rPr>
              <a:t>Tuesday, 10/31: D/deaf Etiquette with the ASL Interpreters</a:t>
            </a:r>
            <a:endParaRPr/>
          </a:p>
          <a:p>
            <a:pPr marL="0" lvl="0" indent="0" algn="l" rtl="0">
              <a:lnSpc>
                <a:spcPct val="100000"/>
              </a:lnSpc>
              <a:spcBef>
                <a:spcPts val="2000"/>
              </a:spcBef>
              <a:spcAft>
                <a:spcPts val="0"/>
              </a:spcAft>
              <a:buSzPts val="2200"/>
              <a:buNone/>
            </a:pPr>
            <a:r>
              <a:rPr lang="en-US" sz="2200">
                <a:solidFill>
                  <a:srgbClr val="00274C"/>
                </a:solidFill>
              </a:rPr>
              <a:t>*CART transcription and ASL interpreters are available for each event*</a:t>
            </a:r>
            <a:endParaRPr/>
          </a:p>
        </p:txBody>
      </p:sp>
      <p:sp>
        <p:nvSpPr>
          <p:cNvPr id="536" name="Google Shape;536;p5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53</a:t>
            </a:fld>
            <a:endParaRPr/>
          </a:p>
        </p:txBody>
      </p:sp>
      <p:sp>
        <p:nvSpPr>
          <p:cNvPr id="537" name="Google Shape;537;p5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538" name="Google Shape;538;p53" descr="A yellow line drawing of a calendar with a blue background"/>
          <p:cNvPicPr preferRelativeResize="0"/>
          <p:nvPr/>
        </p:nvPicPr>
        <p:blipFill rotWithShape="1">
          <a:blip r:embed="rId4">
            <a:alphaModFix/>
          </a:blip>
          <a:srcRect t="8567" b="8417"/>
          <a:stretch/>
        </p:blipFill>
        <p:spPr>
          <a:xfrm>
            <a:off x="9086248" y="2597453"/>
            <a:ext cx="2748031" cy="2281286"/>
          </a:xfrm>
          <a:prstGeom prst="rect">
            <a:avLst/>
          </a:prstGeom>
          <a:solidFill>
            <a:srgbClr val="00274C"/>
          </a:solid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4"/>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cap="small">
                <a:solidFill>
                  <a:schemeClr val="lt1"/>
                </a:solidFill>
                <a:latin typeface="Georgia"/>
                <a:ea typeface="Georgia"/>
                <a:cs typeface="Georgia"/>
                <a:sym typeface="Georgia"/>
              </a:rPr>
              <a:t>Questions?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ctrTitle"/>
          </p:nvPr>
        </p:nvSpPr>
        <p:spPr>
          <a:xfrm>
            <a:off x="298763" y="355108"/>
            <a:ext cx="11642757" cy="9287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Thank You!</a:t>
            </a:r>
            <a:endParaRPr/>
          </a:p>
        </p:txBody>
      </p:sp>
      <p:sp>
        <p:nvSpPr>
          <p:cNvPr id="550" name="Google Shape;550;p5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55</a:t>
            </a:fld>
            <a:endParaRPr/>
          </a:p>
        </p:txBody>
      </p:sp>
      <p:sp>
        <p:nvSpPr>
          <p:cNvPr id="551" name="Google Shape;551;p5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552" name="Google Shape;552;p55" descr="ECRT fingerspelled in American Sign Language"/>
          <p:cNvPicPr preferRelativeResize="0"/>
          <p:nvPr/>
        </p:nvPicPr>
        <p:blipFill rotWithShape="1">
          <a:blip r:embed="rId3">
            <a:alphaModFix/>
          </a:blip>
          <a:srcRect/>
          <a:stretch/>
        </p:blipFill>
        <p:spPr>
          <a:xfrm>
            <a:off x="2131303" y="1963538"/>
            <a:ext cx="7929393" cy="2930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The ADA Team</a:t>
            </a:r>
            <a:endParaRPr/>
          </a:p>
        </p:txBody>
      </p:sp>
      <p:sp>
        <p:nvSpPr>
          <p:cNvPr id="137" name="Google Shape;137;p6"/>
          <p:cNvSpPr txBox="1">
            <a:spLocks noGrp="1"/>
          </p:cNvSpPr>
          <p:nvPr>
            <p:ph type="subTitle" idx="1"/>
          </p:nvPr>
        </p:nvSpPr>
        <p:spPr>
          <a:xfrm>
            <a:off x="435381" y="1431635"/>
            <a:ext cx="11367735" cy="4706405"/>
          </a:xfrm>
          <a:prstGeom prst="rect">
            <a:avLst/>
          </a:prstGeom>
          <a:noFill/>
          <a:ln>
            <a:noFill/>
          </a:ln>
        </p:spPr>
        <p:txBody>
          <a:bodyPr spcFirstLastPara="1" wrap="square" lIns="91425" tIns="45700" rIns="91425" bIns="45700" anchor="t" anchorCtr="0">
            <a:noAutofit/>
          </a:bodyPr>
          <a:lstStyle/>
          <a:p>
            <a:pPr marL="0" lvl="0" indent="-127000" algn="l" rtl="0">
              <a:lnSpc>
                <a:spcPct val="100000"/>
              </a:lnSpc>
              <a:spcBef>
                <a:spcPts val="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Allison Kushner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Director of Disability Equity and ADA Coordinator </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Megan Marshall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Assistant Director of Disability Equity and Deputy ADA Coordinator</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hlinkClick r:id="rId5">
                  <a:extLst>
                    <a:ext uri="{A12FA001-AC4F-418D-AE19-62706E023703}">
                      <ahyp:hlinkClr xmlns:ahyp="http://schemas.microsoft.com/office/drawing/2018/hyperlinkcolor" val="tx"/>
                    </a:ext>
                  </a:extLst>
                </a:hlinkClick>
              </a:rPr>
              <a:t>Phil Deaton</a:t>
            </a:r>
            <a:r>
              <a:rPr lang="en-US" sz="2000">
                <a:solidFill>
                  <a:srgbClr val="00274C"/>
                </a:solidFill>
              </a:rPr>
              <a:t> –</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he/him) Digital Information Accessibility Coordinator</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Erin Norris</a:t>
            </a:r>
            <a:r>
              <a:rPr lang="en-US" sz="2000">
                <a:solidFill>
                  <a:srgbClr val="00274C"/>
                </a:solidFill>
              </a:rPr>
              <a:t> –</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Digital Communications Specialist</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Sarah Caruso</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Administrative Specialist</a:t>
            </a:r>
            <a:endParaRPr sz="2000" u="sng">
              <a:solidFill>
                <a:srgbClr val="00274C"/>
              </a:solidFill>
              <a:hlinkClick r:id="rId8">
                <a:extLst>
                  <a:ext uri="{A12FA001-AC4F-418D-AE19-62706E023703}">
                    <ahyp:hlinkClr xmlns:ahyp="http://schemas.microsoft.com/office/drawing/2018/hyperlinkcolor" val="tx"/>
                  </a:ext>
                </a:extLst>
              </a:hlinkClick>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Stephanie Beatty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ASL Interpreter</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0">
                  <a:extLst>
                    <a:ext uri="{A12FA001-AC4F-418D-AE19-62706E023703}">
                      <ahyp:hlinkClr xmlns:ahyp="http://schemas.microsoft.com/office/drawing/2018/hyperlinkcolor" val="tx"/>
                    </a:ext>
                  </a:extLst>
                </a:hlinkClick>
              </a:rPr>
              <a:t>Casie Watson</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ASL Interpreter</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1">
                  <a:extLst>
                    <a:ext uri="{A12FA001-AC4F-418D-AE19-62706E023703}">
                      <ahyp:hlinkClr xmlns:ahyp="http://schemas.microsoft.com/office/drawing/2018/hyperlinkcolor" val="tx"/>
                    </a:ext>
                  </a:extLst>
                </a:hlinkClick>
              </a:rPr>
              <a:t>Angie Gruendl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Case Manager</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Erin Metz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(sh</a:t>
            </a:r>
            <a:r>
              <a:rPr lang="en-US" sz="2000">
                <a:solidFill>
                  <a:srgbClr val="00274C"/>
                </a:solidFill>
                <a:latin typeface="Georgia"/>
                <a:ea typeface="Georgia"/>
                <a:cs typeface="Georgia"/>
                <a:sym typeface="Georgia"/>
              </a:rPr>
              <a:t>e/her) Accessibility Specialist</a:t>
            </a:r>
            <a:endParaRPr/>
          </a:p>
          <a:p>
            <a:pPr marL="0" lvl="0" indent="-127000" algn="l" rtl="0">
              <a:lnSpc>
                <a:spcPct val="100000"/>
              </a:lnSpc>
              <a:spcBef>
                <a:spcPts val="2000"/>
              </a:spcBef>
              <a:spcAft>
                <a:spcPts val="0"/>
              </a:spcAft>
              <a:buSzPts val="2000"/>
              <a:buFont typeface="Noto Sans Symbols"/>
              <a:buChar char="▪"/>
            </a:pPr>
            <a:r>
              <a:rPr lang="en-US" sz="2000" u="sng">
                <a:solidFill>
                  <a:srgbClr val="00274C"/>
                </a:solidFill>
                <a:hlinkClick r:id="rId12">
                  <a:extLst>
                    <a:ext uri="{A12FA001-AC4F-418D-AE19-62706E023703}">
                      <ahyp:hlinkClr xmlns:ahyp="http://schemas.microsoft.com/office/drawing/2018/hyperlinkcolor" val="tx"/>
                    </a:ext>
                  </a:extLst>
                </a:hlinkClick>
              </a:rPr>
              <a:t>Jordan Funk</a:t>
            </a:r>
            <a:r>
              <a:rPr lang="en-US" sz="2000">
                <a:solidFill>
                  <a:srgbClr val="00274C"/>
                </a:solidFill>
              </a:rPr>
              <a:t> </a:t>
            </a:r>
            <a:r>
              <a:rPr lang="en-US" sz="2000">
                <a:solidFill>
                  <a:srgbClr val="00274C"/>
                </a:solidFill>
                <a:latin typeface="Georgia"/>
                <a:ea typeface="Georgia"/>
                <a:cs typeface="Georgia"/>
                <a:sym typeface="Georgia"/>
              </a:rPr>
              <a:t>– (she/her) Accessibility Specialist</a:t>
            </a:r>
            <a:endParaRPr/>
          </a:p>
          <a:p>
            <a:pPr marL="0" lvl="0" indent="-12700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(vacant) – Accessibility Specialist</a:t>
            </a:r>
            <a:endParaRPr/>
          </a:p>
          <a:p>
            <a:pPr marL="0" lvl="0" indent="-127000" algn="l" rtl="0">
              <a:lnSpc>
                <a:spcPct val="100000"/>
              </a:lnSpc>
              <a:spcBef>
                <a:spcPts val="2000"/>
              </a:spcBef>
              <a:spcAft>
                <a:spcPts val="0"/>
              </a:spcAft>
              <a:buSzPts val="2000"/>
              <a:buFont typeface="Noto Sans Symbols"/>
              <a:buChar char="▪"/>
            </a:pPr>
            <a:r>
              <a:rPr lang="en-US" sz="2000">
                <a:solidFill>
                  <a:srgbClr val="00274C"/>
                </a:solidFill>
              </a:rPr>
              <a:t>Email - </a:t>
            </a:r>
            <a:r>
              <a:rPr lang="en-US" sz="2000" u="sng">
                <a:solidFill>
                  <a:srgbClr val="00274C"/>
                </a:solidFill>
                <a:hlinkClick r:id="rId13">
                  <a:extLst>
                    <a:ext uri="{A12FA001-AC4F-418D-AE19-62706E023703}">
                      <ahyp:hlinkClr xmlns:ahyp="http://schemas.microsoft.com/office/drawing/2018/hyperlinkcolor" val="tx"/>
                    </a:ext>
                  </a:extLst>
                </a:hlinkClick>
              </a:rPr>
              <a:t>ECRT-ADATeam@umich.edu</a:t>
            </a:r>
            <a:endParaRPr sz="2000">
              <a:solidFill>
                <a:srgbClr val="00274C"/>
              </a:solidFill>
              <a:latin typeface="Georgia"/>
              <a:ea typeface="Georgia"/>
              <a:cs typeface="Georgia"/>
              <a:sym typeface="Georgia"/>
            </a:endParaRPr>
          </a:p>
        </p:txBody>
      </p:sp>
      <p:sp>
        <p:nvSpPr>
          <p:cNvPr id="138" name="Google Shape;138;p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139" name="Google Shape;139;p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Role of the ADA Team</a:t>
            </a:r>
            <a:endParaRPr/>
          </a:p>
        </p:txBody>
      </p:sp>
      <p:sp>
        <p:nvSpPr>
          <p:cNvPr id="145" name="Google Shape;145;p7"/>
          <p:cNvSpPr txBox="1">
            <a:spLocks noGrp="1"/>
          </p:cNvSpPr>
          <p:nvPr>
            <p:ph type="subTitle" idx="1"/>
          </p:nvPr>
        </p:nvSpPr>
        <p:spPr>
          <a:xfrm>
            <a:off x="609600" y="1542009"/>
            <a:ext cx="10983310"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Provide institutional consultation, educational outreach, and advice about accessibility, disability, and inclusion</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Promote </a:t>
            </a:r>
            <a:r>
              <a:rPr lang="en-US">
                <a:solidFill>
                  <a:srgbClr val="00274C"/>
                </a:solidFill>
                <a:latin typeface="Georgia"/>
                <a:ea typeface="Georgia"/>
                <a:cs typeface="Georgia"/>
                <a:sym typeface="Georgia"/>
              </a:rPr>
              <a:t>digital and physical accessibility planning and implementation</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Advocate for the inclusion of disability as a critical part of diversity initiatives and planning across all aspects of our University </a:t>
            </a:r>
            <a:r>
              <a:rPr lang="en-US">
                <a:solidFill>
                  <a:srgbClr val="00274C"/>
                </a:solidFill>
              </a:rPr>
              <a:t>community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rPr>
              <a:t>Facilitate the Interactive Process for workplace accommodations under the ADA/ADAAA</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p:txBody>
      </p:sp>
      <p:sp>
        <p:nvSpPr>
          <p:cNvPr id="146" name="Google Shape;146;p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47" name="Google Shape;147;p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is the ADA/ADAAA?</a:t>
            </a:r>
            <a:endParaRPr/>
          </a:p>
        </p:txBody>
      </p:sp>
      <p:sp>
        <p:nvSpPr>
          <p:cNvPr id="153" name="Google Shape;153;p8"/>
          <p:cNvSpPr txBox="1">
            <a:spLocks noGrp="1"/>
          </p:cNvSpPr>
          <p:nvPr>
            <p:ph type="subTitle" idx="1"/>
          </p:nvPr>
        </p:nvSpPr>
        <p:spPr>
          <a:xfrm>
            <a:off x="609600" y="1542009"/>
            <a:ext cx="10731061"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The Americans with Disabilities Act (1990) &amp; the Americans with Disabilities Act Amendments Act (2008)</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Prohibit discrimination against a qualified individual with a disability (IWD) in employment</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Application procedures, hiring, promotion, discharge, compensation, benefits, training, etc.</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Protects individuals from discrimination based on their association with an IWD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Requires state and local governments give IWDs an equal opportunity to benefit from programs, services, and activities</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54" name="Google Shape;154;p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55" name="Google Shape;155;p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Individuals With Disabilities</a:t>
            </a:r>
            <a:endParaRPr/>
          </a:p>
        </p:txBody>
      </p:sp>
      <p:sp>
        <p:nvSpPr>
          <p:cNvPr id="161" name="Google Shape;161;p9"/>
          <p:cNvSpPr txBox="1">
            <a:spLocks noGrp="1"/>
          </p:cNvSpPr>
          <p:nvPr>
            <p:ph type="subTitle" idx="1"/>
          </p:nvPr>
        </p:nvSpPr>
        <p:spPr>
          <a:xfrm>
            <a:off x="916059" y="1988113"/>
            <a:ext cx="10359882" cy="35678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1 in 4 adults in the United States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Unemployment rate is 4x higher than for individuals without disabilities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Only group you can join at any time in your life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Over 1 billion IWDs worldwide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Two people can have the same disability, but with different impacts</a:t>
            </a:r>
            <a:endParaRPr/>
          </a:p>
          <a:p>
            <a:pPr marL="342900" lvl="0" indent="-190500" algn="l" rtl="0">
              <a:lnSpc>
                <a:spcPct val="100000"/>
              </a:lnSpc>
              <a:spcBef>
                <a:spcPts val="1400"/>
              </a:spcBef>
              <a:spcAft>
                <a:spcPts val="0"/>
              </a:spcAft>
              <a:buClr>
                <a:srgbClr val="FFCB05"/>
              </a:buClr>
              <a:buSzPts val="2400"/>
              <a:buFont typeface="Noto Sans Symbols"/>
              <a:buNone/>
            </a:pPr>
            <a:endParaRPr>
              <a:solidFill>
                <a:srgbClr val="FFCB05"/>
              </a:solidFill>
              <a:latin typeface="Georgia"/>
              <a:ea typeface="Georgia"/>
              <a:cs typeface="Georgia"/>
              <a:sym typeface="Georgia"/>
            </a:endParaRPr>
          </a:p>
        </p:txBody>
      </p:sp>
      <p:sp>
        <p:nvSpPr>
          <p:cNvPr id="162" name="Google Shape;162;p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163" name="Google Shape;163;p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Georgia"/>
                <a:ea typeface="Georgia"/>
                <a:cs typeface="Georgia"/>
                <a:sym typeface="Georgia"/>
              </a:rPr>
              <a:t>Equity, Civil Rights &amp; Title IX</a:t>
            </a:r>
            <a:endParaRPr/>
          </a:p>
        </p:txBody>
      </p:sp>
      <p:pic>
        <p:nvPicPr>
          <p:cNvPr id="164" name="Google Shape;164;p9" descr="4 human figures of which 3 are grey and one is pink"/>
          <p:cNvPicPr preferRelativeResize="0"/>
          <p:nvPr/>
        </p:nvPicPr>
        <p:blipFill rotWithShape="1">
          <a:blip r:embed="rId3">
            <a:alphaModFix amt="25000"/>
          </a:blip>
          <a:srcRect/>
          <a:stretch/>
        </p:blipFill>
        <p:spPr>
          <a:xfrm>
            <a:off x="705678" y="1440179"/>
            <a:ext cx="10774017" cy="4774007"/>
          </a:xfrm>
          <a:prstGeom prst="rect">
            <a:avLst/>
          </a:prstGeom>
          <a:noFill/>
          <a:ln>
            <a:noFill/>
          </a:ln>
        </p:spPr>
      </p:pic>
    </p:spTree>
  </p:cSld>
  <p:clrMapOvr>
    <a:masterClrMapping/>
  </p:clrMapOvr>
</p:sld>
</file>

<file path=ppt/theme/theme1.xml><?xml version="1.0" encoding="utf-8"?>
<a:theme xmlns:a="http://schemas.openxmlformats.org/drawingml/2006/main" name="Title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ntent Slid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ntent Slide 6">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3">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Slid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 Slid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ent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3616</Words>
  <Application>Microsoft Macintosh PowerPoint</Application>
  <PresentationFormat>Widescreen</PresentationFormat>
  <Paragraphs>524</Paragraphs>
  <Slides>55</Slides>
  <Notes>55</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55</vt:i4>
      </vt:variant>
    </vt:vector>
  </HeadingPairs>
  <TitlesOfParts>
    <vt:vector size="70" baseType="lpstr">
      <vt:lpstr>Arial</vt:lpstr>
      <vt:lpstr>Calibri</vt:lpstr>
      <vt:lpstr>Georgia</vt:lpstr>
      <vt:lpstr>Noto Sans Symbols</vt:lpstr>
      <vt:lpstr>Title Slide 1</vt:lpstr>
      <vt:lpstr>Content Slide 3</vt:lpstr>
      <vt:lpstr>Title Slide 2</vt:lpstr>
      <vt:lpstr>Title Slide 3</vt:lpstr>
      <vt:lpstr>Title Slide 4</vt:lpstr>
      <vt:lpstr>Title Slide 5</vt:lpstr>
      <vt:lpstr>Content Slide 1</vt:lpstr>
      <vt:lpstr>Content Slide 2</vt:lpstr>
      <vt:lpstr>Content Slide 4</vt:lpstr>
      <vt:lpstr>Content Slide 5</vt:lpstr>
      <vt:lpstr>Content Slide 6</vt:lpstr>
      <vt:lpstr>Creating and Maintaining Inclusive Environments</vt:lpstr>
      <vt:lpstr>Zoom Tips</vt:lpstr>
      <vt:lpstr>Agenda</vt:lpstr>
      <vt:lpstr>Please Engage</vt:lpstr>
      <vt:lpstr>ADA Team &amp; The ADA/ADAAA</vt:lpstr>
      <vt:lpstr>The ADA Team</vt:lpstr>
      <vt:lpstr>Role of the ADA Team</vt:lpstr>
      <vt:lpstr>What is the ADA/ADAAA?</vt:lpstr>
      <vt:lpstr>Individuals With Disabilities</vt:lpstr>
      <vt:lpstr>What is a Disability?</vt:lpstr>
      <vt:lpstr>Functional Disability Categories</vt:lpstr>
      <vt:lpstr>Non-Apparent Disabilities</vt:lpstr>
      <vt:lpstr>Language Etiquette</vt:lpstr>
      <vt:lpstr>Ableism</vt:lpstr>
      <vt:lpstr>Person-First Language</vt:lpstr>
      <vt:lpstr>Identity-First Language</vt:lpstr>
      <vt:lpstr>Which is Right?</vt:lpstr>
      <vt:lpstr>Keep in Mind…</vt:lpstr>
      <vt:lpstr>Language to Avoid</vt:lpstr>
      <vt:lpstr>Language Swap</vt:lpstr>
      <vt:lpstr>Mind Your Actions</vt:lpstr>
      <vt:lpstr>Ableist Microaggressions</vt:lpstr>
      <vt:lpstr>Replacing Microaggression with Microaffirmation!</vt:lpstr>
      <vt:lpstr>Check Your Bias</vt:lpstr>
      <vt:lpstr>Thinking Inclusively</vt:lpstr>
      <vt:lpstr>Disability: An Aspect of Diversity</vt:lpstr>
      <vt:lpstr>Accessibility is NOT…</vt:lpstr>
      <vt:lpstr>Accessibility IS:</vt:lpstr>
      <vt:lpstr>Accommodations Are Needed, but…</vt:lpstr>
      <vt:lpstr>The End Goal Is…</vt:lpstr>
      <vt:lpstr>Inclusive Environments &amp;  Accessible Design</vt:lpstr>
      <vt:lpstr>Employing Universal Design Principles</vt:lpstr>
      <vt:lpstr>7 Principles of Universal Design</vt:lpstr>
      <vt:lpstr>Universal Design, continued</vt:lpstr>
      <vt:lpstr>Creating Comfortable Spaces</vt:lpstr>
      <vt:lpstr>Inclusive Workspaces and Classrooms </vt:lpstr>
      <vt:lpstr>What Should I Do to Create Inclusive Spaces?</vt:lpstr>
      <vt:lpstr>Tips For Creating Inclusive Environments</vt:lpstr>
      <vt:lpstr>Accessibility Tips  For Meetings and Events</vt:lpstr>
      <vt:lpstr>Virtual or Hybrid Meeting  and Event Considerations</vt:lpstr>
      <vt:lpstr>Digital Accessibility Tips</vt:lpstr>
      <vt:lpstr>Employee’s Top Factors Considered Before Disclosing disabilities</vt:lpstr>
      <vt:lpstr>Common Employee Complaints</vt:lpstr>
      <vt:lpstr>Student’s Top Factors Considered Before Disclosing disabilities</vt:lpstr>
      <vt:lpstr>Key Figures</vt:lpstr>
      <vt:lpstr>Common Faculty Questions Surrounding Student Accommodations</vt:lpstr>
      <vt:lpstr>Common Student Complaints</vt:lpstr>
      <vt:lpstr>Classroom &amp; Workspace Tips</vt:lpstr>
      <vt:lpstr>Resources</vt:lpstr>
      <vt:lpstr>U-M Resources</vt:lpstr>
      <vt:lpstr>More U-M Resources</vt:lpstr>
      <vt:lpstr>Community Resources</vt:lpstr>
      <vt:lpstr>Upcoming Events – all begin @ noon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Maintaining Inclusive Environments</dc:title>
  <dc:creator>Microsoft Office User</dc:creator>
  <cp:lastModifiedBy>Gruendl, Angie</cp:lastModifiedBy>
  <cp:revision>1</cp:revision>
  <dcterms:created xsi:type="dcterms:W3CDTF">2019-11-08T16:47:49Z</dcterms:created>
  <dcterms:modified xsi:type="dcterms:W3CDTF">2024-02-10T13:36:16Z</dcterms:modified>
</cp:coreProperties>
</file>