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58"/>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tqMCD/8Mb5uJaX0RP9Z4Bg==" hashData="II/c5je8j4HMVfIZsFh8yG+Yo8TYhd/imv1CEwQUXa7lysh2PpSknPk2lzxUebvsaxu98wIJFNc1JwZ0KJhupg=="/>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Z9i+SIVqxACNQDCaazIGISSSx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9"/>
  </p:normalViewPr>
  <p:slideViewPr>
    <p:cSldViewPr snapToGrid="0">
      <p:cViewPr varScale="1">
        <p:scale>
          <a:sx n="114" d="100"/>
          <a:sy n="114"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customschemas.google.com/relationships/presentationmetadata" Target="meta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Sheet1!$A$1:$D$1</c:f>
              <c:strCache>
                <c:ptCount val="4"/>
                <c:pt idx="0">
                  <c:v> </c:v>
                </c:pt>
                <c:pt idx="1">
                  <c:v>Non Apparent</c:v>
                </c:pt>
                <c:pt idx="2">
                  <c:v>Sometimes Apparent</c:v>
                </c:pt>
                <c:pt idx="3">
                  <c:v>Apparent</c:v>
                </c:pt>
              </c:strCache>
            </c:strRef>
          </c:cat>
          <c:val>
            <c:numRef>
              <c:f>Sheet1!$A$2:$D$2</c:f>
              <c:numCache>
                <c:formatCode>0%</c:formatCode>
                <c:ptCount val="4"/>
                <c:pt idx="1">
                  <c:v>0.62</c:v>
                </c:pt>
              </c:numCache>
            </c:numRef>
          </c:val>
          <c:extLst>
            <c:ext xmlns:c16="http://schemas.microsoft.com/office/drawing/2014/chart" uri="{C3380CC4-5D6E-409C-BE32-E72D297353CC}">
              <c16:uniqueId val="{00000000-0B75-4BA6-A92C-5CBC121721D6}"/>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Sheet1!$A$1:$D$1</c:f>
              <c:strCache>
                <c:ptCount val="4"/>
                <c:pt idx="0">
                  <c:v> </c:v>
                </c:pt>
                <c:pt idx="1">
                  <c:v>Non Apparent</c:v>
                </c:pt>
                <c:pt idx="2">
                  <c:v>Sometimes Apparent</c:v>
                </c:pt>
                <c:pt idx="3">
                  <c:v>Apparent</c:v>
                </c:pt>
              </c:strCache>
            </c:strRef>
          </c:cat>
          <c:val>
            <c:numRef>
              <c:f>Sheet1!$A$3:$E$3</c:f>
              <c:numCache>
                <c:formatCode>General</c:formatCode>
                <c:ptCount val="5"/>
              </c:numCache>
            </c:numRef>
          </c:val>
          <c:extLst>
            <c:ext xmlns:c16="http://schemas.microsoft.com/office/drawing/2014/chart" uri="{C3380CC4-5D6E-409C-BE32-E72D297353CC}">
              <c16:uniqueId val="{00000001-0B75-4BA6-A92C-5CBC121721D6}"/>
            </c:ext>
          </c:extLst>
        </c:ser>
        <c:ser>
          <c:idx val="2"/>
          <c:order val="2"/>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Sheet1!$A$1:$D$1</c:f>
              <c:strCache>
                <c:ptCount val="4"/>
                <c:pt idx="0">
                  <c:v> </c:v>
                </c:pt>
                <c:pt idx="1">
                  <c:v>Non Apparent</c:v>
                </c:pt>
                <c:pt idx="2">
                  <c:v>Sometimes Apparent</c:v>
                </c:pt>
                <c:pt idx="3">
                  <c:v>Apparent</c:v>
                </c:pt>
              </c:strCache>
            </c:strRef>
          </c:cat>
          <c:val>
            <c:numRef>
              <c:f>Sheet1!$A$4:$E$4</c:f>
              <c:numCache>
                <c:formatCode>General</c:formatCode>
                <c:ptCount val="5"/>
                <c:pt idx="2" formatCode="0%">
                  <c:v>0.26</c:v>
                </c:pt>
              </c:numCache>
            </c:numRef>
          </c:val>
          <c:extLst>
            <c:ext xmlns:c16="http://schemas.microsoft.com/office/drawing/2014/chart" uri="{C3380CC4-5D6E-409C-BE32-E72D297353CC}">
              <c16:uniqueId val="{00000002-0B75-4BA6-A92C-5CBC121721D6}"/>
            </c:ext>
          </c:extLst>
        </c:ser>
        <c:ser>
          <c:idx val="3"/>
          <c:order val="3"/>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Sheet1!$A$1:$D$1</c:f>
              <c:strCache>
                <c:ptCount val="4"/>
                <c:pt idx="0">
                  <c:v> </c:v>
                </c:pt>
                <c:pt idx="1">
                  <c:v>Non Apparent</c:v>
                </c:pt>
                <c:pt idx="2">
                  <c:v>Sometimes Apparent</c:v>
                </c:pt>
                <c:pt idx="3">
                  <c:v>Apparent</c:v>
                </c:pt>
              </c:strCache>
            </c:strRef>
          </c:cat>
          <c:val>
            <c:numRef>
              <c:f>Sheet1!$A$5:$E$5</c:f>
              <c:numCache>
                <c:formatCode>General</c:formatCode>
                <c:ptCount val="5"/>
                <c:pt idx="3" formatCode="0%">
                  <c:v>0.13</c:v>
                </c:pt>
              </c:numCache>
            </c:numRef>
          </c:val>
          <c:extLst>
            <c:ext xmlns:c16="http://schemas.microsoft.com/office/drawing/2014/chart" uri="{C3380CC4-5D6E-409C-BE32-E72D297353CC}">
              <c16:uniqueId val="{00000003-0B75-4BA6-A92C-5CBC121721D6}"/>
            </c:ext>
          </c:extLst>
        </c:ser>
        <c:dLbls>
          <c:dLblPos val="outEnd"/>
          <c:showLegendKey val="0"/>
          <c:showVal val="1"/>
          <c:showCatName val="0"/>
          <c:showSerName val="0"/>
          <c:showPercent val="0"/>
          <c:showBubbleSize val="0"/>
        </c:dLbls>
        <c:gapWidth val="247"/>
        <c:axId val="826121520"/>
        <c:axId val="826119856"/>
      </c:barChart>
      <c:catAx>
        <c:axId val="826121520"/>
        <c:scaling>
          <c:orientation val="minMax"/>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826119856"/>
        <c:crosses val="autoZero"/>
        <c:auto val="1"/>
        <c:lblAlgn val="ctr"/>
        <c:lblOffset val="100"/>
        <c:noMultiLvlLbl val="0"/>
      </c:catAx>
      <c:valAx>
        <c:axId val="826119856"/>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261215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need to speak directly to our interpreter, post in the Q&amp;A and we can turn on your video, or you can utilize the Q&amp;A for any questions</a:t>
            </a: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 Healthy – in the Record on 10/3 - $5000 grants available to help purchase equipment or redesign work processes – October is National Ergonomics Month</a:t>
            </a:r>
            <a:endParaRPr/>
          </a:p>
        </p:txBody>
      </p:sp>
      <p:sp>
        <p:nvSpPr>
          <p:cNvPr id="424" name="Google Shape;42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Thursday’s meet and greet may move indoors in the event of rain</a:t>
            </a:r>
            <a:endParaRPr/>
          </a:p>
        </p:txBody>
      </p:sp>
      <p:sp>
        <p:nvSpPr>
          <p:cNvPr id="441" name="Google Shape;44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4ad93f765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4ad93f765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4ad93f765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5" type="title">
  <p:cSld name="TITLE">
    <p:spTree>
      <p:nvGrpSpPr>
        <p:cNvPr id="1" name="Shape 71"/>
        <p:cNvGrpSpPr/>
        <p:nvPr/>
      </p:nvGrpSpPr>
      <p:grpSpPr>
        <a:xfrm>
          <a:off x="0" y="0"/>
          <a:ext cx="0" cy="0"/>
          <a:chOff x="0" y="0"/>
          <a:chExt cx="0" cy="0"/>
        </a:xfrm>
      </p:grpSpPr>
      <p:sp>
        <p:nvSpPr>
          <p:cNvPr id="72" name="Google Shape;72;p65"/>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65"/>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4" name="Google Shape;74;p65"/>
          <p:cNvSpPr txBox="1">
            <a:spLocks noGrp="1"/>
          </p:cNvSpPr>
          <p:nvPr>
            <p:ph type="dt" idx="10"/>
          </p:nvPr>
        </p:nvSpPr>
        <p:spPr>
          <a:xfrm>
            <a:off x="11014841" y="6474372"/>
            <a:ext cx="974834" cy="2471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65"/>
          <p:cNvSpPr txBox="1">
            <a:spLocks noGrp="1"/>
          </p:cNvSpPr>
          <p:nvPr>
            <p:ph type="ftr" idx="11"/>
          </p:nvPr>
        </p:nvSpPr>
        <p:spPr>
          <a:xfrm>
            <a:off x="1524000" y="6474372"/>
            <a:ext cx="9144000" cy="2471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65"/>
          <p:cNvSpPr txBox="1">
            <a:spLocks noGrp="1"/>
          </p:cNvSpPr>
          <p:nvPr>
            <p:ph type="sldNum" idx="12"/>
          </p:nvPr>
        </p:nvSpPr>
        <p:spPr>
          <a:xfrm>
            <a:off x="0" y="6474372"/>
            <a:ext cx="1135117" cy="247103"/>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6">
  <p:cSld name="Content Slide 6">
    <p:spTree>
      <p:nvGrpSpPr>
        <p:cNvPr id="1" name="Shape 79"/>
        <p:cNvGrpSpPr/>
        <p:nvPr/>
      </p:nvGrpSpPr>
      <p:grpSpPr>
        <a:xfrm>
          <a:off x="0" y="0"/>
          <a:ext cx="0" cy="0"/>
          <a:chOff x="0" y="0"/>
          <a:chExt cx="0" cy="0"/>
        </a:xfrm>
      </p:grpSpPr>
      <p:sp>
        <p:nvSpPr>
          <p:cNvPr id="80" name="Google Shape;80;p67"/>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67"/>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2" name="Google Shape;82;p67"/>
          <p:cNvSpPr txBox="1">
            <a:spLocks noGrp="1"/>
          </p:cNvSpPr>
          <p:nvPr>
            <p:ph type="dt" idx="10"/>
          </p:nvPr>
        </p:nvSpPr>
        <p:spPr>
          <a:xfrm>
            <a:off x="9693166" y="6474372"/>
            <a:ext cx="974834" cy="2471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67"/>
          <p:cNvSpPr txBox="1">
            <a:spLocks noGrp="1"/>
          </p:cNvSpPr>
          <p:nvPr>
            <p:ph type="ftr" idx="11"/>
          </p:nvPr>
        </p:nvSpPr>
        <p:spPr>
          <a:xfrm>
            <a:off x="1524000" y="6474372"/>
            <a:ext cx="7819697" cy="2471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6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74C"/>
              </a:buClr>
              <a:buSzPts val="4000"/>
              <a:buFont typeface="Georgia"/>
              <a:buNone/>
              <a:defRPr sz="4000" b="1" i="0" u="none" strike="noStrike" cap="small">
                <a:solidFill>
                  <a:srgbClr val="00274C"/>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9"/>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274C"/>
              </a:buClr>
              <a:buSzPts val="2400"/>
              <a:buFont typeface="Noto Sans Symbols"/>
              <a:buNone/>
              <a:defRPr sz="2400" b="0" i="0" u="none" strike="noStrike" cap="none">
                <a:solidFill>
                  <a:srgbClr val="00274C"/>
                </a:solidFill>
                <a:latin typeface="Georgia"/>
                <a:ea typeface="Georgia"/>
                <a:cs typeface="Georgia"/>
                <a:sym typeface="Georgia"/>
              </a:defRPr>
            </a:lvl1pPr>
            <a:lvl2pPr marR="0" lvl="1" algn="l" rtl="0">
              <a:lnSpc>
                <a:spcPct val="90000"/>
              </a:lnSpc>
              <a:spcBef>
                <a:spcPts val="500"/>
              </a:spcBef>
              <a:spcAft>
                <a:spcPts val="0"/>
              </a:spcAft>
              <a:buClr>
                <a:srgbClr val="00274C"/>
              </a:buClr>
              <a:buSzPts val="1500"/>
              <a:buFont typeface="Noto Sans Symbols"/>
              <a:buNone/>
              <a:defRPr sz="20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0274C"/>
              </a:buClr>
              <a:buSzPts val="1080"/>
              <a:buFont typeface="Noto Sans Symbols"/>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49"/>
          <p:cNvSpPr txBox="1">
            <a:spLocks noGrp="1"/>
          </p:cNvSpPr>
          <p:nvPr>
            <p:ph type="ftr" idx="11"/>
          </p:nvPr>
        </p:nvSpPr>
        <p:spPr>
          <a:xfrm>
            <a:off x="1524000" y="6474372"/>
            <a:ext cx="8765309" cy="2471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 name="Google Shape;20;p49"/>
          <p:cNvCxnSpPr/>
          <p:nvPr/>
        </p:nvCxnSpPr>
        <p:spPr>
          <a:xfrm>
            <a:off x="360218" y="1376219"/>
            <a:ext cx="11333018" cy="0"/>
          </a:xfrm>
          <a:prstGeom prst="straightConnector1">
            <a:avLst/>
          </a:prstGeom>
          <a:noFill/>
          <a:ln w="22225" cap="flat" cmpd="sng">
            <a:solidFill>
              <a:srgbClr val="00274C"/>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51"/>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32"/>
        <p:cNvGrpSpPr/>
        <p:nvPr/>
      </p:nvGrpSpPr>
      <p:grpSpPr>
        <a:xfrm>
          <a:off x="0" y="0"/>
          <a:ext cx="0" cy="0"/>
          <a:chOff x="0" y="0"/>
          <a:chExt cx="0" cy="0"/>
        </a:xfrm>
      </p:grpSpPr>
      <p:sp>
        <p:nvSpPr>
          <p:cNvPr id="33" name="Google Shape;33;p53"/>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060"/>
              </a:buClr>
              <a:buSzPts val="4800"/>
              <a:buFont typeface="Calibri"/>
              <a:buNone/>
              <a:defRPr sz="48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53"/>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39"/>
        <p:cNvGrpSpPr/>
        <p:nvPr/>
      </p:nvGrpSpPr>
      <p:grpSpPr>
        <a:xfrm>
          <a:off x="0" y="0"/>
          <a:ext cx="0" cy="0"/>
          <a:chOff x="0" y="0"/>
          <a:chExt cx="0" cy="0"/>
        </a:xfrm>
      </p:grpSpPr>
      <p:sp>
        <p:nvSpPr>
          <p:cNvPr id="40" name="Google Shape;40;p55"/>
          <p:cNvSpPr txBox="1">
            <a:spLocks noGrp="1"/>
          </p:cNvSpPr>
          <p:nvPr>
            <p:ph type="title"/>
          </p:nvPr>
        </p:nvSpPr>
        <p:spPr>
          <a:xfrm>
            <a:off x="0" y="2665522"/>
            <a:ext cx="12191999" cy="173694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55"/>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57"/>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060"/>
              </a:buClr>
              <a:buSzPts val="4800"/>
              <a:buFont typeface="Calibri"/>
              <a:buNone/>
              <a:defRPr sz="48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57"/>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00274C"/>
              </a:buClr>
              <a:buSzPts val="2000"/>
              <a:buFont typeface="Arial"/>
              <a:buNone/>
              <a:defRPr sz="2000" b="0" i="0" u="none" strike="noStrike" cap="none">
                <a:solidFill>
                  <a:srgbClr val="00274C"/>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50"/>
        <p:cNvGrpSpPr/>
        <p:nvPr/>
      </p:nvGrpSpPr>
      <p:grpSpPr>
        <a:xfrm>
          <a:off x="0" y="0"/>
          <a:ext cx="0" cy="0"/>
          <a:chOff x="0" y="0"/>
          <a:chExt cx="0" cy="0"/>
        </a:xfrm>
      </p:grpSpPr>
      <p:sp>
        <p:nvSpPr>
          <p:cNvPr id="51" name="Google Shape;51;p59"/>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59"/>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55"/>
        <p:cNvGrpSpPr/>
        <p:nvPr/>
      </p:nvGrpSpPr>
      <p:grpSpPr>
        <a:xfrm>
          <a:off x="0" y="0"/>
          <a:ext cx="0" cy="0"/>
          <a:chOff x="0" y="0"/>
          <a:chExt cx="0" cy="0"/>
        </a:xfrm>
      </p:grpSpPr>
      <p:sp>
        <p:nvSpPr>
          <p:cNvPr id="56" name="Google Shape;56;p61"/>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61"/>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8" name="Google Shape;58;p61"/>
          <p:cNvSpPr txBox="1">
            <a:spLocks noGrp="1"/>
          </p:cNvSpPr>
          <p:nvPr>
            <p:ph type="dt" idx="10"/>
          </p:nvPr>
        </p:nvSpPr>
        <p:spPr>
          <a:xfrm>
            <a:off x="9693166" y="6474372"/>
            <a:ext cx="974834" cy="2471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61"/>
          <p:cNvSpPr txBox="1">
            <a:spLocks noGrp="1"/>
          </p:cNvSpPr>
          <p:nvPr>
            <p:ph type="ftr" idx="11"/>
          </p:nvPr>
        </p:nvSpPr>
        <p:spPr>
          <a:xfrm>
            <a:off x="1524000" y="6474372"/>
            <a:ext cx="7819697" cy="2471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6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4">
  <p:cSld name="Content Slide 4">
    <p:spTree>
      <p:nvGrpSpPr>
        <p:cNvPr id="1" name="Shape 63"/>
        <p:cNvGrpSpPr/>
        <p:nvPr/>
      </p:nvGrpSpPr>
      <p:grpSpPr>
        <a:xfrm>
          <a:off x="0" y="0"/>
          <a:ext cx="0" cy="0"/>
          <a:chOff x="0" y="0"/>
          <a:chExt cx="0" cy="0"/>
        </a:xfrm>
      </p:grpSpPr>
      <p:sp>
        <p:nvSpPr>
          <p:cNvPr id="64" name="Google Shape;64;p63"/>
          <p:cNvSpPr txBox="1">
            <a:spLocks noGrp="1"/>
          </p:cNvSpPr>
          <p:nvPr>
            <p:ph type="ctrTitle"/>
          </p:nvPr>
        </p:nvSpPr>
        <p:spPr>
          <a:xfrm>
            <a:off x="1524000" y="775522"/>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63"/>
          <p:cNvSpPr txBox="1">
            <a:spLocks noGrp="1"/>
          </p:cNvSpPr>
          <p:nvPr>
            <p:ph type="subTitle" idx="1"/>
          </p:nvPr>
        </p:nvSpPr>
        <p:spPr>
          <a:xfrm>
            <a:off x="1524000" y="1870841"/>
            <a:ext cx="9144000" cy="42671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6" name="Google Shape;66;p63"/>
          <p:cNvSpPr txBox="1">
            <a:spLocks noGrp="1"/>
          </p:cNvSpPr>
          <p:nvPr>
            <p:ph type="dt" idx="10"/>
          </p:nvPr>
        </p:nvSpPr>
        <p:spPr>
          <a:xfrm>
            <a:off x="11014841" y="6474372"/>
            <a:ext cx="974834" cy="2471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63"/>
          <p:cNvSpPr txBox="1">
            <a:spLocks noGrp="1"/>
          </p:cNvSpPr>
          <p:nvPr>
            <p:ph type="ftr" idx="11"/>
          </p:nvPr>
        </p:nvSpPr>
        <p:spPr>
          <a:xfrm>
            <a:off x="1524000" y="6474372"/>
            <a:ext cx="9144000" cy="2471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63"/>
          <p:cNvSpPr txBox="1">
            <a:spLocks noGrp="1"/>
          </p:cNvSpPr>
          <p:nvPr>
            <p:ph type="sldNum" idx="12"/>
          </p:nvPr>
        </p:nvSpPr>
        <p:spPr>
          <a:xfrm>
            <a:off x="388883" y="6474372"/>
            <a:ext cx="1135117" cy="247103"/>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274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9"/>
        <p:cNvGrpSpPr/>
        <p:nvPr/>
      </p:nvGrpSpPr>
      <p:grpSpPr>
        <a:xfrm>
          <a:off x="0" y="0"/>
          <a:ext cx="0" cy="0"/>
          <a:chOff x="0" y="0"/>
          <a:chExt cx="0" cy="0"/>
        </a:xfrm>
      </p:grpSpPr>
      <p:pic>
        <p:nvPicPr>
          <p:cNvPr id="10" name="Google Shape;10;p4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 name="Google Shape;11;p46"/>
          <p:cNvPicPr preferRelativeResize="0"/>
          <p:nvPr/>
        </p:nvPicPr>
        <p:blipFill rotWithShape="1">
          <a:blip r:embed="rId4">
            <a:alphaModFix/>
          </a:blip>
          <a:srcRect/>
          <a:stretch/>
        </p:blipFill>
        <p:spPr>
          <a:xfrm>
            <a:off x="4863824" y="372200"/>
            <a:ext cx="2464352" cy="246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69"/>
        <p:cNvGrpSpPr/>
        <p:nvPr/>
      </p:nvGrpSpPr>
      <p:grpSpPr>
        <a:xfrm>
          <a:off x="0" y="0"/>
          <a:ext cx="0" cy="0"/>
          <a:chOff x="0" y="0"/>
          <a:chExt cx="0" cy="0"/>
        </a:xfrm>
      </p:grpSpPr>
      <p:pic>
        <p:nvPicPr>
          <p:cNvPr id="70" name="Google Shape;70;p6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77"/>
        <p:cNvGrpSpPr/>
        <p:nvPr/>
      </p:nvGrpSpPr>
      <p:grpSpPr>
        <a:xfrm>
          <a:off x="0" y="0"/>
          <a:ext cx="0" cy="0"/>
          <a:chOff x="0" y="0"/>
          <a:chExt cx="0" cy="0"/>
        </a:xfrm>
      </p:grpSpPr>
      <p:pic>
        <p:nvPicPr>
          <p:cNvPr id="78" name="Google Shape;78;p66"/>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55309"/>
        </a:solidFill>
        <a:effectLst/>
      </p:bgPr>
    </p:bg>
    <p:spTree>
      <p:nvGrpSpPr>
        <p:cNvPr id="1" name="Shape 13"/>
        <p:cNvGrpSpPr/>
        <p:nvPr/>
      </p:nvGrpSpPr>
      <p:grpSpPr>
        <a:xfrm>
          <a:off x="0" y="0"/>
          <a:ext cx="0" cy="0"/>
          <a:chOff x="0" y="0"/>
          <a:chExt cx="0" cy="0"/>
        </a:xfrm>
      </p:grpSpPr>
      <p:pic>
        <p:nvPicPr>
          <p:cNvPr id="14" name="Google Shape;14;p4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21"/>
        <p:cNvGrpSpPr/>
        <p:nvPr/>
      </p:nvGrpSpPr>
      <p:grpSpPr>
        <a:xfrm>
          <a:off x="0" y="0"/>
          <a:ext cx="0" cy="0"/>
          <a:chOff x="0" y="0"/>
          <a:chExt cx="0" cy="0"/>
        </a:xfrm>
      </p:grpSpPr>
      <p:pic>
        <p:nvPicPr>
          <p:cNvPr id="22" name="Google Shape;22;p5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 name="Google Shape;23;p50"/>
          <p:cNvPicPr preferRelativeResize="0"/>
          <p:nvPr/>
        </p:nvPicPr>
        <p:blipFill rotWithShape="1">
          <a:blip r:embed="rId4">
            <a:alphaModFix/>
          </a:blip>
          <a:srcRect/>
          <a:stretch/>
        </p:blipFill>
        <p:spPr>
          <a:xfrm>
            <a:off x="4337352" y="482489"/>
            <a:ext cx="3517296" cy="35214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27"/>
        <p:cNvGrpSpPr/>
        <p:nvPr/>
      </p:nvGrpSpPr>
      <p:grpSpPr>
        <a:xfrm>
          <a:off x="0" y="0"/>
          <a:ext cx="0" cy="0"/>
          <a:chOff x="0" y="0"/>
          <a:chExt cx="0" cy="0"/>
        </a:xfrm>
      </p:grpSpPr>
      <p:pic>
        <p:nvPicPr>
          <p:cNvPr id="28" name="Google Shape;28;p52"/>
          <p:cNvPicPr preferRelativeResize="0"/>
          <p:nvPr/>
        </p:nvPicPr>
        <p:blipFill rotWithShape="1">
          <a:blip r:embed="rId3">
            <a:alphaModFix/>
          </a:blip>
          <a:srcRect t="16860" b="47968"/>
          <a:stretch/>
        </p:blipFill>
        <p:spPr>
          <a:xfrm>
            <a:off x="0" y="4445876"/>
            <a:ext cx="12192000" cy="2412124"/>
          </a:xfrm>
          <a:prstGeom prst="rect">
            <a:avLst/>
          </a:prstGeom>
          <a:noFill/>
          <a:ln>
            <a:noFill/>
          </a:ln>
        </p:spPr>
      </p:pic>
      <p:cxnSp>
        <p:nvCxnSpPr>
          <p:cNvPr id="29" name="Google Shape;29;p52"/>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sp>
        <p:nvSpPr>
          <p:cNvPr id="30" name="Google Shape;30;p52"/>
          <p:cNvSpPr txBox="1"/>
          <p:nvPr/>
        </p:nvSpPr>
        <p:spPr>
          <a:xfrm>
            <a:off x="1524000" y="3005958"/>
            <a:ext cx="9144000" cy="140789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Title Slide 2</a:t>
            </a:r>
            <a:endParaRPr sz="4800" b="1" i="0" u="none" strike="noStrike" cap="none">
              <a:solidFill>
                <a:schemeClr val="lt1"/>
              </a:solidFill>
              <a:latin typeface="Calibri"/>
              <a:ea typeface="Calibri"/>
              <a:cs typeface="Calibri"/>
              <a:sym typeface="Calibri"/>
            </a:endParaRPr>
          </a:p>
        </p:txBody>
      </p:sp>
      <p:pic>
        <p:nvPicPr>
          <p:cNvPr id="31" name="Google Shape;31;p52"/>
          <p:cNvPicPr preferRelativeResize="0"/>
          <p:nvPr/>
        </p:nvPicPr>
        <p:blipFill rotWithShape="1">
          <a:blip r:embed="rId4">
            <a:alphaModFix/>
          </a:blip>
          <a:srcRect/>
          <a:stretch/>
        </p:blipFill>
        <p:spPr>
          <a:xfrm>
            <a:off x="4740012" y="483037"/>
            <a:ext cx="3055479" cy="30591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35"/>
        <p:cNvGrpSpPr/>
        <p:nvPr/>
      </p:nvGrpSpPr>
      <p:grpSpPr>
        <a:xfrm>
          <a:off x="0" y="0"/>
          <a:ext cx="0" cy="0"/>
          <a:chOff x="0" y="0"/>
          <a:chExt cx="0" cy="0"/>
        </a:xfrm>
      </p:grpSpPr>
      <p:sp>
        <p:nvSpPr>
          <p:cNvPr id="36" name="Google Shape;36;p54"/>
          <p:cNvSpPr/>
          <p:nvPr/>
        </p:nvSpPr>
        <p:spPr>
          <a:xfrm>
            <a:off x="0" y="4445876"/>
            <a:ext cx="12192000" cy="2412124"/>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7" name="Google Shape;37;p54"/>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pic>
        <p:nvPicPr>
          <p:cNvPr id="38" name="Google Shape;38;p54"/>
          <p:cNvPicPr preferRelativeResize="0"/>
          <p:nvPr/>
        </p:nvPicPr>
        <p:blipFill rotWithShape="1">
          <a:blip r:embed="rId3">
            <a:alphaModFix/>
          </a:blip>
          <a:srcRect/>
          <a:stretch/>
        </p:blipFill>
        <p:spPr>
          <a:xfrm>
            <a:off x="4740012" y="483037"/>
            <a:ext cx="3055479" cy="30591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42"/>
        <p:cNvGrpSpPr/>
        <p:nvPr/>
      </p:nvGrpSpPr>
      <p:grpSpPr>
        <a:xfrm>
          <a:off x="0" y="0"/>
          <a:ext cx="0" cy="0"/>
          <a:chOff x="0" y="0"/>
          <a:chExt cx="0" cy="0"/>
        </a:xfrm>
      </p:grpSpPr>
      <p:cxnSp>
        <p:nvCxnSpPr>
          <p:cNvPr id="43" name="Google Shape;43;p56"/>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pic>
        <p:nvPicPr>
          <p:cNvPr id="44" name="Google Shape;44;p56"/>
          <p:cNvPicPr preferRelativeResize="0"/>
          <p:nvPr/>
        </p:nvPicPr>
        <p:blipFill rotWithShape="1">
          <a:blip r:embed="rId3">
            <a:alphaModFix/>
          </a:blip>
          <a:srcRect/>
          <a:stretch/>
        </p:blipFill>
        <p:spPr>
          <a:xfrm>
            <a:off x="4740012" y="483037"/>
            <a:ext cx="3055479" cy="30591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48"/>
        <p:cNvGrpSpPr/>
        <p:nvPr/>
      </p:nvGrpSpPr>
      <p:grpSpPr>
        <a:xfrm>
          <a:off x="0" y="0"/>
          <a:ext cx="0" cy="0"/>
          <a:chOff x="0" y="0"/>
          <a:chExt cx="0" cy="0"/>
        </a:xfrm>
      </p:grpSpPr>
      <p:pic>
        <p:nvPicPr>
          <p:cNvPr id="49" name="Google Shape;49;p5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53"/>
        <p:cNvGrpSpPr/>
        <p:nvPr/>
      </p:nvGrpSpPr>
      <p:grpSpPr>
        <a:xfrm>
          <a:off x="0" y="0"/>
          <a:ext cx="0" cy="0"/>
          <a:chOff x="0" y="0"/>
          <a:chExt cx="0" cy="0"/>
        </a:xfrm>
      </p:grpSpPr>
      <p:pic>
        <p:nvPicPr>
          <p:cNvPr id="54" name="Google Shape;54;p60"/>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61"/>
        <p:cNvGrpSpPr/>
        <p:nvPr/>
      </p:nvGrpSpPr>
      <p:grpSpPr>
        <a:xfrm>
          <a:off x="0" y="0"/>
          <a:ext cx="0" cy="0"/>
          <a:chOff x="0" y="0"/>
          <a:chExt cx="0" cy="0"/>
        </a:xfrm>
      </p:grpSpPr>
      <p:pic>
        <p:nvPicPr>
          <p:cNvPr id="62" name="Google Shape;62;p62"/>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xualmisconduct.umich.edu/wp-content/uploads/2022/10/IRO-flowchart-acces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sd.umich.edu/accommodation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rackham.umich.edu/rackham-life/students-with-disabilities/accommodations-for-graduate-students-with-disabilities/" TargetMode="External"/><Relationship Id="rId4" Type="http://schemas.openxmlformats.org/officeDocument/2006/relationships/hyperlink" Target="https://nwlc.org/issue/pregnant-parenting-student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sd.umich.edu/resour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pectrumcenter.umich.edu/student-support/trans-guid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uofmhealth.org/patient-visitor-guide/parking#:~:text=Accessible%20parking%20spaces%20are%20available,their%20State%2Dissued%20handicap%20placar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ssd.umich.edu/content/paratransit-application" TargetMode="External"/><Relationship Id="rId4" Type="http://schemas.openxmlformats.org/officeDocument/2006/relationships/hyperlink" Target="https://ltp.umich.edu/parking/accessible-parkin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goblue.com/sports/2017/6/16/facilities-soccer-complex-guide-html" TargetMode="External"/><Relationship Id="rId3" Type="http://schemas.openxmlformats.org/officeDocument/2006/relationships/hyperlink" Target="https://mgoblue.com/sports/2022/8/23/michigan-stadium-guide-for-guests-with-a-disability" TargetMode="External"/><Relationship Id="rId7" Type="http://schemas.openxmlformats.org/officeDocument/2006/relationships/hyperlink" Target="https://mgoblue.com/sports/2017/6/16/facilities-ocker-field-guide-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goblue.com/sports/2017/6/16/facilities-parking-softball-html" TargetMode="External"/><Relationship Id="rId5" Type="http://schemas.openxmlformats.org/officeDocument/2006/relationships/hyperlink" Target="https://mgoblue.com/sports/2017/6/16/facilities-yost-guide-html" TargetMode="External"/><Relationship Id="rId10" Type="http://schemas.openxmlformats.org/officeDocument/2006/relationships/image" Target="../media/image23.jpg"/><Relationship Id="rId4" Type="http://schemas.openxmlformats.org/officeDocument/2006/relationships/hyperlink" Target="https://mgoblue.com/sports/2017/6/16/facilities-crisler-guide-html" TargetMode="External"/><Relationship Id="rId9" Type="http://schemas.openxmlformats.org/officeDocument/2006/relationships/hyperlink" Target="mailto:mtickets@umich.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lt.umich.edu/multicultural-teaching/inclusive-teaching-strategi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lib.umich.edu/accessibilit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maec.umich.edu/maps-detours/campus-construction-map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hr.umich.edu/benefits-wellness/work-life/lactation-resources/lactation-room-locations-across-campus-michigan-medicine" TargetMode="External"/><Relationship Id="rId4" Type="http://schemas.openxmlformats.org/officeDocument/2006/relationships/hyperlink" Target="https://maps.studentlife.umich.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aps.umich.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hr.umich.edu/benefits-wellness/health-well-being/mental-health-counseling-consultation-services/faculty-staff-counseling-consultation-office-fascc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ccessibility.umich.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its.umich.edu/" TargetMode="External"/><Relationship Id="rId4" Type="http://schemas.openxmlformats.org/officeDocument/2006/relationships/hyperlink" Target="https://its.umich.edu/computing/accessible-computing/atcs/software-hardwar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ohei.med.umich.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odei.umich.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hr.umich.edu/about-uhr/service-areas-offices/academic-human-resourc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hr.umich.edu/about-uhr/service-areas-offices/staff-hr-servi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hr.medicine.umich.edu/michigan-medicine-human-resourc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hr.medicine.umich.edu/hr-services/solutions-center" TargetMode="External"/><Relationship Id="rId4" Type="http://schemas.openxmlformats.org/officeDocument/2006/relationships/hyperlink" Target="https://hr.umich.edu/benefits-wellness/health-well-being/mental-health-counseling-consultation-services/michigan-medicine-office-counseling-workplace-resilienc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acultyombuds.umich.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taffombuds.umich.edu/" TargetMode="External"/><Relationship Id="rId4" Type="http://schemas.openxmlformats.org/officeDocument/2006/relationships/hyperlink" Target="https://ombuds.umich.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fdc.umich.edu/" TargetMode="External"/><Relationship Id="rId7" Type="http://schemas.openxmlformats.org/officeDocument/2006/relationships/hyperlink" Target="https://www.workconnections.umich.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record.umich.edu/articles/funding-available-to-address-workplace-ergonomic-issues/" TargetMode="External"/><Relationship Id="rId5" Type="http://schemas.openxmlformats.org/officeDocument/2006/relationships/hyperlink" Target="https://hr.umich.edu/benefits-wellness/health-well-being/mhealthy/faculty-staff-well-being/ergonomics-awareness/medical-ergonomics-program" TargetMode="External"/><Relationship Id="rId4" Type="http://schemas.openxmlformats.org/officeDocument/2006/relationships/hyperlink" Target="https://lsa.umich.edu/lsa/faculty-staff/lsa-dei-office/disability-accessibility.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michigan.gov/leo/bureaus-agencies/m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dol.gov/agencies/odep" TargetMode="External"/><Relationship Id="rId5" Type="http://schemas.openxmlformats.org/officeDocument/2006/relationships/hyperlink" Target="https://adata.org/employment-resource-hub" TargetMode="External"/><Relationship Id="rId4" Type="http://schemas.openxmlformats.org/officeDocument/2006/relationships/hyperlink" Target="https://askjan.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vents.umich.edu/group/4765"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eemetz@umich.edu" TargetMode="External"/><Relationship Id="rId3" Type="http://schemas.openxmlformats.org/officeDocument/2006/relationships/hyperlink" Target="mailto:allikush@umich.edu" TargetMode="External"/><Relationship Id="rId7" Type="http://schemas.openxmlformats.org/officeDocument/2006/relationships/hyperlink" Target="mailto:carusos@umich.edu" TargetMode="External"/><Relationship Id="rId12" Type="http://schemas.openxmlformats.org/officeDocument/2006/relationships/hyperlink" Target="mailto:ecrt-adateam@umich.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eenorris@umich.edu" TargetMode="External"/><Relationship Id="rId11" Type="http://schemas.openxmlformats.org/officeDocument/2006/relationships/hyperlink" Target="mailto:agruendl@umich.edu" TargetMode="External"/><Relationship Id="rId5" Type="http://schemas.openxmlformats.org/officeDocument/2006/relationships/hyperlink" Target="mailto:pdeaton@umich.edu" TargetMode="External"/><Relationship Id="rId10" Type="http://schemas.openxmlformats.org/officeDocument/2006/relationships/hyperlink" Target="mailto:wacasie@umich.edu" TargetMode="External"/><Relationship Id="rId4" Type="http://schemas.openxmlformats.org/officeDocument/2006/relationships/hyperlink" Target="mailto:megmarsh@umich.edu" TargetMode="External"/><Relationship Id="rId9" Type="http://schemas.openxmlformats.org/officeDocument/2006/relationships/hyperlink" Target="mailto:stephbea@umich.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0" y="3088944"/>
            <a:ext cx="12192000" cy="12606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Understanding the Americans with Disabilities Act (ADA)</a:t>
            </a:r>
            <a:endParaRPr sz="1400" b="0" i="0" u="none" strike="noStrike" cap="none">
              <a:solidFill>
                <a:srgbClr val="000000"/>
              </a:solidFill>
              <a:latin typeface="Arial"/>
              <a:ea typeface="Arial"/>
              <a:cs typeface="Arial"/>
              <a:sym typeface="Arial"/>
            </a:endParaRPr>
          </a:p>
        </p:txBody>
      </p:sp>
      <p:sp>
        <p:nvSpPr>
          <p:cNvPr id="90" name="Google Shape;90;p1"/>
          <p:cNvSpPr txBox="1">
            <a:spLocks noGrp="1"/>
          </p:cNvSpPr>
          <p:nvPr>
            <p:ph type="subTitle" idx="1"/>
          </p:nvPr>
        </p:nvSpPr>
        <p:spPr>
          <a:xfrm>
            <a:off x="0" y="4742329"/>
            <a:ext cx="12192000" cy="7425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small">
                <a:solidFill>
                  <a:schemeClr val="lt1"/>
                </a:solidFill>
                <a:latin typeface="Georgia"/>
                <a:ea typeface="Georgia"/>
                <a:cs typeface="Georgia"/>
                <a:sym typeface="Georgia"/>
              </a:rPr>
              <a:t>An Introduction to Disability, U-M Resources, and More!</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80683" y="5866438"/>
            <a:ext cx="12192000" cy="9909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small">
                <a:solidFill>
                  <a:schemeClr val="lt1"/>
                </a:solidFill>
                <a:latin typeface="Georgia"/>
                <a:ea typeface="Georgia"/>
                <a:cs typeface="Georgia"/>
                <a:sym typeface="Georgia"/>
              </a:rPr>
              <a:t>ADA Team</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1800"/>
              <a:buFont typeface="Arial"/>
              <a:buNone/>
            </a:pPr>
            <a:r>
              <a:rPr lang="en-US" sz="1800" b="0" i="0" u="none" strike="noStrike" cap="small">
                <a:solidFill>
                  <a:schemeClr val="lt1"/>
                </a:solidFill>
                <a:latin typeface="Georgia"/>
                <a:ea typeface="Georgia"/>
                <a:cs typeface="Georgia"/>
                <a:sym typeface="Georgia"/>
              </a:rPr>
              <a:t>Equity, Civil Rights &amp; Title IX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ADA Responsibility</a:t>
            </a:r>
            <a:endParaRPr cap="small">
              <a:latin typeface="Georgia"/>
              <a:ea typeface="Georgia"/>
              <a:cs typeface="Georgia"/>
              <a:sym typeface="Georgia"/>
            </a:endParaRPr>
          </a:p>
        </p:txBody>
      </p:sp>
      <p:sp>
        <p:nvSpPr>
          <p:cNvPr id="161" name="Google Shape;161;p9"/>
          <p:cNvSpPr txBox="1">
            <a:spLocks noGrp="1"/>
          </p:cNvSpPr>
          <p:nvPr>
            <p:ph type="subTitle" idx="1"/>
          </p:nvPr>
        </p:nvSpPr>
        <p:spPr>
          <a:xfrm>
            <a:off x="609600" y="1542009"/>
            <a:ext cx="10731061"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No qualified individual (applicant, employee, student, etc) with a disability shall, on the basis of that disability, be excluded from participation in or be denied the benefits of the services, programs, or activities provided by the University of Michigan</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Disability based discrimination</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Disability based harassment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Affirmative obligation to provide reasonable accommodations</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62" name="Google Shape;162;p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63" name="Google Shape;163;p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Who is Protected?</a:t>
            </a:r>
            <a:endParaRPr cap="small">
              <a:latin typeface="Georgia"/>
              <a:ea typeface="Georgia"/>
              <a:cs typeface="Georgia"/>
              <a:sym typeface="Georgia"/>
            </a:endParaRPr>
          </a:p>
        </p:txBody>
      </p:sp>
      <p:pic>
        <p:nvPicPr>
          <p:cNvPr id="169" name="Google Shape;169;p10" descr="A group of 7 people dressed in business casual clothing pose for a photo in front of office furniture"/>
          <p:cNvPicPr preferRelativeResize="0"/>
          <p:nvPr/>
        </p:nvPicPr>
        <p:blipFill rotWithShape="1">
          <a:blip r:embed="rId3">
            <a:alphaModFix/>
          </a:blip>
          <a:srcRect r="3" b="14209"/>
          <a:stretch/>
        </p:blipFill>
        <p:spPr>
          <a:xfrm>
            <a:off x="-2" y="1047127"/>
            <a:ext cx="3241663" cy="1675626"/>
          </a:xfrm>
          <a:prstGeom prst="rect">
            <a:avLst/>
          </a:prstGeom>
          <a:noFill/>
          <a:ln>
            <a:noFill/>
          </a:ln>
        </p:spPr>
      </p:pic>
      <p:pic>
        <p:nvPicPr>
          <p:cNvPr id="170" name="Google Shape;170;p10" descr="Man analyzing data on a computer screen"/>
          <p:cNvPicPr preferRelativeResize="0"/>
          <p:nvPr/>
        </p:nvPicPr>
        <p:blipFill rotWithShape="1">
          <a:blip r:embed="rId4">
            <a:alphaModFix/>
          </a:blip>
          <a:srcRect t="966" r="3" b="21596"/>
          <a:stretch/>
        </p:blipFill>
        <p:spPr>
          <a:xfrm>
            <a:off x="-1" y="2786783"/>
            <a:ext cx="3241663" cy="1675626"/>
          </a:xfrm>
          <a:prstGeom prst="rect">
            <a:avLst/>
          </a:prstGeom>
          <a:noFill/>
          <a:ln>
            <a:noFill/>
          </a:ln>
        </p:spPr>
      </p:pic>
      <p:pic>
        <p:nvPicPr>
          <p:cNvPr id="171" name="Google Shape;171;p10" descr="Construction workers in orange coats and yellow hardhats"/>
          <p:cNvPicPr preferRelativeResize="0"/>
          <p:nvPr/>
        </p:nvPicPr>
        <p:blipFill rotWithShape="1">
          <a:blip r:embed="rId5">
            <a:alphaModFix/>
          </a:blip>
          <a:srcRect t="22561" r="3" b="3"/>
          <a:stretch/>
        </p:blipFill>
        <p:spPr>
          <a:xfrm>
            <a:off x="0" y="4551119"/>
            <a:ext cx="3241663" cy="1675626"/>
          </a:xfrm>
          <a:prstGeom prst="rect">
            <a:avLst/>
          </a:prstGeom>
          <a:noFill/>
          <a:ln>
            <a:noFill/>
          </a:ln>
        </p:spPr>
      </p:pic>
      <p:sp>
        <p:nvSpPr>
          <p:cNvPr id="172" name="Google Shape;172;p10"/>
          <p:cNvSpPr txBox="1">
            <a:spLocks noGrp="1"/>
          </p:cNvSpPr>
          <p:nvPr>
            <p:ph type="subTitle" idx="1"/>
          </p:nvPr>
        </p:nvSpPr>
        <p:spPr>
          <a:xfrm>
            <a:off x="3874045" y="1453294"/>
            <a:ext cx="7803605"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Qualified Individuals With Disabilities (IWDs)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Faculty</a:t>
            </a:r>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Tenured, non-tenured, lecturer, research, clinical, etc</a:t>
            </a:r>
            <a:endParaRPr>
              <a:solidFill>
                <a:srgbClr val="00274C"/>
              </a:solidFill>
              <a:latin typeface="Georgia"/>
              <a:ea typeface="Georgia"/>
              <a:cs typeface="Georgia"/>
              <a:sym typeface="Georgia"/>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Staff</a:t>
            </a:r>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Temporary, probationary, student-staff, etc</a:t>
            </a:r>
            <a:endParaRPr>
              <a:solidFill>
                <a:srgbClr val="00274C"/>
              </a:solidFill>
              <a:latin typeface="Georgia"/>
              <a:ea typeface="Georgia"/>
              <a:cs typeface="Georgia"/>
              <a:sym typeface="Georgia"/>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Students</a:t>
            </a:r>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Undergraduate, graduate, online, transfer, etc</a:t>
            </a:r>
            <a:endParaRPr>
              <a:solidFill>
                <a:srgbClr val="00274C"/>
              </a:solidFill>
              <a:latin typeface="Georgia"/>
              <a:ea typeface="Georgia"/>
              <a:cs typeface="Georgia"/>
              <a:sym typeface="Georgia"/>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Members of the public</a:t>
            </a:r>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Event attendees, visitors, guests, athletics, etc</a:t>
            </a: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73" name="Google Shape;173;p1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74" name="Google Shape;174;p1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ctrTitle"/>
          </p:nvPr>
        </p:nvSpPr>
        <p:spPr>
          <a:xfrm>
            <a:off x="403411" y="355107"/>
            <a:ext cx="11242049" cy="99856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What is an Accommodation and How is it Requested?</a:t>
            </a:r>
            <a:endParaRPr/>
          </a:p>
        </p:txBody>
      </p:sp>
      <p:sp>
        <p:nvSpPr>
          <p:cNvPr id="180" name="Google Shape;180;p11"/>
          <p:cNvSpPr txBox="1">
            <a:spLocks noGrp="1"/>
          </p:cNvSpPr>
          <p:nvPr>
            <p:ph type="subTitle" idx="1"/>
          </p:nvPr>
        </p:nvSpPr>
        <p:spPr>
          <a:xfrm>
            <a:off x="536028" y="1542009"/>
            <a:ext cx="11109433"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i="1">
                <a:solidFill>
                  <a:srgbClr val="00274C"/>
                </a:solidFill>
                <a:latin typeface="Georgia"/>
                <a:ea typeface="Georgia"/>
                <a:cs typeface="Georgia"/>
                <a:sym typeface="Georgia"/>
              </a:rPr>
              <a:t>Accommodation: </a:t>
            </a:r>
            <a:r>
              <a:rPr lang="en-US">
                <a:solidFill>
                  <a:srgbClr val="00274C"/>
                </a:solidFill>
                <a:latin typeface="Georgia"/>
                <a:ea typeface="Georgia"/>
                <a:cs typeface="Georgia"/>
                <a:sym typeface="Georgia"/>
              </a:rPr>
              <a:t>Any modification or adjustment to policy, practice, or environment that provides individuals with disabilities equitable access to the programs, services, or benefits provided at the University of Michigan</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Requests do not require magic words and don’t need to be submitted in writing. They do need to put the employer on notice of the need for assistance with essential job functions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“I’m having a hard time with…”</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 need help with…”</a:t>
            </a:r>
            <a:endParaRPr/>
          </a:p>
          <a:p>
            <a:pPr marL="1257300" lvl="2" indent="-274319" algn="l" rtl="0">
              <a:lnSpc>
                <a:spcPct val="100000"/>
              </a:lnSpc>
              <a:spcBef>
                <a:spcPts val="1500"/>
              </a:spcBef>
              <a:spcAft>
                <a:spcPts val="0"/>
              </a:spcAft>
              <a:buClr>
                <a:srgbClr val="FFCB05"/>
              </a:buClr>
              <a:buSzPts val="108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81" name="Google Shape;181;p1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82" name="Google Shape;182;p1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What is a Disability?</a:t>
            </a:r>
            <a:endParaRPr u="sng" cap="small">
              <a:latin typeface="Georgia"/>
              <a:ea typeface="Georgia"/>
              <a:cs typeface="Georgia"/>
              <a:sym typeface="Georgia"/>
            </a:endParaRPr>
          </a:p>
        </p:txBody>
      </p:sp>
      <p:sp>
        <p:nvSpPr>
          <p:cNvPr id="188" name="Google Shape;188;p12"/>
          <p:cNvSpPr txBox="1">
            <a:spLocks noGrp="1"/>
          </p:cNvSpPr>
          <p:nvPr>
            <p:ph type="subTitle" idx="1"/>
          </p:nvPr>
        </p:nvSpPr>
        <p:spPr>
          <a:xfrm>
            <a:off x="672662" y="1542009"/>
            <a:ext cx="10741572" cy="45960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 physical or mental impairment that </a:t>
            </a:r>
            <a:r>
              <a:rPr lang="en-US" i="1">
                <a:solidFill>
                  <a:srgbClr val="00274C"/>
                </a:solidFill>
                <a:latin typeface="Georgia"/>
                <a:ea typeface="Georgia"/>
                <a:cs typeface="Georgia"/>
                <a:sym typeface="Georgia"/>
              </a:rPr>
              <a:t>substantially limits </a:t>
            </a:r>
            <a:r>
              <a:rPr lang="en-US">
                <a:solidFill>
                  <a:srgbClr val="00274C"/>
                </a:solidFill>
                <a:latin typeface="Georgia"/>
                <a:ea typeface="Georgia"/>
                <a:cs typeface="Georgia"/>
                <a:sym typeface="Georgia"/>
              </a:rPr>
              <a:t>one or more major life activity</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Substantial limitation is determined by comparison to an average person in the general population</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Major life activities include: bending, breathing, caring for self, concentrating, hearing, interacting with others, learning, lifting, seeing, sitting, speaking, standing, thinking, walking, working, etc.</a:t>
            </a:r>
            <a:endParaRPr/>
          </a:p>
          <a:p>
            <a:pPr marL="0" lvl="0" indent="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This includes people who have a record of such an impairment, even if they do not currently have a disability</a:t>
            </a:r>
            <a:endParaRPr/>
          </a:p>
          <a:p>
            <a:pPr marL="0" lvl="0" indent="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It also includes individuals who do not have a disability, but are regarded as such</a:t>
            </a:r>
            <a:endParaRPr/>
          </a:p>
          <a:p>
            <a:pPr marL="1257300" lvl="2" indent="-274319" algn="l" rtl="0">
              <a:lnSpc>
                <a:spcPct val="100000"/>
              </a:lnSpc>
              <a:spcBef>
                <a:spcPts val="1500"/>
              </a:spcBef>
              <a:spcAft>
                <a:spcPts val="0"/>
              </a:spcAft>
              <a:buClr>
                <a:srgbClr val="FFCB05"/>
              </a:buClr>
              <a:buSzPts val="108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89" name="Google Shape;189;p1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90" name="Google Shape;190;p1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Disability Models</a:t>
            </a:r>
            <a:endParaRPr cap="small">
              <a:latin typeface="Georgia"/>
              <a:ea typeface="Georgia"/>
              <a:cs typeface="Georgia"/>
              <a:sym typeface="Georgia"/>
            </a:endParaRPr>
          </a:p>
        </p:txBody>
      </p:sp>
      <p:sp>
        <p:nvSpPr>
          <p:cNvPr id="196" name="Google Shape;196;p13"/>
          <p:cNvSpPr txBox="1">
            <a:spLocks noGrp="1"/>
          </p:cNvSpPr>
          <p:nvPr>
            <p:ph type="subTitle" idx="1"/>
          </p:nvPr>
        </p:nvSpPr>
        <p:spPr>
          <a:xfrm>
            <a:off x="609600" y="1542009"/>
            <a:ext cx="10731061"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Legal Model</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Defined by the ADA</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Medical Model</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Considers disability a medical diagnosis of the body or mind</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Often leads to a focus on how to “fix” the disabled person</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Social Model</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Asserts that disability is created by the barriers in society, rather than by individual differences</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97" name="Google Shape;197;p1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98" name="Google Shape;198;p1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Functional Disability Categories</a:t>
            </a:r>
            <a:endParaRPr/>
          </a:p>
        </p:txBody>
      </p:sp>
      <p:sp>
        <p:nvSpPr>
          <p:cNvPr id="204" name="Google Shape;204;p14"/>
          <p:cNvSpPr txBox="1">
            <a:spLocks noGrp="1"/>
          </p:cNvSpPr>
          <p:nvPr>
            <p:ph type="subTitle" idx="1"/>
          </p:nvPr>
        </p:nvSpPr>
        <p:spPr>
          <a:xfrm>
            <a:off x="748145" y="1376217"/>
            <a:ext cx="10396671" cy="48193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Font typeface="Noto Sans Symbols"/>
              <a:buChar char="▪"/>
            </a:pPr>
            <a:r>
              <a:rPr lang="en-US" sz="2000">
                <a:solidFill>
                  <a:srgbClr val="00274C"/>
                </a:solidFill>
                <a:latin typeface="Georgia"/>
                <a:ea typeface="Georgia"/>
                <a:cs typeface="Georgia"/>
                <a:sym typeface="Georgia"/>
              </a:rPr>
              <a:t>Visual</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blind, low vision</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Auditory</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deaf, hard-of-hearing</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Motor</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paralysis</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cerebral palsy</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missing / damaged limbs</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Psychological</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anxiety disorder</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bipolar disorder</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PTSD</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major depressive disorder</a:t>
            </a:r>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457200" lvl="1" indent="0" algn="l" rtl="0">
              <a:lnSpc>
                <a:spcPct val="100000"/>
              </a:lnSpc>
              <a:spcBef>
                <a:spcPts val="800"/>
              </a:spcBef>
              <a:spcAft>
                <a:spcPts val="0"/>
              </a:spcAft>
              <a:buSzPts val="1200"/>
              <a:buFont typeface="Noto Sans Symbols"/>
              <a:buNone/>
            </a:pPr>
            <a:endParaRPr sz="1600">
              <a:solidFill>
                <a:srgbClr val="00274C"/>
              </a:solidFill>
              <a:latin typeface="Georgia"/>
              <a:ea typeface="Georgia"/>
              <a:cs typeface="Georgia"/>
              <a:sym typeface="Georgia"/>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Seizure / Epilepsy</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Cognitive</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learning disabilities</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dyslexia</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traumatic brain injury</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Neurodiverse</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Autism Spectrum Disorder</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Age-related</a:t>
            </a:r>
            <a:endParaRPr/>
          </a:p>
          <a:p>
            <a:pPr marL="457200" lvl="1" indent="-76200" algn="l" rtl="0">
              <a:lnSpc>
                <a:spcPct val="100000"/>
              </a:lnSpc>
              <a:spcBef>
                <a:spcPts val="800"/>
              </a:spcBef>
              <a:spcAft>
                <a:spcPts val="0"/>
              </a:spcAft>
              <a:buSzPts val="1200"/>
              <a:buFont typeface="Noto Sans Symbols"/>
              <a:buChar char="▪"/>
            </a:pPr>
            <a:r>
              <a:rPr lang="en-US" sz="1600">
                <a:solidFill>
                  <a:srgbClr val="00274C"/>
                </a:solidFill>
                <a:latin typeface="Georgia"/>
                <a:ea typeface="Georgia"/>
                <a:cs typeface="Georgia"/>
                <a:sym typeface="Georgia"/>
              </a:rPr>
              <a:t>decreased sensory acuity, dexterity, stamina</a:t>
            </a:r>
            <a:endParaRPr/>
          </a:p>
          <a:p>
            <a:pPr marL="0" lvl="0" indent="0" algn="l" rtl="0">
              <a:lnSpc>
                <a:spcPct val="100000"/>
              </a:lnSpc>
              <a:spcBef>
                <a:spcPts val="800"/>
              </a:spcBef>
              <a:spcAft>
                <a:spcPts val="0"/>
              </a:spcAft>
              <a:buSzPts val="2000"/>
              <a:buFont typeface="Noto Sans Symbols"/>
              <a:buChar char="▪"/>
            </a:pPr>
            <a:r>
              <a:rPr lang="en-US" sz="2000">
                <a:solidFill>
                  <a:srgbClr val="00274C"/>
                </a:solidFill>
                <a:latin typeface="Georgia"/>
                <a:ea typeface="Georgia"/>
                <a:cs typeface="Georgia"/>
                <a:sym typeface="Georgia"/>
              </a:rPr>
              <a:t>Substance use disorders</a:t>
            </a:r>
            <a:endParaRPr/>
          </a:p>
          <a:p>
            <a:pPr marL="0" lvl="0" indent="0" algn="l" rtl="0">
              <a:lnSpc>
                <a:spcPct val="100000"/>
              </a:lnSpc>
              <a:spcBef>
                <a:spcPts val="800"/>
              </a:spcBef>
              <a:spcAft>
                <a:spcPts val="0"/>
              </a:spcAft>
              <a:buSzPts val="2400"/>
              <a:buFont typeface="Noto Sans Symbols"/>
              <a:buNone/>
            </a:pPr>
            <a:endParaRPr>
              <a:solidFill>
                <a:srgbClr val="00274C"/>
              </a:solidFill>
              <a:latin typeface="Georgia"/>
              <a:ea typeface="Georgia"/>
              <a:cs typeface="Georgia"/>
              <a:sym typeface="Georgia"/>
            </a:endParaRPr>
          </a:p>
          <a:p>
            <a:pPr marL="0" lvl="0" indent="0" algn="l" rtl="0">
              <a:lnSpc>
                <a:spcPct val="100000"/>
              </a:lnSpc>
              <a:spcBef>
                <a:spcPts val="800"/>
              </a:spcBef>
              <a:spcAft>
                <a:spcPts val="0"/>
              </a:spcAft>
              <a:buSzPts val="2400"/>
              <a:buNone/>
            </a:pPr>
            <a:r>
              <a:rPr lang="en-US">
                <a:solidFill>
                  <a:srgbClr val="FFCB05"/>
                </a:solidFill>
                <a:highlight>
                  <a:srgbClr val="00274C"/>
                </a:highlight>
                <a:latin typeface="Georgia"/>
                <a:ea typeface="Georgia"/>
                <a:cs typeface="Georgia"/>
                <a:sym typeface="Georgia"/>
              </a:rPr>
              <a:t>This list is non-exhaustive</a:t>
            </a:r>
            <a:endParaRPr/>
          </a:p>
          <a:p>
            <a:pPr marL="1257300" lvl="2" indent="-274319" algn="l" rtl="0">
              <a:lnSpc>
                <a:spcPct val="100000"/>
              </a:lnSpc>
              <a:spcBef>
                <a:spcPts val="900"/>
              </a:spcBef>
              <a:spcAft>
                <a:spcPts val="0"/>
              </a:spcAft>
              <a:buClr>
                <a:srgbClr val="FFCB05"/>
              </a:buClr>
              <a:buSzPts val="108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205" name="Google Shape;205;p1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06" name="Google Shape;206;p1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Non-Apparent Disabilities</a:t>
            </a:r>
            <a:endParaRPr/>
          </a:p>
        </p:txBody>
      </p:sp>
      <p:sp>
        <p:nvSpPr>
          <p:cNvPr id="212" name="Google Shape;212;p15"/>
          <p:cNvSpPr txBox="1">
            <a:spLocks noGrp="1"/>
          </p:cNvSpPr>
          <p:nvPr>
            <p:ph type="subTitle" idx="1"/>
          </p:nvPr>
        </p:nvSpPr>
        <p:spPr>
          <a:xfrm>
            <a:off x="3995555" y="1413164"/>
            <a:ext cx="8067136" cy="45774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Allergies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Anxiety disorders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Asthma</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Brain injuries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Bipolar disorders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Chronic pain</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Chronic fatigue</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Crohn’s disease</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Diabetes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Fibromyalgia</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Heart disease</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Inflammatory bowel disease</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Lyme disease</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Lupus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Migraines</a:t>
            </a:r>
            <a:endParaRPr/>
          </a:p>
          <a:p>
            <a:pPr marL="0" lvl="0" indent="0" algn="l" rtl="0">
              <a:lnSpc>
                <a:spcPct val="100000"/>
              </a:lnSpc>
              <a:spcBef>
                <a:spcPts val="800"/>
              </a:spcBef>
              <a:spcAft>
                <a:spcPts val="0"/>
              </a:spcAft>
              <a:buSzPts val="2400"/>
              <a:buFont typeface="Noto Sans Symbols"/>
              <a:buChar char="▪"/>
            </a:pPr>
            <a:r>
              <a:rPr lang="en-US">
                <a:solidFill>
                  <a:srgbClr val="00274C"/>
                </a:solidFill>
                <a:latin typeface="Georgia"/>
                <a:ea typeface="Georgia"/>
                <a:cs typeface="Georgia"/>
                <a:sym typeface="Georgia"/>
              </a:rPr>
              <a:t>Thyroid disorders</a:t>
            </a:r>
            <a:endParaRPr/>
          </a:p>
          <a:p>
            <a:pPr marL="0" lvl="0" indent="0" algn="l" rtl="0">
              <a:lnSpc>
                <a:spcPct val="100000"/>
              </a:lnSpc>
              <a:spcBef>
                <a:spcPts val="800"/>
              </a:spcBef>
              <a:spcAft>
                <a:spcPts val="0"/>
              </a:spcAft>
              <a:buSzPts val="2400"/>
              <a:buFont typeface="Noto Sans Symbols"/>
              <a:buNone/>
            </a:pPr>
            <a:endParaRPr>
              <a:solidFill>
                <a:srgbClr val="00274C"/>
              </a:solidFill>
              <a:latin typeface="Georgia"/>
              <a:ea typeface="Georgia"/>
              <a:cs typeface="Georgia"/>
              <a:sym typeface="Georgia"/>
            </a:endParaRPr>
          </a:p>
          <a:p>
            <a:pPr marL="0" lvl="0" indent="0" algn="l" rtl="0">
              <a:lnSpc>
                <a:spcPct val="100000"/>
              </a:lnSpc>
              <a:spcBef>
                <a:spcPts val="800"/>
              </a:spcBef>
              <a:spcAft>
                <a:spcPts val="0"/>
              </a:spcAft>
              <a:buSzPts val="2400"/>
              <a:buNone/>
            </a:pPr>
            <a:r>
              <a:rPr lang="en-US">
                <a:solidFill>
                  <a:srgbClr val="FFCB05"/>
                </a:solidFill>
                <a:highlight>
                  <a:srgbClr val="00274C"/>
                </a:highlight>
                <a:latin typeface="Georgia"/>
                <a:ea typeface="Georgia"/>
                <a:cs typeface="Georgia"/>
                <a:sym typeface="Georgia"/>
              </a:rPr>
              <a:t>This list is non-exhaustive</a:t>
            </a:r>
            <a:endParaRPr/>
          </a:p>
        </p:txBody>
      </p:sp>
      <p:sp>
        <p:nvSpPr>
          <p:cNvPr id="213" name="Google Shape;213;p1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14" name="Google Shape;214;p1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215" name="Google Shape;215;p15" descr="Human shaped figures with the words ADHD, Fibromyalgia, Dyslexia, Crohn's Disease, and Arthritis. Written words &quot;Sometimes disabilities are invisible&quot; appears below."/>
          <p:cNvPicPr preferRelativeResize="0"/>
          <p:nvPr/>
        </p:nvPicPr>
        <p:blipFill rotWithShape="1">
          <a:blip r:embed="rId3">
            <a:alphaModFix/>
          </a:blip>
          <a:srcRect/>
          <a:stretch/>
        </p:blipFill>
        <p:spPr>
          <a:xfrm>
            <a:off x="423134" y="1774782"/>
            <a:ext cx="3572420" cy="20720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Privacy</a:t>
            </a:r>
            <a:endParaRPr/>
          </a:p>
        </p:txBody>
      </p:sp>
      <p:sp>
        <p:nvSpPr>
          <p:cNvPr id="221" name="Google Shape;221;p16"/>
          <p:cNvSpPr txBox="1">
            <a:spLocks noGrp="1"/>
          </p:cNvSpPr>
          <p:nvPr>
            <p:ph type="subTitle" idx="1"/>
          </p:nvPr>
        </p:nvSpPr>
        <p:spPr>
          <a:xfrm>
            <a:off x="536028" y="1542009"/>
            <a:ext cx="11109433"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ECRT is NOT confidential, but we do respect your right to privacy</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We are IROs: </a:t>
            </a:r>
            <a:r>
              <a:rPr lang="en-US"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Individuals with Reporting Obligations</a:t>
            </a:r>
            <a:endParaRPr>
              <a:solidFill>
                <a:srgbClr val="00274C"/>
              </a:solidFill>
              <a:latin typeface="Georgia"/>
              <a:ea typeface="Georgia"/>
              <a:cs typeface="Georgia"/>
              <a:sym typeface="Georgia"/>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Required to file a report on discrimination, harassment, violation of protective measures, etc</a:t>
            </a:r>
            <a:endParaRPr>
              <a:solidFill>
                <a:srgbClr val="00274C"/>
              </a:solidFill>
              <a:latin typeface="Georgia"/>
              <a:ea typeface="Georgia"/>
              <a:cs typeface="Georgia"/>
              <a:sym typeface="Georgia"/>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We do not share information about your disability or condition, symptoms, or personal information outside of our office, and not without an explicit need to know</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An integral part of the process, and the Equal Employment Opportunity Commission (EEOC) directs, co-workers and colleagues generally do not have a need to know about an accommodation</a:t>
            </a:r>
            <a:endParaRPr/>
          </a:p>
          <a:p>
            <a:pPr marL="1257300" lvl="2" indent="-274319" algn="l" rtl="0">
              <a:lnSpc>
                <a:spcPct val="100000"/>
              </a:lnSpc>
              <a:spcBef>
                <a:spcPts val="1500"/>
              </a:spcBef>
              <a:spcAft>
                <a:spcPts val="0"/>
              </a:spcAft>
              <a:buClr>
                <a:srgbClr val="FFCB05"/>
              </a:buClr>
              <a:buSzPts val="108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222" name="Google Shape;222;p1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23" name="Google Shape;223;p1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0" y="3468413"/>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Disability Statistics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8" descr="4 human figures of which 3 are grey and one is pink"/>
          <p:cNvPicPr preferRelativeResize="0"/>
          <p:nvPr/>
        </p:nvPicPr>
        <p:blipFill rotWithShape="1">
          <a:blip r:embed="rId3">
            <a:alphaModFix amt="25000"/>
          </a:blip>
          <a:srcRect/>
          <a:stretch/>
        </p:blipFill>
        <p:spPr>
          <a:xfrm>
            <a:off x="1328911" y="1440179"/>
            <a:ext cx="9534177" cy="4774007"/>
          </a:xfrm>
          <a:prstGeom prst="rect">
            <a:avLst/>
          </a:prstGeom>
          <a:noFill/>
          <a:ln>
            <a:noFill/>
          </a:ln>
        </p:spPr>
      </p:pic>
      <p:sp>
        <p:nvSpPr>
          <p:cNvPr id="234" name="Google Shape;234;p18"/>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Individuals With Disabilities</a:t>
            </a:r>
            <a:endParaRPr/>
          </a:p>
        </p:txBody>
      </p:sp>
      <p:sp>
        <p:nvSpPr>
          <p:cNvPr id="235" name="Google Shape;235;p18"/>
          <p:cNvSpPr txBox="1">
            <a:spLocks noGrp="1"/>
          </p:cNvSpPr>
          <p:nvPr>
            <p:ph type="subTitle" idx="1"/>
          </p:nvPr>
        </p:nvSpPr>
        <p:spPr>
          <a:xfrm>
            <a:off x="878270" y="1565451"/>
            <a:ext cx="10435458" cy="456266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1 in 4 adults in the United States </a:t>
            </a:r>
            <a:endParaRPr/>
          </a:p>
          <a:p>
            <a:pPr marL="342900" lvl="0" indent="-342900" algn="l" rtl="0">
              <a:lnSpc>
                <a:spcPct val="100000"/>
              </a:lnSpc>
              <a:spcBef>
                <a:spcPts val="3000"/>
              </a:spcBef>
              <a:spcAft>
                <a:spcPts val="0"/>
              </a:spcAft>
              <a:buSzPts val="2400"/>
              <a:buFont typeface="Noto Sans Symbols"/>
              <a:buChar char="▪"/>
            </a:pPr>
            <a:r>
              <a:rPr lang="en-US">
                <a:solidFill>
                  <a:srgbClr val="00274C"/>
                </a:solidFill>
                <a:latin typeface="Georgia"/>
                <a:ea typeface="Georgia"/>
                <a:cs typeface="Georgia"/>
                <a:sym typeface="Georgia"/>
              </a:rPr>
              <a:t>Unemployment rate is 4x higher than for individuals without disabilities</a:t>
            </a:r>
            <a:endParaRPr/>
          </a:p>
          <a:p>
            <a:pPr marL="342900" lvl="0" indent="-342900" algn="l" rtl="0">
              <a:lnSpc>
                <a:spcPct val="100000"/>
              </a:lnSpc>
              <a:spcBef>
                <a:spcPts val="3000"/>
              </a:spcBef>
              <a:spcAft>
                <a:spcPts val="0"/>
              </a:spcAft>
              <a:buSzPts val="2400"/>
              <a:buFont typeface="Noto Sans Symbols"/>
              <a:buChar char="▪"/>
            </a:pPr>
            <a:r>
              <a:rPr lang="en-US">
                <a:solidFill>
                  <a:srgbClr val="00274C"/>
                </a:solidFill>
                <a:latin typeface="Georgia"/>
                <a:ea typeface="Georgia"/>
                <a:cs typeface="Georgia"/>
                <a:sym typeface="Georgia"/>
              </a:rPr>
              <a:t>96% of people with chronic conditions live with non-apparent disabilities</a:t>
            </a:r>
            <a:endParaRPr/>
          </a:p>
          <a:p>
            <a:pPr marL="342900" lvl="0" indent="-342900" algn="l" rtl="0">
              <a:lnSpc>
                <a:spcPct val="100000"/>
              </a:lnSpc>
              <a:spcBef>
                <a:spcPts val="3000"/>
              </a:spcBef>
              <a:spcAft>
                <a:spcPts val="0"/>
              </a:spcAft>
              <a:buSzPts val="2400"/>
              <a:buFont typeface="Noto Sans Symbols"/>
              <a:buChar char="▪"/>
            </a:pPr>
            <a:r>
              <a:rPr lang="en-US">
                <a:solidFill>
                  <a:srgbClr val="00274C"/>
                </a:solidFill>
                <a:latin typeface="Georgia"/>
                <a:ea typeface="Georgia"/>
                <a:cs typeface="Georgia"/>
                <a:sym typeface="Georgia"/>
              </a:rPr>
              <a:t>Only group you can join at any time in your life</a:t>
            </a:r>
            <a:endParaRPr/>
          </a:p>
          <a:p>
            <a:pPr marL="342900" lvl="0" indent="-342900" algn="l" rtl="0">
              <a:lnSpc>
                <a:spcPct val="100000"/>
              </a:lnSpc>
              <a:spcBef>
                <a:spcPts val="3000"/>
              </a:spcBef>
              <a:spcAft>
                <a:spcPts val="0"/>
              </a:spcAft>
              <a:buSzPts val="2400"/>
              <a:buFont typeface="Noto Sans Symbols"/>
              <a:buChar char="▪"/>
            </a:pPr>
            <a:r>
              <a:rPr lang="en-US">
                <a:solidFill>
                  <a:srgbClr val="00274C"/>
                </a:solidFill>
                <a:latin typeface="Georgia"/>
                <a:ea typeface="Georgia"/>
                <a:cs typeface="Georgia"/>
                <a:sym typeface="Georgia"/>
              </a:rPr>
              <a:t>Over 1 billion IWDs worldwide</a:t>
            </a:r>
            <a:endParaRPr/>
          </a:p>
          <a:p>
            <a:pPr marL="0" lvl="0" indent="0" algn="l" rtl="0">
              <a:lnSpc>
                <a:spcPct val="100000"/>
              </a:lnSpc>
              <a:spcBef>
                <a:spcPts val="3600"/>
              </a:spcBef>
              <a:spcAft>
                <a:spcPts val="0"/>
              </a:spcAft>
              <a:buSzPts val="2400"/>
              <a:buNone/>
            </a:pPr>
            <a:endParaRPr>
              <a:solidFill>
                <a:srgbClr val="00274C"/>
              </a:solidFill>
              <a:latin typeface="Georgia"/>
              <a:ea typeface="Georgia"/>
              <a:cs typeface="Georgia"/>
              <a:sym typeface="Georgia"/>
            </a:endParaRPr>
          </a:p>
          <a:p>
            <a:pPr marL="342900" lvl="0" indent="-190500" algn="l" rtl="0">
              <a:lnSpc>
                <a:spcPct val="100000"/>
              </a:lnSpc>
              <a:spcBef>
                <a:spcPts val="3400"/>
              </a:spcBef>
              <a:spcAft>
                <a:spcPts val="0"/>
              </a:spcAft>
              <a:buSzPts val="24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1400"/>
              </a:spcBef>
              <a:spcAft>
                <a:spcPts val="0"/>
              </a:spcAft>
              <a:buClr>
                <a:srgbClr val="FFCB05"/>
              </a:buClr>
              <a:buSzPts val="2400"/>
              <a:buFont typeface="Noto Sans Symbols"/>
              <a:buNone/>
            </a:pPr>
            <a:endParaRPr>
              <a:solidFill>
                <a:srgbClr val="FFCB05"/>
              </a:solidFill>
              <a:latin typeface="Georgia"/>
              <a:ea typeface="Georgia"/>
              <a:cs typeface="Georgia"/>
              <a:sym typeface="Georgia"/>
            </a:endParaRPr>
          </a:p>
        </p:txBody>
      </p:sp>
      <p:sp>
        <p:nvSpPr>
          <p:cNvPr id="236" name="Google Shape;236;p1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37" name="Google Shape;237;p1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Agenda</a:t>
            </a:r>
            <a:endParaRPr/>
          </a:p>
        </p:txBody>
      </p:sp>
      <p:sp>
        <p:nvSpPr>
          <p:cNvPr id="97" name="Google Shape;97;p2"/>
          <p:cNvSpPr txBox="1">
            <a:spLocks noGrp="1"/>
          </p:cNvSpPr>
          <p:nvPr>
            <p:ph type="subTitle" idx="1"/>
          </p:nvPr>
        </p:nvSpPr>
        <p:spPr>
          <a:xfrm>
            <a:off x="443345" y="1542009"/>
            <a:ext cx="11053330" cy="4596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This workshop will cover:</a:t>
            </a:r>
            <a:endParaRPr/>
          </a:p>
          <a:p>
            <a:pPr marL="457200" lvl="0" indent="-152400" algn="l" rtl="0">
              <a:lnSpc>
                <a:spcPct val="90000"/>
              </a:lnSpc>
              <a:spcBef>
                <a:spcPts val="1600"/>
              </a:spcBef>
              <a:spcAft>
                <a:spcPts val="0"/>
              </a:spcAft>
              <a:buSzPts val="2400"/>
              <a:buFont typeface="Noto Sans Symbols"/>
              <a:buChar char="❑"/>
            </a:pPr>
            <a:r>
              <a:rPr lang="en-US"/>
              <a:t>The ADA Team and our role</a:t>
            </a:r>
            <a:endParaRPr/>
          </a:p>
          <a:p>
            <a:pPr marL="457200" lvl="0" indent="-152400" algn="l" rtl="0">
              <a:lnSpc>
                <a:spcPct val="90000"/>
              </a:lnSpc>
              <a:spcBef>
                <a:spcPts val="1600"/>
              </a:spcBef>
              <a:spcAft>
                <a:spcPts val="0"/>
              </a:spcAft>
              <a:buSzPts val="2400"/>
              <a:buFont typeface="Noto Sans Symbols"/>
              <a:buChar char="❑"/>
            </a:pPr>
            <a:r>
              <a:rPr lang="en-US"/>
              <a:t>General background information on the ADA and its protections</a:t>
            </a:r>
            <a:endParaRPr/>
          </a:p>
          <a:p>
            <a:pPr marL="457200" lvl="0" indent="-152400" algn="l" rtl="0">
              <a:lnSpc>
                <a:spcPct val="90000"/>
              </a:lnSpc>
              <a:spcBef>
                <a:spcPts val="1600"/>
              </a:spcBef>
              <a:spcAft>
                <a:spcPts val="0"/>
              </a:spcAft>
              <a:buSzPts val="2400"/>
              <a:buFont typeface="Noto Sans Symbols"/>
              <a:buChar char="❑"/>
            </a:pPr>
            <a:r>
              <a:rPr lang="en-US"/>
              <a:t>Disability statistics</a:t>
            </a:r>
            <a:endParaRPr/>
          </a:p>
          <a:p>
            <a:pPr marL="457200" lvl="0" indent="-152400" algn="l" rtl="0">
              <a:lnSpc>
                <a:spcPct val="90000"/>
              </a:lnSpc>
              <a:spcBef>
                <a:spcPts val="1600"/>
              </a:spcBef>
              <a:spcAft>
                <a:spcPts val="0"/>
              </a:spcAft>
              <a:buSzPts val="2400"/>
              <a:buFont typeface="Noto Sans Symbols"/>
              <a:buChar char="❑"/>
            </a:pPr>
            <a:r>
              <a:rPr lang="en-US"/>
              <a:t>The Interactive Process</a:t>
            </a:r>
            <a:endParaRPr/>
          </a:p>
          <a:p>
            <a:pPr marL="457200" lvl="0" indent="-152400" algn="l" rtl="0">
              <a:lnSpc>
                <a:spcPct val="90000"/>
              </a:lnSpc>
              <a:spcBef>
                <a:spcPts val="1600"/>
              </a:spcBef>
              <a:spcAft>
                <a:spcPts val="0"/>
              </a:spcAft>
              <a:buSzPts val="2400"/>
              <a:buFont typeface="Noto Sans Symbols"/>
              <a:buChar char="❑"/>
            </a:pPr>
            <a:r>
              <a:rPr lang="en-US"/>
              <a:t>U-M &amp; community resources</a:t>
            </a:r>
            <a:endParaRPr/>
          </a:p>
          <a:p>
            <a:pPr marL="457200" lvl="0" indent="-152400" algn="l" rtl="0">
              <a:lnSpc>
                <a:spcPct val="90000"/>
              </a:lnSpc>
              <a:spcBef>
                <a:spcPts val="1600"/>
              </a:spcBef>
              <a:spcAft>
                <a:spcPts val="0"/>
              </a:spcAft>
              <a:buSzPts val="2400"/>
              <a:buFont typeface="Noto Sans Symbols"/>
              <a:buChar char="❑"/>
            </a:pPr>
            <a:r>
              <a:rPr lang="en-US"/>
              <a:t>Upcoming events</a:t>
            </a:r>
            <a:endParaRPr/>
          </a:p>
          <a:p>
            <a:pPr marL="0" lvl="0" indent="0" algn="l" rtl="0">
              <a:lnSpc>
                <a:spcPct val="90000"/>
              </a:lnSpc>
              <a:spcBef>
                <a:spcPts val="1600"/>
              </a:spcBef>
              <a:spcAft>
                <a:spcPts val="0"/>
              </a:spcAft>
              <a:buClr>
                <a:srgbClr val="00274C"/>
              </a:buClr>
              <a:buSzPts val="2400"/>
              <a:buFont typeface="Noto Sans Symbols"/>
              <a:buNone/>
            </a:pPr>
            <a:endParaRPr/>
          </a:p>
        </p:txBody>
      </p:sp>
      <p:sp>
        <p:nvSpPr>
          <p:cNvPr id="98" name="Google Shape;98;p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99" name="Google Shape;99;p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More Statistics</a:t>
            </a:r>
            <a:endParaRPr/>
          </a:p>
        </p:txBody>
      </p:sp>
      <p:sp>
        <p:nvSpPr>
          <p:cNvPr id="243" name="Google Shape;243;p19"/>
          <p:cNvSpPr txBox="1">
            <a:spLocks noGrp="1"/>
          </p:cNvSpPr>
          <p:nvPr>
            <p:ph type="subTitle" idx="1"/>
          </p:nvPr>
        </p:nvSpPr>
        <p:spPr>
          <a:xfrm>
            <a:off x="240632" y="4743062"/>
            <a:ext cx="11755210" cy="1576872"/>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6 in 10 adults in the US have a chronic health disease, 4 in 10 have two or more</a:t>
            </a:r>
            <a:endParaRPr/>
          </a:p>
          <a:p>
            <a:pPr marL="342900" lvl="0" indent="-342900" algn="ctr" rtl="0">
              <a:lnSpc>
                <a:spcPct val="10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Around 6.5 million people in the US have an intellectual disability</a:t>
            </a:r>
            <a:endParaRPr>
              <a:solidFill>
                <a:srgbClr val="FFCB05"/>
              </a:solidFill>
              <a:latin typeface="Georgia"/>
              <a:ea typeface="Georgia"/>
              <a:cs typeface="Georgia"/>
              <a:sym typeface="Georgia"/>
            </a:endParaRPr>
          </a:p>
          <a:p>
            <a:pPr marL="342900" lvl="0" indent="-342900" algn="ctr" rtl="0">
              <a:lnSpc>
                <a:spcPct val="100000"/>
              </a:lnSpc>
              <a:spcBef>
                <a:spcPts val="1200"/>
              </a:spcBef>
              <a:spcAft>
                <a:spcPts val="0"/>
              </a:spcAft>
              <a:buSzPts val="2400"/>
              <a:buFont typeface="Noto Sans Symbols"/>
              <a:buChar char="▪"/>
            </a:pPr>
            <a:r>
              <a:rPr lang="en-US">
                <a:solidFill>
                  <a:srgbClr val="00274C"/>
                </a:solidFill>
                <a:latin typeface="Georgia"/>
                <a:ea typeface="Georgia"/>
                <a:cs typeface="Georgia"/>
                <a:sym typeface="Georgia"/>
              </a:rPr>
              <a:t>Two people can have the same disability, but with different impacts</a:t>
            </a:r>
            <a:endParaRPr/>
          </a:p>
          <a:p>
            <a:pPr marL="342900" lvl="0" indent="-190500" algn="l" rtl="0">
              <a:lnSpc>
                <a:spcPct val="100000"/>
              </a:lnSpc>
              <a:spcBef>
                <a:spcPts val="1000"/>
              </a:spcBef>
              <a:spcAft>
                <a:spcPts val="0"/>
              </a:spcAft>
              <a:buClr>
                <a:srgbClr val="FFCB05"/>
              </a:buClr>
              <a:buSzPts val="2400"/>
              <a:buFont typeface="Noto Sans Symbols"/>
              <a:buNone/>
            </a:pPr>
            <a:endParaRPr>
              <a:solidFill>
                <a:srgbClr val="FFCB05"/>
              </a:solidFill>
              <a:latin typeface="Georgia"/>
              <a:ea typeface="Georgia"/>
              <a:cs typeface="Georgia"/>
              <a:sym typeface="Georgia"/>
            </a:endParaRPr>
          </a:p>
        </p:txBody>
      </p:sp>
      <p:sp>
        <p:nvSpPr>
          <p:cNvPr id="244" name="Google Shape;244;p1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45" name="Google Shape;245;p1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246" name="Google Shape;246;p19" descr="6 of 10 human figures with chronic diseases"/>
          <p:cNvPicPr preferRelativeResize="0"/>
          <p:nvPr/>
        </p:nvPicPr>
        <p:blipFill rotWithShape="1">
          <a:blip r:embed="rId3">
            <a:alphaModFix/>
          </a:blip>
          <a:srcRect l="4901" t="8821" r="5275" b="24080"/>
          <a:stretch/>
        </p:blipFill>
        <p:spPr>
          <a:xfrm>
            <a:off x="2304662" y="1390262"/>
            <a:ext cx="7427168" cy="335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ctrTitle"/>
          </p:nvPr>
        </p:nvSpPr>
        <p:spPr>
          <a:xfrm>
            <a:off x="0" y="355108"/>
            <a:ext cx="12192000" cy="86409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How Disabilities Present</a:t>
            </a:r>
            <a:endParaRPr/>
          </a:p>
        </p:txBody>
      </p:sp>
      <p:sp>
        <p:nvSpPr>
          <p:cNvPr id="252" name="Google Shape;252;p2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53" name="Google Shape;253;p2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graphicFrame>
        <p:nvGraphicFramePr>
          <p:cNvPr id="254" name="Google Shape;254;p20" descr="Graph: 13% of employees have a visible disability, 26% have sometimes visible disabilities, and 62% have a non-visible disability."/>
          <p:cNvGraphicFramePr/>
          <p:nvPr/>
        </p:nvGraphicFramePr>
        <p:xfrm>
          <a:off x="695324" y="1543050"/>
          <a:ext cx="10658475" cy="43759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0" y="3468413"/>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The Interactive Process</a:t>
            </a:r>
            <a:endParaRPr sz="1400" b="0" i="0" u="none" strike="noStrike" cap="none">
              <a:solidFill>
                <a:srgbClr val="000000"/>
              </a:solidFill>
              <a:latin typeface="Arial"/>
              <a:ea typeface="Arial"/>
              <a:cs typeface="Arial"/>
              <a:sym typeface="Arial"/>
            </a:endParaRPr>
          </a:p>
        </p:txBody>
      </p:sp>
      <p:sp>
        <p:nvSpPr>
          <p:cNvPr id="260" name="Google Shape;260;p21"/>
          <p:cNvSpPr txBox="1"/>
          <p:nvPr/>
        </p:nvSpPr>
        <p:spPr>
          <a:xfrm>
            <a:off x="1780777" y="4701545"/>
            <a:ext cx="8630446" cy="101292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Georgia"/>
                <a:ea typeface="Georgia"/>
                <a:cs typeface="Georgia"/>
                <a:sym typeface="Georgia"/>
              </a:rPr>
              <a:t>4 Steps to Accommodation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ctrTitle"/>
          </p:nvPr>
        </p:nvSpPr>
        <p:spPr>
          <a:xfrm>
            <a:off x="209549" y="355108"/>
            <a:ext cx="11763375" cy="108180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Step 1: Employee Requests an Accommodation</a:t>
            </a:r>
            <a:endParaRPr/>
          </a:p>
        </p:txBody>
      </p:sp>
      <p:sp>
        <p:nvSpPr>
          <p:cNvPr id="267" name="Google Shape;267;p22"/>
          <p:cNvSpPr txBox="1">
            <a:spLocks noGrp="1"/>
          </p:cNvSpPr>
          <p:nvPr>
            <p:ph type="subTitle" idx="1"/>
          </p:nvPr>
        </p:nvSpPr>
        <p:spPr>
          <a:xfrm>
            <a:off x="6073007" y="1819469"/>
            <a:ext cx="5162551" cy="388153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Submit a request using the online </a:t>
            </a:r>
            <a:r>
              <a:rPr lang="en-US"/>
              <a:t>form</a:t>
            </a:r>
            <a:endParaRPr>
              <a:solidFill>
                <a:srgbClr val="00274C"/>
              </a:solidFill>
              <a:latin typeface="Georgia"/>
              <a:ea typeface="Georgia"/>
              <a:cs typeface="Georgia"/>
              <a:sym typeface="Georgia"/>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Supply medical documentation</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This allows the ADA Team to make a disability determination and ensures the employee is eligible for workplace accommodations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Become familiar with policies and procedures</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268" name="Google Shape;268;p2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269" name="Google Shape;269;p2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270" name="Google Shape;270;p22" descr="A keyboard with a key stating &quot;submit request&quot;"/>
          <p:cNvPicPr preferRelativeResize="0"/>
          <p:nvPr/>
        </p:nvPicPr>
        <p:blipFill rotWithShape="1">
          <a:blip r:embed="rId3">
            <a:alphaModFix/>
          </a:blip>
          <a:srcRect l="1633" r="-3" b="-3"/>
          <a:stretch/>
        </p:blipFill>
        <p:spPr>
          <a:xfrm>
            <a:off x="933449" y="1898287"/>
            <a:ext cx="4846007" cy="3448595"/>
          </a:xfrm>
          <a:prstGeom prst="rect">
            <a:avLst/>
          </a:prstGeom>
          <a:solidFill>
            <a:srgbClr val="FFFFFF"/>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ctrTitle"/>
          </p:nvPr>
        </p:nvSpPr>
        <p:spPr>
          <a:xfrm>
            <a:off x="209549" y="355107"/>
            <a:ext cx="11763375" cy="10579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Step 2: Employee Meets With an Accessibility Specialist</a:t>
            </a:r>
            <a:endParaRPr/>
          </a:p>
        </p:txBody>
      </p:sp>
      <p:sp>
        <p:nvSpPr>
          <p:cNvPr id="277" name="Google Shape;277;p23"/>
          <p:cNvSpPr txBox="1">
            <a:spLocks noGrp="1"/>
          </p:cNvSpPr>
          <p:nvPr>
            <p:ph type="subTitle" idx="1"/>
          </p:nvPr>
        </p:nvSpPr>
        <p:spPr>
          <a:xfrm>
            <a:off x="523875" y="1413094"/>
            <a:ext cx="7248525" cy="474005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Employees will schedule a meeting to discuss their request in detail. This is an opportunity to provide additional information and share lived experiences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This can take place during the workday without using benefit time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Supervisors do not need to be informed of the meeting with the AS (not yet, anyway)</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Employees will be asked to provide: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Their job description</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Names of immediate supervisor and HR representative</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278" name="Google Shape;278;p2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79" name="Google Shape;279;p2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280" name="Google Shape;280;p23" descr="Two people sit at a table. One is speaking, the other is taking notes on a laptop"/>
          <p:cNvPicPr preferRelativeResize="0"/>
          <p:nvPr/>
        </p:nvPicPr>
        <p:blipFill rotWithShape="1">
          <a:blip r:embed="rId3">
            <a:alphaModFix/>
          </a:blip>
          <a:srcRect/>
          <a:stretch/>
        </p:blipFill>
        <p:spPr>
          <a:xfrm>
            <a:off x="7908416" y="2317205"/>
            <a:ext cx="4064508" cy="2931834"/>
          </a:xfrm>
          <a:prstGeom prst="rect">
            <a:avLst/>
          </a:prstGeom>
          <a:solidFill>
            <a:srgbClr val="FFFFFF"/>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ctrTitle"/>
          </p:nvPr>
        </p:nvSpPr>
        <p:spPr>
          <a:xfrm>
            <a:off x="209549" y="355107"/>
            <a:ext cx="11763375" cy="10579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Step 3: Accessibility Specialist Meets With Unit</a:t>
            </a:r>
            <a:endParaRPr/>
          </a:p>
        </p:txBody>
      </p:sp>
      <p:sp>
        <p:nvSpPr>
          <p:cNvPr id="287" name="Google Shape;287;p24"/>
          <p:cNvSpPr txBox="1">
            <a:spLocks noGrp="1"/>
          </p:cNvSpPr>
          <p:nvPr>
            <p:ph type="subTitle" idx="1"/>
          </p:nvPr>
        </p:nvSpPr>
        <p:spPr>
          <a:xfrm>
            <a:off x="3956364" y="1413094"/>
            <a:ext cx="7912175" cy="474005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The AS will meet with the employee’s immediate supervisor and a member of the HR Team</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Or another individual who can help to make decisions for the worksite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The unit must provide the employee’s job description and be able to discuss the employee’s essential job functions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The AS may discuss the limitations of the condition but we will not share the employee’s medical condition or disability. The employee’s medical documentation will not be shared, either.</a:t>
            </a:r>
            <a:endParaRPr/>
          </a:p>
        </p:txBody>
      </p:sp>
      <p:sp>
        <p:nvSpPr>
          <p:cNvPr id="288" name="Google Shape;288;p2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289" name="Google Shape;289;p2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290" name="Google Shape;290;p24" descr="3 people sit at a table. One is sharing a graphic on a laptop, another is listening with their arms folded, and a third is listening with a folder sitting in front of them."/>
          <p:cNvPicPr preferRelativeResize="0"/>
          <p:nvPr/>
        </p:nvPicPr>
        <p:blipFill rotWithShape="1">
          <a:blip r:embed="rId3">
            <a:alphaModFix/>
          </a:blip>
          <a:srcRect l="8982" r="8362"/>
          <a:stretch/>
        </p:blipFill>
        <p:spPr>
          <a:xfrm>
            <a:off x="209549" y="1708240"/>
            <a:ext cx="3844105" cy="3441520"/>
          </a:xfrm>
          <a:prstGeom prst="rect">
            <a:avLst/>
          </a:prstGeom>
          <a:solidFill>
            <a:srgbClr val="FFFFFF"/>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5"/>
          <p:cNvSpPr txBox="1">
            <a:spLocks noGrp="1"/>
          </p:cNvSpPr>
          <p:nvPr>
            <p:ph type="ctrTitle"/>
          </p:nvPr>
        </p:nvSpPr>
        <p:spPr>
          <a:xfrm>
            <a:off x="209549" y="355108"/>
            <a:ext cx="11763375" cy="108180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Step 4: Determine and Finalize the Accommodation</a:t>
            </a:r>
            <a:endParaRPr/>
          </a:p>
        </p:txBody>
      </p:sp>
      <p:sp>
        <p:nvSpPr>
          <p:cNvPr id="297" name="Google Shape;297;p25"/>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The Accessibility Specialist will determine the most reasonable and appropriate accommodation</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Taking into account the employee’s lived experiences, medical documentation and provider recommendations, and the needs of the unit</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Draft documents will be issued to the unit and the employee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Everyone must acknowledge the draft documents in order to move forward with the Interactive Process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Accommodation documents will be finalized with a copy sent to all parties involved</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298" name="Google Shape;298;p2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299" name="Google Shape;299;p2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ctrTitle"/>
          </p:nvPr>
        </p:nvSpPr>
        <p:spPr>
          <a:xfrm>
            <a:off x="209549" y="355107"/>
            <a:ext cx="11763375" cy="10579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After the Accommodation is Finalized</a:t>
            </a:r>
            <a:endParaRPr/>
          </a:p>
        </p:txBody>
      </p:sp>
      <p:sp>
        <p:nvSpPr>
          <p:cNvPr id="306" name="Google Shape;306;p26"/>
          <p:cNvSpPr txBox="1">
            <a:spLocks noGrp="1"/>
          </p:cNvSpPr>
          <p:nvPr>
            <p:ph type="subTitle" idx="1"/>
          </p:nvPr>
        </p:nvSpPr>
        <p:spPr>
          <a:xfrm>
            <a:off x="2944456" y="1413094"/>
            <a:ext cx="9157348" cy="474005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Save the accommodation document somewhere secure, but accessible when needed</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It should be stored separately from the employee’s personnel file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Create a plan for communication</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Determine how the accommodation should be implemented</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Create clear and concise expectations</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Know who to contact when questions arise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Check in regularly to make sure the accommodation is working as expected</a:t>
            </a:r>
            <a:endParaRPr/>
          </a:p>
        </p:txBody>
      </p:sp>
      <p:sp>
        <p:nvSpPr>
          <p:cNvPr id="307" name="Google Shape;307;p2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308" name="Google Shape;308;p2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309" name="Google Shape;309;p26" descr="A checklist with an orange pencil"/>
          <p:cNvPicPr preferRelativeResize="0"/>
          <p:nvPr/>
        </p:nvPicPr>
        <p:blipFill rotWithShape="1">
          <a:blip r:embed="rId3">
            <a:alphaModFix/>
          </a:blip>
          <a:srcRect/>
          <a:stretch/>
        </p:blipFill>
        <p:spPr>
          <a:xfrm>
            <a:off x="209549" y="2061546"/>
            <a:ext cx="2734907" cy="2734907"/>
          </a:xfrm>
          <a:prstGeom prst="rect">
            <a:avLst/>
          </a:prstGeom>
          <a:solidFill>
            <a:srgbClr val="FFFFFF"/>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ctrTitle"/>
          </p:nvPr>
        </p:nvSpPr>
        <p:spPr>
          <a:xfrm>
            <a:off x="209549" y="133195"/>
            <a:ext cx="11763375" cy="10579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Accommodation Examples</a:t>
            </a:r>
            <a:endParaRPr/>
          </a:p>
        </p:txBody>
      </p:sp>
      <p:sp>
        <p:nvSpPr>
          <p:cNvPr id="316" name="Google Shape;316;p27"/>
          <p:cNvSpPr txBox="1">
            <a:spLocks noGrp="1"/>
          </p:cNvSpPr>
          <p:nvPr>
            <p:ph type="subTitle" idx="1"/>
          </p:nvPr>
        </p:nvSpPr>
        <p:spPr>
          <a:xfrm>
            <a:off x="4635316" y="1379571"/>
            <a:ext cx="7167801" cy="490641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Modify/provide equipment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Sit to stand desk, ergonomic chair, ergonomic phone</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Modify a work schedule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Flexible start/end times, altering break schedules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Provide accessible software</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Speech to text, large format</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Alter a uniform</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Allow headwear, allow facial hair, fabric modifications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Provide leave</a:t>
            </a:r>
            <a:endParaRPr/>
          </a:p>
        </p:txBody>
      </p:sp>
      <p:sp>
        <p:nvSpPr>
          <p:cNvPr id="317" name="Google Shape;317;p2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318" name="Google Shape;318;p2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319" name="Google Shape;319;p27" descr="ECRT logo with images of a service dog, Braille, a brain, sign language, magnifying glass, and wheelchair user"/>
          <p:cNvPicPr preferRelativeResize="0"/>
          <p:nvPr/>
        </p:nvPicPr>
        <p:blipFill rotWithShape="1">
          <a:blip r:embed="rId3">
            <a:alphaModFix/>
          </a:blip>
          <a:srcRect/>
          <a:stretch/>
        </p:blipFill>
        <p:spPr>
          <a:xfrm>
            <a:off x="637413" y="2075168"/>
            <a:ext cx="3639058" cy="3515216"/>
          </a:xfrm>
          <a:prstGeom prst="rect">
            <a:avLst/>
          </a:prstGeom>
          <a:noFill/>
          <a:ln w="38100" cap="flat" cmpd="sng">
            <a:solidFill>
              <a:srgbClr val="7030A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8"/>
          <p:cNvSpPr txBox="1">
            <a:spLocks noGrp="1"/>
          </p:cNvSpPr>
          <p:nvPr>
            <p:ph type="title"/>
          </p:nvPr>
        </p:nvSpPr>
        <p:spPr>
          <a:xfrm>
            <a:off x="523875" y="3573188"/>
            <a:ext cx="1114425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University of Michigan and Community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Please Engage</a:t>
            </a:r>
            <a:endParaRPr/>
          </a:p>
        </p:txBody>
      </p:sp>
      <p:sp>
        <p:nvSpPr>
          <p:cNvPr id="105" name="Google Shape;105;p3"/>
          <p:cNvSpPr txBox="1">
            <a:spLocks noGrp="1"/>
          </p:cNvSpPr>
          <p:nvPr>
            <p:ph type="subTitle" idx="1"/>
          </p:nvPr>
        </p:nvSpPr>
        <p:spPr>
          <a:xfrm>
            <a:off x="443345" y="1542009"/>
            <a:ext cx="6432584" cy="45960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Questions are encouraged</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If you’re thinking about it, chances are someone else is, too!</a:t>
            </a:r>
            <a:endParaRPr/>
          </a:p>
          <a:p>
            <a:pPr marL="457200" lvl="1" indent="-9525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Submit your questions anonymously via Q&amp;A</a:t>
            </a:r>
            <a:endParaRPr/>
          </a:p>
          <a:p>
            <a:pPr marL="0" lvl="0" indent="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This is a safe/brave space</a:t>
            </a:r>
            <a:endParaRPr/>
          </a:p>
          <a:p>
            <a:pPr marL="457200" lvl="1" indent="-95250" algn="l" rtl="0">
              <a:lnSpc>
                <a:spcPct val="100000"/>
              </a:lnSpc>
              <a:spcBef>
                <a:spcPts val="2000"/>
              </a:spcBef>
              <a:spcAft>
                <a:spcPts val="0"/>
              </a:spcAft>
              <a:buSzPts val="1500"/>
              <a:buFont typeface="Noto Sans Symbols"/>
              <a:buChar char="▪"/>
            </a:pPr>
            <a:r>
              <a:rPr lang="en-US">
                <a:solidFill>
                  <a:srgbClr val="00274C"/>
                </a:solidFill>
                <a:latin typeface="Georgia"/>
                <a:ea typeface="Georgia"/>
                <a:cs typeface="Georgia"/>
                <a:sym typeface="Georgia"/>
              </a:rPr>
              <a:t>Respect the experiences of others</a:t>
            </a:r>
            <a:endParaRPr/>
          </a:p>
          <a:p>
            <a:pPr marL="0" lvl="0" indent="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Opportunities for growth and learning</a:t>
            </a:r>
            <a:endParaRPr/>
          </a:p>
          <a:p>
            <a:pPr marL="457200" lvl="1" indent="-95250" algn="l" rtl="0">
              <a:lnSpc>
                <a:spcPct val="100000"/>
              </a:lnSpc>
              <a:spcBef>
                <a:spcPts val="2000"/>
              </a:spcBef>
              <a:spcAft>
                <a:spcPts val="0"/>
              </a:spcAft>
              <a:buSzPts val="1500"/>
              <a:buFont typeface="Noto Sans Symbols"/>
              <a:buChar char="▪"/>
            </a:pPr>
            <a:r>
              <a:rPr lang="en-US">
                <a:solidFill>
                  <a:srgbClr val="00274C"/>
                </a:solidFill>
                <a:latin typeface="Georgia"/>
                <a:ea typeface="Georgia"/>
                <a:cs typeface="Georgia"/>
                <a:sym typeface="Georgia"/>
              </a:rPr>
              <a:t>We’re all learning together</a:t>
            </a:r>
            <a:endParaRPr/>
          </a:p>
          <a:p>
            <a:pPr marL="0" lvl="0" indent="0" algn="l" rtl="0">
              <a:lnSpc>
                <a:spcPct val="90000"/>
              </a:lnSpc>
              <a:spcBef>
                <a:spcPts val="2000"/>
              </a:spcBef>
              <a:spcAft>
                <a:spcPts val="0"/>
              </a:spcAft>
              <a:buClr>
                <a:srgbClr val="00274C"/>
              </a:buClr>
              <a:buSzPts val="2400"/>
              <a:buFont typeface="Noto Sans Symbols"/>
              <a:buNone/>
            </a:pPr>
            <a:endParaRPr/>
          </a:p>
        </p:txBody>
      </p:sp>
      <p:sp>
        <p:nvSpPr>
          <p:cNvPr id="106" name="Google Shape;106;p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07" name="Google Shape;107;p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108" name="Google Shape;108;p3" descr="A yellow thought bubble with a question mark and a yellow thought bubble with 4 horizontal lines representing text"/>
          <p:cNvPicPr preferRelativeResize="0"/>
          <p:nvPr/>
        </p:nvPicPr>
        <p:blipFill rotWithShape="1">
          <a:blip r:embed="rId3">
            <a:alphaModFix/>
          </a:blip>
          <a:srcRect/>
          <a:stretch/>
        </p:blipFill>
        <p:spPr>
          <a:xfrm>
            <a:off x="7045244" y="1420731"/>
            <a:ext cx="4016537" cy="40165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9"/>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Academic Support Options</a:t>
            </a:r>
            <a:endParaRPr/>
          </a:p>
        </p:txBody>
      </p:sp>
      <p:sp>
        <p:nvSpPr>
          <p:cNvPr id="330" name="Google Shape;330;p29"/>
          <p:cNvSpPr txBox="1">
            <a:spLocks noGrp="1"/>
          </p:cNvSpPr>
          <p:nvPr>
            <p:ph type="subTitle" idx="1"/>
          </p:nvPr>
        </p:nvSpPr>
        <p:spPr>
          <a:xfrm>
            <a:off x="271849" y="1418434"/>
            <a:ext cx="11531268" cy="478465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Services for Students with Disabilities </a:t>
            </a:r>
            <a:endParaRPr sz="2000" b="0" i="0">
              <a:solidFill>
                <a:srgbClr val="002060"/>
              </a:solidFill>
            </a:endParaRPr>
          </a:p>
          <a:p>
            <a:pPr marL="800100" lvl="1" indent="-342900" algn="l" rtl="0">
              <a:lnSpc>
                <a:spcPct val="90000"/>
              </a:lnSpc>
              <a:spcBef>
                <a:spcPts val="1800"/>
              </a:spcBef>
              <a:spcAft>
                <a:spcPts val="0"/>
              </a:spcAft>
              <a:buSzPts val="1500"/>
              <a:buFont typeface="Noto Sans Symbols"/>
              <a:buChar char="▪"/>
            </a:pPr>
            <a:r>
              <a:rPr lang="en-US" b="0" i="0">
                <a:solidFill>
                  <a:srgbClr val="002060"/>
                </a:solidFill>
                <a:latin typeface="Georgia"/>
                <a:ea typeface="Georgia"/>
                <a:cs typeface="Georgia"/>
                <a:sym typeface="Georgia"/>
              </a:rPr>
              <a:t>The University will provide reasonable academic accommodation(s) to otherwise qualified students as required by law to ensure equal access to educational opportunities.</a:t>
            </a:r>
            <a:endParaRPr>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Pregnant and Parenting Students (National Women’s Law Center)</a:t>
            </a:r>
            <a:r>
              <a:rPr lang="en-US" sz="2000" b="0" i="0">
                <a:solidFill>
                  <a:srgbClr val="002060"/>
                </a:solidFill>
              </a:rPr>
              <a:t> </a:t>
            </a:r>
            <a:endParaRPr>
              <a:solidFill>
                <a:srgbClr val="002060"/>
              </a:solidFill>
            </a:endParaRPr>
          </a:p>
          <a:p>
            <a:pPr marL="800100" lvl="1" indent="-342900" algn="l" rtl="0">
              <a:lnSpc>
                <a:spcPct val="90000"/>
              </a:lnSpc>
              <a:spcBef>
                <a:spcPts val="1800"/>
              </a:spcBef>
              <a:spcAft>
                <a:spcPts val="0"/>
              </a:spcAft>
              <a:buSzPts val="1500"/>
              <a:buFont typeface="Noto Sans Symbols"/>
              <a:buChar char="▪"/>
            </a:pPr>
            <a:r>
              <a:rPr lang="en-US" b="0" i="0">
                <a:solidFill>
                  <a:srgbClr val="002060"/>
                </a:solidFill>
                <a:latin typeface="Georgia"/>
                <a:ea typeface="Georgia"/>
                <a:cs typeface="Georgia"/>
                <a:sym typeface="Georgia"/>
              </a:rPr>
              <a:t>Resources and support for pregnant and parenting students to help them succeed in school.</a:t>
            </a:r>
            <a:endParaRPr>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hlinkClick r:id="rId5">
                  <a:extLst>
                    <a:ext uri="{A12FA001-AC4F-418D-AE19-62706E023703}">
                      <ahyp:hlinkClr xmlns:ahyp="http://schemas.microsoft.com/office/drawing/2018/hyperlinkcolor" val="tx"/>
                    </a:ext>
                  </a:extLst>
                </a:hlinkClick>
              </a:rPr>
              <a:t>Accommodations for Graduate Students with Disabilities (Rackham)</a:t>
            </a:r>
            <a:endParaRPr sz="2000" b="0" i="0">
              <a:solidFill>
                <a:srgbClr val="002060"/>
              </a:solidFill>
            </a:endParaRPr>
          </a:p>
          <a:p>
            <a:pPr marL="800100" lvl="1" indent="-342900" algn="l" rtl="0">
              <a:lnSpc>
                <a:spcPct val="90000"/>
              </a:lnSpc>
              <a:spcBef>
                <a:spcPts val="1800"/>
              </a:spcBef>
              <a:spcAft>
                <a:spcPts val="0"/>
              </a:spcAft>
              <a:buSzPts val="1500"/>
              <a:buFont typeface="Noto Sans Symbols"/>
              <a:buChar char="▪"/>
            </a:pPr>
            <a:r>
              <a:rPr lang="en-US" b="0" i="0">
                <a:solidFill>
                  <a:srgbClr val="002060"/>
                </a:solidFill>
                <a:latin typeface="Georgia"/>
                <a:ea typeface="Georgia"/>
                <a:cs typeface="Georgia"/>
                <a:sym typeface="Georgia"/>
              </a:rPr>
              <a:t>U-M is committed to ensuring graduate students receive appropriate </a:t>
            </a:r>
            <a:r>
              <a:rPr lang="en-US" b="0" i="0">
                <a:solidFill>
                  <a:srgbClr val="00274C"/>
                </a:solidFill>
                <a:latin typeface="Georgia"/>
                <a:ea typeface="Georgia"/>
                <a:cs typeface="Georgia"/>
                <a:sym typeface="Georgia"/>
              </a:rPr>
              <a:t>reasonable accommodation so all students are supported in all aspects of their educational experience, including their employment related to their graduate education. </a:t>
            </a:r>
            <a:endParaRPr b="0" i="0" u="none" strike="noStrike" cap="none">
              <a:solidFill>
                <a:srgbClr val="00274C"/>
              </a:solidFill>
              <a:latin typeface="Georgia"/>
              <a:ea typeface="Georgia"/>
              <a:cs typeface="Georgia"/>
              <a:sym typeface="Georgia"/>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31" name="Google Shape;331;p2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332" name="Google Shape;332;p2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a:spLocks noGrp="1"/>
          </p:cNvSpPr>
          <p:nvPr>
            <p:ph type="ctrTitle"/>
          </p:nvPr>
        </p:nvSpPr>
        <p:spPr>
          <a:xfrm>
            <a:off x="443345" y="25822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Accessible &amp; Gender Inclusive Restrooms</a:t>
            </a:r>
            <a:endParaRPr/>
          </a:p>
        </p:txBody>
      </p:sp>
      <p:sp>
        <p:nvSpPr>
          <p:cNvPr id="338" name="Google Shape;338;p30"/>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Accessible restrooms on campus </a:t>
            </a:r>
            <a:endParaRPr sz="2000" b="0" i="0">
              <a:solidFill>
                <a:srgbClr val="002060"/>
              </a:solidFill>
              <a:latin typeface="Georgia"/>
              <a:ea typeface="Georgia"/>
              <a:cs typeface="Georgia"/>
              <a:sym typeface="Georgia"/>
            </a:endParaRPr>
          </a:p>
          <a:p>
            <a:pPr marL="800100" lvl="1" indent="-342900" algn="l" rtl="0">
              <a:lnSpc>
                <a:spcPct val="90000"/>
              </a:lnSpc>
              <a:spcBef>
                <a:spcPts val="1800"/>
              </a:spcBef>
              <a:spcAft>
                <a:spcPts val="0"/>
              </a:spcAft>
              <a:buSzPts val="1500"/>
              <a:buFont typeface="Noto Sans Symbols"/>
              <a:buChar char="▪"/>
            </a:pPr>
            <a:r>
              <a:rPr lang="en-US" b="0" i="0">
                <a:solidFill>
                  <a:srgbClr val="002060"/>
                </a:solidFill>
                <a:latin typeface="Georgia"/>
                <a:ea typeface="Georgia"/>
                <a:cs typeface="Georgia"/>
                <a:sym typeface="Georgia"/>
              </a:rPr>
              <a:t>Services for Students with Disabilities (SSD) provides a list of accessible bathrooms across all U-M campuses in the Ann Arbor Area. Search alphabetically by building or by campus.</a:t>
            </a:r>
            <a:endParaRPr>
              <a:solidFill>
                <a:srgbClr val="002060"/>
              </a:solidFill>
              <a:latin typeface="Georgia"/>
              <a:ea typeface="Georgia"/>
              <a:cs typeface="Georgia"/>
              <a:sym typeface="Georgia"/>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Gender inclusive restrooms on campus </a:t>
            </a:r>
            <a:r>
              <a:rPr lang="en-US" sz="2000" b="0" i="0">
                <a:solidFill>
                  <a:srgbClr val="002060"/>
                </a:solidFill>
                <a:latin typeface="Georgia"/>
                <a:ea typeface="Georgia"/>
                <a:cs typeface="Georgia"/>
                <a:sym typeface="Georgia"/>
              </a:rPr>
              <a:t> </a:t>
            </a:r>
            <a:endParaRPr>
              <a:solidFill>
                <a:srgbClr val="002060"/>
              </a:solidFill>
              <a:latin typeface="Georgia"/>
              <a:ea typeface="Georgia"/>
              <a:cs typeface="Georgia"/>
              <a:sym typeface="Georgia"/>
            </a:endParaRPr>
          </a:p>
          <a:p>
            <a:pPr marL="800100" lvl="1" indent="-342900" algn="l" rtl="0">
              <a:lnSpc>
                <a:spcPct val="90000"/>
              </a:lnSpc>
              <a:spcBef>
                <a:spcPts val="1800"/>
              </a:spcBef>
              <a:spcAft>
                <a:spcPts val="0"/>
              </a:spcAft>
              <a:buSzPts val="1500"/>
              <a:buFont typeface="Noto Sans Symbols"/>
              <a:buChar char="▪"/>
            </a:pPr>
            <a:r>
              <a:rPr lang="en-US">
                <a:solidFill>
                  <a:srgbClr val="00274C"/>
                </a:solidFill>
                <a:latin typeface="Georgia"/>
                <a:ea typeface="Georgia"/>
                <a:cs typeface="Georgia"/>
                <a:sym typeface="Georgia"/>
              </a:rPr>
              <a:t>The Spectrum Center provides several guides for trans students, faculty, and staff, including guides to health care, housing, and gender inclusive restrooms.</a:t>
            </a:r>
            <a:endParaRPr/>
          </a:p>
        </p:txBody>
      </p:sp>
      <p:sp>
        <p:nvSpPr>
          <p:cNvPr id="339" name="Google Shape;339;p3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340" name="Google Shape;340;p3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1"/>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Accessible Transportation &amp; Parking</a:t>
            </a:r>
            <a:endParaRPr/>
          </a:p>
        </p:txBody>
      </p:sp>
      <p:sp>
        <p:nvSpPr>
          <p:cNvPr id="346" name="Google Shape;346;p31"/>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Accessible Parking at Michigan Medicine</a:t>
            </a:r>
            <a:r>
              <a:rPr lang="en-US" sz="2000" b="0" i="0">
                <a:solidFill>
                  <a:srgbClr val="002060"/>
                </a:solidFill>
              </a:rPr>
              <a:t> </a:t>
            </a:r>
            <a:endParaRPr>
              <a:solidFill>
                <a:srgbClr val="002060"/>
              </a:solidFill>
            </a:endParaRPr>
          </a:p>
          <a:p>
            <a:pPr marL="800100" lvl="1" indent="-342900" algn="l" rtl="0">
              <a:lnSpc>
                <a:spcPct val="90000"/>
              </a:lnSpc>
              <a:spcBef>
                <a:spcPts val="1800"/>
              </a:spcBef>
              <a:spcAft>
                <a:spcPts val="0"/>
              </a:spcAft>
              <a:buSzPts val="1500"/>
              <a:buFont typeface="Noto Sans Symbols"/>
              <a:buChar char="▪"/>
            </a:pPr>
            <a:r>
              <a:rPr lang="en-US" b="0" i="0">
                <a:solidFill>
                  <a:srgbClr val="002060"/>
                </a:solidFill>
                <a:latin typeface="Georgia"/>
                <a:ea typeface="Georgia"/>
                <a:cs typeface="Georgia"/>
                <a:sym typeface="Georgia"/>
              </a:rPr>
              <a:t>U-M Health provides a variety of parking options for patients, including on-site parking structures as well as valet services. Accessible parking spaces are available at all parking structures.</a:t>
            </a:r>
            <a:endParaRPr>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Accessible parking on campus</a:t>
            </a:r>
            <a:r>
              <a:rPr lang="en-US" sz="2000" b="0" i="0">
                <a:solidFill>
                  <a:srgbClr val="002060"/>
                </a:solidFill>
              </a:rPr>
              <a:t> </a:t>
            </a:r>
            <a:endParaRPr>
              <a:solidFill>
                <a:srgbClr val="002060"/>
              </a:solidFill>
            </a:endParaRPr>
          </a:p>
          <a:p>
            <a:pPr marL="800100" lvl="1" indent="-342900" algn="l" rtl="0">
              <a:lnSpc>
                <a:spcPct val="90000"/>
              </a:lnSpc>
              <a:spcBef>
                <a:spcPts val="1800"/>
              </a:spcBef>
              <a:spcAft>
                <a:spcPts val="0"/>
              </a:spcAft>
              <a:buSzPts val="1500"/>
              <a:buFont typeface="Noto Sans Symbols"/>
              <a:buChar char="▪"/>
            </a:pPr>
            <a:r>
              <a:rPr lang="en-US" b="0" i="0">
                <a:solidFill>
                  <a:srgbClr val="002060"/>
                </a:solidFill>
                <a:latin typeface="Georgia"/>
                <a:ea typeface="Georgia"/>
                <a:cs typeface="Georgia"/>
                <a:sym typeface="Georgia"/>
              </a:rPr>
              <a:t>Learn how to request parking services to accommodate disabilities.</a:t>
            </a:r>
            <a:endParaRPr>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hlinkClick r:id="rId5">
                  <a:extLst>
                    <a:ext uri="{A12FA001-AC4F-418D-AE19-62706E023703}">
                      <ahyp:hlinkClr xmlns:ahyp="http://schemas.microsoft.com/office/drawing/2018/hyperlinkcolor" val="tx"/>
                    </a:ext>
                  </a:extLst>
                </a:hlinkClick>
              </a:rPr>
              <a:t>Paratransit Transportation Services</a:t>
            </a:r>
            <a:r>
              <a:rPr lang="en-US" sz="2000" b="0" i="0">
                <a:solidFill>
                  <a:srgbClr val="002060"/>
                </a:solidFill>
              </a:rPr>
              <a:t> </a:t>
            </a:r>
            <a:endParaRPr>
              <a:solidFill>
                <a:srgbClr val="002060"/>
              </a:solidFill>
            </a:endParaRPr>
          </a:p>
          <a:p>
            <a:pPr marL="800100" lvl="1" indent="-342900" algn="l" rtl="0">
              <a:lnSpc>
                <a:spcPct val="90000"/>
              </a:lnSpc>
              <a:spcBef>
                <a:spcPts val="1800"/>
              </a:spcBef>
              <a:spcAft>
                <a:spcPts val="0"/>
              </a:spcAft>
              <a:buSzPts val="1500"/>
              <a:buFont typeface="Noto Sans Symbols"/>
              <a:buChar char="▪"/>
            </a:pPr>
            <a:r>
              <a:rPr lang="en-US" b="0" i="0">
                <a:solidFill>
                  <a:srgbClr val="00274C"/>
                </a:solidFill>
                <a:latin typeface="Georgia"/>
                <a:ea typeface="Georgia"/>
                <a:cs typeface="Georgia"/>
                <a:sym typeface="Georgia"/>
              </a:rPr>
              <a:t>U-M Transportation Services offers curb-to-curb paratransit services for students, faculty and staff (clients) that are unable to used the fixed route campus system. Certification of eligibility for the service is handled through the Office of Services for Students with Disabilities (SSD).</a:t>
            </a:r>
            <a:endParaRPr/>
          </a:p>
          <a:p>
            <a:pPr marL="0" lvl="0" indent="0" algn="l" rtl="0">
              <a:lnSpc>
                <a:spcPct val="90000"/>
              </a:lnSpc>
              <a:spcBef>
                <a:spcPts val="1000"/>
              </a:spcBef>
              <a:spcAft>
                <a:spcPts val="0"/>
              </a:spcAft>
              <a:buSzPts val="2400"/>
              <a:buNone/>
            </a:pPr>
            <a:endParaRPr b="0" i="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47" name="Google Shape;347;p3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348" name="Google Shape;348;p3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2"/>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Accessible Options @ U-M Athletics</a:t>
            </a:r>
            <a:endParaRPr/>
          </a:p>
        </p:txBody>
      </p:sp>
      <p:sp>
        <p:nvSpPr>
          <p:cNvPr id="354" name="Google Shape;354;p32"/>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solidFill>
                  <a:srgbClr val="002060"/>
                </a:solidFill>
              </a:rPr>
              <a:t>Accessible ticket policies, accessible parking, and information for guests with disabilities:</a:t>
            </a:r>
            <a:endParaRPr sz="2000" b="0" i="0" u="sng">
              <a:solidFill>
                <a:srgbClr val="002060"/>
              </a:solidFill>
              <a:hlinkClick r:id="rId3">
                <a:extLst>
                  <a:ext uri="{A12FA001-AC4F-418D-AE19-62706E023703}">
                    <ahyp:hlinkClr xmlns:ahyp="http://schemas.microsoft.com/office/drawing/2018/hyperlinkcolor" val="tx"/>
                  </a:ext>
                </a:extLst>
              </a:hlinkClick>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Michigan Stadium</a:t>
            </a:r>
            <a:r>
              <a:rPr lang="en-US" sz="2000" b="0" i="0">
                <a:solidFill>
                  <a:srgbClr val="002060"/>
                </a:solidFill>
              </a:rPr>
              <a:t> </a:t>
            </a:r>
            <a:endParaRPr>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Crisler Center</a:t>
            </a:r>
            <a:r>
              <a:rPr lang="en-US" sz="2000" b="0" i="0">
                <a:solidFill>
                  <a:srgbClr val="002060"/>
                </a:solidFill>
              </a:rPr>
              <a:t> </a:t>
            </a:r>
            <a:endParaRPr>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u="sng">
                <a:solidFill>
                  <a:srgbClr val="002060"/>
                </a:solidFill>
                <a:hlinkClick r:id="rId5">
                  <a:extLst>
                    <a:ext uri="{A12FA001-AC4F-418D-AE19-62706E023703}">
                      <ahyp:hlinkClr xmlns:ahyp="http://schemas.microsoft.com/office/drawing/2018/hyperlinkcolor" val="tx"/>
                    </a:ext>
                  </a:extLst>
                </a:hlinkClick>
              </a:rPr>
              <a:t>Yost Ice Arena</a:t>
            </a:r>
            <a:endParaRPr sz="2000">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u="sng">
                <a:solidFill>
                  <a:srgbClr val="002060"/>
                </a:solidFill>
                <a:hlinkClick r:id="rId6">
                  <a:extLst>
                    <a:ext uri="{A12FA001-AC4F-418D-AE19-62706E023703}">
                      <ahyp:hlinkClr xmlns:ahyp="http://schemas.microsoft.com/office/drawing/2018/hyperlinkcolor" val="tx"/>
                    </a:ext>
                  </a:extLst>
                </a:hlinkClick>
              </a:rPr>
              <a:t>Wilpon Complex</a:t>
            </a:r>
            <a:endParaRPr sz="2000">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u="sng">
                <a:solidFill>
                  <a:srgbClr val="002060"/>
                </a:solidFill>
                <a:hlinkClick r:id="rId7">
                  <a:extLst>
                    <a:ext uri="{A12FA001-AC4F-418D-AE19-62706E023703}">
                      <ahyp:hlinkClr xmlns:ahyp="http://schemas.microsoft.com/office/drawing/2018/hyperlinkcolor" val="tx"/>
                    </a:ext>
                  </a:extLst>
                </a:hlinkClick>
              </a:rPr>
              <a:t>Phyllis Ocker Field</a:t>
            </a:r>
            <a:endParaRPr sz="2000">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u="sng">
                <a:solidFill>
                  <a:srgbClr val="002060"/>
                </a:solidFill>
                <a:hlinkClick r:id="rId8">
                  <a:extLst>
                    <a:ext uri="{A12FA001-AC4F-418D-AE19-62706E023703}">
                      <ahyp:hlinkClr xmlns:ahyp="http://schemas.microsoft.com/office/drawing/2018/hyperlinkcolor" val="tx"/>
                    </a:ext>
                  </a:extLst>
                </a:hlinkClick>
              </a:rPr>
              <a:t>U-M Soccer Stadium</a:t>
            </a:r>
            <a:endParaRPr sz="2000">
              <a:solidFill>
                <a:srgbClr val="002060"/>
              </a:solidFill>
            </a:endParaRPr>
          </a:p>
          <a:p>
            <a:pPr marL="342900" lvl="0" indent="-342900" algn="l" rtl="0">
              <a:lnSpc>
                <a:spcPct val="90000"/>
              </a:lnSpc>
              <a:spcBef>
                <a:spcPts val="1800"/>
              </a:spcBef>
              <a:spcAft>
                <a:spcPts val="0"/>
              </a:spcAft>
              <a:buSzPts val="2000"/>
              <a:buFont typeface="Noto Sans Symbols"/>
              <a:buChar char="▪"/>
            </a:pPr>
            <a:r>
              <a:rPr lang="en-US" sz="2000">
                <a:solidFill>
                  <a:srgbClr val="002060"/>
                </a:solidFill>
              </a:rPr>
              <a:t>For information for other locations, contact </a:t>
            </a:r>
            <a:r>
              <a:rPr lang="en-US" sz="2000" u="sng">
                <a:solidFill>
                  <a:srgbClr val="002060"/>
                </a:solidFill>
                <a:hlinkClick r:id="rId9">
                  <a:extLst>
                    <a:ext uri="{A12FA001-AC4F-418D-AE19-62706E023703}">
                      <ahyp:hlinkClr xmlns:ahyp="http://schemas.microsoft.com/office/drawing/2018/hyperlinkcolor" val="tx"/>
                    </a:ext>
                  </a:extLst>
                </a:hlinkClick>
              </a:rPr>
              <a:t>mtickets@umich.edu</a:t>
            </a:r>
            <a:r>
              <a:rPr lang="en-US" sz="2000">
                <a:solidFill>
                  <a:srgbClr val="002060"/>
                </a:solidFill>
              </a:rPr>
              <a:t> </a:t>
            </a:r>
            <a:endParaRPr>
              <a:solidFill>
                <a:srgbClr val="002060"/>
              </a:solidFill>
            </a:endParaRPr>
          </a:p>
        </p:txBody>
      </p:sp>
      <p:pic>
        <p:nvPicPr>
          <p:cNvPr id="355" name="Google Shape;355;p32" descr="6 wheelchair users play basketball"/>
          <p:cNvPicPr preferRelativeResize="0"/>
          <p:nvPr/>
        </p:nvPicPr>
        <p:blipFill rotWithShape="1">
          <a:blip r:embed="rId10">
            <a:alphaModFix/>
          </a:blip>
          <a:srcRect/>
          <a:stretch/>
        </p:blipFill>
        <p:spPr>
          <a:xfrm>
            <a:off x="6022109" y="1995487"/>
            <a:ext cx="4302529" cy="286702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356" name="Google Shape;356;p3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
        <p:nvSpPr>
          <p:cNvPr id="357" name="Google Shape;357;p3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3"/>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Campus Inclusivity Resources</a:t>
            </a:r>
            <a:endParaRPr/>
          </a:p>
        </p:txBody>
      </p:sp>
      <p:sp>
        <p:nvSpPr>
          <p:cNvPr id="363" name="Google Shape;363;p33"/>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Inclusive Teaching Resources</a:t>
            </a:r>
            <a:r>
              <a:rPr lang="en-US" sz="2000" b="0" i="0">
                <a:solidFill>
                  <a:srgbClr val="002060"/>
                </a:solidFill>
              </a:rPr>
              <a:t> </a:t>
            </a:r>
            <a:endParaRPr>
              <a:solidFill>
                <a:srgbClr val="002060"/>
              </a:solidFill>
            </a:endParaRPr>
          </a:p>
          <a:p>
            <a:pPr marL="800100" lvl="1" indent="-342900" algn="l" rtl="0">
              <a:lnSpc>
                <a:spcPct val="90000"/>
              </a:lnSpc>
              <a:spcBef>
                <a:spcPts val="1200"/>
              </a:spcBef>
              <a:spcAft>
                <a:spcPts val="0"/>
              </a:spcAft>
              <a:buSzPts val="1500"/>
              <a:buFont typeface="Noto Sans Symbols"/>
              <a:buChar char="▪"/>
            </a:pPr>
            <a:r>
              <a:rPr lang="en-US" b="0" i="0">
                <a:solidFill>
                  <a:srgbClr val="002060"/>
                </a:solidFill>
                <a:latin typeface="Georgia"/>
                <a:ea typeface="Georgia"/>
                <a:cs typeface="Georgia"/>
                <a:sym typeface="Georgia"/>
              </a:rPr>
              <a:t>The Center for Research on Learning &amp; Teaching (CRLT) supports teachers in creating learning environments where students of all identities and backgrounds can flourish. This page features a range of online resources that define inclusive teaching and provide specific strategies for practicing it.</a:t>
            </a:r>
            <a:endParaRPr>
              <a:solidFill>
                <a:srgbClr val="002060"/>
              </a:solidFill>
            </a:endParaRPr>
          </a:p>
          <a:p>
            <a:pPr marL="342900" lvl="0" indent="-342900" algn="l" rtl="0">
              <a:lnSpc>
                <a:spcPct val="90000"/>
              </a:lnSpc>
              <a:spcBef>
                <a:spcPts val="12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Library Accessibility</a:t>
            </a:r>
            <a:r>
              <a:rPr lang="en-US" sz="2000" b="0" i="0">
                <a:solidFill>
                  <a:srgbClr val="002060"/>
                </a:solidFill>
              </a:rPr>
              <a:t> </a:t>
            </a:r>
            <a:endParaRPr>
              <a:solidFill>
                <a:srgbClr val="002060"/>
              </a:solidFill>
            </a:endParaRPr>
          </a:p>
          <a:p>
            <a:pPr marL="800100" lvl="1" indent="-342900" algn="l" rtl="0">
              <a:lnSpc>
                <a:spcPct val="90000"/>
              </a:lnSpc>
              <a:spcBef>
                <a:spcPts val="1200"/>
              </a:spcBef>
              <a:spcAft>
                <a:spcPts val="0"/>
              </a:spcAft>
              <a:buSzPts val="1500"/>
              <a:buFont typeface="Noto Sans Symbols"/>
              <a:buChar char="▪"/>
            </a:pPr>
            <a:r>
              <a:rPr lang="en-US" b="0" i="0">
                <a:solidFill>
                  <a:srgbClr val="00274C"/>
                </a:solidFill>
                <a:latin typeface="Georgia"/>
                <a:ea typeface="Georgia"/>
                <a:cs typeface="Georgia"/>
                <a:sym typeface="Georgia"/>
              </a:rPr>
              <a:t>Information on accessibility support and practices provided by the library to create equitable experiences for all individuals</a:t>
            </a:r>
            <a:r>
              <a:rPr lang="en-US" b="0" i="0">
                <a:latin typeface="Georgia"/>
                <a:ea typeface="Georgia"/>
                <a:cs typeface="Georgia"/>
                <a:sym typeface="Georgia"/>
              </a:rPr>
              <a:t>.</a:t>
            </a:r>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64" name="Google Shape;364;p3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365" name="Google Shape;365;p3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4"/>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Campus Maps</a:t>
            </a:r>
            <a:endParaRPr/>
          </a:p>
        </p:txBody>
      </p:sp>
      <p:sp>
        <p:nvSpPr>
          <p:cNvPr id="371" name="Google Shape;371;p34"/>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Campus Construction Maps</a:t>
            </a:r>
            <a:endParaRPr sz="2000">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Architecture, Engineering and Construction (AEC) provides maps showing construction zones on campus.</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Campus Map</a:t>
            </a:r>
            <a:r>
              <a:rPr lang="en-US" sz="2000" b="0" i="0">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The Interactive Campus Map allows searching for specific buildings, identifying directions from place to place, exploring bus routes, and seeing parking options. The map is also available on the Michigan mobile app, which provides a map and real-time bus information on the go.</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a:solidFill>
                  <a:srgbClr val="002060"/>
                </a:solidFill>
                <a:hlinkClick r:id="rId5">
                  <a:extLst>
                    <a:ext uri="{A12FA001-AC4F-418D-AE19-62706E023703}">
                      <ahyp:hlinkClr xmlns:ahyp="http://schemas.microsoft.com/office/drawing/2018/hyperlinkcolor" val="tx"/>
                    </a:ext>
                  </a:extLst>
                </a:hlinkClick>
              </a:rPr>
              <a:t>Lactation Room Locations</a:t>
            </a:r>
            <a:r>
              <a:rPr lang="en-US" sz="2000" b="0" i="0">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74C"/>
                </a:solidFill>
                <a:latin typeface="Georgia"/>
                <a:ea typeface="Georgia"/>
                <a:cs typeface="Georgia"/>
                <a:sym typeface="Georgia"/>
              </a:rPr>
              <a:t>Locations and directions to Lactation and Personal Care Rooms on the U-M Ann Arbor campus and at Michigan Medicine facilities in Ann Arbor.</a:t>
            </a:r>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72" name="Google Shape;372;p34"/>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
        <p:nvSpPr>
          <p:cNvPr id="373" name="Google Shape;373;p34"/>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Counseling Resources</a:t>
            </a:r>
            <a:endParaRPr/>
          </a:p>
        </p:txBody>
      </p:sp>
      <p:sp>
        <p:nvSpPr>
          <p:cNvPr id="379" name="Google Shape;379;p35"/>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74C"/>
              </a:buClr>
              <a:buSzPts val="2000"/>
              <a:buFont typeface="Noto Sans Symbols"/>
              <a:buChar char="▪"/>
            </a:pPr>
            <a:r>
              <a:rPr lang="en-US" sz="2000" b="0" i="0" u="sng" strike="noStrike" cap="none">
                <a:solidFill>
                  <a:srgbClr val="002060"/>
                </a:solidFill>
                <a:hlinkClick r:id="rId3">
                  <a:extLst>
                    <a:ext uri="{A12FA001-AC4F-418D-AE19-62706E023703}">
                      <ahyp:hlinkClr xmlns:ahyp="http://schemas.microsoft.com/office/drawing/2018/hyperlinkcolor" val="tx"/>
                    </a:ext>
                  </a:extLst>
                </a:hlinkClick>
              </a:rPr>
              <a:t>Counseling and Psychological Services (CAPS)</a:t>
            </a:r>
            <a:r>
              <a:rPr lang="en-US" sz="200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u="none" strike="noStrike" cap="none">
                <a:solidFill>
                  <a:srgbClr val="002060"/>
                </a:solidFill>
                <a:latin typeface="Georgia"/>
                <a:ea typeface="Georgia"/>
                <a:cs typeface="Georgia"/>
                <a:sym typeface="Georgia"/>
              </a:rPr>
              <a:t>CAPS provides a range of clinical, preventative, and training services consistent with the practices and standards of a nationally accredited university counseling center. Free, confidential services for U-M students. Support 24/7.</a:t>
            </a:r>
            <a:endParaRPr>
              <a:solidFill>
                <a:srgbClr val="002060"/>
              </a:solidFill>
            </a:endParaRPr>
          </a:p>
          <a:p>
            <a:pPr marL="342900" marR="0" lvl="0" indent="-342900" algn="l" rtl="0">
              <a:lnSpc>
                <a:spcPct val="100000"/>
              </a:lnSpc>
              <a:spcBef>
                <a:spcPts val="1200"/>
              </a:spcBef>
              <a:spcAft>
                <a:spcPts val="0"/>
              </a:spcAft>
              <a:buClr>
                <a:srgbClr val="00274C"/>
              </a:buClr>
              <a:buSzPts val="2000"/>
              <a:buFont typeface="Noto Sans Symbols"/>
              <a:buChar char="▪"/>
            </a:pPr>
            <a:r>
              <a:rPr lang="en-US" sz="2000" b="0" i="0" u="sng" strike="noStrike" cap="none">
                <a:solidFill>
                  <a:srgbClr val="002060"/>
                </a:solidFill>
                <a:hlinkClick r:id="rId4">
                  <a:extLst>
                    <a:ext uri="{A12FA001-AC4F-418D-AE19-62706E023703}">
                      <ahyp:hlinkClr xmlns:ahyp="http://schemas.microsoft.com/office/drawing/2018/hyperlinkcolor" val="tx"/>
                    </a:ext>
                  </a:extLst>
                </a:hlinkClick>
              </a:rPr>
              <a:t>Faculty and Staff Counseling and Consultation Office (FASCCO)</a:t>
            </a:r>
            <a:r>
              <a:rPr lang="en-US" sz="2000" b="0" i="0" u="none" strike="noStrike" cap="none">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u="none" strike="noStrike" cap="none">
                <a:solidFill>
                  <a:srgbClr val="00274C"/>
                </a:solidFill>
                <a:latin typeface="Georgia"/>
                <a:ea typeface="Georgia"/>
                <a:cs typeface="Georgia"/>
                <a:sym typeface="Georgia"/>
              </a:rPr>
              <a:t>For staff, faculty, and their immediate family members; provides short-term counseling, personalized coaching, and educational presentations.</a:t>
            </a:r>
            <a:endParaRPr/>
          </a:p>
          <a:p>
            <a:pPr marL="0" marR="0" lvl="0" indent="0" algn="l" rtl="0">
              <a:lnSpc>
                <a:spcPct val="100000"/>
              </a:lnSpc>
              <a:spcBef>
                <a:spcPts val="0"/>
              </a:spcBef>
              <a:spcAft>
                <a:spcPts val="0"/>
              </a:spcAft>
              <a:buClr>
                <a:srgbClr val="00274C"/>
              </a:buClr>
              <a:buSzPts val="2000"/>
              <a:buFont typeface="Georgia"/>
              <a:buNone/>
            </a:pPr>
            <a:endParaRPr sz="2000" b="0" i="0" u="none" strike="noStrike" cap="none">
              <a:solidFill>
                <a:srgbClr val="000000"/>
              </a:solidFill>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80" name="Google Shape;380;p3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
        <p:nvSpPr>
          <p:cNvPr id="381" name="Google Shape;381;p3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6"/>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Digital Accessibility</a:t>
            </a:r>
            <a:endParaRPr/>
          </a:p>
        </p:txBody>
      </p:sp>
      <p:sp>
        <p:nvSpPr>
          <p:cNvPr id="387" name="Google Shape;387;p36"/>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Digital Accessibility</a:t>
            </a:r>
            <a:r>
              <a:rPr lang="en-US" sz="2000" b="0" i="0">
                <a:solidFill>
                  <a:srgbClr val="002060"/>
                </a:solidFill>
              </a:rPr>
              <a:t> </a:t>
            </a:r>
            <a:endParaRPr>
              <a:solidFill>
                <a:srgbClr val="002060"/>
              </a:solidFill>
            </a:endParaRPr>
          </a:p>
          <a:p>
            <a:pPr marL="800100" lvl="1" indent="-342900" algn="l" rtl="0">
              <a:lnSpc>
                <a:spcPct val="90000"/>
              </a:lnSpc>
              <a:spcBef>
                <a:spcPts val="1200"/>
              </a:spcBef>
              <a:spcAft>
                <a:spcPts val="0"/>
              </a:spcAft>
              <a:buSzPts val="1500"/>
              <a:buFont typeface="Noto Sans Symbols"/>
              <a:buChar char="▪"/>
            </a:pPr>
            <a:r>
              <a:rPr lang="en-US" b="0" i="0">
                <a:solidFill>
                  <a:srgbClr val="002060"/>
                </a:solidFill>
                <a:latin typeface="Georgia"/>
                <a:ea typeface="Georgia"/>
                <a:cs typeface="Georgia"/>
                <a:sym typeface="Georgia"/>
              </a:rPr>
              <a:t>IT Accessibility offers guides and resources to intentionally support a culture and environment of inclusion and ensure that digital technology and content is able to be used by people with disabilities as well as it is by the rest of the community.</a:t>
            </a:r>
            <a:endParaRPr>
              <a:solidFill>
                <a:srgbClr val="002060"/>
              </a:solidFill>
            </a:endParaRPr>
          </a:p>
          <a:p>
            <a:pPr marL="342900" lvl="0" indent="-342900" algn="l" rtl="0">
              <a:lnSpc>
                <a:spcPct val="90000"/>
              </a:lnSpc>
              <a:spcBef>
                <a:spcPts val="12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Assistive Technology</a:t>
            </a:r>
            <a:r>
              <a:rPr lang="en-US" sz="2000" b="0" i="0">
                <a:solidFill>
                  <a:srgbClr val="002060"/>
                </a:solidFill>
              </a:rPr>
              <a:t> </a:t>
            </a:r>
            <a:endParaRPr>
              <a:solidFill>
                <a:srgbClr val="002060"/>
              </a:solidFill>
            </a:endParaRPr>
          </a:p>
          <a:p>
            <a:pPr marL="800100" lvl="1" indent="-342900" algn="l" rtl="0">
              <a:lnSpc>
                <a:spcPct val="90000"/>
              </a:lnSpc>
              <a:spcBef>
                <a:spcPts val="1200"/>
              </a:spcBef>
              <a:spcAft>
                <a:spcPts val="0"/>
              </a:spcAft>
              <a:buSzPts val="1500"/>
              <a:buFont typeface="Noto Sans Symbols"/>
              <a:buChar char="▪"/>
            </a:pPr>
            <a:r>
              <a:rPr lang="en-US" b="0" i="0">
                <a:solidFill>
                  <a:srgbClr val="002060"/>
                </a:solidFill>
                <a:latin typeface="Georgia"/>
                <a:ea typeface="Georgia"/>
                <a:cs typeface="Georgia"/>
                <a:sym typeface="Georgia"/>
              </a:rPr>
              <a:t>A list of adaptive software and hardware resources.</a:t>
            </a:r>
            <a:endParaRPr>
              <a:solidFill>
                <a:srgbClr val="002060"/>
              </a:solidFill>
            </a:endParaRPr>
          </a:p>
          <a:p>
            <a:pPr marL="342900" lvl="0" indent="-342900" algn="l" rtl="0">
              <a:lnSpc>
                <a:spcPct val="90000"/>
              </a:lnSpc>
              <a:spcBef>
                <a:spcPts val="1200"/>
              </a:spcBef>
              <a:spcAft>
                <a:spcPts val="0"/>
              </a:spcAft>
              <a:buSzPts val="2000"/>
              <a:buFont typeface="Noto Sans Symbols"/>
              <a:buChar char="▪"/>
            </a:pPr>
            <a:r>
              <a:rPr lang="en-US" sz="2000" u="sng">
                <a:solidFill>
                  <a:srgbClr val="002060"/>
                </a:solidFill>
                <a:hlinkClick r:id="rId5">
                  <a:extLst>
                    <a:ext uri="{A12FA001-AC4F-418D-AE19-62706E023703}">
                      <ahyp:hlinkClr xmlns:ahyp="http://schemas.microsoft.com/office/drawing/2018/hyperlinkcolor" val="tx"/>
                    </a:ext>
                  </a:extLst>
                </a:hlinkClick>
              </a:rPr>
              <a:t>Information and Technology Services (ITS) </a:t>
            </a:r>
            <a:endParaRPr sz="2000">
              <a:solidFill>
                <a:srgbClr val="002060"/>
              </a:solidFill>
            </a:endParaRPr>
          </a:p>
          <a:p>
            <a:pPr marL="800100" lvl="1" indent="-342900" algn="l" rtl="0">
              <a:lnSpc>
                <a:spcPct val="90000"/>
              </a:lnSpc>
              <a:spcBef>
                <a:spcPts val="1200"/>
              </a:spcBef>
              <a:spcAft>
                <a:spcPts val="0"/>
              </a:spcAft>
              <a:buSzPts val="1500"/>
              <a:buFont typeface="Noto Sans Symbols"/>
              <a:buChar char="▪"/>
            </a:pPr>
            <a:r>
              <a:rPr lang="en-US">
                <a:solidFill>
                  <a:srgbClr val="00274C"/>
                </a:solidFill>
                <a:latin typeface="Georgia"/>
                <a:ea typeface="Georgia"/>
                <a:cs typeface="Georgia"/>
                <a:sym typeface="Georgia"/>
              </a:rPr>
              <a:t>Information and Technology Services provides innovating, reliable, and user-centric technology services and support for the U-M community.</a:t>
            </a:r>
            <a:endParaRPr/>
          </a:p>
          <a:p>
            <a:pPr marL="0" lvl="0" indent="0" algn="l" rtl="0">
              <a:lnSpc>
                <a:spcPct val="90000"/>
              </a:lnSpc>
              <a:spcBef>
                <a:spcPts val="1000"/>
              </a:spcBef>
              <a:spcAft>
                <a:spcPts val="0"/>
              </a:spcAft>
              <a:buSzPts val="2000"/>
              <a:buNone/>
            </a:pPr>
            <a:endParaRPr sz="2000" b="0" i="0"/>
          </a:p>
          <a:p>
            <a:pPr marL="0" lvl="0" indent="0" algn="l" rtl="0">
              <a:lnSpc>
                <a:spcPct val="90000"/>
              </a:lnSpc>
              <a:spcBef>
                <a:spcPts val="1000"/>
              </a:spcBef>
              <a:spcAft>
                <a:spcPts val="0"/>
              </a:spcAft>
              <a:buSzPts val="2400"/>
              <a:buNone/>
            </a:pPr>
            <a:endParaRPr b="0" i="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88" name="Google Shape;388;p3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
        <p:nvSpPr>
          <p:cNvPr id="389" name="Google Shape;389;p3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7"/>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Equity and Inclusion</a:t>
            </a:r>
            <a:endParaRPr/>
          </a:p>
        </p:txBody>
      </p:sp>
      <p:sp>
        <p:nvSpPr>
          <p:cNvPr id="395" name="Google Shape;395;p37"/>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Office for Health Equity and Inclusion (OHEI)</a:t>
            </a:r>
            <a:r>
              <a:rPr lang="en-US" sz="2000" b="0" i="0">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The </a:t>
            </a:r>
            <a:r>
              <a:rPr lang="en-US">
                <a:solidFill>
                  <a:srgbClr val="002060"/>
                </a:solidFill>
                <a:latin typeface="Georgia"/>
                <a:ea typeface="Georgia"/>
                <a:cs typeface="Georgia"/>
                <a:sym typeface="Georgia"/>
              </a:rPr>
              <a:t>o</a:t>
            </a:r>
            <a:r>
              <a:rPr lang="en-US" b="0" i="0">
                <a:solidFill>
                  <a:srgbClr val="002060"/>
                </a:solidFill>
                <a:latin typeface="Georgia"/>
                <a:ea typeface="Georgia"/>
                <a:cs typeface="Georgia"/>
                <a:sym typeface="Georgia"/>
              </a:rPr>
              <a:t>ffice develops mechanisms for inclusion, diversity, and cultural sensitivity among faculty, students, and staff at Michigan Medicine. OHEI advances clinical care for underserved patient populations through research and education.</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Office of Diversity, Equity and Inclusion (ODEI)</a:t>
            </a:r>
            <a:r>
              <a:rPr lang="en-US" sz="2000" b="0" i="0">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74C"/>
                </a:solidFill>
                <a:latin typeface="Georgia"/>
                <a:ea typeface="Georgia"/>
                <a:cs typeface="Georgia"/>
                <a:sym typeface="Georgia"/>
              </a:rPr>
              <a:t>The Office leads and supports university-wide initiatives focused on the recruitment of a diverse faculty, staff, and student body, while fostering an inclusive and equitable community at the University of Michigan. ODEI also engages surrounding communities in mission-focused, mutually beneficial partnerships. The vision of the office is to envision a diverse university where all thrive and excel.</a:t>
            </a:r>
            <a:endParaRPr/>
          </a:p>
          <a:p>
            <a:pPr marL="0" lvl="0" indent="0" algn="l" rtl="0">
              <a:lnSpc>
                <a:spcPct val="90000"/>
              </a:lnSpc>
              <a:spcBef>
                <a:spcPts val="1000"/>
              </a:spcBef>
              <a:spcAft>
                <a:spcPts val="0"/>
              </a:spcAft>
              <a:buSzPts val="2400"/>
              <a:buNone/>
            </a:pPr>
            <a:endParaRPr b="0" i="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396" name="Google Shape;396;p3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397" name="Google Shape;397;p3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8"/>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Human Resources</a:t>
            </a:r>
            <a:endParaRPr/>
          </a:p>
        </p:txBody>
      </p:sp>
      <p:sp>
        <p:nvSpPr>
          <p:cNvPr id="403" name="Google Shape;403;p38"/>
          <p:cNvSpPr txBox="1">
            <a:spLocks noGrp="1"/>
          </p:cNvSpPr>
          <p:nvPr>
            <p:ph type="subTitle" idx="1"/>
          </p:nvPr>
        </p:nvSpPr>
        <p:spPr>
          <a:xfrm>
            <a:off x="443345" y="1390261"/>
            <a:ext cx="11157528" cy="442334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74C"/>
              </a:buClr>
              <a:buSzPts val="2000"/>
              <a:buFont typeface="Noto Sans Symbols"/>
              <a:buChar char="▪"/>
            </a:pPr>
            <a:r>
              <a:rPr lang="en-US" sz="2000" b="0" i="0" u="sng" strike="noStrike" cap="none">
                <a:solidFill>
                  <a:srgbClr val="002060"/>
                </a:solidFill>
                <a:hlinkClick r:id="rId3">
                  <a:extLst>
                    <a:ext uri="{A12FA001-AC4F-418D-AE19-62706E023703}">
                      <ahyp:hlinkClr xmlns:ahyp="http://schemas.microsoft.com/office/drawing/2018/hyperlinkcolor" val="tx"/>
                    </a:ext>
                  </a:extLst>
                </a:hlinkClick>
              </a:rPr>
              <a:t>Academic Human Resources</a:t>
            </a:r>
            <a:r>
              <a:rPr lang="en-US" sz="200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u="none" strike="noStrike" cap="none">
                <a:solidFill>
                  <a:srgbClr val="002060"/>
                </a:solidFill>
                <a:latin typeface="Georgia"/>
                <a:ea typeface="Georgia"/>
                <a:cs typeface="Georgia"/>
                <a:sym typeface="Georgia"/>
              </a:rPr>
              <a:t>Administers and provides consultation related to programs, policies, and procedures for instructional and primary faculty, as well as Graduate Student Instructors, Graduate Student Research Assistants and Graduate Student Staff Assistants. AHR is also responsible for union contract issues and processes for academic employees.</a:t>
            </a:r>
            <a:endParaRPr>
              <a:solidFill>
                <a:srgbClr val="002060"/>
              </a:solidFill>
            </a:endParaRPr>
          </a:p>
          <a:p>
            <a:pPr marL="342900" lvl="0" indent="-342900" algn="l" rtl="0">
              <a:lnSpc>
                <a:spcPct val="100000"/>
              </a:lnSpc>
              <a:spcBef>
                <a:spcPts val="1200"/>
              </a:spcBef>
              <a:spcAft>
                <a:spcPts val="0"/>
              </a:spcAft>
              <a:buClr>
                <a:srgbClr val="00274C"/>
              </a:buClr>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Staff Human Resources</a:t>
            </a:r>
            <a:r>
              <a:rPr lang="en-US" sz="200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a:solidFill>
                  <a:srgbClr val="00274C"/>
                </a:solidFill>
                <a:latin typeface="Georgia"/>
                <a:ea typeface="Georgia"/>
                <a:cs typeface="Georgia"/>
                <a:sym typeface="Georgia"/>
              </a:rPr>
              <a:t>Staff HR Services serves the university, its management, and diverse staffs in the development, implementation, interpretation, and administration of human resources policies, procedures, practices and external regulations related to labor/staff relations, salary administration, compensation and classification, recruiting and employment, and overall University Human Resources functions.</a:t>
            </a:r>
            <a:endParaRPr/>
          </a:p>
          <a:p>
            <a:pPr marL="0" marR="0" lvl="0" indent="0" algn="l" rtl="0">
              <a:lnSpc>
                <a:spcPct val="100000"/>
              </a:lnSpc>
              <a:spcBef>
                <a:spcPts val="0"/>
              </a:spcBef>
              <a:spcAft>
                <a:spcPts val="0"/>
              </a:spcAft>
              <a:buClr>
                <a:srgbClr val="00274C"/>
              </a:buClr>
              <a:buSzPts val="2000"/>
              <a:buFont typeface="Georgia"/>
              <a:buNone/>
            </a:pPr>
            <a:endParaRPr sz="2000" b="1" i="0" u="none" strike="noStrike" cap="none"/>
          </a:p>
          <a:p>
            <a:pPr marL="0" lvl="0" indent="0" algn="l" rtl="0">
              <a:lnSpc>
                <a:spcPct val="90000"/>
              </a:lnSpc>
              <a:spcBef>
                <a:spcPts val="1000"/>
              </a:spcBef>
              <a:spcAft>
                <a:spcPts val="0"/>
              </a:spcAft>
              <a:buClr>
                <a:srgbClr val="00274C"/>
              </a:buClr>
              <a:buSzPts val="2400"/>
              <a:buFont typeface="Noto Sans Symbols"/>
              <a:buNone/>
            </a:pPr>
            <a:endParaRPr/>
          </a:p>
        </p:txBody>
      </p:sp>
      <p:sp>
        <p:nvSpPr>
          <p:cNvPr id="404" name="Google Shape;404;p3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
        <p:nvSpPr>
          <p:cNvPr id="405" name="Google Shape;405;p3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0" y="3468413"/>
            <a:ext cx="12192000" cy="22979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The ADA Team</a:t>
            </a:r>
            <a:br>
              <a:rPr lang="en-US" sz="4400" b="1" i="0" u="none" strike="noStrike" cap="small">
                <a:solidFill>
                  <a:schemeClr val="lt1"/>
                </a:solidFill>
                <a:latin typeface="Georgia"/>
                <a:ea typeface="Georgia"/>
                <a:cs typeface="Georgia"/>
                <a:sym typeface="Georgia"/>
              </a:rPr>
            </a:br>
            <a:r>
              <a:rPr lang="en-US" sz="4400" b="1" i="0" u="none" strike="noStrike" cap="small">
                <a:solidFill>
                  <a:schemeClr val="lt1"/>
                </a:solidFill>
                <a:latin typeface="Georgia"/>
                <a:ea typeface="Georgia"/>
                <a:cs typeface="Georgia"/>
                <a:sym typeface="Georgia"/>
              </a:rPr>
              <a:t>&amp;</a:t>
            </a:r>
            <a:br>
              <a:rPr lang="en-US" sz="4400" b="1" i="0" u="none" strike="noStrike" cap="small">
                <a:solidFill>
                  <a:schemeClr val="lt1"/>
                </a:solidFill>
                <a:latin typeface="Georgia"/>
                <a:ea typeface="Georgia"/>
                <a:cs typeface="Georgia"/>
                <a:sym typeface="Georgia"/>
              </a:rPr>
            </a:br>
            <a:r>
              <a:rPr lang="en-US" sz="4400" b="1" i="0" u="none" strike="noStrike" cap="small">
                <a:solidFill>
                  <a:schemeClr val="lt1"/>
                </a:solidFill>
                <a:latin typeface="Georgia"/>
                <a:ea typeface="Georgia"/>
                <a:cs typeface="Georgia"/>
                <a:sym typeface="Georgia"/>
              </a:rPr>
              <a:t>The ADA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9"/>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Michigan Medicine</a:t>
            </a:r>
            <a:endParaRPr/>
          </a:p>
        </p:txBody>
      </p:sp>
      <p:sp>
        <p:nvSpPr>
          <p:cNvPr id="411" name="Google Shape;411;p39"/>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74C"/>
              </a:buClr>
              <a:buSzPts val="2000"/>
              <a:buFont typeface="Noto Sans Symbols"/>
              <a:buChar char="▪"/>
            </a:pPr>
            <a:r>
              <a:rPr lang="en-US" sz="2000" b="0" i="0" u="sng" strike="noStrike" cap="none">
                <a:solidFill>
                  <a:srgbClr val="002060"/>
                </a:solidFill>
                <a:hlinkClick r:id="rId3">
                  <a:extLst>
                    <a:ext uri="{A12FA001-AC4F-418D-AE19-62706E023703}">
                      <ahyp:hlinkClr xmlns:ahyp="http://schemas.microsoft.com/office/drawing/2018/hyperlinkcolor" val="tx"/>
                    </a:ext>
                  </a:extLst>
                </a:hlinkClick>
              </a:rPr>
              <a:t>Michigan Medicine Human Resources</a:t>
            </a:r>
            <a:r>
              <a:rPr lang="en-US" sz="2000" b="0" i="0" u="none" strike="noStrike" cap="none">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u="none" strike="noStrike" cap="none">
                <a:solidFill>
                  <a:srgbClr val="002060"/>
                </a:solidFill>
                <a:latin typeface="Georgia"/>
                <a:ea typeface="Georgia"/>
                <a:cs typeface="Georgia"/>
                <a:sym typeface="Georgia"/>
              </a:rPr>
              <a:t>Responsible for the administration of the University’s comprehensive personnel programs in six major units.</a:t>
            </a:r>
            <a:endParaRPr>
              <a:solidFill>
                <a:srgbClr val="002060"/>
              </a:solidFill>
            </a:endParaRPr>
          </a:p>
          <a:p>
            <a:pPr marL="342900" lvl="0" indent="-342900" algn="l" rtl="0">
              <a:lnSpc>
                <a:spcPct val="100000"/>
              </a:lnSpc>
              <a:spcBef>
                <a:spcPts val="1200"/>
              </a:spcBef>
              <a:spcAft>
                <a:spcPts val="0"/>
              </a:spcAft>
              <a:buClr>
                <a:srgbClr val="00274C"/>
              </a:buClr>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Michigan Medicine Office of Counseling and Workplace Resilience</a:t>
            </a:r>
            <a:r>
              <a:rPr lang="en-US" sz="2000" b="0" i="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a:solidFill>
                  <a:srgbClr val="002060"/>
                </a:solidFill>
                <a:latin typeface="Georgia"/>
                <a:ea typeface="Georgia"/>
                <a:cs typeface="Georgia"/>
                <a:sym typeface="Georgia"/>
              </a:rPr>
              <a:t>Provides 24-hour, no cost, confidential counseling, crisis intervention, and referrals for Michigan Medicine faculty, staff, and immediate family members.</a:t>
            </a:r>
            <a:endParaRPr>
              <a:solidFill>
                <a:srgbClr val="002060"/>
              </a:solidFill>
            </a:endParaRPr>
          </a:p>
          <a:p>
            <a:pPr marL="342900" lvl="0" indent="-342900" algn="l" rtl="0">
              <a:lnSpc>
                <a:spcPct val="100000"/>
              </a:lnSpc>
              <a:spcBef>
                <a:spcPts val="1200"/>
              </a:spcBef>
              <a:spcAft>
                <a:spcPts val="0"/>
              </a:spcAft>
              <a:buClr>
                <a:srgbClr val="00274C"/>
              </a:buClr>
              <a:buSzPts val="2000"/>
              <a:buFont typeface="Noto Sans Symbols"/>
              <a:buChar char="▪"/>
            </a:pPr>
            <a:r>
              <a:rPr lang="en-US" sz="2000" u="sng">
                <a:solidFill>
                  <a:srgbClr val="002060"/>
                </a:solidFill>
                <a:hlinkClick r:id="rId5">
                  <a:extLst>
                    <a:ext uri="{A12FA001-AC4F-418D-AE19-62706E023703}">
                      <ahyp:hlinkClr xmlns:ahyp="http://schemas.microsoft.com/office/drawing/2018/hyperlinkcolor" val="tx"/>
                    </a:ext>
                  </a:extLst>
                </a:hlinkClick>
              </a:rPr>
              <a:t>Michigan Medicine Human Resources Solutions Center </a:t>
            </a:r>
            <a:endParaRPr sz="2000">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a:solidFill>
                  <a:srgbClr val="00274C"/>
                </a:solidFill>
                <a:latin typeface="Georgia"/>
                <a:ea typeface="Georgia"/>
                <a:cs typeface="Georgia"/>
                <a:sym typeface="Georgia"/>
              </a:rPr>
              <a:t>Dedicated Leave Management Team assists and guides faculty and staff through life changes such as long illness, injury, and disability.</a:t>
            </a:r>
            <a:endParaRPr b="0" i="0">
              <a:solidFill>
                <a:srgbClr val="00274C"/>
              </a:solidFill>
              <a:latin typeface="Georgia"/>
              <a:ea typeface="Georgia"/>
              <a:cs typeface="Georgia"/>
              <a:sym typeface="Georgia"/>
            </a:endParaRPr>
          </a:p>
          <a:p>
            <a:pPr marL="0" marR="0" lvl="0" indent="0" algn="l" rtl="0">
              <a:lnSpc>
                <a:spcPct val="100000"/>
              </a:lnSpc>
              <a:spcBef>
                <a:spcPts val="0"/>
              </a:spcBef>
              <a:spcAft>
                <a:spcPts val="0"/>
              </a:spcAft>
              <a:buClr>
                <a:srgbClr val="00274C"/>
              </a:buClr>
              <a:buSzPts val="2400"/>
              <a:buFont typeface="Georgia"/>
              <a:buNone/>
            </a:pPr>
            <a:endParaRPr sz="2400" b="0" i="0" u="none" strike="noStrike" cap="none">
              <a:solidFill>
                <a:schemeClr val="dk1"/>
              </a:solidFill>
              <a:latin typeface="Arial"/>
              <a:ea typeface="Arial"/>
              <a:cs typeface="Arial"/>
              <a:sym typeface="Arial"/>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412" name="Google Shape;412;p39"/>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
        <p:nvSpPr>
          <p:cNvPr id="413" name="Google Shape;413;p39"/>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Ombuds</a:t>
            </a:r>
            <a:endParaRPr/>
          </a:p>
        </p:txBody>
      </p:sp>
      <p:sp>
        <p:nvSpPr>
          <p:cNvPr id="419" name="Google Shape;419;p40"/>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74C"/>
              </a:buClr>
              <a:buSzPts val="2000"/>
              <a:buFont typeface="Noto Sans Symbols"/>
              <a:buChar char="▪"/>
            </a:pPr>
            <a:r>
              <a:rPr lang="en-US" sz="2000" b="0" i="0" u="sng" strike="noStrike" cap="none">
                <a:solidFill>
                  <a:srgbClr val="002060"/>
                </a:solidFill>
                <a:hlinkClick r:id="rId3">
                  <a:extLst>
                    <a:ext uri="{A12FA001-AC4F-418D-AE19-62706E023703}">
                      <ahyp:hlinkClr xmlns:ahyp="http://schemas.microsoft.com/office/drawing/2018/hyperlinkcolor" val="tx"/>
                    </a:ext>
                  </a:extLst>
                </a:hlinkClick>
              </a:rPr>
              <a:t>Faculty Ombuds</a:t>
            </a:r>
            <a:r>
              <a:rPr lang="en-US" sz="200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u="none" strike="noStrike" cap="none">
                <a:solidFill>
                  <a:srgbClr val="002060"/>
                </a:solidFill>
                <a:latin typeface="Georgia"/>
                <a:ea typeface="Georgia"/>
                <a:cs typeface="Georgia"/>
                <a:sym typeface="Georgia"/>
              </a:rPr>
              <a:t>A confidential, impartial, informal and independent resource for information or conflict management for tenured faculty.</a:t>
            </a:r>
            <a:endParaRPr>
              <a:solidFill>
                <a:srgbClr val="002060"/>
              </a:solidFill>
            </a:endParaRPr>
          </a:p>
          <a:p>
            <a:pPr marL="342900" lvl="0" indent="-342900" algn="l" rtl="0">
              <a:lnSpc>
                <a:spcPct val="100000"/>
              </a:lnSpc>
              <a:spcBef>
                <a:spcPts val="1200"/>
              </a:spcBef>
              <a:spcAft>
                <a:spcPts val="0"/>
              </a:spcAft>
              <a:buClr>
                <a:srgbClr val="00274C"/>
              </a:buClr>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Student Ombuds</a:t>
            </a:r>
            <a:r>
              <a:rPr lang="en-US" sz="2000" b="0" i="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a:solidFill>
                  <a:srgbClr val="002060"/>
                </a:solidFill>
                <a:latin typeface="Georgia"/>
                <a:ea typeface="Georgia"/>
                <a:cs typeface="Georgia"/>
                <a:sym typeface="Georgia"/>
              </a:rPr>
              <a:t>The Office of the Ombuds at the University of Michigan is a place where all students are welcome to come and talk in confidence about any campus issue, concern, problem, or dispute.</a:t>
            </a:r>
            <a:endParaRPr>
              <a:solidFill>
                <a:srgbClr val="002060"/>
              </a:solidFill>
            </a:endParaRPr>
          </a:p>
          <a:p>
            <a:pPr marL="342900" lvl="0" indent="-342900" algn="l" rtl="0">
              <a:lnSpc>
                <a:spcPct val="100000"/>
              </a:lnSpc>
              <a:spcBef>
                <a:spcPts val="1200"/>
              </a:spcBef>
              <a:spcAft>
                <a:spcPts val="0"/>
              </a:spcAft>
              <a:buClr>
                <a:srgbClr val="00274C"/>
              </a:buClr>
              <a:buSzPts val="2000"/>
              <a:buFont typeface="Noto Sans Symbols"/>
              <a:buChar char="▪"/>
            </a:pPr>
            <a:r>
              <a:rPr lang="en-US" sz="2000" b="0" i="0" u="sng">
                <a:solidFill>
                  <a:srgbClr val="002060"/>
                </a:solidFill>
                <a:hlinkClick r:id="rId5">
                  <a:extLst>
                    <a:ext uri="{A12FA001-AC4F-418D-AE19-62706E023703}">
                      <ahyp:hlinkClr xmlns:ahyp="http://schemas.microsoft.com/office/drawing/2018/hyperlinkcolor" val="tx"/>
                    </a:ext>
                  </a:extLst>
                </a:hlinkClick>
              </a:rPr>
              <a:t>Staff Ombuds</a:t>
            </a:r>
            <a:r>
              <a:rPr lang="en-US" sz="2000" b="0" i="0">
                <a:solidFill>
                  <a:srgbClr val="002060"/>
                </a:solidFill>
              </a:rPr>
              <a:t> </a:t>
            </a:r>
            <a:endParaRPr>
              <a:solidFill>
                <a:srgbClr val="002060"/>
              </a:solidFill>
            </a:endParaRPr>
          </a:p>
          <a:p>
            <a:pPr marL="800100" lvl="1" indent="-342900" algn="l" rtl="0">
              <a:lnSpc>
                <a:spcPct val="100000"/>
              </a:lnSpc>
              <a:spcBef>
                <a:spcPts val="1200"/>
              </a:spcBef>
              <a:spcAft>
                <a:spcPts val="0"/>
              </a:spcAft>
              <a:buClr>
                <a:srgbClr val="00274C"/>
              </a:buClr>
              <a:buSzPts val="2000"/>
              <a:buFont typeface="Noto Sans Symbols"/>
              <a:buChar char="▪"/>
            </a:pPr>
            <a:r>
              <a:rPr lang="en-US" b="0" i="0">
                <a:solidFill>
                  <a:srgbClr val="00274C"/>
                </a:solidFill>
                <a:latin typeface="Georgia"/>
                <a:ea typeface="Georgia"/>
                <a:cs typeface="Georgia"/>
                <a:sym typeface="Georgia"/>
              </a:rPr>
              <a:t>The Staff Ombuds Office offers free and confidential conflict management services to help non-bargained-for UM-Ann Arbor and Michigan Medicine staff resolve issues and promote a civil and positive working environment.</a:t>
            </a:r>
            <a:endParaRPr/>
          </a:p>
          <a:p>
            <a:pPr marL="0" marR="0" lvl="0" indent="0" algn="l" rtl="0">
              <a:lnSpc>
                <a:spcPct val="100000"/>
              </a:lnSpc>
              <a:spcBef>
                <a:spcPts val="0"/>
              </a:spcBef>
              <a:spcAft>
                <a:spcPts val="0"/>
              </a:spcAft>
              <a:buClr>
                <a:srgbClr val="00274C"/>
              </a:buClr>
              <a:buSzPts val="2400"/>
              <a:buFont typeface="Georgia"/>
              <a:buNone/>
            </a:pPr>
            <a:endParaRPr sz="2400" b="0" i="0" u="none" strike="noStrike" cap="none">
              <a:solidFill>
                <a:schemeClr val="dk1"/>
              </a:solidFill>
              <a:latin typeface="Arial"/>
              <a:ea typeface="Arial"/>
              <a:cs typeface="Arial"/>
              <a:sym typeface="Arial"/>
            </a:endParaRPr>
          </a:p>
          <a:p>
            <a:pPr marL="0" lvl="0" indent="0" algn="l" rtl="0">
              <a:lnSpc>
                <a:spcPct val="90000"/>
              </a:lnSpc>
              <a:spcBef>
                <a:spcPts val="1000"/>
              </a:spcBef>
              <a:spcAft>
                <a:spcPts val="0"/>
              </a:spcAft>
              <a:buClr>
                <a:srgbClr val="00274C"/>
              </a:buClr>
              <a:buSzPts val="2400"/>
              <a:buFont typeface="Noto Sans Symbols"/>
              <a:buNone/>
            </a:pPr>
            <a:endParaRPr/>
          </a:p>
        </p:txBody>
      </p:sp>
      <p:sp>
        <p:nvSpPr>
          <p:cNvPr id="420" name="Google Shape;420;p4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421" name="Google Shape;421;p40"/>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1"/>
          <p:cNvSpPr txBox="1">
            <a:spLocks noGrp="1"/>
          </p:cNvSpPr>
          <p:nvPr>
            <p:ph type="ctrTitle"/>
          </p:nvPr>
        </p:nvSpPr>
        <p:spPr>
          <a:xfrm>
            <a:off x="443345" y="300918"/>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solidFill>
                  <a:srgbClr val="002060"/>
                </a:solidFill>
              </a:rPr>
              <a:t>Other Disability and Accessibility Support Programs</a:t>
            </a:r>
            <a:endParaRPr>
              <a:solidFill>
                <a:srgbClr val="002060"/>
              </a:solidFill>
            </a:endParaRPr>
          </a:p>
        </p:txBody>
      </p:sp>
      <p:sp>
        <p:nvSpPr>
          <p:cNvPr id="427" name="Google Shape;427;p41"/>
          <p:cNvSpPr txBox="1">
            <a:spLocks noGrp="1"/>
          </p:cNvSpPr>
          <p:nvPr>
            <p:ph type="subTitle" idx="1"/>
          </p:nvPr>
        </p:nvSpPr>
        <p:spPr>
          <a:xfrm>
            <a:off x="251927" y="1343609"/>
            <a:ext cx="11644604" cy="47944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u="sng">
                <a:solidFill>
                  <a:srgbClr val="002060"/>
                </a:solidFill>
                <a:hlinkClick r:id="rId3">
                  <a:extLst>
                    <a:ext uri="{A12FA001-AC4F-418D-AE19-62706E023703}">
                      <ahyp:hlinkClr xmlns:ahyp="http://schemas.microsoft.com/office/drawing/2018/hyperlinkcolor" val="tx"/>
                    </a:ext>
                  </a:extLst>
                </a:hlinkClick>
              </a:rPr>
              <a:t>Council for Disability Concerns (CfDC) </a:t>
            </a:r>
            <a:endParaRPr sz="2000">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a:solidFill>
                  <a:srgbClr val="002060"/>
                </a:solidFill>
                <a:latin typeface="Georgia"/>
                <a:ea typeface="Georgia"/>
                <a:cs typeface="Georgia"/>
                <a:sym typeface="Georgia"/>
              </a:rPr>
              <a:t>Works towards creating a community that respects disability, honors individual needs, and makes everything accessible.</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a:solidFill>
                  <a:srgbClr val="002060"/>
                </a:solidFill>
                <a:hlinkClick r:id="rId4">
                  <a:extLst>
                    <a:ext uri="{A12FA001-AC4F-418D-AE19-62706E023703}">
                      <ahyp:hlinkClr xmlns:ahyp="http://schemas.microsoft.com/office/drawing/2018/hyperlinkcolor" val="tx"/>
                    </a:ext>
                  </a:extLst>
                </a:hlinkClick>
              </a:rPr>
              <a:t>Disability Navigators </a:t>
            </a:r>
            <a:endParaRPr sz="2000">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College of Literature, Science, and the Arts (LSA) has dedicated professionals focusing on addressing the needs of employees with disabilities and addressing culture and climate as it relates to those employees.</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a:solidFill>
                  <a:srgbClr val="002060"/>
                </a:solidFill>
                <a:hlinkClick r:id="rId5">
                  <a:extLst>
                    <a:ext uri="{A12FA001-AC4F-418D-AE19-62706E023703}">
                      <ahyp:hlinkClr xmlns:ahyp="http://schemas.microsoft.com/office/drawing/2018/hyperlinkcolor" val="tx"/>
                    </a:ext>
                  </a:extLst>
                </a:hlinkClick>
              </a:rPr>
              <a:t>Medical Ergonomics program</a:t>
            </a:r>
            <a:r>
              <a:rPr lang="en-US" sz="2000" b="0" i="0">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MHealthy Medical Ergonomics provides guidance and assistance at the worksite to facilitate a successful match between the faculty or staff member’s abilities and the work tasks being performed. *</a:t>
            </a:r>
            <a:r>
              <a:rPr lang="en-US" b="0" i="0" u="sng">
                <a:solidFill>
                  <a:srgbClr val="002060"/>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Funding available to help purchase equipment </a:t>
            </a:r>
            <a:r>
              <a:rPr lang="en-US" b="0" i="0">
                <a:solidFill>
                  <a:srgbClr val="002060"/>
                </a:solidFill>
                <a:latin typeface="Georgia"/>
                <a:ea typeface="Georgia"/>
                <a:cs typeface="Georgia"/>
                <a:sym typeface="Georgia"/>
              </a:rPr>
              <a:t>(The University Record)</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u="sng">
                <a:solidFill>
                  <a:srgbClr val="002060"/>
                </a:solidFill>
                <a:hlinkClick r:id="rId7">
                  <a:extLst>
                    <a:ext uri="{A12FA001-AC4F-418D-AE19-62706E023703}">
                      <ahyp:hlinkClr xmlns:ahyp="http://schemas.microsoft.com/office/drawing/2018/hyperlinkcolor" val="tx"/>
                    </a:ext>
                  </a:extLst>
                </a:hlinkClick>
              </a:rPr>
              <a:t>Work Connections </a:t>
            </a:r>
            <a:endParaRPr sz="2000">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a:solidFill>
                  <a:srgbClr val="002060"/>
                </a:solidFill>
                <a:latin typeface="Georgia"/>
                <a:ea typeface="Georgia"/>
                <a:cs typeface="Georgia"/>
                <a:sym typeface="Georgia"/>
              </a:rPr>
              <a:t>An integrated disability </a:t>
            </a:r>
            <a:r>
              <a:rPr lang="en-US">
                <a:solidFill>
                  <a:srgbClr val="00274C"/>
                </a:solidFill>
                <a:latin typeface="Georgia"/>
                <a:ea typeface="Georgia"/>
                <a:cs typeface="Georgia"/>
                <a:sym typeface="Georgia"/>
              </a:rPr>
              <a:t>management program developed by U-M to help employees and supervisors when an employee experiences an injury or illness that prevents working.</a:t>
            </a:r>
            <a:endParaRPr b="0" i="0">
              <a:solidFill>
                <a:srgbClr val="00274C"/>
              </a:solidFill>
              <a:latin typeface="Georgia"/>
              <a:ea typeface="Georgia"/>
              <a:cs typeface="Georgia"/>
              <a:sym typeface="Georgia"/>
            </a:endParaRPr>
          </a:p>
        </p:txBody>
      </p:sp>
      <p:sp>
        <p:nvSpPr>
          <p:cNvPr id="428" name="Google Shape;428;p41"/>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429" name="Google Shape;429;p41"/>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2"/>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State and National Disability Employment Resources</a:t>
            </a:r>
            <a:endParaRPr/>
          </a:p>
        </p:txBody>
      </p:sp>
      <p:sp>
        <p:nvSpPr>
          <p:cNvPr id="435" name="Google Shape;435;p42"/>
          <p:cNvSpPr txBox="1">
            <a:spLocks noGrp="1"/>
          </p:cNvSpPr>
          <p:nvPr>
            <p:ph type="subTitle" idx="1"/>
          </p:nvPr>
        </p:nvSpPr>
        <p:spPr>
          <a:xfrm>
            <a:off x="298580" y="1542009"/>
            <a:ext cx="11504537"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0" i="0" u="sng">
                <a:solidFill>
                  <a:srgbClr val="002060"/>
                </a:solidFill>
                <a:hlinkClick r:id="rId3">
                  <a:extLst>
                    <a:ext uri="{A12FA001-AC4F-418D-AE19-62706E023703}">
                      <ahyp:hlinkClr xmlns:ahyp="http://schemas.microsoft.com/office/drawing/2018/hyperlinkcolor" val="tx"/>
                    </a:ext>
                  </a:extLst>
                </a:hlinkClick>
              </a:rPr>
              <a:t>Michigan Rehabilitation Services (MRS)</a:t>
            </a:r>
            <a:r>
              <a:rPr lang="en-US" sz="2000" b="0" i="0">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A statewide network of vocational rehabilitation (VR) professionals developing creative, customized solutions that meet the needs of individuals and business. They deliver individualized services that assist potential employees with differing abilities to prepare for, pursue and retain careers.</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strike="noStrike" cap="none">
                <a:solidFill>
                  <a:srgbClr val="002060"/>
                </a:solidFill>
                <a:hlinkClick r:id="rId4">
                  <a:extLst>
                    <a:ext uri="{A12FA001-AC4F-418D-AE19-62706E023703}">
                      <ahyp:hlinkClr xmlns:ahyp="http://schemas.microsoft.com/office/drawing/2018/hyperlinkcolor" val="tx"/>
                    </a:ext>
                  </a:extLst>
                </a:hlinkClick>
              </a:rPr>
              <a:t>Job Accommodation Network (JAN)</a:t>
            </a:r>
            <a:r>
              <a:rPr lang="en-US" sz="2000" b="0" i="0" u="none" strike="noStrike" cap="none">
                <a:solidFill>
                  <a:srgbClr val="002060"/>
                </a:solidFill>
              </a:rPr>
              <a:t> </a:t>
            </a:r>
            <a:endParaRPr>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u="none" strike="noStrike" cap="none">
                <a:solidFill>
                  <a:srgbClr val="002060"/>
                </a:solidFill>
                <a:latin typeface="Georgia"/>
                <a:ea typeface="Georgia"/>
                <a:cs typeface="Georgia"/>
                <a:sym typeface="Georgia"/>
              </a:rPr>
              <a:t>JAN is the leading source of free, expert, and confidential guidance on job accommodations and disability employment issues.</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u="sng">
                <a:solidFill>
                  <a:srgbClr val="002060"/>
                </a:solidFill>
                <a:hlinkClick r:id="rId5">
                  <a:extLst>
                    <a:ext uri="{A12FA001-AC4F-418D-AE19-62706E023703}">
                      <ahyp:hlinkClr xmlns:ahyp="http://schemas.microsoft.com/office/drawing/2018/hyperlinkcolor" val="tx"/>
                    </a:ext>
                  </a:extLst>
                </a:hlinkClick>
              </a:rPr>
              <a:t>Employment Resource Hub</a:t>
            </a:r>
            <a:endParaRPr sz="2000">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b="0" i="0">
                <a:solidFill>
                  <a:srgbClr val="002060"/>
                </a:solidFill>
                <a:latin typeface="Georgia"/>
                <a:ea typeface="Georgia"/>
                <a:cs typeface="Georgia"/>
                <a:sym typeface="Georgia"/>
              </a:rPr>
              <a:t>The ADA National Network has created the Employment Resource Hub to address specific themes and common questions related to employment and the ADA</a:t>
            </a:r>
            <a:endParaRPr>
              <a:solidFill>
                <a:srgbClr val="002060"/>
              </a:solidFill>
            </a:endParaRPr>
          </a:p>
          <a:p>
            <a:pPr marL="342900" lvl="0" indent="-342900" algn="l" rtl="0">
              <a:lnSpc>
                <a:spcPct val="90000"/>
              </a:lnSpc>
              <a:spcBef>
                <a:spcPts val="1000"/>
              </a:spcBef>
              <a:spcAft>
                <a:spcPts val="0"/>
              </a:spcAft>
              <a:buSzPts val="2000"/>
              <a:buFont typeface="Noto Sans Symbols"/>
              <a:buChar char="▪"/>
            </a:pPr>
            <a:r>
              <a:rPr lang="en-US" sz="2000" b="0" i="0" u="sng">
                <a:solidFill>
                  <a:srgbClr val="002060"/>
                </a:solidFill>
                <a:hlinkClick r:id="rId6">
                  <a:extLst>
                    <a:ext uri="{A12FA001-AC4F-418D-AE19-62706E023703}">
                      <ahyp:hlinkClr xmlns:ahyp="http://schemas.microsoft.com/office/drawing/2018/hyperlinkcolor" val="tx"/>
                    </a:ext>
                  </a:extLst>
                </a:hlinkClick>
              </a:rPr>
              <a:t>Office of Disability Employment Policy (ODEP)</a:t>
            </a:r>
            <a:endParaRPr sz="2000" b="0" i="0">
              <a:solidFill>
                <a:srgbClr val="002060"/>
              </a:solidFill>
            </a:endParaRPr>
          </a:p>
          <a:p>
            <a:pPr marL="800100" lvl="1" indent="-342900" algn="l" rtl="0">
              <a:lnSpc>
                <a:spcPct val="90000"/>
              </a:lnSpc>
              <a:spcBef>
                <a:spcPts val="500"/>
              </a:spcBef>
              <a:spcAft>
                <a:spcPts val="0"/>
              </a:spcAft>
              <a:buSzPts val="1500"/>
              <a:buFont typeface="Noto Sans Symbols"/>
              <a:buChar char="▪"/>
            </a:pPr>
            <a:r>
              <a:rPr lang="en-US">
                <a:solidFill>
                  <a:srgbClr val="00274C"/>
                </a:solidFill>
                <a:latin typeface="Georgia"/>
                <a:ea typeface="Georgia"/>
                <a:cs typeface="Georgia"/>
                <a:sym typeface="Georgia"/>
              </a:rPr>
              <a:t>ODEP promotes policies and coordinates with employers and all levels of government to increase workplace success for people with disabilities.</a:t>
            </a:r>
            <a:endParaRPr b="0" i="0">
              <a:solidFill>
                <a:srgbClr val="00274C"/>
              </a:solidFill>
              <a:latin typeface="Georgia"/>
              <a:ea typeface="Georgia"/>
              <a:cs typeface="Georgia"/>
              <a:sym typeface="Georgia"/>
            </a:endParaRPr>
          </a:p>
          <a:p>
            <a:pPr marL="800100" lvl="1" indent="-247650" algn="l" rtl="0">
              <a:lnSpc>
                <a:spcPct val="90000"/>
              </a:lnSpc>
              <a:spcBef>
                <a:spcPts val="500"/>
              </a:spcBef>
              <a:spcAft>
                <a:spcPts val="0"/>
              </a:spcAft>
              <a:buSzPts val="1500"/>
              <a:buFont typeface="Noto Sans Symbols"/>
              <a:buNone/>
            </a:pPr>
            <a:endParaRPr b="0" i="0"/>
          </a:p>
          <a:p>
            <a:pPr marL="0" lvl="0" indent="0" algn="l" rtl="0">
              <a:lnSpc>
                <a:spcPct val="90000"/>
              </a:lnSpc>
              <a:spcBef>
                <a:spcPts val="1000"/>
              </a:spcBef>
              <a:spcAft>
                <a:spcPts val="0"/>
              </a:spcAft>
              <a:buClr>
                <a:srgbClr val="00274C"/>
              </a:buClr>
              <a:buSzPts val="2400"/>
              <a:buFont typeface="Noto Sans Symbols"/>
              <a:buNone/>
            </a:pPr>
            <a:endParaRPr/>
          </a:p>
        </p:txBody>
      </p:sp>
      <p:sp>
        <p:nvSpPr>
          <p:cNvPr id="436" name="Google Shape;436;p42"/>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
        <p:nvSpPr>
          <p:cNvPr id="437" name="Google Shape;437;p42"/>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3"/>
          <p:cNvSpPr txBox="1">
            <a:spLocks noGrp="1"/>
          </p:cNvSpPr>
          <p:nvPr>
            <p:ph type="ctrTitle"/>
          </p:nvPr>
        </p:nvSpPr>
        <p:spPr>
          <a:xfrm>
            <a:off x="298763" y="355108"/>
            <a:ext cx="11642757" cy="9287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u="sng" cap="small">
                <a:solidFill>
                  <a:srgbClr val="00206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Upcoming Events</a:t>
            </a:r>
            <a:r>
              <a:rPr lang="en-US" cap="small">
                <a:solidFill>
                  <a:srgbClr val="002060"/>
                </a:solidFill>
                <a:latin typeface="Georgia"/>
                <a:ea typeface="Georgia"/>
                <a:cs typeface="Georgia"/>
                <a:sym typeface="Georgia"/>
              </a:rPr>
              <a:t> </a:t>
            </a:r>
            <a:r>
              <a:rPr lang="en-US" cap="small">
                <a:latin typeface="Georgia"/>
                <a:ea typeface="Georgia"/>
                <a:cs typeface="Georgia"/>
                <a:sym typeface="Georgia"/>
              </a:rPr>
              <a:t>– all begin @ noon</a:t>
            </a:r>
            <a:endParaRPr/>
          </a:p>
        </p:txBody>
      </p:sp>
      <p:sp>
        <p:nvSpPr>
          <p:cNvPr id="444" name="Google Shape;444;p43"/>
          <p:cNvSpPr txBox="1">
            <a:spLocks noGrp="1"/>
          </p:cNvSpPr>
          <p:nvPr>
            <p:ph type="subTitle" idx="1"/>
          </p:nvPr>
        </p:nvSpPr>
        <p:spPr>
          <a:xfrm>
            <a:off x="438150" y="1383723"/>
            <a:ext cx="11182350" cy="485515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Noto Sans Symbols"/>
              <a:buChar char="❑"/>
            </a:pPr>
            <a:r>
              <a:rPr lang="en-US" sz="2000"/>
              <a:t>Thursday, 10/5: </a:t>
            </a:r>
            <a:r>
              <a:rPr lang="en-US" sz="2000">
                <a:solidFill>
                  <a:srgbClr val="00274C"/>
                </a:solidFill>
                <a:latin typeface="Georgia"/>
                <a:ea typeface="Georgia"/>
                <a:cs typeface="Georgia"/>
                <a:sym typeface="Georgia"/>
              </a:rPr>
              <a:t>NDEAM Meet &amp; Greet and Resources Fair  </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Michigan League Courtyard Garden: noon to 4:00 pm</a:t>
            </a:r>
            <a:endParaRPr/>
          </a:p>
          <a:p>
            <a:pPr marL="342900" lvl="0" indent="-342900" algn="l" rtl="0">
              <a:lnSpc>
                <a:spcPct val="100000"/>
              </a:lnSpc>
              <a:spcBef>
                <a:spcPts val="2000"/>
              </a:spcBef>
              <a:spcAft>
                <a:spcPts val="0"/>
              </a:spcAft>
              <a:buSzPts val="2000"/>
              <a:buFont typeface="Noto Sans Symbols"/>
              <a:buChar char="❑"/>
            </a:pPr>
            <a:r>
              <a:rPr lang="en-US" sz="2000"/>
              <a:t>Tuesday, 10/10: </a:t>
            </a:r>
            <a:r>
              <a:rPr lang="en-US" sz="2000">
                <a:solidFill>
                  <a:srgbClr val="00274C"/>
                </a:solidFill>
                <a:latin typeface="Georgia"/>
                <a:ea typeface="Georgia"/>
                <a:cs typeface="Georgia"/>
                <a:sym typeface="Georgia"/>
              </a:rPr>
              <a:t>CfDC - Council for Disability Concerns Monthly Meeting</a:t>
            </a:r>
            <a:endParaRPr/>
          </a:p>
          <a:p>
            <a:pPr marL="342900" lvl="0" indent="-342900" algn="l" rtl="0">
              <a:lnSpc>
                <a:spcPct val="100000"/>
              </a:lnSpc>
              <a:spcBef>
                <a:spcPts val="2000"/>
              </a:spcBef>
              <a:spcAft>
                <a:spcPts val="0"/>
              </a:spcAft>
              <a:buSzPts val="2000"/>
              <a:buFont typeface="Noto Sans Symbols"/>
              <a:buChar char="❑"/>
            </a:pPr>
            <a:r>
              <a:rPr lang="en-US" sz="2000"/>
              <a:t>Thursday, 10/12: </a:t>
            </a:r>
            <a:r>
              <a:rPr lang="en-US" sz="2000">
                <a:solidFill>
                  <a:srgbClr val="00274C"/>
                </a:solidFill>
                <a:latin typeface="Georgia"/>
                <a:ea typeface="Georgia"/>
                <a:cs typeface="Georgia"/>
                <a:sym typeface="Georgia"/>
              </a:rPr>
              <a:t>Creating and Maintaining Inclusive Environments</a:t>
            </a:r>
            <a:endParaRPr/>
          </a:p>
          <a:p>
            <a:pPr marL="342900" lvl="0" indent="-342900" algn="l" rtl="0">
              <a:lnSpc>
                <a:spcPct val="100000"/>
              </a:lnSpc>
              <a:spcBef>
                <a:spcPts val="2000"/>
              </a:spcBef>
              <a:spcAft>
                <a:spcPts val="0"/>
              </a:spcAft>
              <a:buSzPts val="2000"/>
              <a:buFont typeface="Noto Sans Symbols"/>
              <a:buChar char="❑"/>
            </a:pPr>
            <a:r>
              <a:rPr lang="en-US" sz="2000"/>
              <a:t>Tuesday, 10/17: </a:t>
            </a:r>
            <a:r>
              <a:rPr lang="en-US" sz="2000">
                <a:solidFill>
                  <a:srgbClr val="00274C"/>
                </a:solidFill>
                <a:latin typeface="Georgia"/>
                <a:ea typeface="Georgia"/>
                <a:cs typeface="Georgia"/>
                <a:sym typeface="Georgia"/>
              </a:rPr>
              <a:t>A Supervisor’s Guide to Disability Accommodations</a:t>
            </a:r>
            <a:endParaRPr/>
          </a:p>
          <a:p>
            <a:pPr marL="342900" lvl="0" indent="-342900" algn="l" rtl="0">
              <a:lnSpc>
                <a:spcPct val="100000"/>
              </a:lnSpc>
              <a:spcBef>
                <a:spcPts val="2000"/>
              </a:spcBef>
              <a:spcAft>
                <a:spcPts val="0"/>
              </a:spcAft>
              <a:buSzPts val="2000"/>
              <a:buFont typeface="Noto Sans Symbols"/>
              <a:buChar char="❑"/>
            </a:pPr>
            <a:r>
              <a:rPr lang="en-US" sz="2000"/>
              <a:t>Thursday, 10/19: The Interactive Process – 4 Steps to Accommodation</a:t>
            </a:r>
            <a:endParaRPr/>
          </a:p>
          <a:p>
            <a:pPr marL="342900" lvl="0" indent="-342900" algn="l" rtl="0">
              <a:lnSpc>
                <a:spcPct val="100000"/>
              </a:lnSpc>
              <a:spcBef>
                <a:spcPts val="2000"/>
              </a:spcBef>
              <a:spcAft>
                <a:spcPts val="0"/>
              </a:spcAft>
              <a:buSzPts val="2000"/>
              <a:buFont typeface="Noto Sans Symbols"/>
              <a:buChar char="❑"/>
            </a:pPr>
            <a:r>
              <a:rPr lang="en-US" sz="2000"/>
              <a:t>Tuesday, 10/24: Introduction to Creating Accessible Digital Documents</a:t>
            </a:r>
            <a:endParaRPr/>
          </a:p>
          <a:p>
            <a:pPr marL="342900" lvl="0" indent="-342900" algn="l" rtl="0">
              <a:lnSpc>
                <a:spcPct val="100000"/>
              </a:lnSpc>
              <a:spcBef>
                <a:spcPts val="2000"/>
              </a:spcBef>
              <a:spcAft>
                <a:spcPts val="0"/>
              </a:spcAft>
              <a:buSzPts val="2000"/>
              <a:buFont typeface="Noto Sans Symbols"/>
              <a:buChar char="❑"/>
            </a:pPr>
            <a:r>
              <a:rPr lang="en-US" sz="2000"/>
              <a:t>Thursday, 10/26: Drop-in Hour with the ADA Coordinators and the ADA Team</a:t>
            </a:r>
            <a:endParaRPr/>
          </a:p>
          <a:p>
            <a:pPr marL="342900" lvl="0" indent="-342900" algn="l" rtl="0">
              <a:lnSpc>
                <a:spcPct val="100000"/>
              </a:lnSpc>
              <a:spcBef>
                <a:spcPts val="2000"/>
              </a:spcBef>
              <a:spcAft>
                <a:spcPts val="0"/>
              </a:spcAft>
              <a:buSzPts val="2000"/>
              <a:buFont typeface="Noto Sans Symbols"/>
              <a:buChar char="❑"/>
            </a:pPr>
            <a:r>
              <a:rPr lang="en-US" sz="2000"/>
              <a:t>Tuesday, 10/31: D/deaf Etiquette</a:t>
            </a:r>
            <a:endParaRPr/>
          </a:p>
        </p:txBody>
      </p:sp>
      <p:sp>
        <p:nvSpPr>
          <p:cNvPr id="445" name="Google Shape;445;p43"/>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
        <p:nvSpPr>
          <p:cNvPr id="446" name="Google Shape;446;p43"/>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447" name="Google Shape;447;p43" descr="A yellow line drawing of a calendar"/>
          <p:cNvPicPr preferRelativeResize="0"/>
          <p:nvPr/>
        </p:nvPicPr>
        <p:blipFill rotWithShape="1">
          <a:blip r:embed="rId4">
            <a:alphaModFix/>
          </a:blip>
          <a:srcRect t="7713" b="8060"/>
          <a:stretch/>
        </p:blipFill>
        <p:spPr>
          <a:xfrm>
            <a:off x="9193489" y="2266950"/>
            <a:ext cx="2748031" cy="2314575"/>
          </a:xfrm>
          <a:prstGeom prst="rect">
            <a:avLst/>
          </a:prstGeom>
          <a:solidFill>
            <a:srgbClr val="00274C"/>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4"/>
          <p:cNvSpPr txBox="1">
            <a:spLocks noGrp="1"/>
          </p:cNvSpPr>
          <p:nvPr>
            <p:ph type="title"/>
          </p:nvPr>
        </p:nvSpPr>
        <p:spPr>
          <a:xfrm>
            <a:off x="0" y="3468413"/>
            <a:ext cx="12192000" cy="97746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Georgia"/>
              <a:buNone/>
            </a:pPr>
            <a:r>
              <a:rPr lang="en-US" sz="4400" b="1" i="0" u="none" strike="noStrike" cap="small">
                <a:solidFill>
                  <a:schemeClr val="lt1"/>
                </a:solidFill>
                <a:latin typeface="Georgia"/>
                <a:ea typeface="Georgia"/>
                <a:cs typeface="Georgia"/>
                <a:sym typeface="Georgia"/>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5"/>
          <p:cNvSpPr txBox="1">
            <a:spLocks noGrp="1"/>
          </p:cNvSpPr>
          <p:nvPr>
            <p:ph type="ctrTitle"/>
          </p:nvPr>
        </p:nvSpPr>
        <p:spPr>
          <a:xfrm>
            <a:off x="298763" y="355108"/>
            <a:ext cx="11642757" cy="9287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Thank You!</a:t>
            </a:r>
            <a:endParaRPr/>
          </a:p>
        </p:txBody>
      </p:sp>
      <p:sp>
        <p:nvSpPr>
          <p:cNvPr id="459" name="Google Shape;459;p4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
        <p:nvSpPr>
          <p:cNvPr id="460" name="Google Shape;460;p4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pic>
        <p:nvPicPr>
          <p:cNvPr id="461" name="Google Shape;461;p45" descr="ECRT finger spelled in American Sign Language"/>
          <p:cNvPicPr preferRelativeResize="0"/>
          <p:nvPr/>
        </p:nvPicPr>
        <p:blipFill rotWithShape="1">
          <a:blip r:embed="rId3">
            <a:alphaModFix/>
          </a:blip>
          <a:srcRect/>
          <a:stretch/>
        </p:blipFill>
        <p:spPr>
          <a:xfrm>
            <a:off x="2134830" y="1955918"/>
            <a:ext cx="7970621" cy="29461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The ADA Team</a:t>
            </a:r>
            <a:endParaRPr/>
          </a:p>
        </p:txBody>
      </p:sp>
      <p:sp>
        <p:nvSpPr>
          <p:cNvPr id="119" name="Google Shape;119;p5"/>
          <p:cNvSpPr txBox="1">
            <a:spLocks noGrp="1"/>
          </p:cNvSpPr>
          <p:nvPr>
            <p:ph type="subTitle" idx="1"/>
          </p:nvPr>
        </p:nvSpPr>
        <p:spPr>
          <a:xfrm>
            <a:off x="357777" y="1338329"/>
            <a:ext cx="11243096" cy="47064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Allison Kushner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Director of Disability Equity and ADA Coordinator </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Megan Marshall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Assistant Director of Disability Equity and Deputy ADA Coordinator</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hlinkClick r:id="rId5">
                  <a:extLst>
                    <a:ext uri="{A12FA001-AC4F-418D-AE19-62706E023703}">
                      <ahyp:hlinkClr xmlns:ahyp="http://schemas.microsoft.com/office/drawing/2018/hyperlinkcolor" val="tx"/>
                    </a:ext>
                  </a:extLst>
                </a:hlinkClick>
              </a:rPr>
              <a:t>Phil Deaton</a:t>
            </a:r>
            <a:r>
              <a:rPr lang="en-US" sz="2000">
                <a:solidFill>
                  <a:srgbClr val="00274C"/>
                </a:solidFill>
              </a:rPr>
              <a:t> –</a:t>
            </a:r>
            <a:r>
              <a:rPr lang="en-US" sz="2000">
                <a:solidFill>
                  <a:srgbClr val="00274C"/>
                </a:solidFill>
                <a:latin typeface="Georgia"/>
                <a:ea typeface="Georgia"/>
                <a:cs typeface="Georgia"/>
                <a:sym typeface="Georgia"/>
              </a:rPr>
              <a:t> </a:t>
            </a:r>
            <a:r>
              <a:rPr lang="en-US" sz="2000">
                <a:solidFill>
                  <a:srgbClr val="00274C"/>
                </a:solidFill>
              </a:rPr>
              <a:t>(</a:t>
            </a:r>
            <a:r>
              <a:rPr lang="en-US" sz="2000">
                <a:solidFill>
                  <a:srgbClr val="00274C"/>
                </a:solidFill>
                <a:latin typeface="Georgia"/>
                <a:ea typeface="Georgia"/>
                <a:cs typeface="Georgia"/>
                <a:sym typeface="Georgia"/>
              </a:rPr>
              <a:t>he/him) Digital Information Accessibility Coordinator</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Erin Norris</a:t>
            </a:r>
            <a:r>
              <a:rPr lang="en-US" sz="2000">
                <a:solidFill>
                  <a:srgbClr val="00274C"/>
                </a:solidFill>
              </a:rPr>
              <a:t> –</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Digital Communications Specialist</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Sarah Caruso</a:t>
            </a:r>
            <a:r>
              <a:rPr lang="en-US" sz="2000">
                <a:solidFill>
                  <a:srgbClr val="00274C"/>
                </a:solidFill>
                <a:latin typeface="Georgia"/>
                <a:ea typeface="Georgia"/>
                <a:cs typeface="Georgia"/>
                <a:sym typeface="Georgia"/>
              </a:rPr>
              <a:t>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Administrative Specialist</a:t>
            </a:r>
            <a:endParaRPr sz="2000" u="sng">
              <a:solidFill>
                <a:srgbClr val="00274C"/>
              </a:solidFill>
              <a:hlinkClick r:id="rId8">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9">
                  <a:extLst>
                    <a:ext uri="{A12FA001-AC4F-418D-AE19-62706E023703}">
                      <ahyp:hlinkClr xmlns:ahyp="http://schemas.microsoft.com/office/drawing/2018/hyperlinkcolor" val="tx"/>
                    </a:ext>
                  </a:extLst>
                </a:hlinkClick>
              </a:rPr>
              <a:t>Stephanie Beatty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ASL Interpreter</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10">
                  <a:extLst>
                    <a:ext uri="{A12FA001-AC4F-418D-AE19-62706E023703}">
                      <ahyp:hlinkClr xmlns:ahyp="http://schemas.microsoft.com/office/drawing/2018/hyperlinkcolor" val="tx"/>
                    </a:ext>
                  </a:extLst>
                </a:hlinkClick>
              </a:rPr>
              <a:t>Casie Watson</a:t>
            </a:r>
            <a:r>
              <a:rPr lang="en-US" sz="2000">
                <a:solidFill>
                  <a:srgbClr val="00274C"/>
                </a:solidFill>
                <a:latin typeface="Georgia"/>
                <a:ea typeface="Georgia"/>
                <a:cs typeface="Georgia"/>
                <a:sym typeface="Georgia"/>
              </a:rPr>
              <a:t>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ASL Interpreter</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11">
                  <a:extLst>
                    <a:ext uri="{A12FA001-AC4F-418D-AE19-62706E023703}">
                      <ahyp:hlinkClr xmlns:ahyp="http://schemas.microsoft.com/office/drawing/2018/hyperlinkcolor" val="tx"/>
                    </a:ext>
                  </a:extLst>
                </a:hlinkClick>
              </a:rPr>
              <a:t>Angie Gruendl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a:t>
            </a:r>
            <a:r>
              <a:rPr lang="en-US" sz="2000">
                <a:solidFill>
                  <a:srgbClr val="00274C"/>
                </a:solidFill>
                <a:latin typeface="Georgia"/>
                <a:ea typeface="Georgia"/>
                <a:cs typeface="Georgia"/>
                <a:sym typeface="Georgia"/>
              </a:rPr>
              <a:t>he/her) Case Manager</a:t>
            </a:r>
            <a:endParaRPr sz="2000"/>
          </a:p>
          <a:p>
            <a:pPr marL="0" lvl="0" indent="0" algn="l" rtl="0">
              <a:lnSpc>
                <a:spcPct val="100000"/>
              </a:lnSpc>
              <a:spcBef>
                <a:spcPts val="2000"/>
              </a:spcBef>
              <a:spcAft>
                <a:spcPts val="0"/>
              </a:spcAft>
              <a:buSzPts val="2000"/>
              <a:buFont typeface="Noto Sans Symbols"/>
              <a:buChar char="▪"/>
            </a:pPr>
            <a:r>
              <a:rPr lang="en-US" sz="2000" u="sng">
                <a:solidFill>
                  <a:srgbClr val="00274C"/>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Erin Metz </a:t>
            </a:r>
            <a:r>
              <a:rPr lang="en-US" sz="2000">
                <a:solidFill>
                  <a:srgbClr val="00274C"/>
                </a:solidFill>
              </a:rPr>
              <a:t>–</a:t>
            </a:r>
            <a:r>
              <a:rPr lang="en-US" sz="2000">
                <a:solidFill>
                  <a:srgbClr val="00274C"/>
                </a:solidFill>
                <a:latin typeface="Georgia"/>
                <a:ea typeface="Georgia"/>
                <a:cs typeface="Georgia"/>
                <a:sym typeface="Georgia"/>
              </a:rPr>
              <a:t> </a:t>
            </a:r>
            <a:r>
              <a:rPr lang="en-US" sz="2000">
                <a:solidFill>
                  <a:srgbClr val="00274C"/>
                </a:solidFill>
              </a:rPr>
              <a:t>(sh</a:t>
            </a:r>
            <a:r>
              <a:rPr lang="en-US" sz="2000">
                <a:solidFill>
                  <a:srgbClr val="00274C"/>
                </a:solidFill>
                <a:latin typeface="Georgia"/>
                <a:ea typeface="Georgia"/>
                <a:cs typeface="Georgia"/>
                <a:sym typeface="Georgia"/>
              </a:rPr>
              <a:t>e/her) Accessibility Specialist</a:t>
            </a:r>
            <a:endParaRPr sz="2000"/>
          </a:p>
          <a:p>
            <a:pPr marL="0" lvl="0" indent="0" algn="l" rtl="0">
              <a:lnSpc>
                <a:spcPct val="100000"/>
              </a:lnSpc>
              <a:spcBef>
                <a:spcPts val="2000"/>
              </a:spcBef>
              <a:spcAft>
                <a:spcPts val="0"/>
              </a:spcAft>
              <a:buSzPts val="2000"/>
              <a:buFont typeface="Noto Sans Symbols"/>
              <a:buChar char="▪"/>
            </a:pPr>
            <a:r>
              <a:rPr lang="en-US" sz="2000">
                <a:solidFill>
                  <a:srgbClr val="00274C"/>
                </a:solidFill>
              </a:rPr>
              <a:t>(vacant) – </a:t>
            </a:r>
            <a:r>
              <a:rPr lang="en-US" sz="2000">
                <a:solidFill>
                  <a:srgbClr val="00274C"/>
                </a:solidFill>
                <a:latin typeface="Georgia"/>
                <a:ea typeface="Georgia"/>
                <a:cs typeface="Georgia"/>
                <a:sym typeface="Georgia"/>
              </a:rPr>
              <a:t>Accessibility Specialist</a:t>
            </a:r>
            <a:endParaRPr sz="2000"/>
          </a:p>
          <a:p>
            <a:pPr marL="0" lvl="0" indent="0" algn="l" rtl="0">
              <a:lnSpc>
                <a:spcPct val="100000"/>
              </a:lnSpc>
              <a:spcBef>
                <a:spcPts val="2000"/>
              </a:spcBef>
              <a:spcAft>
                <a:spcPts val="0"/>
              </a:spcAft>
              <a:buSzPts val="2000"/>
              <a:buFont typeface="Noto Sans Symbols"/>
              <a:buChar char="▪"/>
            </a:pPr>
            <a:r>
              <a:rPr lang="en-US" sz="2000">
                <a:solidFill>
                  <a:srgbClr val="00274C"/>
                </a:solidFill>
                <a:latin typeface="Georgia"/>
                <a:ea typeface="Georgia"/>
                <a:cs typeface="Georgia"/>
                <a:sym typeface="Georgia"/>
              </a:rPr>
              <a:t>(vacant) – Accessibility Specialist</a:t>
            </a:r>
            <a:endParaRPr sz="2000"/>
          </a:p>
          <a:p>
            <a:pPr marL="0" lvl="0" indent="0" algn="l" rtl="0">
              <a:lnSpc>
                <a:spcPct val="100000"/>
              </a:lnSpc>
              <a:spcBef>
                <a:spcPts val="2000"/>
              </a:spcBef>
              <a:spcAft>
                <a:spcPts val="0"/>
              </a:spcAft>
              <a:buSzPts val="2000"/>
              <a:buFont typeface="Noto Sans Symbols"/>
              <a:buChar char="▪"/>
            </a:pPr>
            <a:r>
              <a:rPr lang="en-US" sz="2000">
                <a:solidFill>
                  <a:srgbClr val="00274C"/>
                </a:solidFill>
              </a:rPr>
              <a:t>Email - </a:t>
            </a:r>
            <a:r>
              <a:rPr lang="en-US" sz="2000" u="sng">
                <a:solidFill>
                  <a:srgbClr val="002060"/>
                </a:solidFill>
                <a:hlinkClick r:id="rId12">
                  <a:extLst>
                    <a:ext uri="{A12FA001-AC4F-418D-AE19-62706E023703}">
                      <ahyp:hlinkClr xmlns:ahyp="http://schemas.microsoft.com/office/drawing/2018/hyperlinkcolor" val="tx"/>
                    </a:ext>
                  </a:extLst>
                </a:hlinkClick>
              </a:rPr>
              <a:t>ECRT-ADATeam@umich.edu</a:t>
            </a:r>
            <a:endParaRPr sz="2000">
              <a:solidFill>
                <a:srgbClr val="002060"/>
              </a:solidFill>
              <a:latin typeface="Georgia"/>
              <a:ea typeface="Georgia"/>
              <a:cs typeface="Georgia"/>
              <a:sym typeface="Georgia"/>
            </a:endParaRPr>
          </a:p>
        </p:txBody>
      </p:sp>
      <p:sp>
        <p:nvSpPr>
          <p:cNvPr id="120" name="Google Shape;120;p5"/>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21" name="Google Shape;121;p5"/>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Role of the ADA Team</a:t>
            </a:r>
            <a:endParaRPr/>
          </a:p>
        </p:txBody>
      </p:sp>
      <p:sp>
        <p:nvSpPr>
          <p:cNvPr id="127" name="Google Shape;127;p6"/>
          <p:cNvSpPr txBox="1">
            <a:spLocks noGrp="1"/>
          </p:cNvSpPr>
          <p:nvPr>
            <p:ph type="subTitle" idx="1"/>
          </p:nvPr>
        </p:nvSpPr>
        <p:spPr>
          <a:xfrm>
            <a:off x="609600" y="1542009"/>
            <a:ext cx="10983310"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Facilitate the Interactive Process under the ADA/ADAAA</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Provide institutional consultation, educational outreach, and advice about the Interactive Process, accessibility and inclusion, and all other accessibility matters</a:t>
            </a:r>
            <a:endParaRPr/>
          </a:p>
          <a:p>
            <a:pPr marL="342900" lvl="0" indent="-342900" algn="l" rtl="0">
              <a:lnSpc>
                <a:spcPct val="100000"/>
              </a:lnSpc>
              <a:spcBef>
                <a:spcPts val="2000"/>
              </a:spcBef>
              <a:spcAft>
                <a:spcPts val="0"/>
              </a:spcAft>
              <a:buSzPts val="2400"/>
              <a:buFont typeface="Noto Sans Symbols"/>
              <a:buChar char="▪"/>
            </a:pPr>
            <a:r>
              <a:rPr lang="en-US">
                <a:solidFill>
                  <a:srgbClr val="00274C"/>
                </a:solidFill>
                <a:latin typeface="Georgia"/>
                <a:ea typeface="Georgia"/>
                <a:cs typeface="Georgia"/>
                <a:sym typeface="Georgia"/>
              </a:rPr>
              <a:t>Advocate for the inclusion of disability as a critical part of diversity initiatives and planning across all aspects of our University community</a:t>
            </a:r>
            <a:endParaRPr/>
          </a:p>
        </p:txBody>
      </p:sp>
      <p:sp>
        <p:nvSpPr>
          <p:cNvPr id="128" name="Google Shape;128;p6"/>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29" name="Google Shape;129;p6"/>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cap="small">
                <a:latin typeface="Georgia"/>
                <a:ea typeface="Georgia"/>
                <a:cs typeface="Georgia"/>
                <a:sym typeface="Georgia"/>
              </a:rPr>
              <a:t>What is the ADA/ADAAA?</a:t>
            </a:r>
            <a:endParaRPr/>
          </a:p>
        </p:txBody>
      </p:sp>
      <p:sp>
        <p:nvSpPr>
          <p:cNvPr id="135" name="Google Shape;135;p7"/>
          <p:cNvSpPr txBox="1">
            <a:spLocks noGrp="1"/>
          </p:cNvSpPr>
          <p:nvPr>
            <p:ph type="subTitle" idx="1"/>
          </p:nvPr>
        </p:nvSpPr>
        <p:spPr>
          <a:xfrm>
            <a:off x="609600" y="1542009"/>
            <a:ext cx="10731061" cy="45960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a:solidFill>
                  <a:srgbClr val="00274C"/>
                </a:solidFill>
                <a:latin typeface="Georgia"/>
                <a:ea typeface="Georgia"/>
                <a:cs typeface="Georgia"/>
                <a:sym typeface="Georgia"/>
              </a:rPr>
              <a:t>The Americans with Disabilities Act (1990) &amp; the Americans with Disabilities Act Amendments Act (2008)</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Prohibit discrimination against a qualified individual with a disability (IWD) in employment</a:t>
            </a:r>
            <a:endParaRPr/>
          </a:p>
          <a:p>
            <a:pPr marL="1257300" lvl="2" indent="-342900" algn="l" rtl="0">
              <a:lnSpc>
                <a:spcPct val="100000"/>
              </a:lnSpc>
              <a:spcBef>
                <a:spcPts val="1500"/>
              </a:spcBef>
              <a:spcAft>
                <a:spcPts val="0"/>
              </a:spcAft>
              <a:buSzPts val="1080"/>
              <a:buFont typeface="Noto Sans Symbols"/>
              <a:buChar char="▪"/>
            </a:pPr>
            <a:r>
              <a:rPr lang="en-US">
                <a:solidFill>
                  <a:srgbClr val="00274C"/>
                </a:solidFill>
                <a:latin typeface="Georgia"/>
                <a:ea typeface="Georgia"/>
                <a:cs typeface="Georgia"/>
                <a:sym typeface="Georgia"/>
              </a:rPr>
              <a:t>Application procedures, hiring, promotion, discharge, compensation, benefits, training, etc.</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Protects individuals from discrimination based on their association with an IWD</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Requires state and local governments give IWDs an equal opportunity to benefit from programs, services, and activities</a:t>
            </a:r>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36" name="Google Shape;136;p7"/>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37" name="Google Shape;137;p7"/>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74C"/>
              </a:buClr>
              <a:buSzPts val="4000"/>
              <a:buFont typeface="Georgia"/>
              <a:buNone/>
            </a:pPr>
            <a:r>
              <a:rPr lang="en-US"/>
              <a:t>Legal Framework</a:t>
            </a:r>
            <a:endParaRPr cap="small">
              <a:latin typeface="Georgia"/>
              <a:ea typeface="Georgia"/>
              <a:cs typeface="Georgia"/>
              <a:sym typeface="Georgia"/>
            </a:endParaRPr>
          </a:p>
        </p:txBody>
      </p:sp>
      <p:sp>
        <p:nvSpPr>
          <p:cNvPr id="143" name="Google Shape;143;p8"/>
          <p:cNvSpPr txBox="1">
            <a:spLocks noGrp="1"/>
          </p:cNvSpPr>
          <p:nvPr>
            <p:ph type="subTitle" idx="1"/>
          </p:nvPr>
        </p:nvSpPr>
        <p:spPr>
          <a:xfrm>
            <a:off x="609600" y="1351509"/>
            <a:ext cx="10731061" cy="48346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Noto Sans Symbols"/>
              <a:buChar char="▪"/>
            </a:pPr>
            <a:r>
              <a:rPr lang="en-US" sz="2000">
                <a:solidFill>
                  <a:srgbClr val="00274C"/>
                </a:solidFill>
                <a:latin typeface="Georgia"/>
                <a:ea typeface="Georgia"/>
                <a:cs typeface="Georgia"/>
                <a:sym typeface="Georgia"/>
              </a:rPr>
              <a:t>ADA &amp; ADAAA</a:t>
            </a:r>
            <a:endParaRPr sz="2000"/>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Title I - Employment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Title II – State and Local Government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Title III – Public Accommodations</a:t>
            </a:r>
            <a:endParaRPr/>
          </a:p>
          <a:p>
            <a:pPr marL="342900" lvl="0" indent="-342900" algn="l" rtl="0">
              <a:lnSpc>
                <a:spcPct val="100000"/>
              </a:lnSpc>
              <a:spcBef>
                <a:spcPts val="2000"/>
              </a:spcBef>
              <a:spcAft>
                <a:spcPts val="0"/>
              </a:spcAft>
              <a:buSzPts val="2400"/>
              <a:buFont typeface="Noto Sans Symbols"/>
              <a:buChar char="▪"/>
            </a:pPr>
            <a:r>
              <a:rPr lang="en-US" sz="2000">
                <a:solidFill>
                  <a:srgbClr val="00274C"/>
                </a:solidFill>
                <a:latin typeface="Georgia"/>
                <a:ea typeface="Georgia"/>
                <a:cs typeface="Georgia"/>
                <a:sym typeface="Georgia"/>
              </a:rPr>
              <a:t>Other Federal Laws</a:t>
            </a:r>
            <a:endParaRPr sz="2000"/>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Rehabilitation Act of 1973</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Fair Housing Act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Air Carrier Access Act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Individuals with Disabilities in Education Act (IDEA)</a:t>
            </a:r>
            <a:endParaRPr/>
          </a:p>
          <a:p>
            <a:pPr marL="342900" lvl="0" indent="-342900" algn="l" rtl="0">
              <a:lnSpc>
                <a:spcPct val="100000"/>
              </a:lnSpc>
              <a:spcBef>
                <a:spcPts val="2000"/>
              </a:spcBef>
              <a:spcAft>
                <a:spcPts val="0"/>
              </a:spcAft>
              <a:buSzPts val="2400"/>
              <a:buFont typeface="Noto Sans Symbols"/>
              <a:buChar char="▪"/>
            </a:pPr>
            <a:r>
              <a:rPr lang="en-US" sz="2000">
                <a:solidFill>
                  <a:srgbClr val="00274C"/>
                </a:solidFill>
                <a:latin typeface="Georgia"/>
                <a:ea typeface="Georgia"/>
                <a:cs typeface="Georgia"/>
                <a:sym typeface="Georgia"/>
              </a:rPr>
              <a:t>Other State Laws</a:t>
            </a:r>
            <a:endParaRPr sz="2000"/>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Michigan Persons with Disabilities Civil Rights Act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Deaf Persons’ Interpreters Public Act</a:t>
            </a:r>
            <a:endParaRPr/>
          </a:p>
          <a:p>
            <a:pPr marL="800100" lvl="1" indent="-342900" algn="l" rtl="0">
              <a:lnSpc>
                <a:spcPct val="100000"/>
              </a:lnSpc>
              <a:spcBef>
                <a:spcPts val="1500"/>
              </a:spcBef>
              <a:spcAft>
                <a:spcPts val="0"/>
              </a:spcAft>
              <a:buSzPts val="1500"/>
              <a:buFont typeface="Noto Sans Symbols"/>
              <a:buChar char="▪"/>
            </a:pPr>
            <a:r>
              <a:rPr lang="en-US">
                <a:solidFill>
                  <a:srgbClr val="00274C"/>
                </a:solidFill>
                <a:latin typeface="Georgia"/>
                <a:ea typeface="Georgia"/>
                <a:cs typeface="Georgia"/>
                <a:sym typeface="Georgia"/>
              </a:rPr>
              <a:t>Public Act No. 75 of 2022 (service animals in training)</a:t>
            </a:r>
            <a:endParaRPr/>
          </a:p>
          <a:p>
            <a:pPr marL="342900" lvl="0" indent="-190500" algn="l" rtl="0">
              <a:lnSpc>
                <a:spcPct val="100000"/>
              </a:lnSpc>
              <a:spcBef>
                <a:spcPts val="2000"/>
              </a:spcBef>
              <a:spcAft>
                <a:spcPts val="0"/>
              </a:spcAft>
              <a:buSzPts val="2400"/>
              <a:buFont typeface="Noto Sans Symbols"/>
              <a:buNone/>
            </a:pPr>
            <a:endParaRPr>
              <a:solidFill>
                <a:srgbClr val="00274C"/>
              </a:solidFill>
              <a:latin typeface="Georgia"/>
              <a:ea typeface="Georgia"/>
              <a:cs typeface="Georgia"/>
              <a:sym typeface="Georgia"/>
            </a:endParaRPr>
          </a:p>
          <a:p>
            <a:pPr marL="342900" lvl="0" indent="-190500" algn="l" rtl="0">
              <a:lnSpc>
                <a:spcPct val="100000"/>
              </a:lnSpc>
              <a:spcBef>
                <a:spcPts val="2000"/>
              </a:spcBef>
              <a:spcAft>
                <a:spcPts val="0"/>
              </a:spcAft>
              <a:buClr>
                <a:srgbClr val="FFCB05"/>
              </a:buClr>
              <a:buSzPts val="2400"/>
              <a:buFont typeface="Noto Sans Symbols"/>
              <a:buNone/>
            </a:pPr>
            <a:endParaRPr>
              <a:solidFill>
                <a:srgbClr val="00274C"/>
              </a:solidFill>
              <a:latin typeface="Georgia"/>
              <a:ea typeface="Georgia"/>
              <a:cs typeface="Georgia"/>
              <a:sym typeface="Georgia"/>
            </a:endParaRPr>
          </a:p>
        </p:txBody>
      </p:sp>
      <p:sp>
        <p:nvSpPr>
          <p:cNvPr id="144" name="Google Shape;144;p8"/>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45" name="Google Shape;145;p8"/>
          <p:cNvSpPr txBox="1">
            <a:spLocks noGrp="1"/>
          </p:cNvSpPr>
          <p:nvPr>
            <p:ph type="ftr" idx="11"/>
          </p:nvPr>
        </p:nvSpPr>
        <p:spPr>
          <a:xfrm>
            <a:off x="0" y="6474372"/>
            <a:ext cx="12192000" cy="24710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4ad93f7650_0_0"/>
          <p:cNvSpPr txBox="1">
            <a:spLocks noGrp="1"/>
          </p:cNvSpPr>
          <p:nvPr>
            <p:ph type="ctrTitle"/>
          </p:nvPr>
        </p:nvSpPr>
        <p:spPr>
          <a:xfrm>
            <a:off x="443345" y="162976"/>
            <a:ext cx="11157600" cy="104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000"/>
              <a:buNone/>
            </a:pPr>
            <a:r>
              <a:rPr lang="en-US"/>
              <a:t>A Few Notes on Service Animals</a:t>
            </a:r>
            <a:endParaRPr/>
          </a:p>
        </p:txBody>
      </p:sp>
      <p:sp>
        <p:nvSpPr>
          <p:cNvPr id="152" name="Google Shape;152;g24ad93f7650_0_0"/>
          <p:cNvSpPr txBox="1">
            <a:spLocks noGrp="1"/>
          </p:cNvSpPr>
          <p:nvPr>
            <p:ph type="subTitle" idx="1"/>
          </p:nvPr>
        </p:nvSpPr>
        <p:spPr>
          <a:xfrm>
            <a:off x="170150" y="1210060"/>
            <a:ext cx="11157600" cy="5041449"/>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Font typeface="Noto Sans Symbols"/>
              <a:buChar char="▪"/>
            </a:pPr>
            <a:r>
              <a:rPr lang="en-US">
                <a:solidFill>
                  <a:srgbClr val="002060"/>
                </a:solidFill>
              </a:rPr>
              <a:t>Only dogs and mini-horses can be service animals</a:t>
            </a:r>
            <a:endParaRPr>
              <a:solidFill>
                <a:srgbClr val="002060"/>
              </a:solidFill>
            </a:endParaRPr>
          </a:p>
          <a:p>
            <a:pPr marL="933450" lvl="1" indent="-342900" algn="l" rtl="0">
              <a:lnSpc>
                <a:spcPct val="115000"/>
              </a:lnSpc>
              <a:spcBef>
                <a:spcPts val="1200"/>
              </a:spcBef>
              <a:spcAft>
                <a:spcPts val="0"/>
              </a:spcAft>
              <a:buSzPts val="1500"/>
              <a:buFont typeface="Noto Sans Symbols"/>
              <a:buChar char="▪"/>
            </a:pPr>
            <a:r>
              <a:rPr lang="en-US">
                <a:solidFill>
                  <a:srgbClr val="002060"/>
                </a:solidFill>
                <a:latin typeface="Georgia"/>
                <a:ea typeface="Georgia"/>
                <a:cs typeface="Georgia"/>
                <a:sym typeface="Georgia"/>
              </a:rPr>
              <a:t>there are psychiatric service animals - not just for apparent disabilities</a:t>
            </a:r>
            <a:endParaRPr>
              <a:solidFill>
                <a:srgbClr val="002060"/>
              </a:solidFill>
              <a:latin typeface="Georgia"/>
              <a:ea typeface="Georgia"/>
              <a:cs typeface="Georgia"/>
              <a:sym typeface="Georgia"/>
            </a:endParaRPr>
          </a:p>
          <a:p>
            <a:pPr marL="457200" lvl="0" indent="-381000" algn="l" rtl="0">
              <a:lnSpc>
                <a:spcPct val="115000"/>
              </a:lnSpc>
              <a:spcBef>
                <a:spcPts val="1200"/>
              </a:spcBef>
              <a:spcAft>
                <a:spcPts val="0"/>
              </a:spcAft>
              <a:buSzPts val="2400"/>
              <a:buFont typeface="Noto Sans Symbols"/>
              <a:buChar char="▪"/>
            </a:pPr>
            <a:r>
              <a:rPr lang="en-US">
                <a:solidFill>
                  <a:srgbClr val="002060"/>
                </a:solidFill>
              </a:rPr>
              <a:t>Trained to perform specific tasks</a:t>
            </a:r>
            <a:endParaRPr>
              <a:solidFill>
                <a:srgbClr val="002060"/>
              </a:solidFill>
            </a:endParaRPr>
          </a:p>
          <a:p>
            <a:pPr marL="457200" lvl="0" indent="-381000" algn="l" rtl="0">
              <a:lnSpc>
                <a:spcPct val="115000"/>
              </a:lnSpc>
              <a:spcBef>
                <a:spcPts val="1200"/>
              </a:spcBef>
              <a:spcAft>
                <a:spcPts val="0"/>
              </a:spcAft>
              <a:buSzPts val="2400"/>
              <a:buFont typeface="Noto Sans Symbols"/>
              <a:buChar char="▪"/>
            </a:pPr>
            <a:r>
              <a:rPr lang="en-US">
                <a:solidFill>
                  <a:srgbClr val="002060"/>
                </a:solidFill>
              </a:rPr>
              <a:t>Can be a reasonable accommodation  </a:t>
            </a:r>
            <a:endParaRPr>
              <a:solidFill>
                <a:srgbClr val="002060"/>
              </a:solidFill>
            </a:endParaRPr>
          </a:p>
          <a:p>
            <a:pPr marL="457200" lvl="0" indent="-381000" algn="l" rtl="0">
              <a:lnSpc>
                <a:spcPct val="115000"/>
              </a:lnSpc>
              <a:spcBef>
                <a:spcPts val="1200"/>
              </a:spcBef>
              <a:spcAft>
                <a:spcPts val="0"/>
              </a:spcAft>
              <a:buSzPts val="2400"/>
              <a:buFont typeface="Noto Sans Symbols"/>
              <a:buChar char="▪"/>
            </a:pPr>
            <a:r>
              <a:rPr lang="en-US">
                <a:solidFill>
                  <a:srgbClr val="002060"/>
                </a:solidFill>
              </a:rPr>
              <a:t>Can only ask 2 questions if in public spaces</a:t>
            </a:r>
            <a:endParaRPr>
              <a:solidFill>
                <a:srgbClr val="002060"/>
              </a:solidFill>
            </a:endParaRPr>
          </a:p>
          <a:p>
            <a:pPr marL="933450" lvl="1" indent="-342900" algn="l" rtl="0">
              <a:lnSpc>
                <a:spcPct val="115000"/>
              </a:lnSpc>
              <a:spcBef>
                <a:spcPts val="1200"/>
              </a:spcBef>
              <a:spcAft>
                <a:spcPts val="0"/>
              </a:spcAft>
              <a:buSzPts val="1500"/>
              <a:buFont typeface="Noto Sans Symbols"/>
              <a:buChar char="▪"/>
            </a:pPr>
            <a:r>
              <a:rPr lang="en-US">
                <a:solidFill>
                  <a:srgbClr val="002060"/>
                </a:solidFill>
                <a:latin typeface="Georgia"/>
                <a:ea typeface="Georgia"/>
                <a:cs typeface="Georgia"/>
                <a:sym typeface="Georgia"/>
              </a:rPr>
              <a:t>Is this service animal required due to a disability? </a:t>
            </a:r>
            <a:endParaRPr>
              <a:solidFill>
                <a:srgbClr val="002060"/>
              </a:solidFill>
              <a:latin typeface="Georgia"/>
              <a:ea typeface="Georgia"/>
              <a:cs typeface="Georgia"/>
              <a:sym typeface="Georgia"/>
            </a:endParaRPr>
          </a:p>
          <a:p>
            <a:pPr marL="933450" lvl="1" indent="-342900" algn="l" rtl="0">
              <a:lnSpc>
                <a:spcPct val="115000"/>
              </a:lnSpc>
              <a:spcBef>
                <a:spcPts val="1200"/>
              </a:spcBef>
              <a:spcAft>
                <a:spcPts val="0"/>
              </a:spcAft>
              <a:buSzPts val="1500"/>
              <a:buFont typeface="Noto Sans Symbols"/>
              <a:buChar char="▪"/>
            </a:pPr>
            <a:r>
              <a:rPr lang="en-US">
                <a:solidFill>
                  <a:srgbClr val="002060"/>
                </a:solidFill>
                <a:latin typeface="Georgia"/>
                <a:ea typeface="Georgia"/>
                <a:cs typeface="Georgia"/>
                <a:sym typeface="Georgia"/>
              </a:rPr>
              <a:t>What task or service is it trained to perform?</a:t>
            </a:r>
            <a:endParaRPr>
              <a:solidFill>
                <a:srgbClr val="002060"/>
              </a:solidFill>
              <a:latin typeface="Georgia"/>
              <a:ea typeface="Georgia"/>
              <a:cs typeface="Georgia"/>
              <a:sym typeface="Georgia"/>
            </a:endParaRPr>
          </a:p>
          <a:p>
            <a:pPr marL="457200" lvl="0" indent="-381000" algn="l" rtl="0">
              <a:lnSpc>
                <a:spcPct val="115000"/>
              </a:lnSpc>
              <a:spcBef>
                <a:spcPts val="1200"/>
              </a:spcBef>
              <a:spcAft>
                <a:spcPts val="0"/>
              </a:spcAft>
              <a:buSzPts val="2400"/>
              <a:buFont typeface="Noto Sans Symbols"/>
              <a:buChar char="▪"/>
            </a:pPr>
            <a:r>
              <a:rPr lang="en-US">
                <a:solidFill>
                  <a:srgbClr val="002060"/>
                </a:solidFill>
              </a:rPr>
              <a:t>Care and control of handler at all times</a:t>
            </a:r>
            <a:endParaRPr>
              <a:solidFill>
                <a:srgbClr val="002060"/>
              </a:solidFill>
            </a:endParaRPr>
          </a:p>
          <a:p>
            <a:pPr marL="457200" lvl="0" indent="-381000" algn="l" rtl="0">
              <a:lnSpc>
                <a:spcPct val="115000"/>
              </a:lnSpc>
              <a:spcBef>
                <a:spcPts val="1200"/>
              </a:spcBef>
              <a:spcAft>
                <a:spcPts val="0"/>
              </a:spcAft>
              <a:buSzPts val="2400"/>
              <a:buFont typeface="Noto Sans Symbols"/>
              <a:buChar char="▪"/>
            </a:pPr>
            <a:r>
              <a:rPr lang="en-US">
                <a:solidFill>
                  <a:srgbClr val="002060"/>
                </a:solidFill>
              </a:rPr>
              <a:t>No special vest or certification required</a:t>
            </a:r>
            <a:endParaRPr>
              <a:solidFill>
                <a:srgbClr val="002060"/>
              </a:solidFill>
            </a:endParaRPr>
          </a:p>
        </p:txBody>
      </p:sp>
      <p:sp>
        <p:nvSpPr>
          <p:cNvPr id="153" name="Google Shape;153;g24ad93f7650_0_0"/>
          <p:cNvSpPr txBox="1">
            <a:spLocks noGrp="1"/>
          </p:cNvSpPr>
          <p:nvPr>
            <p:ph type="sldNum" idx="12"/>
          </p:nvPr>
        </p:nvSpPr>
        <p:spPr>
          <a:xfrm>
            <a:off x="10668000" y="6474372"/>
            <a:ext cx="1135200" cy="24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54" name="Google Shape;154;g24ad93f7650_0_0" descr="A golden retriever with a blue tie lays on the floor surrounded by wheelchair wheels"/>
          <p:cNvPicPr preferRelativeResize="0"/>
          <p:nvPr/>
        </p:nvPicPr>
        <p:blipFill rotWithShape="1">
          <a:blip r:embed="rId3">
            <a:alphaModFix/>
          </a:blip>
          <a:srcRect/>
          <a:stretch/>
        </p:blipFill>
        <p:spPr>
          <a:xfrm>
            <a:off x="6918825" y="2628987"/>
            <a:ext cx="4768550" cy="3177074"/>
          </a:xfrm>
          <a:prstGeom prst="rect">
            <a:avLst/>
          </a:prstGeom>
          <a:noFill/>
          <a:ln>
            <a:noFill/>
          </a:ln>
        </p:spPr>
      </p:pic>
      <p:sp>
        <p:nvSpPr>
          <p:cNvPr id="155" name="Google Shape;155;g24ad93f7650_0_0"/>
          <p:cNvSpPr txBox="1">
            <a:spLocks noGrp="1"/>
          </p:cNvSpPr>
          <p:nvPr>
            <p:ph type="ftr" idx="11"/>
          </p:nvPr>
        </p:nvSpPr>
        <p:spPr>
          <a:xfrm>
            <a:off x="0" y="6474372"/>
            <a:ext cx="12192000" cy="24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latin typeface="Georgia"/>
                <a:ea typeface="Georgia"/>
                <a:cs typeface="Georgia"/>
                <a:sym typeface="Georgia"/>
              </a:rPr>
              <a:t>Equity, Civil Rights &amp; Title IX</a:t>
            </a:r>
            <a:endParaRPr/>
          </a:p>
        </p:txBody>
      </p:sp>
    </p:spTree>
  </p:cSld>
  <p:clrMapOvr>
    <a:masterClrMapping/>
  </p:clrMapOvr>
</p:sld>
</file>

<file path=ppt/theme/theme1.xml><?xml version="1.0" encoding="utf-8"?>
<a:theme xmlns:a="http://schemas.openxmlformats.org/drawingml/2006/main" name="Title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ntent Slid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ontent Slide 6">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3">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Slid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ent Slid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ent Slid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3475</Words>
  <Application>Microsoft Macintosh PowerPoint</Application>
  <PresentationFormat>Widescreen</PresentationFormat>
  <Paragraphs>413</Paragraphs>
  <Slides>46</Slides>
  <Notes>46</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46</vt:i4>
      </vt:variant>
    </vt:vector>
  </HeadingPairs>
  <TitlesOfParts>
    <vt:vector size="61" baseType="lpstr">
      <vt:lpstr>Arial</vt:lpstr>
      <vt:lpstr>Calibri</vt:lpstr>
      <vt:lpstr>Georgia</vt:lpstr>
      <vt:lpstr>Noto Sans Symbols</vt:lpstr>
      <vt:lpstr>Title Slide 1</vt:lpstr>
      <vt:lpstr>Content Slide 3</vt:lpstr>
      <vt:lpstr>Title Slide 2</vt:lpstr>
      <vt:lpstr>Title Slide 3</vt:lpstr>
      <vt:lpstr>Title Slide 4</vt:lpstr>
      <vt:lpstr>Title Slide 5</vt:lpstr>
      <vt:lpstr>Content Slide 1</vt:lpstr>
      <vt:lpstr>Content Slide 2</vt:lpstr>
      <vt:lpstr>Content Slide 4</vt:lpstr>
      <vt:lpstr>Content Slide 5</vt:lpstr>
      <vt:lpstr>Content Slide 6</vt:lpstr>
      <vt:lpstr>Understanding the Americans with Disabilities Act (ADA)</vt:lpstr>
      <vt:lpstr>Agenda</vt:lpstr>
      <vt:lpstr>Please Engage</vt:lpstr>
      <vt:lpstr>The ADA Team &amp; The ADA</vt:lpstr>
      <vt:lpstr>The ADA Team</vt:lpstr>
      <vt:lpstr>Role of the ADA Team</vt:lpstr>
      <vt:lpstr>What is the ADA/ADAAA?</vt:lpstr>
      <vt:lpstr>Legal Framework</vt:lpstr>
      <vt:lpstr>A Few Notes on Service Animals</vt:lpstr>
      <vt:lpstr>ADA Responsibility</vt:lpstr>
      <vt:lpstr>Who is Protected?</vt:lpstr>
      <vt:lpstr>What is an Accommodation and How is it Requested?</vt:lpstr>
      <vt:lpstr>What is a Disability?</vt:lpstr>
      <vt:lpstr>Disability Models</vt:lpstr>
      <vt:lpstr>Functional Disability Categories</vt:lpstr>
      <vt:lpstr>Non-Apparent Disabilities</vt:lpstr>
      <vt:lpstr>Privacy</vt:lpstr>
      <vt:lpstr>Disability Statistics</vt:lpstr>
      <vt:lpstr>Individuals With Disabilities</vt:lpstr>
      <vt:lpstr>More Statistics</vt:lpstr>
      <vt:lpstr>How Disabilities Present</vt:lpstr>
      <vt:lpstr>The Interactive Process</vt:lpstr>
      <vt:lpstr>Step 1: Employee Requests an Accommodation</vt:lpstr>
      <vt:lpstr>Step 2: Employee Meets With an Accessibility Specialist</vt:lpstr>
      <vt:lpstr>Step 3: Accessibility Specialist Meets With Unit</vt:lpstr>
      <vt:lpstr>Step 4: Determine and Finalize the Accommodation</vt:lpstr>
      <vt:lpstr>After the Accommodation is Finalized</vt:lpstr>
      <vt:lpstr>Accommodation Examples</vt:lpstr>
      <vt:lpstr>University of Michigan and Community Resources</vt:lpstr>
      <vt:lpstr>Academic Support Options</vt:lpstr>
      <vt:lpstr>Accessible &amp; Gender Inclusive Restrooms</vt:lpstr>
      <vt:lpstr>Accessible Transportation &amp; Parking</vt:lpstr>
      <vt:lpstr>Accessible Options @ U-M Athletics</vt:lpstr>
      <vt:lpstr>Campus Inclusivity Resources</vt:lpstr>
      <vt:lpstr>Campus Maps</vt:lpstr>
      <vt:lpstr>Counseling Resources</vt:lpstr>
      <vt:lpstr>Digital Accessibility</vt:lpstr>
      <vt:lpstr>Equity and Inclusion</vt:lpstr>
      <vt:lpstr>Human Resources</vt:lpstr>
      <vt:lpstr>Michigan Medicine</vt:lpstr>
      <vt:lpstr>Ombuds</vt:lpstr>
      <vt:lpstr>Other Disability and Accessibility Support Programs</vt:lpstr>
      <vt:lpstr>State and National Disability Employment Resources</vt:lpstr>
      <vt:lpstr>Upcoming Events – all begin @ noon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Americans with Disabilities Act (ADA)</dc:title>
  <dc:creator>Microsoft Office User</dc:creator>
  <cp:lastModifiedBy>Gruendl, Angie</cp:lastModifiedBy>
  <cp:revision>1</cp:revision>
  <dcterms:created xsi:type="dcterms:W3CDTF">2019-11-08T16:47:49Z</dcterms:created>
  <dcterms:modified xsi:type="dcterms:W3CDTF">2024-02-10T13:35:37Z</dcterms:modified>
</cp:coreProperties>
</file>