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6"/>
  </p:notesMasterIdLst>
  <p:handoutMasterIdLst>
    <p:handoutMasterId r:id="rId37"/>
  </p:handoutMasterIdLst>
  <p:sldIdLst>
    <p:sldId id="256" r:id="rId2"/>
    <p:sldId id="361" r:id="rId3"/>
    <p:sldId id="306" r:id="rId4"/>
    <p:sldId id="344" r:id="rId5"/>
    <p:sldId id="320" r:id="rId6"/>
    <p:sldId id="362" r:id="rId7"/>
    <p:sldId id="340" r:id="rId8"/>
    <p:sldId id="363" r:id="rId9"/>
    <p:sldId id="342" r:id="rId10"/>
    <p:sldId id="343" r:id="rId11"/>
    <p:sldId id="346" r:id="rId12"/>
    <p:sldId id="345" r:id="rId13"/>
    <p:sldId id="323" r:id="rId14"/>
    <p:sldId id="258" r:id="rId15"/>
    <p:sldId id="364" r:id="rId16"/>
    <p:sldId id="365" r:id="rId17"/>
    <p:sldId id="348" r:id="rId18"/>
    <p:sldId id="349" r:id="rId19"/>
    <p:sldId id="366" r:id="rId20"/>
    <p:sldId id="367" r:id="rId21"/>
    <p:sldId id="368" r:id="rId22"/>
    <p:sldId id="369" r:id="rId23"/>
    <p:sldId id="370" r:id="rId24"/>
    <p:sldId id="326" r:id="rId25"/>
    <p:sldId id="351" r:id="rId26"/>
    <p:sldId id="376" r:id="rId27"/>
    <p:sldId id="372" r:id="rId28"/>
    <p:sldId id="371" r:id="rId29"/>
    <p:sldId id="374" r:id="rId30"/>
    <p:sldId id="375" r:id="rId31"/>
    <p:sldId id="357" r:id="rId32"/>
    <p:sldId id="355" r:id="rId33"/>
    <p:sldId id="356" r:id="rId34"/>
    <p:sldId id="291" r:id="rId3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modifyVerifier cryptProviderType="rsaAES" cryptAlgorithmClass="hash" cryptAlgorithmType="typeAny" cryptAlgorithmSid="14" spinCount="100000" saltData="LLXsciSMT9hrYdgGFCDuqg==" hashData="7VXTKgP5FubRwTSx0GZaWASKw9rTkgIUR5IdLeW6dXAa4UujjcvZsAAkyaheQ+yH91hw3WlR5BQfDGkgNBtHaA=="/>
  <p:extLst>
    <p:ext uri="{EFAFB233-063F-42B5-8137-9DF3F51BA10A}">
      <p15:sldGuideLst xmlns:p15="http://schemas.microsoft.com/office/powerpoint/2012/main">
        <p15:guide id="1" orient="horz" pos="324" userDrawn="1">
          <p15:clr>
            <a:srgbClr val="A4A3A4"/>
          </p15:clr>
        </p15:guide>
        <p15:guide id="2" pos="2880" userDrawn="1">
          <p15:clr>
            <a:srgbClr val="A4A3A4"/>
          </p15:clr>
        </p15:guide>
        <p15:guide id="3" orient="horz" pos="1620" userDrawn="1">
          <p15:clr>
            <a:srgbClr val="A4A3A4"/>
          </p15:clr>
        </p15:guide>
        <p15:guide id="4" orient="horz" pos="75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B05"/>
    <a:srgbClr val="F3F3F3"/>
    <a:srgbClr val="3344DD"/>
    <a:srgbClr val="00274C"/>
    <a:srgbClr val="0026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23" autoAdjust="0"/>
    <p:restoredTop sz="93876" autoAdjust="0"/>
  </p:normalViewPr>
  <p:slideViewPr>
    <p:cSldViewPr snapToGrid="0" snapToObjects="1">
      <p:cViewPr varScale="1">
        <p:scale>
          <a:sx n="150" d="100"/>
          <a:sy n="150" d="100"/>
        </p:scale>
        <p:origin x="808" y="168"/>
      </p:cViewPr>
      <p:guideLst>
        <p:guide orient="horz" pos="324"/>
        <p:guide pos="2880"/>
        <p:guide orient="horz" pos="1620"/>
        <p:guide orient="horz" pos="756"/>
      </p:guideLst>
    </p:cSldViewPr>
  </p:slideViewPr>
  <p:outlineViewPr>
    <p:cViewPr>
      <p:scale>
        <a:sx n="33" d="100"/>
        <a:sy n="33" d="100"/>
      </p:scale>
      <p:origin x="0" y="-13258"/>
    </p:cViewPr>
  </p:outlineViewPr>
  <p:notesTextViewPr>
    <p:cViewPr>
      <p:scale>
        <a:sx n="1" d="1"/>
        <a:sy n="1" d="1"/>
      </p:scale>
      <p:origin x="0" y="0"/>
    </p:cViewPr>
  </p:notesTextViewPr>
  <p:notesViewPr>
    <p:cSldViewPr snapToGrid="0" snapToObjects="1">
      <p:cViewPr varScale="1">
        <p:scale>
          <a:sx n="69" d="100"/>
          <a:sy n="69" d="100"/>
        </p:scale>
        <p:origin x="1713" y="3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EFBA3A-1F05-46AA-86E7-292864429CD4}" type="datetimeFigureOut">
              <a:rPr lang="en-US" smtClean="0"/>
              <a:t>2/21/24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A883BC0-2BAB-44F9-B5F4-6385F96C40E5}" type="slidenum">
              <a:rPr lang="en-US" smtClean="0"/>
              <a:t>‹#›</a:t>
            </a:fld>
            <a:endParaRPr lang="en-US"/>
          </a:p>
        </p:txBody>
      </p:sp>
    </p:spTree>
    <p:extLst>
      <p:ext uri="{BB962C8B-B14F-4D97-AF65-F5344CB8AC3E}">
        <p14:creationId xmlns:p14="http://schemas.microsoft.com/office/powerpoint/2010/main" val="3307826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14300" lvl="0" indent="0" algn="l" rtl="0">
              <a:lnSpc>
                <a:spcPct val="150000"/>
              </a:lnSpc>
              <a:spcBef>
                <a:spcPts val="0"/>
              </a:spcBef>
              <a:spcAft>
                <a:spcPts val="0"/>
              </a:spcAft>
              <a:buClr>
                <a:srgbClr val="000000"/>
              </a:buClr>
              <a:buSzPts val="1800"/>
              <a:buNone/>
            </a:pPr>
            <a:r>
              <a:rPr lang="en-US" dirty="0">
                <a:solidFill>
                  <a:srgbClr val="000000"/>
                </a:solidFill>
              </a:rPr>
              <a:t>Hello everyone and welcome to the ADA Team Webinar series. The ADA team is putting on several of these webinars forthcoming, which you can find on our department’s Event page (ECRT). My name is Phil Deaton and I work on the ADA team. My pronouns are he/him and I work as the University’s Digital Information Accessibility Coordinator. I focus on digital accessibility issues, that is, issues that impact accessibility for people with disabilities that involve technology, digital content, etc. This is the second webinar around digital accessibility in our series.</a:t>
            </a:r>
          </a:p>
          <a:p>
            <a:pPr marL="114300" lvl="0" indent="0" algn="l" rtl="0">
              <a:lnSpc>
                <a:spcPct val="150000"/>
              </a:lnSpc>
              <a:spcBef>
                <a:spcPts val="0"/>
              </a:spcBef>
              <a:spcAft>
                <a:spcPts val="0"/>
              </a:spcAft>
              <a:buClr>
                <a:srgbClr val="000000"/>
              </a:buClr>
              <a:buSzPts val="1800"/>
              <a:buNone/>
            </a:pPr>
            <a:endParaRPr lang="en-US" dirty="0">
              <a:solidFill>
                <a:srgbClr val="000000"/>
              </a:solidFill>
            </a:endParaRPr>
          </a:p>
          <a:p>
            <a:pPr marL="114300" lvl="0" indent="0" algn="l" rtl="0">
              <a:lnSpc>
                <a:spcPct val="150000"/>
              </a:lnSpc>
              <a:spcBef>
                <a:spcPts val="0"/>
              </a:spcBef>
              <a:spcAft>
                <a:spcPts val="0"/>
              </a:spcAft>
              <a:buClr>
                <a:srgbClr val="000000"/>
              </a:buClr>
              <a:buSzPts val="1800"/>
              <a:buNone/>
            </a:pPr>
            <a:r>
              <a:rPr lang="en-US" dirty="0">
                <a:solidFill>
                  <a:srgbClr val="000000"/>
                </a:solidFill>
              </a:rPr>
              <a:t>Today I will be presenting on Accessible Presentations. What will that cover? I’ll dive a bit more into that in a second, but generally speaking I will talk about formatting accessible slideshows and delivering information in an accessible format. That doesn’t mean I won’t stumble and make a few mistakes myself, but I hope to provide you with a good framework and some helpful tips to improve your practices in this area.</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So, some general typography advice. Use a sans-serif font. Sans-serif just means a font without serifs. Serifs are stylistic strokes, extensions, or embellishments attached to certain characters in a font-family. The most common serif font is Times New Roman. The most common sans-serif fonts are Calibri, and Arial. I will give the caveat that due to its prevalence, Times New Roman actually does have studies which indicates it is fairly readable. This is the exception to the rule. If you must use serifs, use them in short headings, and not your paragraph text.</a:t>
            </a:r>
          </a:p>
          <a:p>
            <a:pPr marL="158750" indent="0">
              <a:buNone/>
            </a:pPr>
            <a:endParaRPr lang="en-US" dirty="0"/>
          </a:p>
          <a:p>
            <a:pPr marL="158750" indent="0">
              <a:buNone/>
            </a:pPr>
            <a:r>
              <a:rPr lang="en-US" dirty="0"/>
              <a:t>There are various fonts out there which advertise themselves as accessible, especially for dyslexic populations. I have heard real-world experience from some users that they like these fonts. In general though, a lot of these fonts do not provide convincing peer-reviewed research that they are better than more common sans-serifs. There is one typographical feature that does have a lot of empirical data around it, which I’ll talk about in the next slide</a:t>
            </a:r>
          </a:p>
        </p:txBody>
      </p:sp>
    </p:spTree>
    <p:extLst>
      <p:ext uri="{BB962C8B-B14F-4D97-AF65-F5344CB8AC3E}">
        <p14:creationId xmlns:p14="http://schemas.microsoft.com/office/powerpoint/2010/main" val="35426018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Okay so one feature of typography with a great deal of evidence around it is line length. The shorter the line length, the less work and visual/motor processing involved in continuing to read.</a:t>
            </a:r>
          </a:p>
          <a:p>
            <a:pPr marL="158750" indent="0">
              <a:buNone/>
            </a:pPr>
            <a:endParaRPr lang="en-US" dirty="0"/>
          </a:p>
          <a:p>
            <a:pPr marL="158750" indent="0">
              <a:buNone/>
            </a:pPr>
            <a:r>
              <a:rPr lang="en-US" dirty="0"/>
              <a:t>A lot of the educational content we create is hard to have short line length for when we are using precise wording (exhibit A. this presentation), but, if you can break up slides with visuals, this actually enforces shorter line length. There’s some discourse in presentation communities about this being an unintended effect of bringing visuals more into slideshows.</a:t>
            </a:r>
          </a:p>
        </p:txBody>
      </p:sp>
    </p:spTree>
    <p:extLst>
      <p:ext uri="{BB962C8B-B14F-4D97-AF65-F5344CB8AC3E}">
        <p14:creationId xmlns:p14="http://schemas.microsoft.com/office/powerpoint/2010/main" val="1389454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Our next general consideration is alt text. Alt text is a text alternative to an image and is important to ensure folks who are blind, low vision, or with certain cognitive disabilities have equal access to the information the image provides within the context it appears. It’s super easy to add in to Word and PowerPoint documents.</a:t>
            </a:r>
          </a:p>
          <a:p>
            <a:pPr marL="158750" indent="0">
              <a:buNone/>
            </a:pPr>
            <a:endParaRPr lang="en-US" dirty="0"/>
          </a:p>
          <a:p>
            <a:pPr marL="158750" indent="0">
              <a:buNone/>
            </a:pPr>
            <a:r>
              <a:rPr lang="en-US" dirty="0"/>
              <a:t>So: what do you write for alt text. You should include information that describes the image in the context it appears. What’s that mean? Got a decorative piece of art you’re using for your conference program? Maybe you don’t need to alt text, unless the visual meaning of the image conveys something important in alignment with your message. Have that same piece of art in a gallery? We should probably provide a text description to help people understand the meaning, emotion, argument, etc.  </a:t>
            </a:r>
          </a:p>
          <a:p>
            <a:pPr marL="158750" indent="0">
              <a:buNone/>
            </a:pPr>
            <a:endParaRPr lang="en-US" dirty="0"/>
          </a:p>
          <a:p>
            <a:pPr marL="158750" indent="0">
              <a:buNone/>
            </a:pPr>
            <a:r>
              <a:rPr lang="en-US" dirty="0"/>
              <a:t>Have a chart that you’re using on a slide just to say “sales are going up?”, and you already have text on the slide that says that in a specific way? You don’t </a:t>
            </a:r>
            <a:r>
              <a:rPr lang="en-US" dirty="0" err="1"/>
              <a:t>ned</a:t>
            </a:r>
            <a:r>
              <a:rPr lang="en-US" dirty="0"/>
              <a:t> alt text. </a:t>
            </a:r>
          </a:p>
          <a:p>
            <a:pPr marL="158750" indent="0">
              <a:buNone/>
            </a:pPr>
            <a:endParaRPr lang="en-US" dirty="0"/>
          </a:p>
          <a:p>
            <a:pPr marL="158750" indent="0">
              <a:buNone/>
            </a:pPr>
            <a:r>
              <a:rPr lang="en-US" dirty="0"/>
              <a:t>Have a chart on a slide demonstrating the sales figures for all four quarters that you’re presenting to a manager group? You should add alt text to that chart.</a:t>
            </a:r>
          </a:p>
          <a:p>
            <a:pPr marL="158750" indent="0">
              <a:buNone/>
            </a:pPr>
            <a:endParaRPr lang="en-US" dirty="0"/>
          </a:p>
          <a:p>
            <a:pPr marL="158750" indent="0">
              <a:buNone/>
            </a:pPr>
            <a:r>
              <a:rPr lang="en-US" dirty="0"/>
              <a:t>Here’s my quick test, and it’s an art as much of a science. Does this image mean anything visually? Does its presence make an argument? If yes, alt text. If no, may not be necessary. </a:t>
            </a:r>
          </a:p>
          <a:p>
            <a:pPr marL="158750" indent="0">
              <a:buNone/>
            </a:pPr>
            <a:endParaRPr lang="en-US" dirty="0"/>
          </a:p>
          <a:p>
            <a:pPr marL="158750" indent="0">
              <a:buNone/>
            </a:pPr>
            <a:r>
              <a:rPr lang="en-US" dirty="0"/>
              <a:t>Here’s a common one in stuff we create at U-M. See the Equity, Civil Rights, and Title IX Office wordmark with the Block M? That’s our White Marketing Block M wordmark. That means something in this presentation—that’s where I’m from. The first slide on this presentation has alt text for this word mark. Since I don’t want to have this as alt text on every slide, the other occurrences I’ve set as background images, so there is no alt text. It being there on the first slide does communicate something, though.</a:t>
            </a:r>
          </a:p>
        </p:txBody>
      </p:sp>
    </p:spTree>
    <p:extLst>
      <p:ext uri="{BB962C8B-B14F-4D97-AF65-F5344CB8AC3E}">
        <p14:creationId xmlns:p14="http://schemas.microsoft.com/office/powerpoint/2010/main" val="23117388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14394901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a83c75da63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a83c75da63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solidFill>
                  <a:schemeClr val="tx1"/>
                </a:solidFill>
              </a:rPr>
              <a:t>Alright, basics out of the way. This may have been review for some of you. Let’s talk about designing an accessible presentation.</a:t>
            </a:r>
            <a:endParaRPr dirty="0">
              <a:solidFill>
                <a:schemeClr val="tx1"/>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solidFill>
                  <a:schemeClr val="tx1"/>
                </a:solidFill>
              </a:rPr>
              <a:t>Okay you want to make a PowerPoint accessible. First step, put the metaphorical pencil down. And I can’t help this because I used to work in a Teaching &amp; Learning unit with Instructional Designers. Start by sketching out your objectives and the tools you’ll use to meet those. A presentation is a mode of delivering information – what are you delivering? What content will you use to make your points? How can you make those accessible? Knowing what you’re bringing in at the start helps you plan for accessibility. Remember to access is to enter a space, or being able to reach something. Planning with disability in mind is a significant step toward accessibility.</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solidFill>
                <a:schemeClr val="tx1"/>
              </a:solidFill>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solidFill>
                  <a:schemeClr val="tx1"/>
                </a:solidFill>
              </a:rPr>
              <a:t>If using branding or a color palette, design colors to meet contrast standards. You know about color contrast tools now, so you’re ready for this step. One note, these tools ask you to meet a 4.1:1 color contrast ratio. If you do that, the compliance person in me is thrilled. If you aim only to meet 4.5:1, you still might be creating access issues. Standards are designed around research which in some ways is a normalizing activity that doesn’t account for the lived experiences of people with disabilities. Trying to exceed the standard is helpful.</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solidFill>
                <a:schemeClr val="tx1"/>
              </a:solidFill>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solidFill>
                  <a:schemeClr val="tx1"/>
                </a:solidFill>
              </a:rPr>
              <a:t>Flag any questions you may have up front.</a:t>
            </a:r>
          </a:p>
        </p:txBody>
      </p:sp>
    </p:spTree>
    <p:extLst>
      <p:ext uri="{BB962C8B-B14F-4D97-AF65-F5344CB8AC3E}">
        <p14:creationId xmlns:p14="http://schemas.microsoft.com/office/powerpoint/2010/main" val="36146905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solidFill>
                <a:schemeClr val="tx1"/>
              </a:solidFill>
            </a:endParaRPr>
          </a:p>
        </p:txBody>
      </p:sp>
    </p:spTree>
    <p:extLst>
      <p:ext uri="{BB962C8B-B14F-4D97-AF65-F5344CB8AC3E}">
        <p14:creationId xmlns:p14="http://schemas.microsoft.com/office/powerpoint/2010/main" val="28009778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So let’s talk about one important concept in PowerPoints. Under the Check accessibility option, you’ll see a way to open something called the “Reading Order Pane.” This option let’s you adjust the order slides can be read off in by screen reader technologies. In general you want the order to reflect how you want the slide to be read. It’s important also that you have a Title as your first item, which is why we always recommend working off of a template and then adding content accordingly, not adding random text boxes. On the next slide I will demonstrate this and explain how these tools work. Before I jump there, I do want to mention that </a:t>
            </a:r>
          </a:p>
        </p:txBody>
      </p:sp>
    </p:spTree>
    <p:extLst>
      <p:ext uri="{BB962C8B-B14F-4D97-AF65-F5344CB8AC3E}">
        <p14:creationId xmlns:p14="http://schemas.microsoft.com/office/powerpoint/2010/main" val="40002405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So an important step here is checking reading order. Reading order is the order items will be read off on the page. There’s two things to do here. First, you always want your Title to be read off first. Even if you just have an image and want no title, you should hide a title off screen that gets read off. This makes it so when someone is going back through my slides with a screen reader, a title will be read off for each slide they scroll through, so they can find the piece of content they want to revisit. Next, we should always order items in the order we want them to be read off in. </a:t>
            </a:r>
          </a:p>
          <a:p>
            <a:pPr marL="158750" indent="0">
              <a:buNone/>
            </a:pPr>
            <a:endParaRPr lang="en-US" dirty="0"/>
          </a:p>
          <a:p>
            <a:pPr marL="158750" indent="0">
              <a:buNone/>
            </a:pPr>
            <a:r>
              <a:rPr lang="en-US" dirty="0"/>
              <a:t>A third thing to consider here. If you have a lot of elements in this area, odds are you may have background images or drawings that you’ve made in PowerPoint. This creates a pretty poor experience for folks. You can actually add background images into the “Slide Master” which is where you can edit your template layouts in PowerPoint. Side note, if you have not discovered Slide Master and you do a lot of presentations, I highly recommend becoming acquainted with this area, as you can produce a variety of templates for re-use.</a:t>
            </a:r>
          </a:p>
          <a:p>
            <a:pPr marL="158750" indent="0">
              <a:buNone/>
            </a:pPr>
            <a:endParaRPr lang="en-US" dirty="0"/>
          </a:p>
          <a:p>
            <a:pPr marL="158750" indent="0">
              <a:buNone/>
            </a:pPr>
            <a:r>
              <a:rPr lang="en-US" dirty="0"/>
              <a:t>If you have a drawing you’ve made that is meant to be one visual, consider capturing a screenshot of it, and pasting it in as an image. While this may make the quality a little fuzzier, you’ll be able to add alt text, and assuming the image is appropriately sized for presenting, it should not impact legibility overmuch. You may want to create a copy of the visual in a new PowerPoint so you can edit it later.</a:t>
            </a:r>
          </a:p>
          <a:p>
            <a:pPr marL="158750" indent="0">
              <a:buNone/>
            </a:pPr>
            <a:endParaRPr lang="en-US" dirty="0"/>
          </a:p>
          <a:p>
            <a:pPr marL="158750" indent="0">
              <a:buNone/>
            </a:pPr>
            <a:r>
              <a:rPr lang="en-US" dirty="0"/>
              <a:t>I do have some visuals on the screen designed to demonstrate the difference between the selection window and the reading order window. Both of these items will read off information in the same order. The Selection window is bottom up, so Title 1 is first, and Oval 7 is last in the image on the left. The Reading order window is top down, so title 1 is first and oval 7 is last. </a:t>
            </a:r>
          </a:p>
          <a:p>
            <a:pPr marL="158750" indent="0">
              <a:buNone/>
            </a:pPr>
            <a:endParaRPr lang="en-US" dirty="0"/>
          </a:p>
          <a:p>
            <a:pPr marL="158750" indent="0">
              <a:buNone/>
            </a:pPr>
            <a:r>
              <a:rPr lang="en-US" dirty="0"/>
              <a:t>Combining knowledge of Reading Order and General practices, as well as learning about the Slide Master feature are the three main things you need to do PowerPoint accessibility very well.</a:t>
            </a:r>
          </a:p>
        </p:txBody>
      </p:sp>
    </p:spTree>
    <p:extLst>
      <p:ext uri="{BB962C8B-B14F-4D97-AF65-F5344CB8AC3E}">
        <p14:creationId xmlns:p14="http://schemas.microsoft.com/office/powerpoint/2010/main" val="35496000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solidFill>
                  <a:schemeClr val="tx1"/>
                </a:solidFill>
              </a:rPr>
              <a:t>So on this more-crowded-than-I-would-recommend slide, I am demonstrating how to use the accessibility checker. You can go to Review in PowerPoint, then check accessibility. This will open an Accessibility menu in the top menu in PowerPoint. Again, if you click on the Accessibility checker that you have constantly running in the footer it will take you here too.  There’s a lot of options here. Heck, if you’re doing an in person presentation without a CART captioner you can also use subtitles for that – you can also do that in individual presentations by setting that up when you’re in the slide show view.</a:t>
            </a:r>
          </a:p>
        </p:txBody>
      </p:sp>
    </p:spTree>
    <p:extLst>
      <p:ext uri="{BB962C8B-B14F-4D97-AF65-F5344CB8AC3E}">
        <p14:creationId xmlns:p14="http://schemas.microsoft.com/office/powerpoint/2010/main" val="2306648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Okay firstly I want to talk about this webinar today. If you have questions you can use the Q&amp;A feature. You can also submit questions anonymously. ASL interpretation is provided for today’s webinar. You can turn on the ASL window using the Interpretation feature in your Zoom bar. This method is really helpful because we actually. CART transcription is provided, you can toggle live captioning on using Show Captions. </a:t>
            </a:r>
          </a:p>
          <a:p>
            <a:pPr marL="158750" indent="0">
              <a:buNone/>
            </a:pPr>
            <a:endParaRPr lang="en-US" dirty="0"/>
          </a:p>
          <a:p>
            <a:pPr marL="158750" indent="0">
              <a:buNone/>
            </a:pPr>
            <a:r>
              <a:rPr lang="en-US" dirty="0"/>
              <a:t>A short note, this webinar is recorded and will be made available on the ECRT YouTube channel. The slides will also be shared after this webinar. That does mean if you need to hop off a few minutes early you’ll be able to access this content later, so no worries, we appreciate you joining to share your questions and experience for however long you can.</a:t>
            </a:r>
          </a:p>
        </p:txBody>
      </p:sp>
    </p:spTree>
    <p:extLst>
      <p:ext uri="{BB962C8B-B14F-4D97-AF65-F5344CB8AC3E}">
        <p14:creationId xmlns:p14="http://schemas.microsoft.com/office/powerpoint/2010/main" val="32856033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solidFill>
                  <a:schemeClr val="tx1"/>
                </a:solidFill>
              </a:rPr>
              <a:t>Slide master can be used to move background elements to the background. Adjusting reading order and having elements vanish behind others? Let’s fix that here. You can move true background elements into current template layouts or create new layouts using the slide master. I’ve got three images on the screen now, one of which shows where the slide master is in PowerPoint. </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solidFill>
                <a:schemeClr val="tx1"/>
              </a:solidFill>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solidFill>
                  <a:schemeClr val="tx1"/>
                </a:solidFill>
              </a:rPr>
              <a:t>You access Slide Master via the View menu in PowerPoint and then select Slide Master on the left side. This is how your designers do all the amazing things they do, and also how accessibility pros get the job done on reading order sometimes.</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solidFill>
                <a:schemeClr val="tx1"/>
              </a:solidFill>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solidFill>
                  <a:schemeClr val="tx1"/>
                </a:solidFill>
              </a:rPr>
              <a:t>My next image here shows a demonstration of me editing a background element, the ECRT wordmark, in my slideshow. Point being, you can move items from your PowerPoint proper to the Slide master templates</a:t>
            </a:r>
          </a:p>
        </p:txBody>
      </p:sp>
    </p:spTree>
    <p:extLst>
      <p:ext uri="{BB962C8B-B14F-4D97-AF65-F5344CB8AC3E}">
        <p14:creationId xmlns:p14="http://schemas.microsoft.com/office/powerpoint/2010/main" val="42925212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solidFill>
                  <a:schemeClr val="tx1"/>
                </a:solidFill>
              </a:rPr>
              <a:t>Let’s talk about the alt text window. PowerPoint gives you the option to automatically generate alt text. The tool for this currently, on February 21, 2024, is not very good. I recommend leaving this unchecked. If you want to use AI to assist with alt text there are better ways to do that, such as using suggested prompts in a </a:t>
            </a:r>
            <a:r>
              <a:rPr lang="en-US" dirty="0" err="1">
                <a:solidFill>
                  <a:schemeClr val="tx1"/>
                </a:solidFill>
              </a:rPr>
              <a:t>GenAI</a:t>
            </a:r>
            <a:r>
              <a:rPr lang="en-US" dirty="0">
                <a:solidFill>
                  <a:schemeClr val="tx1"/>
                </a:solidFill>
              </a:rPr>
              <a:t> program.</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solidFill>
                <a:schemeClr val="tx1"/>
              </a:solidFill>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solidFill>
                  <a:schemeClr val="tx1"/>
                </a:solidFill>
              </a:rPr>
              <a:t>You can view alt text of images by right clicking the image, and selecting view alt text, or by clicking an image and having the accessibility – alt text side menu open in the accessibility menu.</a:t>
            </a:r>
          </a:p>
        </p:txBody>
      </p:sp>
    </p:spTree>
    <p:extLst>
      <p:ext uri="{BB962C8B-B14F-4D97-AF65-F5344CB8AC3E}">
        <p14:creationId xmlns:p14="http://schemas.microsoft.com/office/powerpoint/2010/main" val="14255505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solidFill>
                  <a:schemeClr val="tx1"/>
                </a:solidFill>
              </a:rPr>
              <a:t>Provide your (accessible) slideshow in advance where possible this allows people to engage with your material in a variety of ways.</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solidFill>
                <a:schemeClr val="tx1"/>
              </a:solidFill>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solidFill>
                  <a:schemeClr val="tx1"/>
                </a:solidFill>
              </a:rPr>
              <a:t>Provide to CART and ASL professionals as well, this makes their job a bit easier to have some expectation of what they’re running through. Especially at universities, we have a habit of presenting complex information, or weird PowerPoints on making PowerPoints accessible.</a:t>
            </a:r>
          </a:p>
        </p:txBody>
      </p:sp>
    </p:spTree>
    <p:extLst>
      <p:ext uri="{BB962C8B-B14F-4D97-AF65-F5344CB8AC3E}">
        <p14:creationId xmlns:p14="http://schemas.microsoft.com/office/powerpoint/2010/main" val="17465637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solidFill>
                  <a:schemeClr val="tx1"/>
                </a:solidFill>
              </a:rPr>
              <a:t>Provide your (accessible) slideshow in advance where possible this allows people to engage with your material in a variety of ways.</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solidFill>
                <a:schemeClr val="tx1"/>
              </a:solidFill>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solidFill>
                  <a:schemeClr val="tx1"/>
                </a:solidFill>
              </a:rPr>
              <a:t>Provide to CART and ASL professionals as well, this makes their job a bit easier to have some expectation of what they’re running through. Especially at universities, we have a habit of presenting complex information, or weird PowerPoints on making PowerPoints accessible.</a:t>
            </a:r>
          </a:p>
        </p:txBody>
      </p:sp>
    </p:spTree>
    <p:extLst>
      <p:ext uri="{BB962C8B-B14F-4D97-AF65-F5344CB8AC3E}">
        <p14:creationId xmlns:p14="http://schemas.microsoft.com/office/powerpoint/2010/main" val="36396092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a83c75da63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a83c75da63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solidFill>
                  <a:schemeClr val="tx1"/>
                </a:solidFill>
              </a:rPr>
              <a:t>Wow so we’re a few minutes in and I am getting to this part, I swear.</a:t>
            </a:r>
            <a:endParaRPr dirty="0">
              <a:solidFill>
                <a:schemeClr val="tx1"/>
              </a:solidFill>
            </a:endParaRPr>
          </a:p>
        </p:txBody>
      </p:sp>
    </p:spTree>
    <p:extLst>
      <p:ext uri="{BB962C8B-B14F-4D97-AF65-F5344CB8AC3E}">
        <p14:creationId xmlns:p14="http://schemas.microsoft.com/office/powerpoint/2010/main" val="1249317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1798379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24103830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a83c75da63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a83c75da63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solidFill>
                <a:schemeClr val="tx1"/>
              </a:solidFill>
            </a:endParaRPr>
          </a:p>
        </p:txBody>
      </p:sp>
    </p:spTree>
    <p:extLst>
      <p:ext uri="{BB962C8B-B14F-4D97-AF65-F5344CB8AC3E}">
        <p14:creationId xmlns:p14="http://schemas.microsoft.com/office/powerpoint/2010/main" val="8444336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39647240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4064602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Okay so a quick summary. I’m going to do a recap of General accessibility considerations that we discussed in the first presentation in this digital accessibility series? Why? Because they apply to presentations as well, and I hope you can consider these practices broadly as you interact with information technology and digital content.</a:t>
            </a:r>
          </a:p>
          <a:p>
            <a:pPr marL="158750" indent="0">
              <a:buNone/>
            </a:pPr>
            <a:endParaRPr lang="en-US" dirty="0"/>
          </a:p>
          <a:p>
            <a:pPr marL="158750" indent="0">
              <a:buNone/>
            </a:pPr>
            <a:r>
              <a:rPr lang="en-US" dirty="0"/>
              <a:t>Next I’ll talk about designing an accessible presentation, including content creation, getting set up with the content, and some tips for delivering presentations.</a:t>
            </a:r>
          </a:p>
          <a:p>
            <a:pPr marL="158750" indent="0">
              <a:buNone/>
            </a:pPr>
            <a:endParaRPr lang="en-US" dirty="0"/>
          </a:p>
          <a:p>
            <a:pPr marL="158750" indent="0">
              <a:buNone/>
            </a:pPr>
            <a:r>
              <a:rPr lang="en-US" dirty="0"/>
              <a:t>Next up is “remediating a presentation for accessibility”. What does that mean? Fixing an inaccessible presentation and making it accessible. I’ll talk about some tips here to help.</a:t>
            </a:r>
          </a:p>
          <a:p>
            <a:pPr marL="158750" indent="0">
              <a:buNone/>
            </a:pPr>
            <a:endParaRPr lang="en-US" dirty="0"/>
          </a:p>
          <a:p>
            <a:pPr marL="158750" indent="0">
              <a:buNone/>
            </a:pPr>
            <a:r>
              <a:rPr lang="en-US" dirty="0"/>
              <a:t>Last, I’ll talk with you about complex issues around visuals and tables, and media files.</a:t>
            </a:r>
          </a:p>
          <a:p>
            <a:pPr marL="158750" indent="0">
              <a:buNone/>
            </a:pPr>
            <a:endParaRPr lang="en-US" dirty="0"/>
          </a:p>
          <a:p>
            <a:pPr marL="158750" indent="0">
              <a:buNone/>
            </a:pPr>
            <a:r>
              <a:rPr lang="en-US" dirty="0"/>
              <a:t>Okay one thing people sometimes ask before I do presentations on technical topics like this – “how technical will this be?”</a:t>
            </a:r>
          </a:p>
          <a:p>
            <a:pPr marL="158750" indent="0">
              <a:buNone/>
            </a:pPr>
            <a:endParaRPr lang="en-US" dirty="0"/>
          </a:p>
          <a:p>
            <a:pPr marL="158750" indent="0">
              <a:buNone/>
            </a:pPr>
            <a:r>
              <a:rPr lang="en-US" dirty="0"/>
              <a:t>That’s hard to answer, but for this presentation I will use a lot of images and descriptions to demonstrate where different features are. At points I will demonstrate a topic that may be very interesting but move to another. My goal is to provide you with enough tools to solve complex accessibility problems in PowerPoints. I hope you will see the recording and PowerPoint for this as a repository of tools you can reach to when you have those questions, and myself as a handy person to ask those more detailed questions about applying techniques.</a:t>
            </a:r>
          </a:p>
          <a:p>
            <a:pPr marL="158750" indent="0">
              <a:buNone/>
            </a:pPr>
            <a:endParaRPr lang="en-US" dirty="0"/>
          </a:p>
          <a:p>
            <a:pPr marL="158750" indent="0">
              <a:buNone/>
            </a:pPr>
            <a:r>
              <a:rPr lang="en-US" dirty="0"/>
              <a:t>https://umich.instructure.com/courses/682446/pages/presentations-home?module_item_id=3372909 </a:t>
            </a:r>
          </a:p>
        </p:txBody>
      </p:sp>
    </p:spTree>
    <p:extLst>
      <p:ext uri="{BB962C8B-B14F-4D97-AF65-F5344CB8AC3E}">
        <p14:creationId xmlns:p14="http://schemas.microsoft.com/office/powerpoint/2010/main" val="126992632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29862830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17225068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4581749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189564125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569773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691391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2095000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6047188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28277731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Another general consideration is providing clear link text. Again, from a universal design perspective this benefits everyone. This also provides clear guidance for screen reader users on where a link might take them. For digital document, it’s best if you can include the destination of the link in the link, see our first example here. Check out U-M’s Color Brand Guide. This makes it quite clear where this link will go. You should be sensitive to context here. If I were creating link text for a panel presentation at a national conference, I’d probably say “Check out the University of Michigan’s color brand guide”, just to be clear about where this link goes.</a:t>
            </a:r>
          </a:p>
          <a:p>
            <a:pPr marL="158750" indent="0">
              <a:buNone/>
            </a:pPr>
            <a:endParaRPr lang="en-US" dirty="0"/>
          </a:p>
          <a:p>
            <a:pPr marL="158750" indent="0">
              <a:buNone/>
            </a:pPr>
            <a:r>
              <a:rPr lang="en-US" dirty="0"/>
              <a:t>For documents that might be printed, either by me or my user (say a syllabus), you may want to still include the full link URL, see our second example.</a:t>
            </a:r>
          </a:p>
          <a:p>
            <a:pPr marL="158750" indent="0">
              <a:buNone/>
            </a:pPr>
            <a:endParaRPr lang="en-US" dirty="0"/>
          </a:p>
          <a:p>
            <a:pPr marL="158750" indent="0">
              <a:buNone/>
            </a:pPr>
            <a:r>
              <a:rPr lang="en-US" dirty="0"/>
              <a:t>A bad practice is to have links with no clear destination, random URLs, or links that all have the same text. For example, if you have a page of events on a Word doc you are sharing with your department, if all of the links say “Learn more” or “Click here” under the image of an event, users may not know which link corresponds to which event, or even what “Learn More” means. Does that mean you’ll go to an article published about the topic? The registration form? Remove ambiguity, be clear and specific with your link text.</a:t>
            </a:r>
          </a:p>
        </p:txBody>
      </p:sp>
    </p:spTree>
    <p:extLst>
      <p:ext uri="{BB962C8B-B14F-4D97-AF65-F5344CB8AC3E}">
        <p14:creationId xmlns:p14="http://schemas.microsoft.com/office/powerpoint/2010/main" val="2072020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Here’s an example of how poor link text can provide some confusion. I have to look twice to compute which Event each Learn More might go to. </a:t>
            </a:r>
          </a:p>
        </p:txBody>
      </p:sp>
    </p:spTree>
    <p:extLst>
      <p:ext uri="{BB962C8B-B14F-4D97-AF65-F5344CB8AC3E}">
        <p14:creationId xmlns:p14="http://schemas.microsoft.com/office/powerpoint/2010/main" val="22656865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5.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002647"/>
        </a:solidFill>
        <a:effectLst/>
      </p:bgPr>
    </p:bg>
    <p:spTree>
      <p:nvGrpSpPr>
        <p:cNvPr id="1" name="Shape 9"/>
        <p:cNvGrpSpPr/>
        <p:nvPr/>
      </p:nvGrpSpPr>
      <p:grpSpPr>
        <a:xfrm>
          <a:off x="0" y="0"/>
          <a:ext cx="0" cy="0"/>
          <a:chOff x="0" y="0"/>
          <a:chExt cx="0" cy="0"/>
        </a:xfrm>
      </p:grpSpPr>
      <p:sp>
        <p:nvSpPr>
          <p:cNvPr id="10" name="Title 1"/>
          <p:cNvSpPr txBox="1">
            <a:spLocks noGrp="1"/>
          </p:cNvSpPr>
          <p:nvPr>
            <p:ph type="ctrTitle"/>
          </p:nvPr>
        </p:nvSpPr>
        <p:spPr>
          <a:xfrm>
            <a:off x="311708" y="1773274"/>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3795584"/>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5" name="Picture 4">
            <a:extLst>
              <a:ext uri="{FF2B5EF4-FFF2-40B4-BE49-F238E27FC236}">
                <a16:creationId xmlns:a16="http://schemas.microsoft.com/office/drawing/2014/main" id="{7EBA99BC-2FF3-324C-9326-79BA55D4CABE}"/>
              </a:ext>
            </a:extLst>
          </p:cNvPr>
          <p:cNvPicPr>
            <a:picLocks noChangeAspect="1"/>
          </p:cNvPicPr>
          <p:nvPr userDrawn="1"/>
        </p:nvPicPr>
        <p:blipFill>
          <a:blip r:embed="rId2">
            <a:alphaModFix amt="20000"/>
          </a:blip>
          <a:stretch>
            <a:fillRect/>
          </a:stretch>
        </p:blipFill>
        <p:spPr>
          <a:xfrm>
            <a:off x="2475140" y="878541"/>
            <a:ext cx="4193721" cy="54134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only" type="titleOnly" preserve="1">
  <p:cSld name="1_Title only">
    <p:bg>
      <p:bgPr>
        <a:solidFill>
          <a:srgbClr val="002647"/>
        </a:solidFill>
        <a:effectLst/>
      </p:bgPr>
    </p:bg>
    <p:spTree>
      <p:nvGrpSpPr>
        <p:cNvPr id="1" name="Shape 25"/>
        <p:cNvGrpSpPr/>
        <p:nvPr/>
      </p:nvGrpSpPr>
      <p:grpSpPr>
        <a:xfrm>
          <a:off x="0" y="0"/>
          <a:ext cx="0" cy="0"/>
          <a:chOff x="0" y="0"/>
          <a:chExt cx="0" cy="0"/>
        </a:xfrm>
      </p:grpSpPr>
      <p:sp>
        <p:nvSpPr>
          <p:cNvPr id="26" name="Title 1"/>
          <p:cNvSpPr txBox="1">
            <a:spLocks noGrp="1"/>
          </p:cNvSpPr>
          <p:nvPr>
            <p:ph type="title"/>
          </p:nvPr>
        </p:nvSpPr>
        <p:spPr>
          <a:xfrm>
            <a:off x="311700" y="3232675"/>
            <a:ext cx="85206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sz="4390">
                <a:solidFill>
                  <a:srgbClr val="002647"/>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4" name="Rectangle 3">
            <a:extLst>
              <a:ext uri="{FF2B5EF4-FFF2-40B4-BE49-F238E27FC236}">
                <a16:creationId xmlns:a16="http://schemas.microsoft.com/office/drawing/2014/main" id="{D3CCD9B2-4E27-44E3-8969-61C5ECAE9D9B}"/>
              </a:ext>
            </a:extLst>
          </p:cNvPr>
          <p:cNvSpPr/>
          <p:nvPr userDrawn="1"/>
        </p:nvSpPr>
        <p:spPr>
          <a:xfrm>
            <a:off x="0" y="0"/>
            <a:ext cx="9144000" cy="4555222"/>
          </a:xfrm>
          <a:prstGeom prst="rect">
            <a:avLst/>
          </a:prstGeom>
          <a:solidFill>
            <a:srgbClr val="002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DC9832F5-AA30-4A9A-8C8B-038BEA645429}"/>
              </a:ext>
            </a:extLst>
          </p:cNvPr>
          <p:cNvSpPr/>
          <p:nvPr userDrawn="1"/>
        </p:nvSpPr>
        <p:spPr>
          <a:xfrm>
            <a:off x="0" y="4562947"/>
            <a:ext cx="9144000" cy="580553"/>
          </a:xfrm>
          <a:prstGeom prst="rect">
            <a:avLst/>
          </a:prstGeom>
          <a:solidFill>
            <a:srgbClr val="002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oogle Shape;59;p9">
            <a:extLst>
              <a:ext uri="{FF2B5EF4-FFF2-40B4-BE49-F238E27FC236}">
                <a16:creationId xmlns:a16="http://schemas.microsoft.com/office/drawing/2014/main" id="{10312432-DAD3-4AA4-81B1-0D423AE2B842}"/>
              </a:ext>
            </a:extLst>
          </p:cNvPr>
          <p:cNvPicPr preferRelativeResize="0"/>
          <p:nvPr userDrawn="1"/>
        </p:nvPicPr>
        <p:blipFill rotWithShape="1">
          <a:blip r:embed="rId2">
            <a:alphaModFix/>
          </a:blip>
          <a:srcRect/>
          <a:stretch/>
        </p:blipFill>
        <p:spPr>
          <a:xfrm>
            <a:off x="152473" y="4718052"/>
            <a:ext cx="2373868" cy="284281"/>
          </a:xfrm>
          <a:prstGeom prst="rect">
            <a:avLst/>
          </a:prstGeom>
          <a:noFill/>
          <a:ln>
            <a:noFill/>
          </a:ln>
        </p:spPr>
      </p:pic>
      <p:sp>
        <p:nvSpPr>
          <p:cNvPr id="7" name="TextBox 6">
            <a:extLst>
              <a:ext uri="{FF2B5EF4-FFF2-40B4-BE49-F238E27FC236}">
                <a16:creationId xmlns:a16="http://schemas.microsoft.com/office/drawing/2014/main" id="{8AD2E2D6-57E2-450E-B9F0-1085569DC93D}"/>
              </a:ext>
            </a:extLst>
          </p:cNvPr>
          <p:cNvSpPr txBox="1"/>
          <p:nvPr userDrawn="1"/>
        </p:nvSpPr>
        <p:spPr>
          <a:xfrm>
            <a:off x="6770448" y="4701704"/>
            <a:ext cx="2243846" cy="276999"/>
          </a:xfrm>
          <a:prstGeom prst="rect">
            <a:avLst/>
          </a:prstGeom>
          <a:noFill/>
        </p:spPr>
        <p:txBody>
          <a:bodyPr wrap="square" rtlCol="0">
            <a:spAutoFit/>
          </a:bodyPr>
          <a:lstStyle/>
          <a:p>
            <a:pPr algn="r"/>
            <a:r>
              <a:rPr lang="en-US" sz="1200" dirty="0" err="1">
                <a:solidFill>
                  <a:srgbClr val="FFCB05"/>
                </a:solidFill>
              </a:rPr>
              <a:t>brand.umich.edu</a:t>
            </a:r>
            <a:endParaRPr lang="en-US" sz="1200" dirty="0">
              <a:solidFill>
                <a:srgbClr val="FFCB05"/>
              </a:solidFill>
            </a:endParaRPr>
          </a:p>
        </p:txBody>
      </p:sp>
      <p:grpSp>
        <p:nvGrpSpPr>
          <p:cNvPr id="8" name="Group 7">
            <a:extLst>
              <a:ext uri="{FF2B5EF4-FFF2-40B4-BE49-F238E27FC236}">
                <a16:creationId xmlns:a16="http://schemas.microsoft.com/office/drawing/2014/main" id="{AF41603A-42ED-46D8-B463-D16A65E8E4C7}"/>
              </a:ext>
            </a:extLst>
          </p:cNvPr>
          <p:cNvGrpSpPr/>
          <p:nvPr userDrawn="1"/>
        </p:nvGrpSpPr>
        <p:grpSpPr>
          <a:xfrm>
            <a:off x="2228617" y="1851753"/>
            <a:ext cx="4737100" cy="1054100"/>
            <a:chOff x="2228617" y="2053089"/>
            <a:chExt cx="4737100" cy="1054100"/>
          </a:xfrm>
        </p:grpSpPr>
        <p:pic>
          <p:nvPicPr>
            <p:cNvPr id="9" name="Picture 8" descr="A picture containing text, clipart&#10;&#10;Description automatically generated">
              <a:extLst>
                <a:ext uri="{FF2B5EF4-FFF2-40B4-BE49-F238E27FC236}">
                  <a16:creationId xmlns:a16="http://schemas.microsoft.com/office/drawing/2014/main" id="{3CE28FBB-A60E-4B21-8240-7EB7B3544A88}"/>
                </a:ext>
              </a:extLst>
            </p:cNvPr>
            <p:cNvPicPr>
              <a:picLocks noChangeAspect="1"/>
            </p:cNvPicPr>
            <p:nvPr/>
          </p:nvPicPr>
          <p:blipFill>
            <a:blip r:embed="rId3"/>
            <a:stretch>
              <a:fillRect/>
            </a:stretch>
          </p:blipFill>
          <p:spPr>
            <a:xfrm>
              <a:off x="2730500" y="2241550"/>
              <a:ext cx="3683000" cy="660400"/>
            </a:xfrm>
            <a:prstGeom prst="rect">
              <a:avLst/>
            </a:prstGeom>
          </p:spPr>
        </p:pic>
        <p:pic>
          <p:nvPicPr>
            <p:cNvPr id="10" name="Picture 9" descr="Diagram&#10;&#10;Description automatically generated">
              <a:extLst>
                <a:ext uri="{FF2B5EF4-FFF2-40B4-BE49-F238E27FC236}">
                  <a16:creationId xmlns:a16="http://schemas.microsoft.com/office/drawing/2014/main" id="{0011C00A-1BB0-4318-97F5-C6BF39A6B900}"/>
                </a:ext>
              </a:extLst>
            </p:cNvPr>
            <p:cNvPicPr>
              <a:picLocks noChangeAspect="1"/>
            </p:cNvPicPr>
            <p:nvPr/>
          </p:nvPicPr>
          <p:blipFill>
            <a:blip r:embed="rId4">
              <a:alphaModFix amt="20000"/>
            </a:blip>
            <a:stretch>
              <a:fillRect/>
            </a:stretch>
          </p:blipFill>
          <p:spPr>
            <a:xfrm>
              <a:off x="2228617" y="2053089"/>
              <a:ext cx="4737100" cy="1054100"/>
            </a:xfrm>
            <a:prstGeom prst="rect">
              <a:avLst/>
            </a:prstGeom>
          </p:spPr>
        </p:pic>
      </p:grpSp>
    </p:spTree>
    <p:extLst>
      <p:ext uri="{BB962C8B-B14F-4D97-AF65-F5344CB8AC3E}">
        <p14:creationId xmlns:p14="http://schemas.microsoft.com/office/powerpoint/2010/main" val="3160921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only" type="titleOnly" preserve="1">
  <p:cSld name="1_Title only">
    <p:bg>
      <p:bgPr>
        <a:solidFill>
          <a:srgbClr val="002647"/>
        </a:solidFill>
        <a:effectLst/>
      </p:bgPr>
    </p:bg>
    <p:spTree>
      <p:nvGrpSpPr>
        <p:cNvPr id="1" name="Shape 25"/>
        <p:cNvGrpSpPr/>
        <p:nvPr/>
      </p:nvGrpSpPr>
      <p:grpSpPr>
        <a:xfrm>
          <a:off x="0" y="0"/>
          <a:ext cx="0" cy="0"/>
          <a:chOff x="0" y="0"/>
          <a:chExt cx="0" cy="0"/>
        </a:xfrm>
      </p:grpSpPr>
      <p:sp>
        <p:nvSpPr>
          <p:cNvPr id="26" name="Title 1"/>
          <p:cNvSpPr txBox="1">
            <a:spLocks noGrp="1"/>
          </p:cNvSpPr>
          <p:nvPr>
            <p:ph type="title"/>
          </p:nvPr>
        </p:nvSpPr>
        <p:spPr>
          <a:xfrm>
            <a:off x="311700" y="3232675"/>
            <a:ext cx="85206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sz="4390">
                <a:solidFill>
                  <a:srgbClr val="002647"/>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4" name="Rectangle 3">
            <a:extLst>
              <a:ext uri="{FF2B5EF4-FFF2-40B4-BE49-F238E27FC236}">
                <a16:creationId xmlns:a16="http://schemas.microsoft.com/office/drawing/2014/main" id="{CB858996-2F26-4DDC-91E3-E8CF120E2FC0}"/>
              </a:ext>
            </a:extLst>
          </p:cNvPr>
          <p:cNvSpPr/>
          <p:nvPr userDrawn="1"/>
        </p:nvSpPr>
        <p:spPr>
          <a:xfrm>
            <a:off x="0" y="0"/>
            <a:ext cx="9144000" cy="4555222"/>
          </a:xfrm>
          <a:prstGeom prst="rect">
            <a:avLst/>
          </a:prstGeom>
          <a:solidFill>
            <a:srgbClr val="002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9CFA70AA-221B-495D-9670-2A0EA4EF15C5}"/>
              </a:ext>
            </a:extLst>
          </p:cNvPr>
          <p:cNvSpPr/>
          <p:nvPr userDrawn="1"/>
        </p:nvSpPr>
        <p:spPr>
          <a:xfrm>
            <a:off x="0" y="4562947"/>
            <a:ext cx="9144000" cy="580553"/>
          </a:xfrm>
          <a:prstGeom prst="rect">
            <a:avLst/>
          </a:prstGeom>
          <a:solidFill>
            <a:srgbClr val="002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oogle Shape;59;p9">
            <a:extLst>
              <a:ext uri="{FF2B5EF4-FFF2-40B4-BE49-F238E27FC236}">
                <a16:creationId xmlns:a16="http://schemas.microsoft.com/office/drawing/2014/main" id="{AF6BBCFA-AA5E-4121-A45D-5FA634CD0F37}"/>
              </a:ext>
            </a:extLst>
          </p:cNvPr>
          <p:cNvPicPr preferRelativeResize="0"/>
          <p:nvPr userDrawn="1"/>
        </p:nvPicPr>
        <p:blipFill rotWithShape="1">
          <a:blip r:embed="rId2">
            <a:alphaModFix/>
          </a:blip>
          <a:srcRect/>
          <a:stretch/>
        </p:blipFill>
        <p:spPr>
          <a:xfrm>
            <a:off x="152473" y="4718052"/>
            <a:ext cx="2373868" cy="284281"/>
          </a:xfrm>
          <a:prstGeom prst="rect">
            <a:avLst/>
          </a:prstGeom>
          <a:noFill/>
          <a:ln>
            <a:noFill/>
          </a:ln>
        </p:spPr>
      </p:pic>
      <p:sp>
        <p:nvSpPr>
          <p:cNvPr id="7" name="TextBox 6">
            <a:extLst>
              <a:ext uri="{FF2B5EF4-FFF2-40B4-BE49-F238E27FC236}">
                <a16:creationId xmlns:a16="http://schemas.microsoft.com/office/drawing/2014/main" id="{1F2BEE26-CEF2-438A-8A1E-CEA6BBF0993F}"/>
              </a:ext>
            </a:extLst>
          </p:cNvPr>
          <p:cNvSpPr txBox="1"/>
          <p:nvPr userDrawn="1"/>
        </p:nvSpPr>
        <p:spPr>
          <a:xfrm>
            <a:off x="6770448" y="4701704"/>
            <a:ext cx="2243846" cy="276999"/>
          </a:xfrm>
          <a:prstGeom prst="rect">
            <a:avLst/>
          </a:prstGeom>
          <a:noFill/>
        </p:spPr>
        <p:txBody>
          <a:bodyPr wrap="square" rtlCol="0">
            <a:spAutoFit/>
          </a:bodyPr>
          <a:lstStyle/>
          <a:p>
            <a:pPr algn="r"/>
            <a:r>
              <a:rPr lang="en-US" sz="1200" dirty="0" err="1">
                <a:solidFill>
                  <a:srgbClr val="FFCB05"/>
                </a:solidFill>
              </a:rPr>
              <a:t>brand.umich.edu</a:t>
            </a:r>
            <a:endParaRPr lang="en-US" sz="1200" dirty="0">
              <a:solidFill>
                <a:srgbClr val="FFCB05"/>
              </a:solidFill>
            </a:endParaRPr>
          </a:p>
        </p:txBody>
      </p:sp>
      <p:grpSp>
        <p:nvGrpSpPr>
          <p:cNvPr id="8" name="Group 7">
            <a:extLst>
              <a:ext uri="{FF2B5EF4-FFF2-40B4-BE49-F238E27FC236}">
                <a16:creationId xmlns:a16="http://schemas.microsoft.com/office/drawing/2014/main" id="{38C4DBE4-962C-4CC1-B7FF-47AF16E7F15D}"/>
              </a:ext>
            </a:extLst>
          </p:cNvPr>
          <p:cNvGrpSpPr/>
          <p:nvPr userDrawn="1"/>
        </p:nvGrpSpPr>
        <p:grpSpPr>
          <a:xfrm>
            <a:off x="1975316" y="1851753"/>
            <a:ext cx="5092700" cy="1054100"/>
            <a:chOff x="1975316" y="1851753"/>
            <a:chExt cx="5092700" cy="1054100"/>
          </a:xfrm>
        </p:grpSpPr>
        <p:pic>
          <p:nvPicPr>
            <p:cNvPr id="9" name="Picture 8" descr="A picture containing text, clipart&#10;&#10;Description automatically generated">
              <a:extLst>
                <a:ext uri="{FF2B5EF4-FFF2-40B4-BE49-F238E27FC236}">
                  <a16:creationId xmlns:a16="http://schemas.microsoft.com/office/drawing/2014/main" id="{2E7721D3-2CDD-4499-9E5A-DE0BF4FF6B1A}"/>
                </a:ext>
              </a:extLst>
            </p:cNvPr>
            <p:cNvPicPr>
              <a:picLocks noChangeAspect="1"/>
            </p:cNvPicPr>
            <p:nvPr/>
          </p:nvPicPr>
          <p:blipFill>
            <a:blip r:embed="rId3"/>
            <a:stretch>
              <a:fillRect/>
            </a:stretch>
          </p:blipFill>
          <p:spPr>
            <a:xfrm>
              <a:off x="2463800" y="2040214"/>
              <a:ext cx="4216400" cy="660400"/>
            </a:xfrm>
            <a:prstGeom prst="rect">
              <a:avLst/>
            </a:prstGeom>
          </p:spPr>
        </p:pic>
        <p:pic>
          <p:nvPicPr>
            <p:cNvPr id="10" name="Picture 9" descr="A picture containing diagram&#10;&#10;Description automatically generated">
              <a:extLst>
                <a:ext uri="{FF2B5EF4-FFF2-40B4-BE49-F238E27FC236}">
                  <a16:creationId xmlns:a16="http://schemas.microsoft.com/office/drawing/2014/main" id="{75875184-707F-4070-B5A4-6589E7A9ECCC}"/>
                </a:ext>
              </a:extLst>
            </p:cNvPr>
            <p:cNvPicPr>
              <a:picLocks noChangeAspect="1"/>
            </p:cNvPicPr>
            <p:nvPr/>
          </p:nvPicPr>
          <p:blipFill>
            <a:blip r:embed="rId4">
              <a:alphaModFix amt="20000"/>
            </a:blip>
            <a:stretch>
              <a:fillRect/>
            </a:stretch>
          </p:blipFill>
          <p:spPr>
            <a:xfrm>
              <a:off x="1975316" y="1851753"/>
              <a:ext cx="5092700" cy="1054100"/>
            </a:xfrm>
            <a:prstGeom prst="rect">
              <a:avLst/>
            </a:prstGeom>
          </p:spPr>
        </p:pic>
      </p:grpSp>
    </p:spTree>
    <p:extLst>
      <p:ext uri="{BB962C8B-B14F-4D97-AF65-F5344CB8AC3E}">
        <p14:creationId xmlns:p14="http://schemas.microsoft.com/office/powerpoint/2010/main" val="8425024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type="titleOnly" preserve="1">
  <p:cSld name="1_Title only">
    <p:bg>
      <p:bgPr>
        <a:solidFill>
          <a:srgbClr val="002647"/>
        </a:solidFill>
        <a:effectLst/>
      </p:bgPr>
    </p:bg>
    <p:spTree>
      <p:nvGrpSpPr>
        <p:cNvPr id="1" name="Shape 25"/>
        <p:cNvGrpSpPr/>
        <p:nvPr/>
      </p:nvGrpSpPr>
      <p:grpSpPr>
        <a:xfrm>
          <a:off x="0" y="0"/>
          <a:ext cx="0" cy="0"/>
          <a:chOff x="0" y="0"/>
          <a:chExt cx="0" cy="0"/>
        </a:xfrm>
      </p:grpSpPr>
      <p:sp>
        <p:nvSpPr>
          <p:cNvPr id="26" name="Title 1"/>
          <p:cNvSpPr txBox="1">
            <a:spLocks noGrp="1"/>
          </p:cNvSpPr>
          <p:nvPr>
            <p:ph type="title"/>
          </p:nvPr>
        </p:nvSpPr>
        <p:spPr>
          <a:xfrm>
            <a:off x="311700" y="3232675"/>
            <a:ext cx="85206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sz="4390">
                <a:solidFill>
                  <a:srgbClr val="002647"/>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4" name="Rectangle 3">
            <a:extLst>
              <a:ext uri="{FF2B5EF4-FFF2-40B4-BE49-F238E27FC236}">
                <a16:creationId xmlns:a16="http://schemas.microsoft.com/office/drawing/2014/main" id="{FEF004EF-C5EB-4A91-AB21-0E9174C29163}"/>
              </a:ext>
            </a:extLst>
          </p:cNvPr>
          <p:cNvSpPr/>
          <p:nvPr userDrawn="1"/>
        </p:nvSpPr>
        <p:spPr>
          <a:xfrm>
            <a:off x="0" y="0"/>
            <a:ext cx="9144000" cy="4555222"/>
          </a:xfrm>
          <a:prstGeom prst="rect">
            <a:avLst/>
          </a:prstGeom>
          <a:solidFill>
            <a:srgbClr val="002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280D9E2B-993F-4223-BB31-0EA6F21F1D2C}"/>
              </a:ext>
            </a:extLst>
          </p:cNvPr>
          <p:cNvSpPr/>
          <p:nvPr userDrawn="1"/>
        </p:nvSpPr>
        <p:spPr>
          <a:xfrm>
            <a:off x="0" y="4562947"/>
            <a:ext cx="9144000" cy="580553"/>
          </a:xfrm>
          <a:prstGeom prst="rect">
            <a:avLst/>
          </a:prstGeom>
          <a:solidFill>
            <a:srgbClr val="002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oogle Shape;59;p9">
            <a:extLst>
              <a:ext uri="{FF2B5EF4-FFF2-40B4-BE49-F238E27FC236}">
                <a16:creationId xmlns:a16="http://schemas.microsoft.com/office/drawing/2014/main" id="{A55856E5-5417-4ACD-9E5F-CE1DB6850060}"/>
              </a:ext>
            </a:extLst>
          </p:cNvPr>
          <p:cNvPicPr preferRelativeResize="0"/>
          <p:nvPr userDrawn="1"/>
        </p:nvPicPr>
        <p:blipFill rotWithShape="1">
          <a:blip r:embed="rId2">
            <a:alphaModFix/>
          </a:blip>
          <a:srcRect/>
          <a:stretch/>
        </p:blipFill>
        <p:spPr>
          <a:xfrm>
            <a:off x="152473" y="4718052"/>
            <a:ext cx="2373868" cy="284281"/>
          </a:xfrm>
          <a:prstGeom prst="rect">
            <a:avLst/>
          </a:prstGeom>
          <a:noFill/>
          <a:ln>
            <a:noFill/>
          </a:ln>
        </p:spPr>
      </p:pic>
      <p:sp>
        <p:nvSpPr>
          <p:cNvPr id="7" name="TextBox 6">
            <a:extLst>
              <a:ext uri="{FF2B5EF4-FFF2-40B4-BE49-F238E27FC236}">
                <a16:creationId xmlns:a16="http://schemas.microsoft.com/office/drawing/2014/main" id="{B3A7AF4C-716A-48DA-BC7C-B5FAE7BBD02C}"/>
              </a:ext>
            </a:extLst>
          </p:cNvPr>
          <p:cNvSpPr txBox="1"/>
          <p:nvPr userDrawn="1"/>
        </p:nvSpPr>
        <p:spPr>
          <a:xfrm>
            <a:off x="6770448" y="4701704"/>
            <a:ext cx="2243846" cy="276999"/>
          </a:xfrm>
          <a:prstGeom prst="rect">
            <a:avLst/>
          </a:prstGeom>
          <a:noFill/>
        </p:spPr>
        <p:txBody>
          <a:bodyPr wrap="square" rtlCol="0">
            <a:spAutoFit/>
          </a:bodyPr>
          <a:lstStyle/>
          <a:p>
            <a:pPr algn="r"/>
            <a:r>
              <a:rPr lang="en-US" sz="1200" dirty="0" err="1">
                <a:solidFill>
                  <a:srgbClr val="FFCB05"/>
                </a:solidFill>
              </a:rPr>
              <a:t>brand.umich.edu</a:t>
            </a:r>
            <a:endParaRPr lang="en-US" sz="1200" dirty="0">
              <a:solidFill>
                <a:srgbClr val="FFCB05"/>
              </a:solidFill>
            </a:endParaRPr>
          </a:p>
        </p:txBody>
      </p:sp>
      <p:grpSp>
        <p:nvGrpSpPr>
          <p:cNvPr id="8" name="Group 7">
            <a:extLst>
              <a:ext uri="{FF2B5EF4-FFF2-40B4-BE49-F238E27FC236}">
                <a16:creationId xmlns:a16="http://schemas.microsoft.com/office/drawing/2014/main" id="{86F749BF-9936-4E29-9907-BEDBA4235FBD}"/>
              </a:ext>
            </a:extLst>
          </p:cNvPr>
          <p:cNvGrpSpPr/>
          <p:nvPr userDrawn="1"/>
        </p:nvGrpSpPr>
        <p:grpSpPr>
          <a:xfrm>
            <a:off x="1193800" y="1851753"/>
            <a:ext cx="6756400" cy="1054100"/>
            <a:chOff x="1193800" y="1851753"/>
            <a:chExt cx="6756400" cy="1054100"/>
          </a:xfrm>
        </p:grpSpPr>
        <p:pic>
          <p:nvPicPr>
            <p:cNvPr id="9" name="Picture 8">
              <a:extLst>
                <a:ext uri="{FF2B5EF4-FFF2-40B4-BE49-F238E27FC236}">
                  <a16:creationId xmlns:a16="http://schemas.microsoft.com/office/drawing/2014/main" id="{37806196-D6CA-4619-BE8D-E6DD97E7F9B4}"/>
                </a:ext>
              </a:extLst>
            </p:cNvPr>
            <p:cNvPicPr>
              <a:picLocks noChangeAspect="1"/>
            </p:cNvPicPr>
            <p:nvPr/>
          </p:nvPicPr>
          <p:blipFill>
            <a:blip r:embed="rId3"/>
            <a:stretch>
              <a:fillRect/>
            </a:stretch>
          </p:blipFill>
          <p:spPr>
            <a:xfrm>
              <a:off x="1492250" y="2040214"/>
              <a:ext cx="6159500" cy="660400"/>
            </a:xfrm>
            <a:prstGeom prst="rect">
              <a:avLst/>
            </a:prstGeom>
          </p:spPr>
        </p:pic>
        <p:pic>
          <p:nvPicPr>
            <p:cNvPr id="10" name="Picture 9" descr="A picture containing window&#10;&#10;Description automatically generated">
              <a:extLst>
                <a:ext uri="{FF2B5EF4-FFF2-40B4-BE49-F238E27FC236}">
                  <a16:creationId xmlns:a16="http://schemas.microsoft.com/office/drawing/2014/main" id="{96CC7A2F-9DE0-4C04-B529-8D2E505BD993}"/>
                </a:ext>
              </a:extLst>
            </p:cNvPr>
            <p:cNvPicPr>
              <a:picLocks noChangeAspect="1"/>
            </p:cNvPicPr>
            <p:nvPr/>
          </p:nvPicPr>
          <p:blipFill>
            <a:blip r:embed="rId4">
              <a:alphaModFix amt="20000"/>
            </a:blip>
            <a:stretch>
              <a:fillRect/>
            </a:stretch>
          </p:blipFill>
          <p:spPr>
            <a:xfrm>
              <a:off x="1193800" y="1851753"/>
              <a:ext cx="6756400" cy="1054100"/>
            </a:xfrm>
            <a:prstGeom prst="rect">
              <a:avLst/>
            </a:prstGeom>
          </p:spPr>
        </p:pic>
      </p:grpSp>
    </p:spTree>
    <p:extLst>
      <p:ext uri="{BB962C8B-B14F-4D97-AF65-F5344CB8AC3E}">
        <p14:creationId xmlns:p14="http://schemas.microsoft.com/office/powerpoint/2010/main" val="32091555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type="titleOnly" preserve="1">
  <p:cSld name="1_Title only">
    <p:bg>
      <p:bgPr>
        <a:solidFill>
          <a:srgbClr val="002647"/>
        </a:solidFill>
        <a:effectLst/>
      </p:bgPr>
    </p:bg>
    <p:spTree>
      <p:nvGrpSpPr>
        <p:cNvPr id="1" name="Shape 25"/>
        <p:cNvGrpSpPr/>
        <p:nvPr/>
      </p:nvGrpSpPr>
      <p:grpSpPr>
        <a:xfrm>
          <a:off x="0" y="0"/>
          <a:ext cx="0" cy="0"/>
          <a:chOff x="0" y="0"/>
          <a:chExt cx="0" cy="0"/>
        </a:xfrm>
      </p:grpSpPr>
      <p:sp>
        <p:nvSpPr>
          <p:cNvPr id="26" name="Title 1"/>
          <p:cNvSpPr txBox="1">
            <a:spLocks noGrp="1"/>
          </p:cNvSpPr>
          <p:nvPr>
            <p:ph type="title"/>
          </p:nvPr>
        </p:nvSpPr>
        <p:spPr>
          <a:xfrm>
            <a:off x="311700" y="3232675"/>
            <a:ext cx="85206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sz="4390">
                <a:solidFill>
                  <a:srgbClr val="002647"/>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4" name="Rectangle 3">
            <a:extLst>
              <a:ext uri="{FF2B5EF4-FFF2-40B4-BE49-F238E27FC236}">
                <a16:creationId xmlns:a16="http://schemas.microsoft.com/office/drawing/2014/main" id="{CD2186E3-551E-4CF5-99AB-45B1F126720B}"/>
              </a:ext>
            </a:extLst>
          </p:cNvPr>
          <p:cNvSpPr/>
          <p:nvPr userDrawn="1"/>
        </p:nvSpPr>
        <p:spPr>
          <a:xfrm>
            <a:off x="0" y="0"/>
            <a:ext cx="9144000" cy="4555222"/>
          </a:xfrm>
          <a:prstGeom prst="rect">
            <a:avLst/>
          </a:prstGeom>
          <a:solidFill>
            <a:srgbClr val="002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D1933DF1-1AA6-4671-8F41-AB7394661545}"/>
              </a:ext>
            </a:extLst>
          </p:cNvPr>
          <p:cNvSpPr/>
          <p:nvPr userDrawn="1"/>
        </p:nvSpPr>
        <p:spPr>
          <a:xfrm>
            <a:off x="0" y="4562947"/>
            <a:ext cx="9144000" cy="580553"/>
          </a:xfrm>
          <a:prstGeom prst="rect">
            <a:avLst/>
          </a:prstGeom>
          <a:solidFill>
            <a:srgbClr val="002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oogle Shape;59;p9">
            <a:extLst>
              <a:ext uri="{FF2B5EF4-FFF2-40B4-BE49-F238E27FC236}">
                <a16:creationId xmlns:a16="http://schemas.microsoft.com/office/drawing/2014/main" id="{A89525EB-19AB-414E-9F52-3B4E3A6B9508}"/>
              </a:ext>
            </a:extLst>
          </p:cNvPr>
          <p:cNvPicPr preferRelativeResize="0"/>
          <p:nvPr userDrawn="1"/>
        </p:nvPicPr>
        <p:blipFill rotWithShape="1">
          <a:blip r:embed="rId2">
            <a:alphaModFix/>
          </a:blip>
          <a:srcRect/>
          <a:stretch/>
        </p:blipFill>
        <p:spPr>
          <a:xfrm>
            <a:off x="152473" y="4718052"/>
            <a:ext cx="2373868" cy="284281"/>
          </a:xfrm>
          <a:prstGeom prst="rect">
            <a:avLst/>
          </a:prstGeom>
          <a:noFill/>
          <a:ln>
            <a:noFill/>
          </a:ln>
        </p:spPr>
      </p:pic>
      <p:sp>
        <p:nvSpPr>
          <p:cNvPr id="7" name="TextBox 6">
            <a:extLst>
              <a:ext uri="{FF2B5EF4-FFF2-40B4-BE49-F238E27FC236}">
                <a16:creationId xmlns:a16="http://schemas.microsoft.com/office/drawing/2014/main" id="{3F97DCE4-B8EE-4839-A45E-709FB1B46316}"/>
              </a:ext>
            </a:extLst>
          </p:cNvPr>
          <p:cNvSpPr txBox="1"/>
          <p:nvPr userDrawn="1"/>
        </p:nvSpPr>
        <p:spPr>
          <a:xfrm>
            <a:off x="6770448" y="4701704"/>
            <a:ext cx="2243846" cy="276999"/>
          </a:xfrm>
          <a:prstGeom prst="rect">
            <a:avLst/>
          </a:prstGeom>
          <a:noFill/>
        </p:spPr>
        <p:txBody>
          <a:bodyPr wrap="square" rtlCol="0">
            <a:spAutoFit/>
          </a:bodyPr>
          <a:lstStyle/>
          <a:p>
            <a:pPr algn="r"/>
            <a:r>
              <a:rPr lang="en-US" sz="1200" dirty="0" err="1">
                <a:solidFill>
                  <a:srgbClr val="FFCB05"/>
                </a:solidFill>
              </a:rPr>
              <a:t>brand.umich.edu</a:t>
            </a:r>
            <a:endParaRPr lang="en-US" sz="1200" dirty="0">
              <a:solidFill>
                <a:srgbClr val="FFCB05"/>
              </a:solidFill>
            </a:endParaRPr>
          </a:p>
        </p:txBody>
      </p:sp>
      <p:grpSp>
        <p:nvGrpSpPr>
          <p:cNvPr id="8" name="Group 7">
            <a:extLst>
              <a:ext uri="{FF2B5EF4-FFF2-40B4-BE49-F238E27FC236}">
                <a16:creationId xmlns:a16="http://schemas.microsoft.com/office/drawing/2014/main" id="{DDD70D2B-1766-43EF-BAFA-031DC357954A}"/>
              </a:ext>
            </a:extLst>
          </p:cNvPr>
          <p:cNvGrpSpPr/>
          <p:nvPr userDrawn="1"/>
        </p:nvGrpSpPr>
        <p:grpSpPr>
          <a:xfrm>
            <a:off x="1193800" y="1851753"/>
            <a:ext cx="6756400" cy="1054100"/>
            <a:chOff x="1193800" y="1851753"/>
            <a:chExt cx="6756400" cy="1054100"/>
          </a:xfrm>
        </p:grpSpPr>
        <p:pic>
          <p:nvPicPr>
            <p:cNvPr id="9" name="Picture 8">
              <a:extLst>
                <a:ext uri="{FF2B5EF4-FFF2-40B4-BE49-F238E27FC236}">
                  <a16:creationId xmlns:a16="http://schemas.microsoft.com/office/drawing/2014/main" id="{F1337044-28E4-43B2-8F7D-D07809255377}"/>
                </a:ext>
              </a:extLst>
            </p:cNvPr>
            <p:cNvPicPr>
              <a:picLocks noChangeAspect="1"/>
            </p:cNvPicPr>
            <p:nvPr/>
          </p:nvPicPr>
          <p:blipFill>
            <a:blip r:embed="rId3"/>
            <a:stretch>
              <a:fillRect/>
            </a:stretch>
          </p:blipFill>
          <p:spPr>
            <a:xfrm>
              <a:off x="1600200" y="2040214"/>
              <a:ext cx="5943600" cy="660400"/>
            </a:xfrm>
            <a:prstGeom prst="rect">
              <a:avLst/>
            </a:prstGeom>
          </p:spPr>
        </p:pic>
        <p:pic>
          <p:nvPicPr>
            <p:cNvPr id="10" name="Picture 9">
              <a:extLst>
                <a:ext uri="{FF2B5EF4-FFF2-40B4-BE49-F238E27FC236}">
                  <a16:creationId xmlns:a16="http://schemas.microsoft.com/office/drawing/2014/main" id="{67AA95B7-D131-4AC9-9307-4E708909F777}"/>
                </a:ext>
              </a:extLst>
            </p:cNvPr>
            <p:cNvPicPr>
              <a:picLocks noChangeAspect="1"/>
            </p:cNvPicPr>
            <p:nvPr/>
          </p:nvPicPr>
          <p:blipFill>
            <a:blip r:embed="rId4">
              <a:alphaModFix amt="20000"/>
            </a:blip>
            <a:stretch>
              <a:fillRect/>
            </a:stretch>
          </p:blipFill>
          <p:spPr>
            <a:xfrm>
              <a:off x="1193800" y="1851753"/>
              <a:ext cx="6756400" cy="1054100"/>
            </a:xfrm>
            <a:prstGeom prst="rect">
              <a:avLst/>
            </a:prstGeom>
          </p:spPr>
        </p:pic>
      </p:grpSp>
    </p:spTree>
    <p:extLst>
      <p:ext uri="{BB962C8B-B14F-4D97-AF65-F5344CB8AC3E}">
        <p14:creationId xmlns:p14="http://schemas.microsoft.com/office/powerpoint/2010/main" val="29298047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userDrawn="1">
  <p:cSld name="SECTION_HEADER">
    <p:bg>
      <p:bgPr>
        <a:solidFill>
          <a:srgbClr val="002647"/>
        </a:solidFill>
        <a:effectLst/>
      </p:bgPr>
    </p:bg>
    <p:spTree>
      <p:nvGrpSpPr>
        <p:cNvPr id="1" name="Shape 13"/>
        <p:cNvGrpSpPr/>
        <p:nvPr/>
      </p:nvGrpSpPr>
      <p:grpSpPr>
        <a:xfrm>
          <a:off x="0" y="0"/>
          <a:ext cx="0" cy="0"/>
          <a:chOff x="0" y="0"/>
          <a:chExt cx="0" cy="0"/>
        </a:xfrm>
      </p:grpSpPr>
      <p:sp>
        <p:nvSpPr>
          <p:cNvPr id="14" name="Title 1"/>
          <p:cNvSpPr txBox="1">
            <a:spLocks noGrp="1"/>
          </p:cNvSpPr>
          <p:nvPr>
            <p:ph type="title"/>
          </p:nvPr>
        </p:nvSpPr>
        <p:spPr>
          <a:xfrm>
            <a:off x="311700" y="324437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dirty="0"/>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8" name="Picture 7">
            <a:extLst>
              <a:ext uri="{FF2B5EF4-FFF2-40B4-BE49-F238E27FC236}">
                <a16:creationId xmlns:a16="http://schemas.microsoft.com/office/drawing/2014/main" id="{CA1289AA-A894-E546-BF4E-985CECFF271B}"/>
              </a:ext>
            </a:extLst>
          </p:cNvPr>
          <p:cNvPicPr>
            <a:picLocks noChangeAspect="1"/>
          </p:cNvPicPr>
          <p:nvPr userDrawn="1"/>
        </p:nvPicPr>
        <p:blipFill>
          <a:blip r:embed="rId2">
            <a:alphaModFix amt="20000"/>
          </a:blip>
          <a:stretch>
            <a:fillRect/>
          </a:stretch>
        </p:blipFill>
        <p:spPr>
          <a:xfrm>
            <a:off x="685800" y="2078692"/>
            <a:ext cx="7772401" cy="10033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34228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18" name="Google Shape;18;p4"/>
          <p:cNvSpPr txBox="1">
            <a:spLocks noGrp="1"/>
          </p:cNvSpPr>
          <p:nvPr>
            <p:ph type="body" idx="1"/>
          </p:nvPr>
        </p:nvSpPr>
        <p:spPr>
          <a:xfrm>
            <a:off x="208960" y="104973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dirty="0"/>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
        <p:nvSpPr>
          <p:cNvPr id="6" name="Rectangle 5">
            <a:extLst>
              <a:ext uri="{FF2B5EF4-FFF2-40B4-BE49-F238E27FC236}">
                <a16:creationId xmlns:a16="http://schemas.microsoft.com/office/drawing/2014/main" id="{51247E73-71B4-8842-9C15-40653AEA0DEA}"/>
              </a:ext>
            </a:extLst>
          </p:cNvPr>
          <p:cNvSpPr/>
          <p:nvPr userDrawn="1"/>
        </p:nvSpPr>
        <p:spPr>
          <a:xfrm>
            <a:off x="0" y="4562947"/>
            <a:ext cx="9144000" cy="580553"/>
          </a:xfrm>
          <a:prstGeom prst="rect">
            <a:avLst/>
          </a:prstGeom>
          <a:solidFill>
            <a:srgbClr val="002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ack and white sign with white text&#10;&#10;Description automatically generated with low confidence">
            <a:extLst>
              <a:ext uri="{FF2B5EF4-FFF2-40B4-BE49-F238E27FC236}">
                <a16:creationId xmlns:a16="http://schemas.microsoft.com/office/drawing/2014/main" id="{9FA4E455-ACA8-8853-5FBD-E4FACF1AE186}"/>
              </a:ext>
            </a:extLst>
          </p:cNvPr>
          <p:cNvPicPr>
            <a:picLocks noChangeAspect="1"/>
          </p:cNvPicPr>
          <p:nvPr userDrawn="1"/>
        </p:nvPicPr>
        <p:blipFill>
          <a:blip r:embed="rId2"/>
          <a:stretch>
            <a:fillRect/>
          </a:stretch>
        </p:blipFill>
        <p:spPr>
          <a:xfrm>
            <a:off x="208960" y="4634927"/>
            <a:ext cx="2551181" cy="448057"/>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body" type="tx" preserve="1">
  <p:cSld name="1_Title and body">
    <p:spTree>
      <p:nvGrpSpPr>
        <p:cNvPr id="1" name="Shape 16"/>
        <p:cNvGrpSpPr/>
        <p:nvPr/>
      </p:nvGrpSpPr>
      <p:grpSpPr>
        <a:xfrm>
          <a:off x="0" y="0"/>
          <a:ext cx="0" cy="0"/>
          <a:chOff x="0" y="0"/>
          <a:chExt cx="0" cy="0"/>
        </a:xfrm>
      </p:grpSpPr>
      <p:sp>
        <p:nvSpPr>
          <p:cNvPr id="17" name="Title 1"/>
          <p:cNvSpPr txBox="1">
            <a:spLocks noGrp="1"/>
          </p:cNvSpPr>
          <p:nvPr>
            <p:ph type="title"/>
          </p:nvPr>
        </p:nvSpPr>
        <p:spPr>
          <a:xfrm>
            <a:off x="311700" y="34228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18" name="Google Shape;18;p4"/>
          <p:cNvSpPr txBox="1">
            <a:spLocks noGrp="1"/>
          </p:cNvSpPr>
          <p:nvPr>
            <p:ph type="body" idx="1"/>
          </p:nvPr>
        </p:nvSpPr>
        <p:spPr>
          <a:xfrm>
            <a:off x="208960" y="104973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sz="1800">
                <a:solidFill>
                  <a:schemeClr val="tx1"/>
                </a:solidFill>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dirty="0"/>
          </a:p>
        </p:txBody>
      </p:sp>
      <p:sp>
        <p:nvSpPr>
          <p:cNvPr id="8" name="Rectangle 7">
            <a:extLst>
              <a:ext uri="{FF2B5EF4-FFF2-40B4-BE49-F238E27FC236}">
                <a16:creationId xmlns:a16="http://schemas.microsoft.com/office/drawing/2014/main" id="{46BE02FD-6190-46DF-8485-EFDBE332F83F}"/>
              </a:ext>
            </a:extLst>
          </p:cNvPr>
          <p:cNvSpPr/>
          <p:nvPr userDrawn="1"/>
        </p:nvSpPr>
        <p:spPr>
          <a:xfrm>
            <a:off x="0" y="4562947"/>
            <a:ext cx="9144000" cy="580553"/>
          </a:xfrm>
          <a:prstGeom prst="rect">
            <a:avLst/>
          </a:prstGeom>
          <a:solidFill>
            <a:srgbClr val="002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oogle Shape;59;p9">
            <a:extLst>
              <a:ext uri="{FF2B5EF4-FFF2-40B4-BE49-F238E27FC236}">
                <a16:creationId xmlns:a16="http://schemas.microsoft.com/office/drawing/2014/main" id="{883F8D7F-BD93-415E-9AEC-C11A574AE4FE}"/>
              </a:ext>
            </a:extLst>
          </p:cNvPr>
          <p:cNvPicPr preferRelativeResize="0"/>
          <p:nvPr userDrawn="1"/>
        </p:nvPicPr>
        <p:blipFill rotWithShape="1">
          <a:blip r:embed="rId2">
            <a:alphaModFix/>
          </a:blip>
          <a:srcRect/>
          <a:stretch/>
        </p:blipFill>
        <p:spPr>
          <a:xfrm>
            <a:off x="152473" y="4718052"/>
            <a:ext cx="2373868" cy="284281"/>
          </a:xfrm>
          <a:prstGeom prst="rect">
            <a:avLst/>
          </a:prstGeom>
          <a:noFill/>
          <a:ln>
            <a:noFill/>
          </a:ln>
        </p:spPr>
      </p:pic>
      <p:sp>
        <p:nvSpPr>
          <p:cNvPr id="10" name="TextBox 9">
            <a:extLst>
              <a:ext uri="{FF2B5EF4-FFF2-40B4-BE49-F238E27FC236}">
                <a16:creationId xmlns:a16="http://schemas.microsoft.com/office/drawing/2014/main" id="{FAED3A7E-ADF9-4955-8974-B0D1AB502F67}"/>
              </a:ext>
            </a:extLst>
          </p:cNvPr>
          <p:cNvSpPr txBox="1"/>
          <p:nvPr userDrawn="1"/>
        </p:nvSpPr>
        <p:spPr>
          <a:xfrm>
            <a:off x="6770448" y="4701704"/>
            <a:ext cx="2243846" cy="276999"/>
          </a:xfrm>
          <a:prstGeom prst="rect">
            <a:avLst/>
          </a:prstGeom>
          <a:noFill/>
        </p:spPr>
        <p:txBody>
          <a:bodyPr wrap="square" rtlCol="0">
            <a:spAutoFit/>
          </a:bodyPr>
          <a:lstStyle/>
          <a:p>
            <a:pPr algn="r"/>
            <a:r>
              <a:rPr lang="en-US" sz="1200" dirty="0" err="1">
                <a:solidFill>
                  <a:srgbClr val="FFCB05"/>
                </a:solidFill>
              </a:rPr>
              <a:t>brand.umich.edu</a:t>
            </a:r>
            <a:endParaRPr lang="en-US" sz="1200" dirty="0">
              <a:solidFill>
                <a:srgbClr val="FFCB05"/>
              </a:solidFill>
            </a:endParaRPr>
          </a:p>
        </p:txBody>
      </p:sp>
    </p:spTree>
    <p:extLst>
      <p:ext uri="{BB962C8B-B14F-4D97-AF65-F5344CB8AC3E}">
        <p14:creationId xmlns:p14="http://schemas.microsoft.com/office/powerpoint/2010/main" val="2296242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reserve="1">
  <p:cSld name="Highlight">
    <p:bg>
      <p:bgPr>
        <a:solidFill>
          <a:srgbClr val="002647"/>
        </a:solidFill>
        <a:effectLst/>
      </p:bgPr>
    </p:bg>
    <p:spTree>
      <p:nvGrpSpPr>
        <p:cNvPr id="1" name="Shape 25"/>
        <p:cNvGrpSpPr/>
        <p:nvPr/>
      </p:nvGrpSpPr>
      <p:grpSpPr>
        <a:xfrm>
          <a:off x="0" y="0"/>
          <a:ext cx="0" cy="0"/>
          <a:chOff x="0" y="0"/>
          <a:chExt cx="0" cy="0"/>
        </a:xfrm>
      </p:grpSpPr>
      <p:sp>
        <p:nvSpPr>
          <p:cNvPr id="26" name="Title 1"/>
          <p:cNvSpPr txBox="1">
            <a:spLocks noGrp="1"/>
          </p:cNvSpPr>
          <p:nvPr>
            <p:ph type="title"/>
          </p:nvPr>
        </p:nvSpPr>
        <p:spPr>
          <a:xfrm>
            <a:off x="368850" y="1772097"/>
            <a:ext cx="85206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sz="5400">
                <a:solidFill>
                  <a:schemeClr val="bg1"/>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 name="Rectangle 3">
            <a:extLst>
              <a:ext uri="{FF2B5EF4-FFF2-40B4-BE49-F238E27FC236}">
                <a16:creationId xmlns:a16="http://schemas.microsoft.com/office/drawing/2014/main" id="{DD04407B-A434-4B3F-84D7-F0059C2EA0C5}"/>
              </a:ext>
            </a:extLst>
          </p:cNvPr>
          <p:cNvSpPr/>
          <p:nvPr userDrawn="1"/>
        </p:nvSpPr>
        <p:spPr>
          <a:xfrm>
            <a:off x="0" y="4562947"/>
            <a:ext cx="9144000" cy="580553"/>
          </a:xfrm>
          <a:prstGeom prst="rect">
            <a:avLst/>
          </a:prstGeom>
          <a:solidFill>
            <a:srgbClr val="002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oogle Shape;56;p9">
            <a:extLst>
              <a:ext uri="{FF2B5EF4-FFF2-40B4-BE49-F238E27FC236}">
                <a16:creationId xmlns:a16="http://schemas.microsoft.com/office/drawing/2014/main" id="{51FE9EB4-542C-4A88-9489-95692C48ECBF}"/>
              </a:ext>
            </a:extLst>
          </p:cNvPr>
          <p:cNvPicPr preferRelativeResize="0"/>
          <p:nvPr userDrawn="1"/>
        </p:nvPicPr>
        <p:blipFill rotWithShape="1">
          <a:blip r:embed="rId2">
            <a:alphaModFix amt="7000"/>
          </a:blip>
          <a:srcRect/>
          <a:stretch/>
        </p:blipFill>
        <p:spPr>
          <a:xfrm rot="-583750">
            <a:off x="1331016" y="-160773"/>
            <a:ext cx="6853767" cy="4933740"/>
          </a:xfrm>
          <a:prstGeom prst="rect">
            <a:avLst/>
          </a:prstGeom>
          <a:noFill/>
          <a:ln>
            <a:noFill/>
          </a:ln>
        </p:spPr>
      </p:pic>
      <p:sp>
        <p:nvSpPr>
          <p:cNvPr id="7" name="Google Shape;57;p9">
            <a:extLst>
              <a:ext uri="{FF2B5EF4-FFF2-40B4-BE49-F238E27FC236}">
                <a16:creationId xmlns:a16="http://schemas.microsoft.com/office/drawing/2014/main" id="{493C749E-9DF4-4D8B-B20A-9E632C3A14A8}"/>
              </a:ext>
            </a:extLst>
          </p:cNvPr>
          <p:cNvSpPr txBox="1"/>
          <p:nvPr userDrawn="1"/>
        </p:nvSpPr>
        <p:spPr>
          <a:xfrm>
            <a:off x="0" y="1587633"/>
            <a:ext cx="9144000" cy="1200329"/>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7200"/>
              <a:buFont typeface="Arial"/>
              <a:buNone/>
            </a:pPr>
            <a:r>
              <a:rPr lang="en-US" sz="7200" b="0" i="0" u="none" strike="noStrike" cap="none" dirty="0">
                <a:solidFill>
                  <a:srgbClr val="F8C01B"/>
                </a:solidFill>
                <a:latin typeface="Arial"/>
                <a:ea typeface="Arial"/>
                <a:cs typeface="Arial"/>
                <a:sym typeface="Arial"/>
              </a:rPr>
              <a:t>[                     ]</a:t>
            </a:r>
            <a:endParaRPr sz="7200" b="0" i="0" u="none" strike="noStrike" cap="none" dirty="0">
              <a:solidFill>
                <a:schemeClr val="dk1"/>
              </a:solidFill>
              <a:latin typeface="Calibri"/>
              <a:ea typeface="Calibri"/>
              <a:cs typeface="Calibri"/>
              <a:sym typeface="Calibri"/>
            </a:endParaRPr>
          </a:p>
        </p:txBody>
      </p:sp>
      <p:pic>
        <p:nvPicPr>
          <p:cNvPr id="8" name="Google Shape;59;p9">
            <a:extLst>
              <a:ext uri="{FF2B5EF4-FFF2-40B4-BE49-F238E27FC236}">
                <a16:creationId xmlns:a16="http://schemas.microsoft.com/office/drawing/2014/main" id="{578D1F73-F35B-41FC-8C8B-F87952699EB1}"/>
              </a:ext>
            </a:extLst>
          </p:cNvPr>
          <p:cNvPicPr preferRelativeResize="0"/>
          <p:nvPr userDrawn="1"/>
        </p:nvPicPr>
        <p:blipFill rotWithShape="1">
          <a:blip r:embed="rId3">
            <a:alphaModFix/>
          </a:blip>
          <a:srcRect/>
          <a:stretch/>
        </p:blipFill>
        <p:spPr>
          <a:xfrm>
            <a:off x="152473" y="4718052"/>
            <a:ext cx="2373868" cy="284281"/>
          </a:xfrm>
          <a:prstGeom prst="rect">
            <a:avLst/>
          </a:prstGeom>
          <a:noFill/>
          <a:ln>
            <a:noFill/>
          </a:ln>
        </p:spPr>
      </p:pic>
      <p:cxnSp>
        <p:nvCxnSpPr>
          <p:cNvPr id="9" name="Google Shape;61;p9">
            <a:extLst>
              <a:ext uri="{FF2B5EF4-FFF2-40B4-BE49-F238E27FC236}">
                <a16:creationId xmlns:a16="http://schemas.microsoft.com/office/drawing/2014/main" id="{8DD8CB98-3062-41C3-AA94-1582B4DC13DE}"/>
              </a:ext>
            </a:extLst>
          </p:cNvPr>
          <p:cNvCxnSpPr/>
          <p:nvPr userDrawn="1"/>
        </p:nvCxnSpPr>
        <p:spPr>
          <a:xfrm>
            <a:off x="0" y="4561894"/>
            <a:ext cx="9144000" cy="0"/>
          </a:xfrm>
          <a:prstGeom prst="straightConnector1">
            <a:avLst/>
          </a:prstGeom>
          <a:noFill/>
          <a:ln w="12700" cap="flat" cmpd="sng">
            <a:solidFill>
              <a:schemeClr val="bg1"/>
            </a:solidFill>
            <a:prstDash val="solid"/>
            <a:miter lim="800000"/>
            <a:headEnd type="none" w="sm" len="sm"/>
            <a:tailEnd type="none" w="sm" len="sm"/>
          </a:ln>
        </p:spPr>
      </p:cxnSp>
    </p:spTree>
    <p:extLst>
      <p:ext uri="{BB962C8B-B14F-4D97-AF65-F5344CB8AC3E}">
        <p14:creationId xmlns:p14="http://schemas.microsoft.com/office/powerpoint/2010/main" val="599918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reserve="1">
  <p:cSld name="Questions?">
    <p:bg>
      <p:bgPr>
        <a:solidFill>
          <a:srgbClr val="002647"/>
        </a:solidFill>
        <a:effectLst/>
      </p:bgPr>
    </p:bg>
    <p:spTree>
      <p:nvGrpSpPr>
        <p:cNvPr id="1" name="Shape 25"/>
        <p:cNvGrpSpPr/>
        <p:nvPr/>
      </p:nvGrpSpPr>
      <p:grpSpPr>
        <a:xfrm>
          <a:off x="0" y="0"/>
          <a:ext cx="0" cy="0"/>
          <a:chOff x="0" y="0"/>
          <a:chExt cx="0" cy="0"/>
        </a:xfrm>
      </p:grpSpPr>
      <p:sp>
        <p:nvSpPr>
          <p:cNvPr id="26" name="Title 1"/>
          <p:cNvSpPr txBox="1">
            <a:spLocks noGrp="1"/>
          </p:cNvSpPr>
          <p:nvPr>
            <p:ph type="title"/>
          </p:nvPr>
        </p:nvSpPr>
        <p:spPr>
          <a:xfrm>
            <a:off x="311700" y="1899175"/>
            <a:ext cx="85206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sz="5400" b="1">
                <a:solidFill>
                  <a:srgbClr val="FFCB05"/>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cxnSp>
        <p:nvCxnSpPr>
          <p:cNvPr id="5" name="Google Shape;122;p15">
            <a:extLst>
              <a:ext uri="{FF2B5EF4-FFF2-40B4-BE49-F238E27FC236}">
                <a16:creationId xmlns:a16="http://schemas.microsoft.com/office/drawing/2014/main" id="{23812A42-9A14-4D4E-98F0-FC0BB587C849}"/>
              </a:ext>
            </a:extLst>
          </p:cNvPr>
          <p:cNvCxnSpPr/>
          <p:nvPr userDrawn="1"/>
        </p:nvCxnSpPr>
        <p:spPr>
          <a:xfrm>
            <a:off x="0" y="4561894"/>
            <a:ext cx="9144000" cy="0"/>
          </a:xfrm>
          <a:prstGeom prst="straightConnector1">
            <a:avLst/>
          </a:prstGeom>
          <a:noFill/>
          <a:ln w="12700" cap="flat" cmpd="sng">
            <a:solidFill>
              <a:schemeClr val="lt1"/>
            </a:solidFill>
            <a:prstDash val="solid"/>
            <a:miter lim="800000"/>
            <a:headEnd type="none" w="sm" len="sm"/>
            <a:tailEnd type="none" w="sm" len="sm"/>
          </a:ln>
        </p:spPr>
      </p:cxnSp>
      <p:pic>
        <p:nvPicPr>
          <p:cNvPr id="6" name="Picture 5" descr="Icon&#10;&#10;Description automatically generated">
            <a:extLst>
              <a:ext uri="{FF2B5EF4-FFF2-40B4-BE49-F238E27FC236}">
                <a16:creationId xmlns:a16="http://schemas.microsoft.com/office/drawing/2014/main" id="{01DCF962-1F77-4C28-ACC6-717E3DFD9219}"/>
              </a:ext>
            </a:extLst>
          </p:cNvPr>
          <p:cNvPicPr>
            <a:picLocks noChangeAspect="1"/>
          </p:cNvPicPr>
          <p:nvPr userDrawn="1"/>
        </p:nvPicPr>
        <p:blipFill>
          <a:blip r:embed="rId2">
            <a:alphaModFix amt="7000"/>
          </a:blip>
          <a:stretch>
            <a:fillRect/>
          </a:stretch>
        </p:blipFill>
        <p:spPr>
          <a:xfrm>
            <a:off x="2368731" y="-175244"/>
            <a:ext cx="4407409" cy="5669280"/>
          </a:xfrm>
          <a:prstGeom prst="rect">
            <a:avLst/>
          </a:prstGeom>
        </p:spPr>
      </p:pic>
      <p:sp>
        <p:nvSpPr>
          <p:cNvPr id="7" name="Rectangle 6">
            <a:extLst>
              <a:ext uri="{FF2B5EF4-FFF2-40B4-BE49-F238E27FC236}">
                <a16:creationId xmlns:a16="http://schemas.microsoft.com/office/drawing/2014/main" id="{DAFA3788-3654-4DCC-A3E6-72F596E666BC}"/>
              </a:ext>
            </a:extLst>
          </p:cNvPr>
          <p:cNvSpPr/>
          <p:nvPr userDrawn="1"/>
        </p:nvSpPr>
        <p:spPr>
          <a:xfrm>
            <a:off x="0" y="4562947"/>
            <a:ext cx="9144000" cy="580553"/>
          </a:xfrm>
          <a:prstGeom prst="rect">
            <a:avLst/>
          </a:prstGeom>
          <a:solidFill>
            <a:srgbClr val="002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5690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preserve="1" userDrawn="1">
  <p:cSld name="Calendar">
    <p:bg>
      <p:bgPr>
        <a:solidFill>
          <a:srgbClr val="002647"/>
        </a:solidFill>
        <a:effectLst/>
      </p:bgPr>
    </p:bg>
    <p:spTree>
      <p:nvGrpSpPr>
        <p:cNvPr id="1" name="Shape 25"/>
        <p:cNvGrpSpPr/>
        <p:nvPr/>
      </p:nvGrpSpPr>
      <p:grpSpPr>
        <a:xfrm>
          <a:off x="0" y="0"/>
          <a:ext cx="0" cy="0"/>
          <a:chOff x="0" y="0"/>
          <a:chExt cx="0" cy="0"/>
        </a:xfrm>
      </p:grpSpPr>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 name="Rectangle 3">
            <a:extLst>
              <a:ext uri="{FF2B5EF4-FFF2-40B4-BE49-F238E27FC236}">
                <a16:creationId xmlns:a16="http://schemas.microsoft.com/office/drawing/2014/main" id="{E0F0C026-4C41-461F-8E91-980D4C586E1B}"/>
              </a:ext>
            </a:extLst>
          </p:cNvPr>
          <p:cNvSpPr/>
          <p:nvPr userDrawn="1"/>
        </p:nvSpPr>
        <p:spPr>
          <a:xfrm>
            <a:off x="0" y="4562947"/>
            <a:ext cx="9144000" cy="580553"/>
          </a:xfrm>
          <a:prstGeom prst="rect">
            <a:avLst/>
          </a:prstGeom>
          <a:solidFill>
            <a:srgbClr val="002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Google Shape;117;p15">
            <a:extLst>
              <a:ext uri="{FF2B5EF4-FFF2-40B4-BE49-F238E27FC236}">
                <a16:creationId xmlns:a16="http://schemas.microsoft.com/office/drawing/2014/main" id="{BDD6DE5A-8C72-41CE-8242-3712E1EF6E77}"/>
              </a:ext>
            </a:extLst>
          </p:cNvPr>
          <p:cNvSpPr/>
          <p:nvPr userDrawn="1"/>
        </p:nvSpPr>
        <p:spPr>
          <a:xfrm>
            <a:off x="0" y="0"/>
            <a:ext cx="9144000" cy="4561894"/>
          </a:xfrm>
          <a:prstGeom prst="rect">
            <a:avLst/>
          </a:prstGeom>
          <a:solidFill>
            <a:srgbClr val="00274C"/>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cxnSp>
        <p:nvCxnSpPr>
          <p:cNvPr id="6" name="Google Shape;122;p15">
            <a:extLst>
              <a:ext uri="{FF2B5EF4-FFF2-40B4-BE49-F238E27FC236}">
                <a16:creationId xmlns:a16="http://schemas.microsoft.com/office/drawing/2014/main" id="{3F857E1D-DA70-42F4-882D-C1F3AAF835AD}"/>
              </a:ext>
            </a:extLst>
          </p:cNvPr>
          <p:cNvCxnSpPr/>
          <p:nvPr userDrawn="1"/>
        </p:nvCxnSpPr>
        <p:spPr>
          <a:xfrm>
            <a:off x="0" y="4561894"/>
            <a:ext cx="9144000" cy="0"/>
          </a:xfrm>
          <a:prstGeom prst="straightConnector1">
            <a:avLst/>
          </a:prstGeom>
          <a:noFill/>
          <a:ln w="12700" cap="flat" cmpd="sng">
            <a:solidFill>
              <a:schemeClr val="lt1"/>
            </a:solidFill>
            <a:prstDash val="solid"/>
            <a:miter lim="800000"/>
            <a:headEnd type="none" w="sm" len="sm"/>
            <a:tailEnd type="none" w="sm" len="sm"/>
          </a:ln>
        </p:spPr>
      </p:cxnSp>
      <p:pic>
        <p:nvPicPr>
          <p:cNvPr id="7" name="Google Shape;59;p9">
            <a:extLst>
              <a:ext uri="{FF2B5EF4-FFF2-40B4-BE49-F238E27FC236}">
                <a16:creationId xmlns:a16="http://schemas.microsoft.com/office/drawing/2014/main" id="{1A9C8D2E-C341-411E-AE42-6DD2AD77387A}"/>
              </a:ext>
            </a:extLst>
          </p:cNvPr>
          <p:cNvPicPr preferRelativeResize="0"/>
          <p:nvPr userDrawn="1"/>
        </p:nvPicPr>
        <p:blipFill rotWithShape="1">
          <a:blip r:embed="rId2">
            <a:alphaModFix/>
          </a:blip>
          <a:srcRect/>
          <a:stretch/>
        </p:blipFill>
        <p:spPr>
          <a:xfrm>
            <a:off x="152473" y="4718052"/>
            <a:ext cx="2373868" cy="284281"/>
          </a:xfrm>
          <a:prstGeom prst="rect">
            <a:avLst/>
          </a:prstGeom>
          <a:noFill/>
          <a:ln>
            <a:noFill/>
          </a:ln>
        </p:spPr>
      </p:pic>
      <p:pic>
        <p:nvPicPr>
          <p:cNvPr id="8" name="Picture 7">
            <a:extLst>
              <a:ext uri="{FF2B5EF4-FFF2-40B4-BE49-F238E27FC236}">
                <a16:creationId xmlns:a16="http://schemas.microsoft.com/office/drawing/2014/main" id="{41AB19B0-86D1-4151-89CE-B7DC40AA8EB0}"/>
              </a:ext>
            </a:extLst>
          </p:cNvPr>
          <p:cNvPicPr>
            <a:picLocks noChangeAspect="1"/>
          </p:cNvPicPr>
          <p:nvPr userDrawn="1"/>
        </p:nvPicPr>
        <p:blipFill>
          <a:blip r:embed="rId3">
            <a:alphaModFix amt="7000"/>
          </a:blip>
          <a:stretch>
            <a:fillRect/>
          </a:stretch>
        </p:blipFill>
        <p:spPr>
          <a:xfrm>
            <a:off x="2194560" y="-107681"/>
            <a:ext cx="4754880" cy="4754880"/>
          </a:xfrm>
          <a:prstGeom prst="rect">
            <a:avLst/>
          </a:prstGeom>
        </p:spPr>
      </p:pic>
      <p:sp>
        <p:nvSpPr>
          <p:cNvPr id="26" name="Title 1"/>
          <p:cNvSpPr txBox="1">
            <a:spLocks noGrp="1"/>
          </p:cNvSpPr>
          <p:nvPr>
            <p:ph type="title"/>
          </p:nvPr>
        </p:nvSpPr>
        <p:spPr>
          <a:xfrm>
            <a:off x="311700" y="1867425"/>
            <a:ext cx="85206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sz="5400" b="1">
                <a:solidFill>
                  <a:srgbClr val="FFCB05"/>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13" name="Content Placeholder 12">
            <a:extLst>
              <a:ext uri="{FF2B5EF4-FFF2-40B4-BE49-F238E27FC236}">
                <a16:creationId xmlns:a16="http://schemas.microsoft.com/office/drawing/2014/main" id="{DE0CCB9B-B790-4C73-9084-4368EF65CDFD}"/>
              </a:ext>
            </a:extLst>
          </p:cNvPr>
          <p:cNvSpPr>
            <a:spLocks noGrp="1"/>
          </p:cNvSpPr>
          <p:nvPr>
            <p:ph sz="quarter" idx="13"/>
          </p:nvPr>
        </p:nvSpPr>
        <p:spPr>
          <a:xfrm>
            <a:off x="2628900" y="2703376"/>
            <a:ext cx="4279900" cy="914400"/>
          </a:xfrm>
        </p:spPr>
        <p:txBody>
          <a:bodyPr/>
          <a:lstStyle>
            <a:lvl2pPr marL="596900" indent="0">
              <a:buNone/>
              <a:defRPr sz="7200" b="1">
                <a:solidFill>
                  <a:schemeClr val="bg1"/>
                </a:solidFill>
              </a:defRPr>
            </a:lvl2pPr>
          </a:lstStyle>
          <a:p>
            <a:pPr lvl="1"/>
            <a:endParaRPr lang="en-US" dirty="0"/>
          </a:p>
        </p:txBody>
      </p:sp>
    </p:spTree>
    <p:extLst>
      <p:ext uri="{BB962C8B-B14F-4D97-AF65-F5344CB8AC3E}">
        <p14:creationId xmlns:p14="http://schemas.microsoft.com/office/powerpoint/2010/main" val="217242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type="titleOnly" preserve="1">
  <p:cSld name="Thank You!">
    <p:bg>
      <p:bgPr>
        <a:solidFill>
          <a:srgbClr val="002647"/>
        </a:solidFill>
        <a:effectLst/>
      </p:bgPr>
    </p:bg>
    <p:spTree>
      <p:nvGrpSpPr>
        <p:cNvPr id="1" name="Shape 25"/>
        <p:cNvGrpSpPr/>
        <p:nvPr/>
      </p:nvGrpSpPr>
      <p:grpSpPr>
        <a:xfrm>
          <a:off x="0" y="0"/>
          <a:ext cx="0" cy="0"/>
          <a:chOff x="0" y="0"/>
          <a:chExt cx="0" cy="0"/>
        </a:xfrm>
      </p:grpSpPr>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 name="Google Shape;130;p16">
            <a:extLst>
              <a:ext uri="{FF2B5EF4-FFF2-40B4-BE49-F238E27FC236}">
                <a16:creationId xmlns:a16="http://schemas.microsoft.com/office/drawing/2014/main" id="{ABD9274F-DF0C-4515-8F13-FDDAD4EE94C8}"/>
              </a:ext>
            </a:extLst>
          </p:cNvPr>
          <p:cNvSpPr/>
          <p:nvPr userDrawn="1"/>
        </p:nvSpPr>
        <p:spPr>
          <a:xfrm>
            <a:off x="0" y="-1"/>
            <a:ext cx="9144000" cy="4553185"/>
          </a:xfrm>
          <a:prstGeom prst="rect">
            <a:avLst/>
          </a:prstGeom>
          <a:solidFill>
            <a:srgbClr val="00274C"/>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5" name="Google Shape;131;p16">
            <a:extLst>
              <a:ext uri="{FF2B5EF4-FFF2-40B4-BE49-F238E27FC236}">
                <a16:creationId xmlns:a16="http://schemas.microsoft.com/office/drawing/2014/main" id="{E793DE84-DEAD-4CFB-93B7-454B98FCA640}"/>
              </a:ext>
            </a:extLst>
          </p:cNvPr>
          <p:cNvPicPr preferRelativeResize="0"/>
          <p:nvPr userDrawn="1"/>
        </p:nvPicPr>
        <p:blipFill rotWithShape="1">
          <a:blip r:embed="rId2">
            <a:alphaModFix amt="7000"/>
          </a:blip>
          <a:srcRect/>
          <a:stretch/>
        </p:blipFill>
        <p:spPr>
          <a:xfrm>
            <a:off x="222429" y="-1547439"/>
            <a:ext cx="8722597" cy="8722597"/>
          </a:xfrm>
          <a:prstGeom prst="rect">
            <a:avLst/>
          </a:prstGeom>
          <a:noFill/>
          <a:ln>
            <a:noFill/>
          </a:ln>
        </p:spPr>
      </p:pic>
      <p:cxnSp>
        <p:nvCxnSpPr>
          <p:cNvPr id="6" name="Google Shape;135;p16">
            <a:extLst>
              <a:ext uri="{FF2B5EF4-FFF2-40B4-BE49-F238E27FC236}">
                <a16:creationId xmlns:a16="http://schemas.microsoft.com/office/drawing/2014/main" id="{B789C785-C39F-417E-AE03-14CF891C80E1}"/>
              </a:ext>
            </a:extLst>
          </p:cNvPr>
          <p:cNvCxnSpPr/>
          <p:nvPr userDrawn="1"/>
        </p:nvCxnSpPr>
        <p:spPr>
          <a:xfrm>
            <a:off x="0" y="4561894"/>
            <a:ext cx="9144000" cy="0"/>
          </a:xfrm>
          <a:prstGeom prst="straightConnector1">
            <a:avLst/>
          </a:prstGeom>
          <a:noFill/>
          <a:ln w="12700" cap="flat" cmpd="sng">
            <a:solidFill>
              <a:schemeClr val="lt1"/>
            </a:solidFill>
            <a:prstDash val="solid"/>
            <a:miter lim="800000"/>
            <a:headEnd type="none" w="sm" len="sm"/>
            <a:tailEnd type="none" w="sm" len="sm"/>
          </a:ln>
        </p:spPr>
      </p:cxnSp>
      <p:sp>
        <p:nvSpPr>
          <p:cNvPr id="7" name="Rectangle 6">
            <a:extLst>
              <a:ext uri="{FF2B5EF4-FFF2-40B4-BE49-F238E27FC236}">
                <a16:creationId xmlns:a16="http://schemas.microsoft.com/office/drawing/2014/main" id="{34167936-9E96-4E7A-83B2-B491B0243FB7}"/>
              </a:ext>
            </a:extLst>
          </p:cNvPr>
          <p:cNvSpPr/>
          <p:nvPr userDrawn="1"/>
        </p:nvSpPr>
        <p:spPr>
          <a:xfrm>
            <a:off x="0" y="4562947"/>
            <a:ext cx="9144000" cy="580553"/>
          </a:xfrm>
          <a:prstGeom prst="rect">
            <a:avLst/>
          </a:prstGeom>
          <a:solidFill>
            <a:srgbClr val="002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oogle Shape;59;p9">
            <a:extLst>
              <a:ext uri="{FF2B5EF4-FFF2-40B4-BE49-F238E27FC236}">
                <a16:creationId xmlns:a16="http://schemas.microsoft.com/office/drawing/2014/main" id="{DECF0440-90E9-4695-B16B-BB8AC402A0A0}"/>
              </a:ext>
            </a:extLst>
          </p:cNvPr>
          <p:cNvPicPr preferRelativeResize="0"/>
          <p:nvPr userDrawn="1"/>
        </p:nvPicPr>
        <p:blipFill rotWithShape="1">
          <a:blip r:embed="rId3">
            <a:alphaModFix/>
          </a:blip>
          <a:srcRect/>
          <a:stretch/>
        </p:blipFill>
        <p:spPr>
          <a:xfrm>
            <a:off x="152473" y="4718052"/>
            <a:ext cx="2373868" cy="284281"/>
          </a:xfrm>
          <a:prstGeom prst="rect">
            <a:avLst/>
          </a:prstGeom>
          <a:noFill/>
          <a:ln>
            <a:noFill/>
          </a:ln>
        </p:spPr>
      </p:pic>
      <p:sp>
        <p:nvSpPr>
          <p:cNvPr id="26" name="Title 1"/>
          <p:cNvSpPr txBox="1">
            <a:spLocks noGrp="1"/>
          </p:cNvSpPr>
          <p:nvPr>
            <p:ph type="title"/>
          </p:nvPr>
        </p:nvSpPr>
        <p:spPr>
          <a:xfrm>
            <a:off x="311700" y="1727725"/>
            <a:ext cx="85206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sz="5400" b="1">
                <a:solidFill>
                  <a:schemeClr val="bg1"/>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Tree>
    <p:extLst>
      <p:ext uri="{BB962C8B-B14F-4D97-AF65-F5344CB8AC3E}">
        <p14:creationId xmlns:p14="http://schemas.microsoft.com/office/powerpoint/2010/main" val="684713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64" r:id="rId4"/>
    <p:sldLayoutId id="2147483651" r:id="rId5"/>
    <p:sldLayoutId id="2147483660" r:id="rId6"/>
    <p:sldLayoutId id="2147483661" r:id="rId7"/>
    <p:sldLayoutId id="2147483662" r:id="rId8"/>
    <p:sldLayoutId id="2147483663" r:id="rId9"/>
    <p:sldLayoutId id="2147483665" r:id="rId10"/>
    <p:sldLayoutId id="2147483666" r:id="rId11"/>
    <p:sldLayoutId id="2147483667" r:id="rId12"/>
    <p:sldLayoutId id="2147483668" r:id="rId13"/>
    <p:sldLayoutId id="2147483653" r:id="rId14"/>
    <p:sldLayoutId id="2147483654" r:id="rId15"/>
    <p:sldLayoutId id="2147483655" r:id="rId16"/>
    <p:sldLayoutId id="2147483656" r:id="rId17"/>
    <p:sldLayoutId id="2147483657" r:id="rId18"/>
    <p:sldLayoutId id="2147483658" r:id="rId1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support.microsoft.com/en-us/office/make-your-powerpoint-presentations-accessible-to-people-with-disabilities-6f7772b2-2f33-4bd2-8ca7-dae3b2b3ef25"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hyperlink" Target="https://support.microsoft.com/en-us/office/make-your-word-documents-accessible-to-people-with-disabilities-d9bf3683-87ac-47ea-b91a-78dcacb3c66d"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22.png"/></Relationships>
</file>

<file path=ppt/slides/_rels/slide1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24.png"/></Relationships>
</file>

<file path=ppt/slides/_rels/slide18.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image" Target="../media/image26.jpg"/></Relationships>
</file>

<file path=ppt/slides/_rels/slide1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image" Target="../media/image28.png"/></Relationships>
</file>

<file path=ppt/slides/_rels/slide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0.xml"/><Relationship Id="rId1" Type="http://schemas.openxmlformats.org/officeDocument/2006/relationships/slideLayout" Target="../slideLayouts/slideLayout3.xml"/><Relationship Id="rId5" Type="http://schemas.openxmlformats.org/officeDocument/2006/relationships/image" Target="../media/image31.png"/><Relationship Id="rId4" Type="http://schemas.openxmlformats.org/officeDocument/2006/relationships/image" Target="../media/image30.png"/></Relationships>
</file>

<file path=ppt/slides/_rels/slide21.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21.xml"/><Relationship Id="rId1" Type="http://schemas.openxmlformats.org/officeDocument/2006/relationships/slideLayout" Target="../slideLayouts/slideLayout3.xml"/><Relationship Id="rId5" Type="http://schemas.openxmlformats.org/officeDocument/2006/relationships/image" Target="../media/image34.png"/><Relationship Id="rId4" Type="http://schemas.openxmlformats.org/officeDocument/2006/relationships/image" Target="../media/image33.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28.xml"/><Relationship Id="rId1" Type="http://schemas.openxmlformats.org/officeDocument/2006/relationships/slideLayout" Target="../slideLayouts/slideLayout3.xml"/><Relationship Id="rId5" Type="http://schemas.openxmlformats.org/officeDocument/2006/relationships/image" Target="../media/image37.png"/><Relationship Id="rId4" Type="http://schemas.openxmlformats.org/officeDocument/2006/relationships/image" Target="../media/image36.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hyperlink" Target="https://spg.umich.edu/policy/601.20" TargetMode="External"/><Relationship Id="rId2" Type="http://schemas.openxmlformats.org/officeDocument/2006/relationships/notesSlide" Target="../notesSlides/notesSlide31.xml"/><Relationship Id="rId1" Type="http://schemas.openxmlformats.org/officeDocument/2006/relationships/slideLayout" Target="../slideLayouts/slideLayout3.xml"/><Relationship Id="rId4" Type="http://schemas.openxmlformats.org/officeDocument/2006/relationships/hyperlink" Target="https://accessibility.umich.edu/"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events.umich.edu/group/4765" TargetMode="External"/><Relationship Id="rId2" Type="http://schemas.openxmlformats.org/officeDocument/2006/relationships/notesSlide" Target="../notesSlides/notesSlide32.xml"/><Relationship Id="rId1" Type="http://schemas.openxmlformats.org/officeDocument/2006/relationships/slideLayout" Target="../slideLayouts/slideLayout3.xml"/><Relationship Id="rId6" Type="http://schemas.openxmlformats.org/officeDocument/2006/relationships/image" Target="../media/image38.png"/><Relationship Id="rId5" Type="http://schemas.openxmlformats.org/officeDocument/2006/relationships/hyperlink" Target="https://ecrt.umich.edu/get-help-support/resources/" TargetMode="External"/><Relationship Id="rId4" Type="http://schemas.openxmlformats.org/officeDocument/2006/relationships/hyperlink" Target="https://www.youtube.com/@ECRTumich"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accessibility.umich.edu/guides/quick-non-technical-tests"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brand.umich.edu/design-resources/colors/"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hyperlink" Target="https://webaim.org/resources/contrastchecker/" TargetMode="External"/><Relationship Id="rId4" Type="http://schemas.openxmlformats.org/officeDocument/2006/relationships/hyperlink" Target="https://accessibility.umich.edu/guidelines/color-contrast"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18.png"/></Relationships>
</file>

<file path=ppt/slides/_rels/slide8.xml.rels><?xml version="1.0" encoding="UTF-8" standalone="yes"?>
<Relationships xmlns="http://schemas.openxmlformats.org/package/2006/relationships"><Relationship Id="rId3" Type="http://schemas.openxmlformats.org/officeDocument/2006/relationships/hyperlink" Target="https://brand.umich.edu/design-resources/colors/"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647"/>
        </a:soli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77639" y="1197735"/>
            <a:ext cx="8997350" cy="1064817"/>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sz="4800" b="1" dirty="0">
                <a:solidFill>
                  <a:srgbClr val="FFCB05"/>
                </a:solidFill>
              </a:rPr>
              <a:t>Accessible </a:t>
            </a:r>
            <a:br>
              <a:rPr lang="en-US" sz="4800" b="1" dirty="0">
                <a:solidFill>
                  <a:srgbClr val="FFCB05"/>
                </a:solidFill>
              </a:rPr>
            </a:br>
            <a:r>
              <a:rPr lang="en-US" sz="4800" b="1" dirty="0">
                <a:solidFill>
                  <a:srgbClr val="FFCB05"/>
                </a:solidFill>
              </a:rPr>
              <a:t>Presentations</a:t>
            </a:r>
          </a:p>
        </p:txBody>
      </p:sp>
      <p:sp>
        <p:nvSpPr>
          <p:cNvPr id="55" name="Google Shape;55;p13"/>
          <p:cNvSpPr txBox="1">
            <a:spLocks noGrp="1"/>
          </p:cNvSpPr>
          <p:nvPr>
            <p:ph type="subTitle" idx="1"/>
          </p:nvPr>
        </p:nvSpPr>
        <p:spPr>
          <a:xfrm>
            <a:off x="0" y="3398767"/>
            <a:ext cx="91440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dirty="0">
                <a:solidFill>
                  <a:schemeClr val="bg1"/>
                </a:solidFill>
              </a:rPr>
              <a:t>ADA Team Lunch &amp; Learn Series</a:t>
            </a:r>
          </a:p>
          <a:p>
            <a:pPr marL="0" lvl="0" indent="0" algn="ctr" rtl="0">
              <a:spcBef>
                <a:spcPts val="0"/>
              </a:spcBef>
              <a:spcAft>
                <a:spcPts val="0"/>
              </a:spcAft>
              <a:buNone/>
            </a:pPr>
            <a:r>
              <a:rPr lang="en" sz="2400" dirty="0">
                <a:solidFill>
                  <a:schemeClr val="bg1"/>
                </a:solidFill>
              </a:rPr>
              <a:t>Phil Deaton (he/him)</a:t>
            </a:r>
          </a:p>
          <a:p>
            <a:pPr marL="0" lvl="0" indent="0" algn="ctr" rtl="0">
              <a:spcBef>
                <a:spcPts val="0"/>
              </a:spcBef>
              <a:spcAft>
                <a:spcPts val="0"/>
              </a:spcAft>
              <a:buNone/>
            </a:pPr>
            <a:r>
              <a:rPr lang="en-US" sz="2400" dirty="0">
                <a:solidFill>
                  <a:schemeClr val="bg1"/>
                </a:solidFill>
              </a:rPr>
              <a:t>February 21, 2024</a:t>
            </a:r>
          </a:p>
        </p:txBody>
      </p:sp>
      <p:pic>
        <p:nvPicPr>
          <p:cNvPr id="2" name="Picture 1" descr="University of Michigan - Equity, Civil Rights, and Title IX Office wordmark.">
            <a:extLst>
              <a:ext uri="{FF2B5EF4-FFF2-40B4-BE49-F238E27FC236}">
                <a16:creationId xmlns:a16="http://schemas.microsoft.com/office/drawing/2014/main" id="{2B6460A3-B197-85AF-B433-F4237D64A847}"/>
              </a:ext>
            </a:extLst>
          </p:cNvPr>
          <p:cNvPicPr>
            <a:picLocks noChangeAspect="1"/>
          </p:cNvPicPr>
          <p:nvPr/>
        </p:nvPicPr>
        <p:blipFill>
          <a:blip r:embed="rId3"/>
          <a:stretch>
            <a:fillRect/>
          </a:stretch>
        </p:blipFill>
        <p:spPr>
          <a:xfrm>
            <a:off x="208960" y="4471030"/>
            <a:ext cx="2551181" cy="44805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p:txBody>
          <a:bodyPr/>
          <a:lstStyle/>
          <a:p>
            <a:r>
              <a:rPr lang="en-US" dirty="0"/>
              <a:t>General Considerations – Typography (1 of 2)</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b="1" kern="1200" dirty="0">
                <a:solidFill>
                  <a:prstClr val="black"/>
                </a:solidFill>
                <a:latin typeface="Calibri" panose="020F0502020204030204"/>
                <a:ea typeface="+mn-ea"/>
                <a:cs typeface="+mn-cs"/>
              </a:rPr>
              <a:t>Typography: </a:t>
            </a:r>
            <a:r>
              <a:rPr lang="en-US" sz="2400" kern="1200" dirty="0">
                <a:solidFill>
                  <a:prstClr val="black"/>
                </a:solidFill>
                <a:latin typeface="Calibri" panose="020F0502020204030204"/>
                <a:ea typeface="+mn-ea"/>
                <a:cs typeface="+mn-cs"/>
              </a:rPr>
              <a:t>use a “sans-serif” font</a:t>
            </a:r>
          </a:p>
          <a:p>
            <a:pPr marL="685800" lvl="1" indent="-228600">
              <a:lnSpc>
                <a:spcPct val="90000"/>
              </a:lnSpc>
              <a:spcBef>
                <a:spcPts val="1000"/>
              </a:spcBef>
              <a:buClrTx/>
              <a:buSzTx/>
              <a:buFont typeface="Arial" panose="020B0604020202020204" pitchFamily="34" charset="0"/>
              <a:buChar char="•"/>
              <a:defRPr/>
            </a:pPr>
            <a:r>
              <a:rPr lang="en-US" sz="2000" kern="1200" dirty="0">
                <a:solidFill>
                  <a:prstClr val="black"/>
                </a:solidFill>
                <a:latin typeface="Calibri" panose="020F0502020204030204"/>
                <a:ea typeface="+mn-ea"/>
                <a:cs typeface="+mn-cs"/>
              </a:rPr>
              <a:t>There are a variety of fonts that purport that they have increased accessibility for certain populations</a:t>
            </a:r>
          </a:p>
          <a:p>
            <a:pPr marL="1143000" lvl="2" indent="-228600">
              <a:lnSpc>
                <a:spcPct val="90000"/>
              </a:lnSpc>
              <a:spcBef>
                <a:spcPts val="1000"/>
              </a:spcBef>
              <a:buClrTx/>
              <a:buSzTx/>
              <a:buFont typeface="Arial" panose="020B0604020202020204" pitchFamily="34" charset="0"/>
              <a:buChar char="•"/>
              <a:defRPr/>
            </a:pPr>
            <a:r>
              <a:rPr lang="en-US" sz="2000" kern="1200" dirty="0">
                <a:solidFill>
                  <a:prstClr val="black"/>
                </a:solidFill>
                <a:latin typeface="Calibri" panose="020F0502020204030204"/>
                <a:ea typeface="+mn-ea"/>
                <a:cs typeface="+mn-cs"/>
              </a:rPr>
              <a:t>Various levels of research</a:t>
            </a:r>
          </a:p>
          <a:p>
            <a:pPr marL="685800" lvl="1" indent="-228600">
              <a:lnSpc>
                <a:spcPct val="90000"/>
              </a:lnSpc>
              <a:spcBef>
                <a:spcPts val="1000"/>
              </a:spcBef>
              <a:buClrTx/>
              <a:buSzTx/>
              <a:buFont typeface="Arial" panose="020B0604020202020204" pitchFamily="34" charset="0"/>
              <a:buChar char="•"/>
              <a:defRPr/>
            </a:pPr>
            <a:r>
              <a:rPr lang="en-US" sz="2000" kern="1200" dirty="0">
                <a:solidFill>
                  <a:prstClr val="black"/>
                </a:solidFill>
                <a:latin typeface="Calibri" panose="020F0502020204030204"/>
                <a:ea typeface="+mn-ea"/>
                <a:cs typeface="+mn-cs"/>
              </a:rPr>
              <a:t>In general, there is great research that sans-serif, fonts without “serifs” (stylistic extensions, embellishments, or strokes attached to some characters)</a:t>
            </a:r>
          </a:p>
          <a:p>
            <a:pPr marL="685800" lvl="1" indent="-228600">
              <a:lnSpc>
                <a:spcPct val="90000"/>
              </a:lnSpc>
              <a:spcBef>
                <a:spcPts val="1000"/>
              </a:spcBef>
              <a:buClrTx/>
              <a:buSzTx/>
              <a:buFont typeface="Arial" panose="020B0604020202020204" pitchFamily="34" charset="0"/>
              <a:buChar char="•"/>
              <a:defRPr/>
            </a:pPr>
            <a:r>
              <a:rPr lang="en-US" sz="2000" kern="1200" dirty="0">
                <a:solidFill>
                  <a:prstClr val="black"/>
                </a:solidFill>
                <a:latin typeface="Georgia" panose="02040502050405020303" pitchFamily="18" charset="0"/>
                <a:ea typeface="+mn-ea"/>
                <a:cs typeface="+mn-cs"/>
              </a:rPr>
              <a:t>Serif: A brown quick fox jumps over the lazy dog.</a:t>
            </a:r>
          </a:p>
          <a:p>
            <a:pPr marL="685800" lvl="1" indent="-228600">
              <a:lnSpc>
                <a:spcPct val="90000"/>
              </a:lnSpc>
              <a:spcBef>
                <a:spcPts val="1000"/>
              </a:spcBef>
              <a:buClrTx/>
              <a:buSzTx/>
              <a:buFont typeface="Arial" panose="020B0604020202020204" pitchFamily="34" charset="0"/>
              <a:buChar char="•"/>
              <a:defRPr/>
            </a:pPr>
            <a:r>
              <a:rPr lang="en-US" sz="2000" kern="1200" dirty="0">
                <a:solidFill>
                  <a:prstClr val="black"/>
                </a:solidFill>
                <a:latin typeface="Calibri" panose="020F0502020204030204"/>
                <a:ea typeface="+mn-ea"/>
                <a:cs typeface="+mn-cs"/>
              </a:rPr>
              <a:t>Sans-serif: A brown quick fox jumps over the lazy dog.</a:t>
            </a:r>
          </a:p>
        </p:txBody>
      </p:sp>
    </p:spTree>
    <p:extLst>
      <p:ext uri="{BB962C8B-B14F-4D97-AF65-F5344CB8AC3E}">
        <p14:creationId xmlns:p14="http://schemas.microsoft.com/office/powerpoint/2010/main" val="1617617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p:txBody>
          <a:bodyPr/>
          <a:lstStyle/>
          <a:p>
            <a:r>
              <a:rPr lang="en-US" dirty="0"/>
              <a:t>General Considerations – Typography (2 of 2)</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a:xfrm>
            <a:off x="208960" y="1049735"/>
            <a:ext cx="4716723" cy="3416400"/>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Calibri" panose="020F0502020204030204"/>
                <a:ea typeface="+mn-ea"/>
                <a:cs typeface="+mn-cs"/>
              </a:rPr>
              <a:t>In slideshows, consider line length</a:t>
            </a:r>
          </a:p>
          <a:p>
            <a:pPr marL="685800" lvl="1" indent="-228600">
              <a:lnSpc>
                <a:spcPct val="90000"/>
              </a:lnSpc>
              <a:spcBef>
                <a:spcPts val="1000"/>
              </a:spcBef>
              <a:buClrTx/>
              <a:buSzTx/>
              <a:buFont typeface="Arial" panose="020B0604020202020204" pitchFamily="34" charset="0"/>
              <a:buChar char="•"/>
              <a:defRPr/>
            </a:pPr>
            <a:r>
              <a:rPr lang="en-US" sz="2000" kern="1200" dirty="0">
                <a:solidFill>
                  <a:prstClr val="black"/>
                </a:solidFill>
                <a:latin typeface="Calibri" panose="020F0502020204030204"/>
                <a:ea typeface="+mn-ea"/>
                <a:cs typeface="+mn-cs"/>
              </a:rPr>
              <a:t>Shorter line length has been demonstrated to have a positive impact on readability in a variety of studies</a:t>
            </a:r>
          </a:p>
          <a:p>
            <a:pPr marL="685800" lvl="1" indent="-228600">
              <a:lnSpc>
                <a:spcPct val="90000"/>
              </a:lnSpc>
              <a:spcBef>
                <a:spcPts val="1000"/>
              </a:spcBef>
              <a:buClrTx/>
              <a:buSzTx/>
              <a:buFont typeface="Arial" panose="020B0604020202020204" pitchFamily="34" charset="0"/>
              <a:buChar char="•"/>
              <a:defRPr/>
            </a:pPr>
            <a:r>
              <a:rPr lang="en-US" sz="2000" kern="1200" dirty="0">
                <a:solidFill>
                  <a:prstClr val="black"/>
                </a:solidFill>
                <a:latin typeface="Calibri" panose="020F0502020204030204"/>
                <a:ea typeface="+mn-ea"/>
                <a:cs typeface="+mn-cs"/>
              </a:rPr>
              <a:t>Avoid stretching to fit the page</a:t>
            </a:r>
          </a:p>
        </p:txBody>
      </p:sp>
      <p:sp>
        <p:nvSpPr>
          <p:cNvPr id="4" name="Text Placeholder 2">
            <a:extLst>
              <a:ext uri="{FF2B5EF4-FFF2-40B4-BE49-F238E27FC236}">
                <a16:creationId xmlns:a16="http://schemas.microsoft.com/office/drawing/2014/main" id="{07FE63C5-C88A-BDE0-0872-376D4C62E1DD}"/>
              </a:ext>
            </a:extLst>
          </p:cNvPr>
          <p:cNvSpPr txBox="1">
            <a:spLocks/>
          </p:cNvSpPr>
          <p:nvPr/>
        </p:nvSpPr>
        <p:spPr>
          <a:xfrm>
            <a:off x="5029200" y="1049735"/>
            <a:ext cx="4114800" cy="3416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228600" indent="-228600">
              <a:lnSpc>
                <a:spcPct val="90000"/>
              </a:lnSpc>
              <a:spcBef>
                <a:spcPts val="1000"/>
              </a:spcBef>
              <a:buClrTx/>
              <a:buSzTx/>
              <a:buFont typeface="Arial" panose="020B0604020202020204" pitchFamily="34" charset="0"/>
              <a:buChar char="•"/>
              <a:defRPr/>
            </a:pPr>
            <a:r>
              <a:rPr lang="en-US" sz="2400" kern="1200" dirty="0">
                <a:solidFill>
                  <a:prstClr val="black"/>
                </a:solidFill>
                <a:latin typeface="Calibri" panose="020F0502020204030204"/>
                <a:ea typeface="+mn-ea"/>
                <a:cs typeface="+mn-cs"/>
              </a:rPr>
              <a:t>Some people prefer reading in these modes:</a:t>
            </a:r>
          </a:p>
          <a:p>
            <a:pPr marL="685800" lvl="1" indent="-228600">
              <a:lnSpc>
                <a:spcPct val="90000"/>
              </a:lnSpc>
              <a:spcBef>
                <a:spcPts val="1000"/>
              </a:spcBef>
              <a:buClrTx/>
              <a:buSzTx/>
              <a:buFont typeface="Arial" panose="020B0604020202020204" pitchFamily="34" charset="0"/>
              <a:buChar char="•"/>
              <a:defRPr/>
            </a:pPr>
            <a:r>
              <a:rPr lang="en-US" sz="1600" kern="1200" dirty="0">
                <a:solidFill>
                  <a:prstClr val="black"/>
                </a:solidFill>
                <a:latin typeface="Calibri" panose="020F0502020204030204"/>
                <a:ea typeface="+mn-ea"/>
                <a:cs typeface="+mn-cs"/>
              </a:rPr>
              <a:t>Mobile</a:t>
            </a:r>
          </a:p>
          <a:p>
            <a:pPr marL="685800" lvl="1" indent="-228600">
              <a:lnSpc>
                <a:spcPct val="90000"/>
              </a:lnSpc>
              <a:spcBef>
                <a:spcPts val="1000"/>
              </a:spcBef>
              <a:buClrTx/>
              <a:buSzTx/>
              <a:buFont typeface="Arial" panose="020B0604020202020204" pitchFamily="34" charset="0"/>
              <a:buChar char="•"/>
              <a:defRPr/>
            </a:pPr>
            <a:r>
              <a:rPr lang="en-US" sz="1600" kern="1200" dirty="0" err="1">
                <a:solidFill>
                  <a:prstClr val="black"/>
                </a:solidFill>
                <a:latin typeface="Calibri" panose="020F0502020204030204"/>
                <a:ea typeface="+mn-ea"/>
                <a:cs typeface="+mn-cs"/>
              </a:rPr>
              <a:t>Ebook</a:t>
            </a:r>
            <a:r>
              <a:rPr lang="en-US" sz="1600" kern="1200" dirty="0">
                <a:solidFill>
                  <a:prstClr val="black"/>
                </a:solidFill>
                <a:latin typeface="Calibri" panose="020F0502020204030204"/>
                <a:ea typeface="+mn-ea"/>
                <a:cs typeface="+mn-cs"/>
              </a:rPr>
              <a:t> reader (E-Reader)</a:t>
            </a:r>
          </a:p>
          <a:p>
            <a:pPr marL="685800" lvl="1" indent="-228600">
              <a:lnSpc>
                <a:spcPct val="90000"/>
              </a:lnSpc>
              <a:spcBef>
                <a:spcPts val="1000"/>
              </a:spcBef>
              <a:buClrTx/>
              <a:buSzTx/>
              <a:buFont typeface="Arial" panose="020B0604020202020204" pitchFamily="34" charset="0"/>
              <a:buChar char="•"/>
              <a:defRPr/>
            </a:pPr>
            <a:r>
              <a:rPr lang="en-US" sz="1600" kern="1200" dirty="0">
                <a:solidFill>
                  <a:prstClr val="black"/>
                </a:solidFill>
                <a:latin typeface="Calibri" panose="020F0502020204030204"/>
                <a:ea typeface="+mn-ea"/>
                <a:cs typeface="+mn-cs"/>
              </a:rPr>
              <a:t>Mass market paperback</a:t>
            </a:r>
          </a:p>
          <a:p>
            <a:pPr marL="228600" indent="-228600">
              <a:lnSpc>
                <a:spcPct val="90000"/>
              </a:lnSpc>
              <a:spcBef>
                <a:spcPts val="1000"/>
              </a:spcBef>
              <a:buClrTx/>
              <a:buSzTx/>
              <a:buFont typeface="Arial" panose="020B0604020202020204" pitchFamily="34" charset="0"/>
              <a:buChar char="•"/>
              <a:defRPr/>
            </a:pPr>
            <a:r>
              <a:rPr lang="en-US" sz="2000" kern="1200" dirty="0">
                <a:solidFill>
                  <a:prstClr val="black"/>
                </a:solidFill>
                <a:latin typeface="Calibri" panose="020F0502020204030204"/>
                <a:ea typeface="+mn-ea"/>
                <a:cs typeface="+mn-cs"/>
              </a:rPr>
              <a:t>As compared to:</a:t>
            </a:r>
          </a:p>
          <a:p>
            <a:pPr marL="685800" lvl="1" indent="-228600">
              <a:lnSpc>
                <a:spcPct val="90000"/>
              </a:lnSpc>
              <a:spcBef>
                <a:spcPts val="1000"/>
              </a:spcBef>
              <a:buClrTx/>
              <a:buSzTx/>
              <a:buFont typeface="Arial" panose="020B0604020202020204" pitchFamily="34" charset="0"/>
              <a:buChar char="•"/>
              <a:defRPr/>
            </a:pPr>
            <a:r>
              <a:rPr lang="en-US" sz="1600" kern="1200" dirty="0">
                <a:solidFill>
                  <a:prstClr val="black"/>
                </a:solidFill>
                <a:latin typeface="Calibri" panose="020F0502020204030204"/>
                <a:ea typeface="+mn-ea"/>
                <a:cs typeface="+mn-cs"/>
              </a:rPr>
              <a:t>Resume with no margins</a:t>
            </a:r>
          </a:p>
          <a:p>
            <a:pPr marL="685800" lvl="1" indent="-228600">
              <a:lnSpc>
                <a:spcPct val="90000"/>
              </a:lnSpc>
              <a:spcBef>
                <a:spcPts val="1000"/>
              </a:spcBef>
              <a:buClrTx/>
              <a:buSzTx/>
              <a:buFont typeface="Arial" panose="020B0604020202020204" pitchFamily="34" charset="0"/>
              <a:buChar char="•"/>
              <a:defRPr/>
            </a:pPr>
            <a:r>
              <a:rPr lang="en-US" sz="1600" kern="1200" dirty="0">
                <a:solidFill>
                  <a:prstClr val="black"/>
                </a:solidFill>
                <a:latin typeface="Calibri" panose="020F0502020204030204"/>
                <a:ea typeface="+mn-ea"/>
                <a:cs typeface="+mn-cs"/>
              </a:rPr>
              <a:t>Textbook</a:t>
            </a:r>
          </a:p>
          <a:p>
            <a:pPr marL="685800" lvl="1" indent="-228600">
              <a:lnSpc>
                <a:spcPct val="90000"/>
              </a:lnSpc>
              <a:spcBef>
                <a:spcPts val="1000"/>
              </a:spcBef>
              <a:buClrTx/>
              <a:buSzTx/>
              <a:buFont typeface="Arial" panose="020B0604020202020204" pitchFamily="34" charset="0"/>
              <a:buChar char="•"/>
              <a:defRPr/>
            </a:pPr>
            <a:r>
              <a:rPr lang="en-US" sz="1600" kern="1200" dirty="0">
                <a:solidFill>
                  <a:prstClr val="black"/>
                </a:solidFill>
                <a:latin typeface="Calibri" panose="020F0502020204030204"/>
                <a:ea typeface="+mn-ea"/>
                <a:cs typeface="+mn-cs"/>
              </a:rPr>
              <a:t>Slideshow with lots of text</a:t>
            </a:r>
          </a:p>
          <a:p>
            <a:pPr marL="685800" lvl="1" indent="-228600">
              <a:lnSpc>
                <a:spcPct val="90000"/>
              </a:lnSpc>
              <a:spcBef>
                <a:spcPts val="1000"/>
              </a:spcBef>
              <a:buClrTx/>
              <a:buSzTx/>
              <a:buFont typeface="Arial" panose="020B0604020202020204" pitchFamily="34" charset="0"/>
              <a:buChar char="•"/>
              <a:defRPr/>
            </a:pPr>
            <a:endParaRPr lang="en-US" sz="1600" kern="1200" dirty="0">
              <a:solidFill>
                <a:prstClr val="black"/>
              </a:solidFill>
              <a:latin typeface="Calibri" panose="020F0502020204030204"/>
              <a:ea typeface="+mn-ea"/>
              <a:cs typeface="+mn-cs"/>
            </a:endParaRPr>
          </a:p>
        </p:txBody>
      </p:sp>
    </p:spTree>
    <p:extLst>
      <p:ext uri="{BB962C8B-B14F-4D97-AF65-F5344CB8AC3E}">
        <p14:creationId xmlns:p14="http://schemas.microsoft.com/office/powerpoint/2010/main" val="1014212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p:txBody>
          <a:bodyPr/>
          <a:lstStyle/>
          <a:p>
            <a:r>
              <a:rPr lang="en-US" dirty="0"/>
              <a:t>General Considerations – Alt text</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a:xfrm>
            <a:off x="208960" y="1049735"/>
            <a:ext cx="4363040" cy="3416400"/>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b="1" kern="1200" dirty="0">
                <a:solidFill>
                  <a:prstClr val="black"/>
                </a:solidFill>
                <a:latin typeface="Calibri" panose="020F0502020204030204"/>
                <a:ea typeface="+mn-ea"/>
                <a:cs typeface="+mn-cs"/>
              </a:rPr>
              <a:t>Alt text: </a:t>
            </a:r>
            <a:r>
              <a:rPr lang="en-US" sz="2400" kern="1200" dirty="0">
                <a:solidFill>
                  <a:prstClr val="black"/>
                </a:solidFill>
                <a:latin typeface="Calibri" panose="020F0502020204030204"/>
                <a:ea typeface="+mn-ea"/>
                <a:cs typeface="+mn-cs"/>
              </a:rPr>
              <a:t>a text alternative to an image</a:t>
            </a:r>
          </a:p>
          <a:p>
            <a:pPr marL="685800" lvl="1" indent="-228600">
              <a:lnSpc>
                <a:spcPct val="90000"/>
              </a:lnSpc>
              <a:spcBef>
                <a:spcPts val="1000"/>
              </a:spcBef>
              <a:buClrTx/>
              <a:buSzTx/>
              <a:buFont typeface="Arial" panose="020B0604020202020204" pitchFamily="34" charset="0"/>
              <a:buChar char="•"/>
              <a:defRPr/>
            </a:pPr>
            <a:r>
              <a:rPr lang="en-US" sz="2000" kern="1200" dirty="0">
                <a:solidFill>
                  <a:prstClr val="black"/>
                </a:solidFill>
                <a:latin typeface="Calibri" panose="020F0502020204030204"/>
                <a:ea typeface="+mn-ea"/>
                <a:cs typeface="+mn-cs"/>
              </a:rPr>
              <a:t>You can add alt text to images in Word, PowerPoint, etc. by right clicking the image and selecting Edit Alt text</a:t>
            </a:r>
          </a:p>
          <a:p>
            <a:pPr marL="685800" lvl="1" indent="-228600">
              <a:lnSpc>
                <a:spcPct val="90000"/>
              </a:lnSpc>
              <a:spcBef>
                <a:spcPts val="1000"/>
              </a:spcBef>
              <a:buClrTx/>
              <a:buSzTx/>
              <a:buFont typeface="Arial" panose="020B0604020202020204" pitchFamily="34" charset="0"/>
              <a:buChar char="•"/>
              <a:defRPr/>
            </a:pPr>
            <a:r>
              <a:rPr lang="en-US" sz="2000" kern="1200" dirty="0">
                <a:solidFill>
                  <a:prstClr val="black"/>
                </a:solidFill>
                <a:latin typeface="Calibri" panose="020F0502020204030204"/>
                <a:ea typeface="+mn-ea"/>
                <a:cs typeface="+mn-cs"/>
              </a:rPr>
              <a:t>Keep it short, consider how you’d describe the image in context over the phone to someone</a:t>
            </a:r>
          </a:p>
          <a:p>
            <a:pPr marL="228600" indent="-228600">
              <a:lnSpc>
                <a:spcPct val="90000"/>
              </a:lnSpc>
              <a:spcBef>
                <a:spcPts val="1000"/>
              </a:spcBef>
              <a:buClrTx/>
              <a:buSzTx/>
              <a:buFont typeface="Arial" panose="020B0604020202020204" pitchFamily="34" charset="0"/>
              <a:buChar char="•"/>
              <a:defRPr/>
            </a:pPr>
            <a:r>
              <a:rPr lang="en-US" sz="2400" kern="1200" dirty="0">
                <a:solidFill>
                  <a:prstClr val="black"/>
                </a:solidFill>
                <a:latin typeface="Calibri" panose="020F0502020204030204"/>
                <a:ea typeface="+mn-ea"/>
                <a:cs typeface="+mn-cs"/>
              </a:rPr>
              <a:t>Decorative images need no alt</a:t>
            </a:r>
          </a:p>
        </p:txBody>
      </p:sp>
      <p:pic>
        <p:nvPicPr>
          <p:cNvPr id="5" name="Picture 4" descr="Phil Deaton selfie.">
            <a:extLst>
              <a:ext uri="{FF2B5EF4-FFF2-40B4-BE49-F238E27FC236}">
                <a16:creationId xmlns:a16="http://schemas.microsoft.com/office/drawing/2014/main" id="{B1281D01-7E4A-6519-4C43-1FE8CCA93451}"/>
              </a:ext>
            </a:extLst>
          </p:cNvPr>
          <p:cNvPicPr>
            <a:picLocks noChangeAspect="1"/>
          </p:cNvPicPr>
          <p:nvPr/>
        </p:nvPicPr>
        <p:blipFill>
          <a:blip r:embed="rId3"/>
          <a:stretch>
            <a:fillRect/>
          </a:stretch>
        </p:blipFill>
        <p:spPr>
          <a:xfrm>
            <a:off x="5848709" y="1325782"/>
            <a:ext cx="2352854" cy="3137138"/>
          </a:xfrm>
          <a:prstGeom prst="rect">
            <a:avLst/>
          </a:prstGeom>
        </p:spPr>
      </p:pic>
    </p:spTree>
    <p:extLst>
      <p:ext uri="{BB962C8B-B14F-4D97-AF65-F5344CB8AC3E}">
        <p14:creationId xmlns:p14="http://schemas.microsoft.com/office/powerpoint/2010/main" val="1271566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p:txBody>
          <a:bodyPr/>
          <a:lstStyle/>
          <a:p>
            <a:r>
              <a:rPr lang="en-US" dirty="0"/>
              <a:t>General Considerations – Accessibility Checkers</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p:txBody>
          <a:bodyPr/>
          <a:lstStyle/>
          <a:p>
            <a:pPr marL="457200" lvl="0" indent="-342900" algn="l" rtl="0">
              <a:spcBef>
                <a:spcPts val="0"/>
              </a:spcBef>
              <a:spcAft>
                <a:spcPts val="1800"/>
              </a:spcAft>
              <a:buClr>
                <a:schemeClr val="tx1"/>
              </a:buClr>
              <a:buSzPts val="1800"/>
              <a:buChar char="●"/>
            </a:pPr>
            <a:r>
              <a:rPr lang="en-US" dirty="0">
                <a:solidFill>
                  <a:schemeClr val="tx1"/>
                </a:solidFill>
              </a:rPr>
              <a:t>Many products we use every day have built in accessibility checkers</a:t>
            </a:r>
          </a:p>
          <a:p>
            <a:pPr lvl="1" indent="-342900">
              <a:spcBef>
                <a:spcPts val="0"/>
              </a:spcBef>
              <a:spcAft>
                <a:spcPts val="600"/>
              </a:spcAft>
              <a:buClr>
                <a:schemeClr val="tx1"/>
              </a:buClr>
              <a:buSzPts val="1800"/>
              <a:buChar char="●"/>
            </a:pPr>
            <a:r>
              <a:rPr lang="en-US" sz="1600" dirty="0">
                <a:solidFill>
                  <a:schemeClr val="tx1"/>
                </a:solidFill>
              </a:rPr>
              <a:t>You can access this via PowerPoint in the “Review” tab in the top ribbon. </a:t>
            </a:r>
          </a:p>
          <a:p>
            <a:pPr lvl="1" indent="-342900">
              <a:spcBef>
                <a:spcPts val="0"/>
              </a:spcBef>
              <a:spcAft>
                <a:spcPts val="1800"/>
              </a:spcAft>
              <a:buClr>
                <a:schemeClr val="tx1"/>
              </a:buClr>
              <a:buSzPts val="1800"/>
              <a:buChar char="●"/>
            </a:pPr>
            <a:r>
              <a:rPr lang="en-US" sz="1600" dirty="0">
                <a:solidFill>
                  <a:schemeClr val="tx1"/>
                </a:solidFill>
              </a:rPr>
              <a:t>Next you can select check accessibility.</a:t>
            </a:r>
          </a:p>
          <a:p>
            <a:pPr>
              <a:spcAft>
                <a:spcPts val="1800"/>
              </a:spcAft>
              <a:buClr>
                <a:schemeClr val="tx1"/>
              </a:buClr>
            </a:pPr>
            <a:r>
              <a:rPr lang="en-US" dirty="0">
                <a:solidFill>
                  <a:schemeClr val="tx1"/>
                </a:solidFill>
              </a:rPr>
              <a:t>Checkers are a </a:t>
            </a:r>
            <a:r>
              <a:rPr lang="en-US" b="1" dirty="0">
                <a:solidFill>
                  <a:schemeClr val="tx1"/>
                </a:solidFill>
              </a:rPr>
              <a:t>great</a:t>
            </a:r>
            <a:r>
              <a:rPr lang="en-US" dirty="0">
                <a:solidFill>
                  <a:schemeClr val="tx1"/>
                </a:solidFill>
              </a:rPr>
              <a:t> way to learn about accessibility.</a:t>
            </a:r>
          </a:p>
          <a:p>
            <a:pPr marL="914400" marR="0" lvl="1" indent="-342900" algn="l" defTabSz="914400" rtl="0" eaLnBrk="1" fontAlgn="auto" latinLnBrk="0" hangingPunct="1">
              <a:lnSpc>
                <a:spcPct val="115000"/>
              </a:lnSpc>
              <a:spcBef>
                <a:spcPts val="0"/>
              </a:spcBef>
              <a:spcAft>
                <a:spcPts val="600"/>
              </a:spcAft>
              <a:buClr>
                <a:srgbClr val="000000"/>
              </a:buClr>
              <a:buSzPts val="1800"/>
              <a:buFont typeface="Arial"/>
              <a:buChar char="●"/>
              <a:tabLst/>
              <a:defRPr/>
            </a:pPr>
            <a:r>
              <a:rPr kumimoji="0" lang="en-US" sz="1600" b="0" i="0" u="none" strike="noStrike" kern="0" cap="none" spc="0" normalizeH="0" baseline="0" noProof="0" dirty="0">
                <a:ln>
                  <a:noFill/>
                </a:ln>
                <a:solidFill>
                  <a:srgbClr val="000000"/>
                </a:solidFill>
                <a:effectLst/>
                <a:uLnTx/>
                <a:uFillTx/>
                <a:latin typeface="Arial"/>
                <a:cs typeface="Arial"/>
                <a:sym typeface="Arial"/>
              </a:rPr>
              <a:t>Microsoft’s product is a great teaching tool</a:t>
            </a:r>
          </a:p>
          <a:p>
            <a:pPr>
              <a:spcAft>
                <a:spcPts val="600"/>
              </a:spcAft>
              <a:buClr>
                <a:srgbClr val="000000"/>
              </a:buClr>
              <a:defRPr/>
            </a:pPr>
            <a:r>
              <a:rPr lang="en-US" sz="2000" dirty="0">
                <a:solidFill>
                  <a:srgbClr val="000000"/>
                </a:solidFill>
                <a:hlinkClick r:id="rId3"/>
              </a:rPr>
              <a:t>PowerPoint accessibility page</a:t>
            </a:r>
            <a:endParaRPr lang="en-US" sz="2000" dirty="0">
              <a:solidFill>
                <a:srgbClr val="000000"/>
              </a:solidFill>
            </a:endParaRPr>
          </a:p>
          <a:p>
            <a:pPr>
              <a:spcAft>
                <a:spcPts val="600"/>
              </a:spcAft>
              <a:buClr>
                <a:srgbClr val="000000"/>
              </a:buClr>
              <a:defRPr/>
            </a:pPr>
            <a:r>
              <a:rPr kumimoji="0" lang="en-US" sz="2000" b="0" i="0" u="none" strike="noStrike" kern="0" cap="none" spc="0" normalizeH="0" baseline="0" noProof="0" dirty="0">
                <a:ln>
                  <a:noFill/>
                </a:ln>
                <a:solidFill>
                  <a:srgbClr val="000000"/>
                </a:solidFill>
                <a:effectLst/>
                <a:uLnTx/>
                <a:uFillTx/>
                <a:latin typeface="Arial"/>
                <a:cs typeface="Arial"/>
                <a:sym typeface="Arial"/>
                <a:hlinkClick r:id="rId4"/>
              </a:rPr>
              <a:t>Word accessibility page</a:t>
            </a:r>
            <a:endParaRPr kumimoji="0" lang="en-US" sz="2000" b="0" i="0" u="none" strike="noStrike" kern="0" cap="none" spc="0" normalizeH="0" baseline="0" noProof="0" dirty="0">
              <a:ln>
                <a:noFill/>
              </a:ln>
              <a:solidFill>
                <a:srgbClr val="000000"/>
              </a:solidFill>
              <a:effectLst/>
              <a:uLnTx/>
              <a:uFillTx/>
              <a:latin typeface="Arial"/>
              <a:cs typeface="Arial"/>
              <a:sym typeface="Arial"/>
            </a:endParaRPr>
          </a:p>
          <a:p>
            <a:pPr>
              <a:spcAft>
                <a:spcPts val="1800"/>
              </a:spcAft>
              <a:buClr>
                <a:schemeClr val="tx1"/>
              </a:buClr>
            </a:pPr>
            <a:endParaRPr lang="en-US" dirty="0">
              <a:solidFill>
                <a:schemeClr val="tx1"/>
              </a:solidFill>
            </a:endParaRPr>
          </a:p>
        </p:txBody>
      </p:sp>
    </p:spTree>
    <p:extLst>
      <p:ext uri="{BB962C8B-B14F-4D97-AF65-F5344CB8AC3E}">
        <p14:creationId xmlns:p14="http://schemas.microsoft.com/office/powerpoint/2010/main" val="344233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000" b="1" dirty="0">
                <a:solidFill>
                  <a:srgbClr val="FFCB05"/>
                </a:solidFill>
              </a:rPr>
              <a:t>Designing an accessible presentation</a:t>
            </a:r>
            <a:endParaRPr sz="4000" b="1" dirty="0">
              <a:solidFill>
                <a:srgbClr val="FFCB05"/>
              </a:solidFill>
            </a:endParaRPr>
          </a:p>
        </p:txBody>
      </p:sp>
      <p:sp>
        <p:nvSpPr>
          <p:cNvPr id="6" name="Google Shape;66;p15">
            <a:extLst>
              <a:ext uri="{FF2B5EF4-FFF2-40B4-BE49-F238E27FC236}">
                <a16:creationId xmlns:a16="http://schemas.microsoft.com/office/drawing/2014/main" id="{33E2DB50-65B8-B041-9BD3-5A9141428BBA}"/>
              </a:ext>
            </a:extLst>
          </p:cNvPr>
          <p:cNvSpPr txBox="1">
            <a:spLocks/>
          </p:cNvSpPr>
          <p:nvPr/>
        </p:nvSpPr>
        <p:spPr>
          <a:xfrm>
            <a:off x="0" y="1240492"/>
            <a:ext cx="9144000" cy="37283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lgn="ctr"/>
            <a:r>
              <a:rPr lang="en-US" sz="2000" spc="600" dirty="0">
                <a:solidFill>
                  <a:srgbClr val="FFCB05"/>
                </a:solidFill>
              </a:rPr>
              <a:t>PART I:</a:t>
            </a:r>
            <a:endParaRPr lang="en-US" sz="3600" b="1" dirty="0">
              <a:solidFill>
                <a:srgbClr val="FFCB05"/>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p:txBody>
          <a:bodyPr/>
          <a:lstStyle/>
          <a:p>
            <a:r>
              <a:rPr lang="en-US" dirty="0"/>
              <a:t>Starting off</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p:txBody>
          <a:bodyPr/>
          <a:lstStyle/>
          <a:p>
            <a:pPr marL="457200" lvl="0" indent="-342900" algn="l" rtl="0">
              <a:spcBef>
                <a:spcPts val="0"/>
              </a:spcBef>
              <a:spcAft>
                <a:spcPts val="1800"/>
              </a:spcAft>
              <a:buClr>
                <a:schemeClr val="tx1"/>
              </a:buClr>
              <a:buSzPts val="1800"/>
              <a:buChar char="●"/>
            </a:pPr>
            <a:r>
              <a:rPr lang="en-US" dirty="0">
                <a:solidFill>
                  <a:schemeClr val="tx1"/>
                </a:solidFill>
              </a:rPr>
              <a:t>Consider your elements (e.g., graphics, media, tables, color palette, branding)</a:t>
            </a:r>
          </a:p>
          <a:p>
            <a:pPr marL="457200" lvl="0" indent="-342900" algn="l" rtl="0">
              <a:spcBef>
                <a:spcPts val="0"/>
              </a:spcBef>
              <a:spcAft>
                <a:spcPts val="1800"/>
              </a:spcAft>
              <a:buClr>
                <a:schemeClr val="tx1"/>
              </a:buClr>
              <a:buSzPts val="1800"/>
              <a:buChar char="●"/>
            </a:pPr>
            <a:r>
              <a:rPr lang="en-US" dirty="0">
                <a:solidFill>
                  <a:schemeClr val="tx1"/>
                </a:solidFill>
              </a:rPr>
              <a:t>If using branding or a color palette, design colors to meet contrast standards</a:t>
            </a:r>
          </a:p>
          <a:p>
            <a:pPr marL="457200" lvl="0" indent="-342900" algn="l" rtl="0">
              <a:spcBef>
                <a:spcPts val="0"/>
              </a:spcBef>
              <a:spcAft>
                <a:spcPts val="1800"/>
              </a:spcAft>
              <a:buClr>
                <a:schemeClr val="tx1"/>
              </a:buClr>
              <a:buSzPts val="1800"/>
              <a:buChar char="●"/>
            </a:pPr>
            <a:r>
              <a:rPr lang="en-US" dirty="0">
                <a:solidFill>
                  <a:schemeClr val="tx1"/>
                </a:solidFill>
              </a:rPr>
              <a:t>Put a star or comment next to items you are unsure how to deal with (e.g., how do I caption my media)</a:t>
            </a:r>
          </a:p>
          <a:p>
            <a:pPr marL="457200" lvl="0" indent="-342900" algn="l" rtl="0">
              <a:spcBef>
                <a:spcPts val="0"/>
              </a:spcBef>
              <a:spcAft>
                <a:spcPts val="1800"/>
              </a:spcAft>
              <a:buClr>
                <a:schemeClr val="tx1"/>
              </a:buClr>
              <a:buSzPts val="1800"/>
              <a:buChar char="●"/>
            </a:pPr>
            <a:r>
              <a:rPr lang="en-US" dirty="0">
                <a:solidFill>
                  <a:schemeClr val="tx1"/>
                </a:solidFill>
              </a:rPr>
              <a:t>We’ll start with covering</a:t>
            </a:r>
          </a:p>
          <a:p>
            <a:pPr lvl="1" indent="-342900">
              <a:spcBef>
                <a:spcPts val="0"/>
              </a:spcBef>
              <a:spcAft>
                <a:spcPts val="1800"/>
              </a:spcAft>
              <a:buClr>
                <a:schemeClr val="tx1"/>
              </a:buClr>
              <a:buSzPts val="1800"/>
              <a:buChar char="●"/>
            </a:pPr>
            <a:r>
              <a:rPr lang="en-US" dirty="0">
                <a:solidFill>
                  <a:schemeClr val="tx1"/>
                </a:solidFill>
              </a:rPr>
              <a:t>Setting up an environment that works for you</a:t>
            </a:r>
          </a:p>
          <a:p>
            <a:pPr lvl="1" indent="-342900">
              <a:spcBef>
                <a:spcPts val="0"/>
              </a:spcBef>
              <a:spcAft>
                <a:spcPts val="1800"/>
              </a:spcAft>
              <a:buClr>
                <a:schemeClr val="tx1"/>
              </a:buClr>
              <a:buSzPts val="1800"/>
              <a:buChar char="●"/>
            </a:pPr>
            <a:r>
              <a:rPr lang="en-US" dirty="0">
                <a:solidFill>
                  <a:schemeClr val="tx1"/>
                </a:solidFill>
              </a:rPr>
              <a:t>Slide titles, reading order, images</a:t>
            </a:r>
          </a:p>
        </p:txBody>
      </p:sp>
    </p:spTree>
    <p:extLst>
      <p:ext uri="{BB962C8B-B14F-4D97-AF65-F5344CB8AC3E}">
        <p14:creationId xmlns:p14="http://schemas.microsoft.com/office/powerpoint/2010/main" val="1187330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 uri="{C183D7F6-B498-43B3-948B-1728B52AA6E4}">
                <adec:decorative xmlns:adec="http://schemas.microsoft.com/office/drawing/2017/decorative" val="0"/>
              </a:ext>
            </a:extLst>
          </p:cNvPr>
          <p:cNvSpPr>
            <a:spLocks noGrp="1"/>
          </p:cNvSpPr>
          <p:nvPr>
            <p:ph type="title"/>
          </p:nvPr>
        </p:nvSpPr>
        <p:spPr/>
        <p:txBody>
          <a:bodyPr/>
          <a:lstStyle/>
          <a:p>
            <a:r>
              <a:rPr lang="en-US" dirty="0"/>
              <a:t>Setting up your presentation environment</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a:xfrm>
            <a:off x="208960" y="1049735"/>
            <a:ext cx="4363040" cy="3416400"/>
          </a:xfrm>
        </p:spPr>
        <p:txBody>
          <a:bodyPr/>
          <a:lstStyle/>
          <a:p>
            <a:pPr marL="457200" lvl="0" indent="-342900" algn="l" rtl="0">
              <a:spcBef>
                <a:spcPts val="0"/>
              </a:spcBef>
              <a:spcAft>
                <a:spcPts val="1800"/>
              </a:spcAft>
              <a:buClr>
                <a:schemeClr val="tx1"/>
              </a:buClr>
              <a:buSzPts val="1800"/>
              <a:buChar char="●"/>
            </a:pPr>
            <a:r>
              <a:rPr lang="en-US" dirty="0">
                <a:solidFill>
                  <a:schemeClr val="tx1"/>
                </a:solidFill>
              </a:rPr>
              <a:t>File, options</a:t>
            </a:r>
          </a:p>
          <a:p>
            <a:pPr lvl="1" indent="-342900">
              <a:spcBef>
                <a:spcPts val="0"/>
              </a:spcBef>
              <a:spcAft>
                <a:spcPts val="1800"/>
              </a:spcAft>
              <a:buClr>
                <a:schemeClr val="tx1"/>
              </a:buClr>
              <a:buSzPts val="1800"/>
              <a:buChar char="●"/>
            </a:pPr>
            <a:r>
              <a:rPr lang="en-US" dirty="0">
                <a:solidFill>
                  <a:schemeClr val="tx1"/>
                </a:solidFill>
              </a:rPr>
              <a:t>Run checker while you work</a:t>
            </a:r>
          </a:p>
          <a:p>
            <a:pPr>
              <a:spcAft>
                <a:spcPts val="1800"/>
              </a:spcAft>
              <a:buClr>
                <a:schemeClr val="tx1"/>
              </a:buClr>
            </a:pPr>
            <a:r>
              <a:rPr lang="en-US" dirty="0">
                <a:solidFill>
                  <a:schemeClr val="tx1"/>
                </a:solidFill>
              </a:rPr>
              <a:t>Using templates</a:t>
            </a:r>
          </a:p>
          <a:p>
            <a:pPr marL="914400" marR="0" lvl="1" indent="-342900" algn="l" defTabSz="914400" rtl="0" eaLnBrk="1" fontAlgn="auto" latinLnBrk="0" hangingPunct="1">
              <a:lnSpc>
                <a:spcPct val="115000"/>
              </a:lnSpc>
              <a:spcBef>
                <a:spcPts val="0"/>
              </a:spcBef>
              <a:spcAft>
                <a:spcPts val="1800"/>
              </a:spcAft>
              <a:buClr>
                <a:srgbClr val="000000"/>
              </a:buClr>
              <a:buSzPts val="1800"/>
              <a:buFont typeface="Arial"/>
              <a:buChar char="●"/>
              <a:tabLst/>
              <a:defRPr/>
            </a:pPr>
            <a:r>
              <a:rPr kumimoji="0" lang="en-US" sz="1400" b="0" i="0" u="none" strike="noStrike" kern="0" cap="none" spc="0" normalizeH="0" baseline="0" noProof="0" dirty="0">
                <a:ln>
                  <a:noFill/>
                </a:ln>
                <a:solidFill>
                  <a:srgbClr val="000000"/>
                </a:solidFill>
                <a:effectLst/>
                <a:uLnTx/>
                <a:uFillTx/>
                <a:latin typeface="Arial"/>
                <a:cs typeface="Arial"/>
                <a:sym typeface="Arial"/>
              </a:rPr>
              <a:t>Right click slide preview in left menu, select layout, pick one</a:t>
            </a:r>
          </a:p>
          <a:p>
            <a:pPr>
              <a:spcAft>
                <a:spcPts val="1800"/>
              </a:spcAft>
              <a:buClr>
                <a:schemeClr val="tx1"/>
              </a:buClr>
            </a:pPr>
            <a:endParaRPr lang="en-US" dirty="0">
              <a:solidFill>
                <a:schemeClr val="tx1"/>
              </a:solidFill>
            </a:endParaRPr>
          </a:p>
        </p:txBody>
      </p:sp>
      <p:pic>
        <p:nvPicPr>
          <p:cNvPr id="9" name="Picture 8" descr="Accessibility checker at bottom of PowerPoint, lists investigate.">
            <a:extLst>
              <a:ext uri="{FF2B5EF4-FFF2-40B4-BE49-F238E27FC236}">
                <a16:creationId xmlns:a16="http://schemas.microsoft.com/office/drawing/2014/main" id="{D084A825-A442-835D-F545-06C08F392CA7}"/>
              </a:ext>
            </a:extLst>
          </p:cNvPr>
          <p:cNvPicPr>
            <a:picLocks noChangeAspect="1"/>
          </p:cNvPicPr>
          <p:nvPr/>
        </p:nvPicPr>
        <p:blipFill>
          <a:blip r:embed="rId3"/>
          <a:stretch>
            <a:fillRect/>
          </a:stretch>
        </p:blipFill>
        <p:spPr>
          <a:xfrm>
            <a:off x="933398" y="3660379"/>
            <a:ext cx="2667231" cy="548688"/>
          </a:xfrm>
          <a:prstGeom prst="rect">
            <a:avLst/>
          </a:prstGeom>
        </p:spPr>
      </p:pic>
      <p:pic>
        <p:nvPicPr>
          <p:cNvPr id="7" name="Picture 6" descr="Accessibility settings in PowerPoint. Keep accessibility checker running while I work is checked, as is automatically generate alt text for me.">
            <a:extLst>
              <a:ext uri="{FF2B5EF4-FFF2-40B4-BE49-F238E27FC236}">
                <a16:creationId xmlns:a16="http://schemas.microsoft.com/office/drawing/2014/main" id="{A1779710-B6EA-A2BE-F268-2167F73263BC}"/>
              </a:ext>
            </a:extLst>
          </p:cNvPr>
          <p:cNvPicPr>
            <a:picLocks noChangeAspect="1"/>
          </p:cNvPicPr>
          <p:nvPr/>
        </p:nvPicPr>
        <p:blipFill>
          <a:blip r:embed="rId4"/>
          <a:stretch>
            <a:fillRect/>
          </a:stretch>
        </p:blipFill>
        <p:spPr>
          <a:xfrm>
            <a:off x="5063691" y="1049735"/>
            <a:ext cx="4067430" cy="3345030"/>
          </a:xfrm>
          <a:prstGeom prst="rect">
            <a:avLst/>
          </a:prstGeom>
        </p:spPr>
      </p:pic>
    </p:spTree>
    <p:extLst>
      <p:ext uri="{BB962C8B-B14F-4D97-AF65-F5344CB8AC3E}">
        <p14:creationId xmlns:p14="http://schemas.microsoft.com/office/powerpoint/2010/main" val="774757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a:xfrm>
            <a:off x="311700" y="195638"/>
            <a:ext cx="8520600" cy="572700"/>
          </a:xfrm>
        </p:spPr>
        <p:txBody>
          <a:bodyPr/>
          <a:lstStyle/>
          <a:p>
            <a:r>
              <a:rPr lang="en-US" dirty="0"/>
              <a:t>Effective Titles</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a:xfrm>
            <a:off x="208960" y="721939"/>
            <a:ext cx="3509025" cy="3416400"/>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Calibri" panose="020F0502020204030204"/>
                <a:ea typeface="+mn-ea"/>
                <a:cs typeface="+mn-cs"/>
              </a:rPr>
              <a:t>Check Reading Order</a:t>
            </a:r>
          </a:p>
          <a:p>
            <a:pPr marL="685800" lvl="1" indent="-228600">
              <a:lnSpc>
                <a:spcPct val="90000"/>
              </a:lnSpc>
              <a:spcBef>
                <a:spcPts val="1000"/>
              </a:spcBef>
              <a:buClrTx/>
              <a:buSzTx/>
              <a:buFont typeface="Arial" panose="020B0604020202020204" pitchFamily="34" charset="0"/>
              <a:buChar char="•"/>
              <a:defRPr/>
            </a:pPr>
            <a:r>
              <a:rPr kumimoji="0" lang="en-US" sz="1600" i="0" u="none" strike="noStrike" kern="1200" cap="none" spc="0" normalizeH="0" baseline="0" noProof="0" dirty="0">
                <a:ln>
                  <a:noFill/>
                </a:ln>
                <a:solidFill>
                  <a:prstClr val="black"/>
                </a:solidFill>
                <a:effectLst/>
                <a:uLnTx/>
                <a:uFillTx/>
                <a:latin typeface="Calibri" panose="020F0502020204030204"/>
                <a:ea typeface="+mn-ea"/>
                <a:cs typeface="+mn-cs"/>
              </a:rPr>
              <a:t>Reading</a:t>
            </a:r>
            <a:r>
              <a:rPr lang="en-US" sz="1600" kern="1200" dirty="0">
                <a:solidFill>
                  <a:prstClr val="black"/>
                </a:solidFill>
                <a:latin typeface="Calibri" panose="020F0502020204030204"/>
                <a:ea typeface="+mn-ea"/>
                <a:cs typeface="+mn-cs"/>
              </a:rPr>
              <a:t> order is the order items will be read off on the page to a screen reader user</a:t>
            </a:r>
            <a:endParaRPr lang="en-US" sz="2000" kern="1200" dirty="0">
              <a:solidFill>
                <a:prstClr val="black"/>
              </a:solidFill>
              <a:latin typeface="Calibri" panose="020F0502020204030204"/>
              <a:ea typeface="+mn-ea"/>
              <a:cs typeface="+mn-cs"/>
            </a:endParaRPr>
          </a:p>
          <a:p>
            <a:pPr marL="228600" indent="-228600">
              <a:lnSpc>
                <a:spcPct val="90000"/>
              </a:lnSpc>
              <a:spcBef>
                <a:spcPts val="1000"/>
              </a:spcBef>
              <a:buClrTx/>
              <a:buSzTx/>
              <a:buFont typeface="Arial" panose="020B0604020202020204" pitchFamily="34" charset="0"/>
              <a:buChar char="•"/>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Ensure you have a “Title” which is </a:t>
            </a:r>
            <a:r>
              <a:rPr lang="en-US" sz="2000" b="1" kern="1200" dirty="0">
                <a:solidFill>
                  <a:prstClr val="black"/>
                </a:solidFill>
                <a:latin typeface="Calibri" panose="020F0502020204030204"/>
                <a:ea typeface="+mn-ea"/>
                <a:cs typeface="+mn-cs"/>
              </a:rPr>
              <a:t>first item</a:t>
            </a:r>
            <a:endPar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5" name="Picture 4" descr="Screenshot of PowerPoint lower-left-hand area, with the accessibility checker running and saying &quot;Good to go&quot;.">
            <a:extLst>
              <a:ext uri="{FF2B5EF4-FFF2-40B4-BE49-F238E27FC236}">
                <a16:creationId xmlns:a16="http://schemas.microsoft.com/office/drawing/2014/main" id="{018F3170-B898-4D30-0B9A-B053D1ABEACD}"/>
              </a:ext>
            </a:extLst>
          </p:cNvPr>
          <p:cNvPicPr>
            <a:picLocks noChangeAspect="1"/>
          </p:cNvPicPr>
          <p:nvPr/>
        </p:nvPicPr>
        <p:blipFill>
          <a:blip r:embed="rId3"/>
          <a:stretch>
            <a:fillRect/>
          </a:stretch>
        </p:blipFill>
        <p:spPr>
          <a:xfrm>
            <a:off x="6041543" y="883230"/>
            <a:ext cx="2530059" cy="243861"/>
          </a:xfrm>
          <a:prstGeom prst="rect">
            <a:avLst/>
          </a:prstGeom>
        </p:spPr>
      </p:pic>
      <p:pic>
        <p:nvPicPr>
          <p:cNvPr id="7" name="Picture 6" descr="Screenshot of Check Accessibility feature under Review tab in top ribbon. The drop-down arrow is selected displaying options for 'check accessibility', 'alt text', 'reading order pane', 'options: accessibility', and 'accessibility help'.">
            <a:extLst>
              <a:ext uri="{FF2B5EF4-FFF2-40B4-BE49-F238E27FC236}">
                <a16:creationId xmlns:a16="http://schemas.microsoft.com/office/drawing/2014/main" id="{47D1F031-802C-1937-E82F-AF05672F9B53}"/>
              </a:ext>
            </a:extLst>
          </p:cNvPr>
          <p:cNvPicPr>
            <a:picLocks noChangeAspect="1"/>
          </p:cNvPicPr>
          <p:nvPr/>
        </p:nvPicPr>
        <p:blipFill>
          <a:blip r:embed="rId4"/>
          <a:stretch>
            <a:fillRect/>
          </a:stretch>
        </p:blipFill>
        <p:spPr>
          <a:xfrm>
            <a:off x="6430196" y="1363875"/>
            <a:ext cx="1752752" cy="2415749"/>
          </a:xfrm>
          <a:prstGeom prst="rect">
            <a:avLst/>
          </a:prstGeom>
        </p:spPr>
      </p:pic>
    </p:spTree>
    <p:extLst>
      <p:ext uri="{BB962C8B-B14F-4D97-AF65-F5344CB8AC3E}">
        <p14:creationId xmlns:p14="http://schemas.microsoft.com/office/powerpoint/2010/main" val="2068591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a:xfrm>
            <a:off x="311700" y="195638"/>
            <a:ext cx="8520600" cy="572700"/>
          </a:xfrm>
        </p:spPr>
        <p:txBody>
          <a:bodyPr/>
          <a:lstStyle/>
          <a:p>
            <a:r>
              <a:rPr lang="en-US" dirty="0"/>
              <a:t>Reading Order</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a:xfrm>
            <a:off x="208960" y="721939"/>
            <a:ext cx="3509025" cy="3416400"/>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Calibri" panose="020F0502020204030204"/>
                <a:ea typeface="+mn-ea"/>
                <a:cs typeface="+mn-cs"/>
              </a:rPr>
              <a:t>Check Reading Order</a:t>
            </a:r>
          </a:p>
          <a:p>
            <a:pPr marL="685800" lvl="1" indent="-228600">
              <a:lnSpc>
                <a:spcPct val="90000"/>
              </a:lnSpc>
              <a:spcBef>
                <a:spcPts val="1000"/>
              </a:spcBef>
              <a:buClrTx/>
              <a:buSzTx/>
              <a:buFont typeface="Arial" panose="020B0604020202020204" pitchFamily="34" charset="0"/>
              <a:buChar char="•"/>
              <a:defRPr/>
            </a:pPr>
            <a:r>
              <a:rPr kumimoji="0" lang="en-US" sz="1600" i="0" u="none" strike="noStrike" kern="1200" cap="none" spc="0" normalizeH="0" baseline="0" noProof="0" dirty="0">
                <a:ln>
                  <a:noFill/>
                </a:ln>
                <a:solidFill>
                  <a:prstClr val="black"/>
                </a:solidFill>
                <a:effectLst/>
                <a:uLnTx/>
                <a:uFillTx/>
                <a:latin typeface="Calibri" panose="020F0502020204030204"/>
                <a:ea typeface="+mn-ea"/>
                <a:cs typeface="+mn-cs"/>
              </a:rPr>
              <a:t>Reading</a:t>
            </a:r>
            <a:r>
              <a:rPr lang="en-US" sz="1600" kern="1200" dirty="0">
                <a:solidFill>
                  <a:prstClr val="black"/>
                </a:solidFill>
                <a:latin typeface="Calibri" panose="020F0502020204030204"/>
                <a:ea typeface="+mn-ea"/>
                <a:cs typeface="+mn-cs"/>
              </a:rPr>
              <a:t> order is the order items will be read off on the page to a screen reader user</a:t>
            </a:r>
          </a:p>
          <a:p>
            <a:pPr marL="228600" indent="-228600">
              <a:lnSpc>
                <a:spcPct val="90000"/>
              </a:lnSpc>
              <a:spcBef>
                <a:spcPts val="1000"/>
              </a:spcBef>
              <a:buClrTx/>
              <a:buSzTx/>
              <a:buFont typeface="Arial" panose="020B0604020202020204" pitchFamily="34" charset="0"/>
              <a:buChar char="•"/>
              <a:defRPr/>
            </a:pP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rPr>
              <a:t>Edit </a:t>
            </a:r>
            <a:r>
              <a:rPr lang="en-US" sz="2000" kern="1200" dirty="0">
                <a:solidFill>
                  <a:prstClr val="black"/>
                </a:solidFill>
                <a:latin typeface="Calibri" panose="020F0502020204030204"/>
                <a:ea typeface="+mn-ea"/>
                <a:cs typeface="+mn-cs"/>
              </a:rPr>
              <a:t>via “Arrange” then “Selection Pane” (note: if in this view, order is </a:t>
            </a:r>
            <a:r>
              <a:rPr lang="en-US" sz="2000" b="1" kern="1200" dirty="0">
                <a:solidFill>
                  <a:prstClr val="black"/>
                </a:solidFill>
                <a:latin typeface="Calibri" panose="020F0502020204030204"/>
                <a:ea typeface="+mn-ea"/>
                <a:cs typeface="+mn-cs"/>
              </a:rPr>
              <a:t>bottom-up</a:t>
            </a:r>
            <a:r>
              <a:rPr lang="en-US" sz="2000" kern="1200" dirty="0">
                <a:solidFill>
                  <a:prstClr val="black"/>
                </a:solidFill>
                <a:latin typeface="Calibri" panose="020F0502020204030204"/>
                <a:ea typeface="+mn-ea"/>
                <a:cs typeface="+mn-cs"/>
              </a:rPr>
              <a:t>)</a:t>
            </a:r>
          </a:p>
          <a:p>
            <a:pPr marL="228600" indent="-228600">
              <a:lnSpc>
                <a:spcPct val="90000"/>
              </a:lnSpc>
              <a:spcBef>
                <a:spcPts val="1000"/>
              </a:spcBef>
              <a:buClrTx/>
              <a:buSzTx/>
              <a:buFont typeface="Arial" panose="020B0604020202020204" pitchFamily="34" charset="0"/>
              <a:buChar char="•"/>
              <a:defRPr/>
            </a:pP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rPr>
              <a:t>Also via new feature </a:t>
            </a:r>
            <a:r>
              <a:rPr lang="en-US" sz="2000" kern="1200" dirty="0">
                <a:solidFill>
                  <a:prstClr val="black"/>
                </a:solidFill>
                <a:latin typeface="Calibri" panose="020F0502020204030204"/>
                <a:ea typeface="+mn-ea"/>
                <a:cs typeface="+mn-cs"/>
              </a:rPr>
              <a:t>Reading Order Pane (note: top-down)</a:t>
            </a:r>
          </a:p>
          <a:p>
            <a:pPr marL="228600" indent="-228600">
              <a:lnSpc>
                <a:spcPct val="90000"/>
              </a:lnSpc>
              <a:spcBef>
                <a:spcPts val="1000"/>
              </a:spcBef>
              <a:buClrTx/>
              <a:buSzTx/>
              <a:buFont typeface="Arial" panose="020B0604020202020204" pitchFamily="34" charset="0"/>
              <a:buChar char="•"/>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Ensure you have a “Title” which is </a:t>
            </a:r>
            <a:r>
              <a:rPr lang="en-US" sz="2000" b="1" kern="1200" dirty="0">
                <a:solidFill>
                  <a:prstClr val="black"/>
                </a:solidFill>
                <a:latin typeface="Calibri" panose="020F0502020204030204"/>
                <a:ea typeface="+mn-ea"/>
                <a:cs typeface="+mn-cs"/>
              </a:rPr>
              <a:t>first item</a:t>
            </a:r>
            <a:endPar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9" name="Picture 8" descr="Screenshot of the Selection Panel for the same slide, demonstrating the bottom up reading order.">
            <a:extLst>
              <a:ext uri="{FF2B5EF4-FFF2-40B4-BE49-F238E27FC236}">
                <a16:creationId xmlns:a16="http://schemas.microsoft.com/office/drawing/2014/main" id="{58AABB00-10BE-6948-4E26-AB4CF2AA1DA5}"/>
              </a:ext>
            </a:extLst>
          </p:cNvPr>
          <p:cNvPicPr>
            <a:picLocks noChangeAspect="1"/>
          </p:cNvPicPr>
          <p:nvPr/>
        </p:nvPicPr>
        <p:blipFill>
          <a:blip r:embed="rId3"/>
          <a:stretch>
            <a:fillRect/>
          </a:stretch>
        </p:blipFill>
        <p:spPr>
          <a:xfrm>
            <a:off x="3717985" y="949141"/>
            <a:ext cx="2285661" cy="1966943"/>
          </a:xfrm>
          <a:prstGeom prst="rect">
            <a:avLst/>
          </a:prstGeom>
        </p:spPr>
      </p:pic>
      <p:pic>
        <p:nvPicPr>
          <p:cNvPr id="6" name="Picture 5" descr="Screenshot of the Reading order panel, with some items unchecked.">
            <a:extLst>
              <a:ext uri="{FF2B5EF4-FFF2-40B4-BE49-F238E27FC236}">
                <a16:creationId xmlns:a16="http://schemas.microsoft.com/office/drawing/2014/main" id="{90C04BE1-66AB-3ED4-A2C8-3C73ADB0D43E}"/>
              </a:ext>
            </a:extLst>
          </p:cNvPr>
          <p:cNvPicPr>
            <a:picLocks noChangeAspect="1"/>
          </p:cNvPicPr>
          <p:nvPr/>
        </p:nvPicPr>
        <p:blipFill>
          <a:blip r:embed="rId4"/>
          <a:stretch>
            <a:fillRect/>
          </a:stretch>
        </p:blipFill>
        <p:spPr>
          <a:xfrm>
            <a:off x="6346013" y="2441275"/>
            <a:ext cx="2589026" cy="1897931"/>
          </a:xfrm>
          <a:prstGeom prst="rect">
            <a:avLst/>
          </a:prstGeom>
        </p:spPr>
      </p:pic>
    </p:spTree>
    <p:extLst>
      <p:ext uri="{BB962C8B-B14F-4D97-AF65-F5344CB8AC3E}">
        <p14:creationId xmlns:p14="http://schemas.microsoft.com/office/powerpoint/2010/main" val="36972118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p:txBody>
          <a:bodyPr/>
          <a:lstStyle/>
          <a:p>
            <a:r>
              <a:rPr lang="en-US" dirty="0"/>
              <a:t>Accessibility workspaces (1 of 3)</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a:xfrm>
            <a:off x="208960" y="1049735"/>
            <a:ext cx="2180555" cy="3416400"/>
          </a:xfrm>
        </p:spPr>
        <p:txBody>
          <a:bodyPr/>
          <a:lstStyle/>
          <a:p>
            <a:pPr marL="457200" lvl="0" indent="-342900" algn="l" rtl="0">
              <a:spcBef>
                <a:spcPts val="0"/>
              </a:spcBef>
              <a:spcAft>
                <a:spcPts val="1800"/>
              </a:spcAft>
              <a:buClr>
                <a:schemeClr val="tx1"/>
              </a:buClr>
              <a:buSzPts val="1800"/>
              <a:buChar char="●"/>
            </a:pPr>
            <a:r>
              <a:rPr lang="en-US" dirty="0">
                <a:solidFill>
                  <a:schemeClr val="tx1"/>
                </a:solidFill>
              </a:rPr>
              <a:t>Review, Check Accessibility</a:t>
            </a:r>
          </a:p>
          <a:p>
            <a:pPr lvl="1" indent="-342900">
              <a:spcBef>
                <a:spcPts val="0"/>
              </a:spcBef>
              <a:spcAft>
                <a:spcPts val="1800"/>
              </a:spcAft>
              <a:buClr>
                <a:schemeClr val="tx1"/>
              </a:buClr>
              <a:buSzPts val="1800"/>
              <a:buChar char="●"/>
            </a:pPr>
            <a:r>
              <a:rPr lang="en-US" dirty="0">
                <a:solidFill>
                  <a:schemeClr val="tx1"/>
                </a:solidFill>
              </a:rPr>
              <a:t>Reading Order</a:t>
            </a:r>
          </a:p>
          <a:p>
            <a:pPr lvl="1" indent="-342900">
              <a:spcBef>
                <a:spcPts val="0"/>
              </a:spcBef>
              <a:spcAft>
                <a:spcPts val="1800"/>
              </a:spcAft>
              <a:buClr>
                <a:schemeClr val="tx1"/>
              </a:buClr>
              <a:buSzPts val="1800"/>
              <a:buChar char="●"/>
            </a:pPr>
            <a:r>
              <a:rPr lang="en-US" dirty="0">
                <a:solidFill>
                  <a:schemeClr val="tx1"/>
                </a:solidFill>
              </a:rPr>
              <a:t>Alt text</a:t>
            </a:r>
          </a:p>
          <a:p>
            <a:pPr>
              <a:spcAft>
                <a:spcPts val="1800"/>
              </a:spcAft>
              <a:buClr>
                <a:schemeClr val="tx1"/>
              </a:buClr>
            </a:pP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a:spcAft>
                <a:spcPts val="1800"/>
              </a:spcAft>
              <a:buClr>
                <a:schemeClr val="tx1"/>
              </a:buClr>
            </a:pPr>
            <a:endParaRPr lang="en-US" dirty="0">
              <a:solidFill>
                <a:schemeClr val="tx1"/>
              </a:solidFill>
            </a:endParaRPr>
          </a:p>
        </p:txBody>
      </p:sp>
      <p:pic>
        <p:nvPicPr>
          <p:cNvPr id="6" name="Picture 5" descr="Check accessibility button in PowerPoint top menu bar.">
            <a:extLst>
              <a:ext uri="{FF2B5EF4-FFF2-40B4-BE49-F238E27FC236}">
                <a16:creationId xmlns:a16="http://schemas.microsoft.com/office/drawing/2014/main" id="{5234D79C-E25B-9145-A584-B5D290D7918B}"/>
              </a:ext>
            </a:extLst>
          </p:cNvPr>
          <p:cNvPicPr>
            <a:picLocks noChangeAspect="1"/>
          </p:cNvPicPr>
          <p:nvPr/>
        </p:nvPicPr>
        <p:blipFill>
          <a:blip r:embed="rId3"/>
          <a:stretch>
            <a:fillRect/>
          </a:stretch>
        </p:blipFill>
        <p:spPr>
          <a:xfrm>
            <a:off x="4088920" y="1395545"/>
            <a:ext cx="5055079" cy="987624"/>
          </a:xfrm>
          <a:prstGeom prst="rect">
            <a:avLst/>
          </a:prstGeom>
        </p:spPr>
      </p:pic>
      <p:pic>
        <p:nvPicPr>
          <p:cNvPr id="14" name="Picture 13" descr="Accessibility menu in PowerPoint.">
            <a:extLst>
              <a:ext uri="{FF2B5EF4-FFF2-40B4-BE49-F238E27FC236}">
                <a16:creationId xmlns:a16="http://schemas.microsoft.com/office/drawing/2014/main" id="{B3E92D6B-7012-8A64-EC09-E5048DA6A8CA}"/>
              </a:ext>
            </a:extLst>
          </p:cNvPr>
          <p:cNvPicPr>
            <a:picLocks noChangeAspect="1"/>
          </p:cNvPicPr>
          <p:nvPr/>
        </p:nvPicPr>
        <p:blipFill>
          <a:blip r:embed="rId4"/>
          <a:stretch>
            <a:fillRect/>
          </a:stretch>
        </p:blipFill>
        <p:spPr>
          <a:xfrm>
            <a:off x="171379" y="3511537"/>
            <a:ext cx="8660921" cy="954598"/>
          </a:xfrm>
          <a:prstGeom prst="rect">
            <a:avLst/>
          </a:prstGeom>
        </p:spPr>
      </p:pic>
    </p:spTree>
    <p:extLst>
      <p:ext uri="{BB962C8B-B14F-4D97-AF65-F5344CB8AC3E}">
        <p14:creationId xmlns:p14="http://schemas.microsoft.com/office/powerpoint/2010/main" val="4252636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a:xfrm>
            <a:off x="311700" y="212889"/>
            <a:ext cx="8520600" cy="572700"/>
          </a:xfrm>
        </p:spPr>
        <p:txBody>
          <a:bodyPr/>
          <a:lstStyle/>
          <a:p>
            <a:r>
              <a:rPr lang="en-US" dirty="0"/>
              <a:t>Access Notes</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a:xfrm>
            <a:off x="208960" y="646981"/>
            <a:ext cx="8520600" cy="3819154"/>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Use the </a:t>
            </a:r>
            <a:r>
              <a:rPr kumimoji="0" lang="en-US" b="1" i="0" u="none" strike="noStrike" kern="1200" cap="none" spc="0" normalizeH="0" baseline="0" noProof="0" dirty="0">
                <a:ln>
                  <a:noFill/>
                </a:ln>
                <a:solidFill>
                  <a:prstClr val="black"/>
                </a:solidFill>
                <a:effectLst/>
                <a:uLnTx/>
                <a:uFillTx/>
                <a:latin typeface="Calibri" panose="020F0502020204030204"/>
                <a:ea typeface="+mn-ea"/>
                <a:cs typeface="+mn-cs"/>
              </a:rPr>
              <a:t>Q&amp;A</a:t>
            </a: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 feature to submit your questions.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b="1" i="0" u="none" strike="noStrike" kern="1200" cap="none" spc="0" normalizeH="0" baseline="0" noProof="0" dirty="0">
                <a:ln>
                  <a:noFill/>
                </a:ln>
                <a:solidFill>
                  <a:prstClr val="black"/>
                </a:solidFill>
                <a:effectLst/>
                <a:uLnTx/>
                <a:uFillTx/>
                <a:latin typeface="Calibri" panose="020F0502020204030204"/>
                <a:ea typeface="+mn-ea"/>
                <a:cs typeface="+mn-cs"/>
              </a:rPr>
              <a:t>ASL interpretation</a:t>
            </a: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 can be utilized by clicking Interpretation and selecting American Sign Language.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b="1" i="0" u="none" strike="noStrike" kern="1200" cap="none" spc="0" normalizeH="0" baseline="0" noProof="0" dirty="0">
                <a:ln>
                  <a:noFill/>
                </a:ln>
                <a:solidFill>
                  <a:prstClr val="black"/>
                </a:solidFill>
                <a:effectLst/>
                <a:uLnTx/>
                <a:uFillTx/>
                <a:latin typeface="Calibri" panose="020F0502020204030204"/>
                <a:ea typeface="+mn-ea"/>
                <a:cs typeface="+mn-cs"/>
              </a:rPr>
              <a:t>CART transcription</a:t>
            </a: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 can be turned on by selecting Show Captions.</a:t>
            </a:r>
            <a:endParaRPr lang="en-US" kern="1200" dirty="0">
              <a:solidFill>
                <a:prstClr val="black"/>
              </a:solidFill>
              <a:latin typeface="Calibri" panose="020F0502020204030204"/>
              <a:ea typeface="+mn-ea"/>
              <a:cs typeface="+mn-cs"/>
            </a:endParaRPr>
          </a:p>
        </p:txBody>
      </p:sp>
      <p:pic>
        <p:nvPicPr>
          <p:cNvPr id="4" name="Google Shape;67;p47" descr="The Zoom option menu with a red circle around 'Show Captions' and a red circle around 'Interpretation'. A related window appears next to Interpretation with American Sign Language highlighted in blue.">
            <a:extLst>
              <a:ext uri="{FF2B5EF4-FFF2-40B4-BE49-F238E27FC236}">
                <a16:creationId xmlns:a16="http://schemas.microsoft.com/office/drawing/2014/main" id="{4A4E1399-A55D-9406-324F-E443E6FD7E99}"/>
              </a:ext>
            </a:extLst>
          </p:cNvPr>
          <p:cNvPicPr preferRelativeResize="0"/>
          <p:nvPr/>
        </p:nvPicPr>
        <p:blipFill rotWithShape="1">
          <a:blip r:embed="rId3">
            <a:alphaModFix/>
          </a:blip>
          <a:srcRect/>
          <a:stretch/>
        </p:blipFill>
        <p:spPr>
          <a:xfrm>
            <a:off x="819509" y="2571750"/>
            <a:ext cx="6861800" cy="1259428"/>
          </a:xfrm>
          <a:prstGeom prst="rect">
            <a:avLst/>
          </a:prstGeom>
          <a:noFill/>
          <a:ln>
            <a:noFill/>
          </a:ln>
        </p:spPr>
      </p:pic>
    </p:spTree>
    <p:extLst>
      <p:ext uri="{BB962C8B-B14F-4D97-AF65-F5344CB8AC3E}">
        <p14:creationId xmlns:p14="http://schemas.microsoft.com/office/powerpoint/2010/main" val="9576106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p:txBody>
          <a:bodyPr/>
          <a:lstStyle/>
          <a:p>
            <a:r>
              <a:rPr lang="en-US" dirty="0"/>
              <a:t>Accessibility workspaces (2 of 3)</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a:xfrm>
            <a:off x="208960" y="1049735"/>
            <a:ext cx="3612543" cy="3416400"/>
          </a:xfrm>
        </p:spPr>
        <p:txBody>
          <a:bodyPr/>
          <a:lstStyle/>
          <a:p>
            <a:pPr>
              <a:spcAft>
                <a:spcPts val="1800"/>
              </a:spcAft>
              <a:buClr>
                <a:schemeClr val="tx1"/>
              </a:buClr>
            </a:pPr>
            <a:r>
              <a:rPr lang="en-US" dirty="0">
                <a:solidFill>
                  <a:schemeClr val="tx1"/>
                </a:solidFill>
              </a:rPr>
              <a:t>Slide master</a:t>
            </a:r>
          </a:p>
          <a:p>
            <a:pPr marL="914400" marR="0" lvl="1" indent="-342900" algn="l" defTabSz="914400" rtl="0" eaLnBrk="1" fontAlgn="auto" latinLnBrk="0" hangingPunct="1">
              <a:lnSpc>
                <a:spcPct val="115000"/>
              </a:lnSpc>
              <a:spcBef>
                <a:spcPts val="0"/>
              </a:spcBef>
              <a:spcAft>
                <a:spcPts val="1800"/>
              </a:spcAft>
              <a:buClr>
                <a:srgbClr val="000000"/>
              </a:buClr>
              <a:buSzPts val="1800"/>
              <a:buFont typeface="Arial"/>
              <a:buChar char="●"/>
              <a:tabLst/>
              <a:defRPr/>
            </a:pPr>
            <a:r>
              <a:rPr kumimoji="0" lang="en-US" sz="1400" b="0" i="0" u="none" strike="noStrike" kern="0" cap="none" spc="0" normalizeH="0" baseline="0" noProof="0" dirty="0">
                <a:ln>
                  <a:noFill/>
                </a:ln>
                <a:solidFill>
                  <a:srgbClr val="000000"/>
                </a:solidFill>
                <a:effectLst/>
                <a:uLnTx/>
                <a:uFillTx/>
                <a:latin typeface="Arial"/>
                <a:cs typeface="Arial"/>
                <a:sym typeface="Arial"/>
              </a:rPr>
              <a:t>Background </a:t>
            </a:r>
            <a:r>
              <a:rPr lang="en-US" dirty="0">
                <a:solidFill>
                  <a:srgbClr val="000000"/>
                </a:solidFill>
              </a:rPr>
              <a:t>and decorative graphics</a:t>
            </a:r>
          </a:p>
          <a:p>
            <a:pPr marL="914400" marR="0" lvl="1" indent="-342900" algn="l" defTabSz="914400" rtl="0" eaLnBrk="1" fontAlgn="auto" latinLnBrk="0" hangingPunct="1">
              <a:lnSpc>
                <a:spcPct val="115000"/>
              </a:lnSpc>
              <a:spcBef>
                <a:spcPts val="0"/>
              </a:spcBef>
              <a:spcAft>
                <a:spcPts val="1800"/>
              </a:spcAft>
              <a:buClr>
                <a:srgbClr val="000000"/>
              </a:buClr>
              <a:buSzPts val="1800"/>
              <a:buFont typeface="Arial"/>
              <a:buChar char="●"/>
              <a:tabLst/>
              <a:defRPr/>
            </a:pPr>
            <a:r>
              <a:rPr kumimoji="0" lang="en-US" sz="1400" b="0" i="0" u="none" strike="noStrike" kern="0" cap="none" spc="0" normalizeH="0" baseline="0" noProof="0" dirty="0">
                <a:ln>
                  <a:noFill/>
                </a:ln>
                <a:solidFill>
                  <a:srgbClr val="000000"/>
                </a:solidFill>
                <a:effectLst/>
                <a:uLnTx/>
                <a:uFillTx/>
                <a:latin typeface="Arial"/>
                <a:cs typeface="Arial"/>
                <a:sym typeface="Arial"/>
              </a:rPr>
              <a:t>Having trouble with reading order? Th</a:t>
            </a:r>
            <a:r>
              <a:rPr lang="en-US" dirty="0">
                <a:solidFill>
                  <a:srgbClr val="000000"/>
                </a:solidFill>
              </a:rPr>
              <a:t>is </a:t>
            </a:r>
            <a:r>
              <a:rPr lang="en-US" dirty="0" err="1">
                <a:solidFill>
                  <a:srgbClr val="000000"/>
                </a:solidFill>
              </a:rPr>
              <a:t>is</a:t>
            </a:r>
            <a:r>
              <a:rPr lang="en-US" dirty="0">
                <a:solidFill>
                  <a:srgbClr val="000000"/>
                </a:solidFill>
              </a:rPr>
              <a:t> where you go.</a:t>
            </a:r>
          </a:p>
          <a:p>
            <a:pPr marL="914400" marR="0" lvl="1" indent="-342900" algn="l" defTabSz="914400" rtl="0" eaLnBrk="1" fontAlgn="auto" latinLnBrk="0" hangingPunct="1">
              <a:lnSpc>
                <a:spcPct val="115000"/>
              </a:lnSpc>
              <a:spcBef>
                <a:spcPts val="0"/>
              </a:spcBef>
              <a:spcAft>
                <a:spcPts val="1800"/>
              </a:spcAft>
              <a:buClr>
                <a:srgbClr val="000000"/>
              </a:buClr>
              <a:buSzPts val="1800"/>
              <a:buFont typeface="Arial"/>
              <a:buChar char="●"/>
              <a:tabLst/>
              <a:defRPr/>
            </a:pP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a:spcAft>
                <a:spcPts val="1800"/>
              </a:spcAft>
              <a:buClr>
                <a:schemeClr val="tx1"/>
              </a:buClr>
            </a:pPr>
            <a:endParaRPr lang="en-US" dirty="0">
              <a:solidFill>
                <a:schemeClr val="tx1"/>
              </a:solidFill>
            </a:endParaRPr>
          </a:p>
        </p:txBody>
      </p:sp>
      <p:pic>
        <p:nvPicPr>
          <p:cNvPr id="4" name="Picture 3" descr="PowerPoint top menu, slide master is highlighted under view.">
            <a:extLst>
              <a:ext uri="{FF2B5EF4-FFF2-40B4-BE49-F238E27FC236}">
                <a16:creationId xmlns:a16="http://schemas.microsoft.com/office/drawing/2014/main" id="{40183DB5-3C37-5000-9591-97EE8D857527}"/>
              </a:ext>
            </a:extLst>
          </p:cNvPr>
          <p:cNvPicPr>
            <a:picLocks noChangeAspect="1"/>
          </p:cNvPicPr>
          <p:nvPr/>
        </p:nvPicPr>
        <p:blipFill rotWithShape="1">
          <a:blip r:embed="rId3"/>
          <a:srcRect r="3367"/>
          <a:stretch/>
        </p:blipFill>
        <p:spPr>
          <a:xfrm>
            <a:off x="3821503" y="914985"/>
            <a:ext cx="3250232" cy="923189"/>
          </a:xfrm>
          <a:prstGeom prst="rect">
            <a:avLst/>
          </a:prstGeom>
        </p:spPr>
      </p:pic>
      <p:pic>
        <p:nvPicPr>
          <p:cNvPr id="7" name="Picture 6" descr="Screenshot from slide master showing that background images can be edited.">
            <a:extLst>
              <a:ext uri="{FF2B5EF4-FFF2-40B4-BE49-F238E27FC236}">
                <a16:creationId xmlns:a16="http://schemas.microsoft.com/office/drawing/2014/main" id="{01FC2455-1505-19C5-17F5-FE6D25838E40}"/>
              </a:ext>
            </a:extLst>
          </p:cNvPr>
          <p:cNvPicPr>
            <a:picLocks noChangeAspect="1"/>
          </p:cNvPicPr>
          <p:nvPr/>
        </p:nvPicPr>
        <p:blipFill>
          <a:blip r:embed="rId4"/>
          <a:stretch>
            <a:fillRect/>
          </a:stretch>
        </p:blipFill>
        <p:spPr>
          <a:xfrm>
            <a:off x="3987805" y="1965850"/>
            <a:ext cx="2237592" cy="2582233"/>
          </a:xfrm>
          <a:prstGeom prst="rect">
            <a:avLst/>
          </a:prstGeom>
        </p:spPr>
      </p:pic>
      <p:pic>
        <p:nvPicPr>
          <p:cNvPr id="9" name="Picture 8" descr="Screenshot showing how to add or duplicate layouts via context menu or top menu.">
            <a:extLst>
              <a:ext uri="{FF2B5EF4-FFF2-40B4-BE49-F238E27FC236}">
                <a16:creationId xmlns:a16="http://schemas.microsoft.com/office/drawing/2014/main" id="{3DF0F151-5444-27EC-FAC2-B9EA37772A58}"/>
              </a:ext>
            </a:extLst>
          </p:cNvPr>
          <p:cNvPicPr>
            <a:picLocks noChangeAspect="1"/>
          </p:cNvPicPr>
          <p:nvPr/>
        </p:nvPicPr>
        <p:blipFill>
          <a:blip r:embed="rId5"/>
          <a:stretch>
            <a:fillRect/>
          </a:stretch>
        </p:blipFill>
        <p:spPr>
          <a:xfrm>
            <a:off x="7325997" y="914985"/>
            <a:ext cx="1704396" cy="3020448"/>
          </a:xfrm>
          <a:prstGeom prst="rect">
            <a:avLst/>
          </a:prstGeom>
        </p:spPr>
      </p:pic>
    </p:spTree>
    <p:extLst>
      <p:ext uri="{BB962C8B-B14F-4D97-AF65-F5344CB8AC3E}">
        <p14:creationId xmlns:p14="http://schemas.microsoft.com/office/powerpoint/2010/main" val="3876786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p:txBody>
          <a:bodyPr/>
          <a:lstStyle/>
          <a:p>
            <a:r>
              <a:rPr lang="en-US" dirty="0"/>
              <a:t>Accessibility workspaces (3 of 3)</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a:xfrm>
            <a:off x="208960" y="1049735"/>
            <a:ext cx="4363040" cy="3416400"/>
          </a:xfrm>
        </p:spPr>
        <p:txBody>
          <a:bodyPr/>
          <a:lstStyle/>
          <a:p>
            <a:pPr>
              <a:spcAft>
                <a:spcPts val="1800"/>
              </a:spcAft>
              <a:buClr>
                <a:schemeClr val="tx1"/>
              </a:buClr>
            </a:pPr>
            <a:r>
              <a:rPr lang="en-US" dirty="0">
                <a:solidFill>
                  <a:schemeClr val="tx1"/>
                </a:solidFill>
              </a:rPr>
              <a:t>Alt text</a:t>
            </a:r>
            <a:endParaRPr lang="en-US" dirty="0">
              <a:solidFill>
                <a:srgbClr val="000000"/>
              </a:solidFill>
            </a:endParaRPr>
          </a:p>
          <a:p>
            <a:pPr lvl="1" indent="-342900">
              <a:spcBef>
                <a:spcPts val="0"/>
              </a:spcBef>
              <a:spcAft>
                <a:spcPts val="1800"/>
              </a:spcAft>
              <a:buClr>
                <a:srgbClr val="000000"/>
              </a:buClr>
              <a:buSzPts val="1800"/>
              <a:buFont typeface="Arial"/>
              <a:buChar char="●"/>
              <a:defRPr/>
            </a:pPr>
            <a:r>
              <a:rPr lang="en-US" dirty="0">
                <a:solidFill>
                  <a:schemeClr val="tx1"/>
                </a:solidFill>
              </a:rPr>
              <a:t>To automate or not to automate?</a:t>
            </a:r>
          </a:p>
          <a:p>
            <a:pPr marL="914400" marR="0" lvl="1" indent="-342900" algn="l" defTabSz="914400" rtl="0" eaLnBrk="1" fontAlgn="auto" latinLnBrk="0" hangingPunct="1">
              <a:lnSpc>
                <a:spcPct val="115000"/>
              </a:lnSpc>
              <a:spcBef>
                <a:spcPts val="0"/>
              </a:spcBef>
              <a:spcAft>
                <a:spcPts val="1800"/>
              </a:spcAft>
              <a:buClr>
                <a:srgbClr val="000000"/>
              </a:buClr>
              <a:buSzPts val="1800"/>
              <a:buFont typeface="Arial"/>
              <a:buChar char="●"/>
              <a:tabLst/>
              <a:defRPr/>
            </a:pPr>
            <a:r>
              <a:rPr lang="en-US" dirty="0">
                <a:solidFill>
                  <a:srgbClr val="000000"/>
                </a:solidFill>
              </a:rPr>
              <a:t>Select images, right click view alt text</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marL="914400" marR="0" lvl="1" indent="-342900" algn="l" defTabSz="914400" rtl="0" eaLnBrk="1" fontAlgn="auto" latinLnBrk="0" hangingPunct="1">
              <a:lnSpc>
                <a:spcPct val="115000"/>
              </a:lnSpc>
              <a:spcBef>
                <a:spcPts val="0"/>
              </a:spcBef>
              <a:spcAft>
                <a:spcPts val="1800"/>
              </a:spcAft>
              <a:buClr>
                <a:srgbClr val="000000"/>
              </a:buClr>
              <a:buSzPts val="1800"/>
              <a:buFont typeface="Arial"/>
              <a:buChar char="●"/>
              <a:tabLst/>
              <a:defRPr/>
            </a:pPr>
            <a:r>
              <a:rPr lang="en-US" dirty="0">
                <a:solidFill>
                  <a:srgbClr val="000000"/>
                </a:solidFill>
              </a:rPr>
              <a:t>Select image, open alt text in accessibility menu</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a:spcAft>
                <a:spcPts val="1800"/>
              </a:spcAft>
              <a:buClr>
                <a:schemeClr val="tx1"/>
              </a:buClr>
            </a:pPr>
            <a:endParaRPr lang="en-US" dirty="0">
              <a:solidFill>
                <a:schemeClr val="tx1"/>
              </a:solidFill>
            </a:endParaRPr>
          </a:p>
        </p:txBody>
      </p:sp>
      <p:pic>
        <p:nvPicPr>
          <p:cNvPr id="10" name="Picture 9" descr="Automatic alt text option in PowerPoint, with the checkbox unchecked.">
            <a:extLst>
              <a:ext uri="{FF2B5EF4-FFF2-40B4-BE49-F238E27FC236}">
                <a16:creationId xmlns:a16="http://schemas.microsoft.com/office/drawing/2014/main" id="{4C662A73-167A-8A12-020F-617110246E9D}"/>
              </a:ext>
            </a:extLst>
          </p:cNvPr>
          <p:cNvPicPr>
            <a:picLocks noChangeAspect="1"/>
          </p:cNvPicPr>
          <p:nvPr/>
        </p:nvPicPr>
        <p:blipFill>
          <a:blip r:embed="rId3"/>
          <a:stretch>
            <a:fillRect/>
          </a:stretch>
        </p:blipFill>
        <p:spPr>
          <a:xfrm>
            <a:off x="493343" y="3216245"/>
            <a:ext cx="6386113" cy="1036410"/>
          </a:xfrm>
          <a:prstGeom prst="rect">
            <a:avLst/>
          </a:prstGeom>
        </p:spPr>
      </p:pic>
      <p:pic>
        <p:nvPicPr>
          <p:cNvPr id="6" name="Picture 5" descr="Right click image context menu. View Alt text is hovered over.">
            <a:extLst>
              <a:ext uri="{FF2B5EF4-FFF2-40B4-BE49-F238E27FC236}">
                <a16:creationId xmlns:a16="http://schemas.microsoft.com/office/drawing/2014/main" id="{33562FE4-EA95-9549-62A6-B4F23CA3A740}"/>
              </a:ext>
            </a:extLst>
          </p:cNvPr>
          <p:cNvPicPr>
            <a:picLocks noChangeAspect="1"/>
          </p:cNvPicPr>
          <p:nvPr/>
        </p:nvPicPr>
        <p:blipFill rotWithShape="1">
          <a:blip r:embed="rId4"/>
          <a:srcRect l="29418"/>
          <a:stretch/>
        </p:blipFill>
        <p:spPr>
          <a:xfrm>
            <a:off x="4701060" y="1330952"/>
            <a:ext cx="2049336" cy="815411"/>
          </a:xfrm>
          <a:prstGeom prst="rect">
            <a:avLst/>
          </a:prstGeom>
        </p:spPr>
      </p:pic>
      <p:pic>
        <p:nvPicPr>
          <p:cNvPr id="12" name="Picture 11" descr="Alt text side menu in PowerPoint. The menu provides text providing example alt text: the subject in detail, the setting, the actions or interactions, other relevant information. There is automated alt text present in the image, and two check boxes, one to approve alt text, the second to mark as decorative.">
            <a:extLst>
              <a:ext uri="{FF2B5EF4-FFF2-40B4-BE49-F238E27FC236}">
                <a16:creationId xmlns:a16="http://schemas.microsoft.com/office/drawing/2014/main" id="{8AE58344-CD82-D53C-D68D-B03EDDF328EA}"/>
              </a:ext>
            </a:extLst>
          </p:cNvPr>
          <p:cNvPicPr>
            <a:picLocks noChangeAspect="1"/>
          </p:cNvPicPr>
          <p:nvPr/>
        </p:nvPicPr>
        <p:blipFill>
          <a:blip r:embed="rId5"/>
          <a:stretch>
            <a:fillRect/>
          </a:stretch>
        </p:blipFill>
        <p:spPr>
          <a:xfrm>
            <a:off x="6879456" y="1330952"/>
            <a:ext cx="2177772" cy="3135183"/>
          </a:xfrm>
          <a:prstGeom prst="rect">
            <a:avLst/>
          </a:prstGeom>
        </p:spPr>
      </p:pic>
    </p:spTree>
    <p:extLst>
      <p:ext uri="{BB962C8B-B14F-4D97-AF65-F5344CB8AC3E}">
        <p14:creationId xmlns:p14="http://schemas.microsoft.com/office/powerpoint/2010/main" val="951664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p:txBody>
          <a:bodyPr/>
          <a:lstStyle/>
          <a:p>
            <a:r>
              <a:rPr lang="en-US" dirty="0"/>
              <a:t>Presenting tips – prior to presenting</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a:xfrm>
            <a:off x="208960" y="1049735"/>
            <a:ext cx="8520600" cy="3416400"/>
          </a:xfrm>
        </p:spPr>
        <p:txBody>
          <a:bodyPr/>
          <a:lstStyle/>
          <a:p>
            <a:pPr>
              <a:spcAft>
                <a:spcPts val="1800"/>
              </a:spcAft>
              <a:buClr>
                <a:schemeClr val="tx1"/>
              </a:buClr>
            </a:pPr>
            <a:r>
              <a:rPr lang="en-US" dirty="0">
                <a:solidFill>
                  <a:schemeClr val="tx1"/>
                </a:solidFill>
              </a:rPr>
              <a:t>Provide your (accessible) slideshow in advance where possible</a:t>
            </a:r>
          </a:p>
          <a:p>
            <a:pPr>
              <a:spcAft>
                <a:spcPts val="1800"/>
              </a:spcAft>
              <a:buClr>
                <a:schemeClr val="tx1"/>
              </a:buClr>
            </a:pPr>
            <a:r>
              <a:rPr lang="en-US" dirty="0">
                <a:solidFill>
                  <a:schemeClr val="tx1"/>
                </a:solidFill>
              </a:rPr>
              <a:t>Provide slides and terms to CART and ASL professionals</a:t>
            </a:r>
          </a:p>
          <a:p>
            <a:pPr>
              <a:spcAft>
                <a:spcPts val="1800"/>
              </a:spcAft>
              <a:buClr>
                <a:schemeClr val="tx1"/>
              </a:buClr>
            </a:pPr>
            <a:r>
              <a:rPr lang="en-US" dirty="0">
                <a:solidFill>
                  <a:schemeClr val="tx1"/>
                </a:solidFill>
              </a:rPr>
              <a:t>Add a slide which includes accessibility info (if/how it is captioned, if ASL is provided, if recording, participation guidelines, etc.)</a:t>
            </a:r>
          </a:p>
        </p:txBody>
      </p:sp>
    </p:spTree>
    <p:extLst>
      <p:ext uri="{BB962C8B-B14F-4D97-AF65-F5344CB8AC3E}">
        <p14:creationId xmlns:p14="http://schemas.microsoft.com/office/powerpoint/2010/main" val="27406054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p:txBody>
          <a:bodyPr/>
          <a:lstStyle/>
          <a:p>
            <a:r>
              <a:rPr lang="en-US" dirty="0"/>
              <a:t>Presenting tips – day of</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a:xfrm>
            <a:off x="208960" y="1049735"/>
            <a:ext cx="8520600" cy="3416400"/>
          </a:xfrm>
        </p:spPr>
        <p:txBody>
          <a:bodyPr/>
          <a:lstStyle/>
          <a:p>
            <a:pPr>
              <a:spcAft>
                <a:spcPts val="1800"/>
              </a:spcAft>
              <a:buClr>
                <a:schemeClr val="tx1"/>
              </a:buClr>
            </a:pPr>
            <a:r>
              <a:rPr lang="en-US" dirty="0">
                <a:solidFill>
                  <a:schemeClr val="tx1"/>
                </a:solidFill>
              </a:rPr>
              <a:t>Test your audio settings in advance</a:t>
            </a:r>
          </a:p>
          <a:p>
            <a:pPr>
              <a:spcAft>
                <a:spcPts val="1800"/>
              </a:spcAft>
              <a:buClr>
                <a:schemeClr val="tx1"/>
              </a:buClr>
            </a:pPr>
            <a:r>
              <a:rPr lang="en-US" dirty="0">
                <a:solidFill>
                  <a:schemeClr val="tx1"/>
                </a:solidFill>
              </a:rPr>
              <a:t>Give multiple ways of audience participation</a:t>
            </a:r>
          </a:p>
          <a:p>
            <a:pPr>
              <a:spcAft>
                <a:spcPts val="1800"/>
              </a:spcAft>
              <a:buClr>
                <a:schemeClr val="tx1"/>
              </a:buClr>
            </a:pPr>
            <a:r>
              <a:rPr lang="en-US" dirty="0">
                <a:solidFill>
                  <a:schemeClr val="tx1"/>
                </a:solidFill>
              </a:rPr>
              <a:t>Request other presenters to follow a practice of </a:t>
            </a:r>
            <a:r>
              <a:rPr lang="en-US" b="1" dirty="0">
                <a:solidFill>
                  <a:schemeClr val="tx1"/>
                </a:solidFill>
              </a:rPr>
              <a:t>self identification </a:t>
            </a:r>
            <a:r>
              <a:rPr lang="en-US" dirty="0">
                <a:solidFill>
                  <a:schemeClr val="tx1"/>
                </a:solidFill>
              </a:rPr>
              <a:t>(especially if using automated captioning)</a:t>
            </a:r>
          </a:p>
          <a:p>
            <a:pPr>
              <a:spcAft>
                <a:spcPts val="1800"/>
              </a:spcAft>
              <a:buClr>
                <a:schemeClr val="tx1"/>
              </a:buClr>
            </a:pPr>
            <a:r>
              <a:rPr lang="en-US" dirty="0">
                <a:solidFill>
                  <a:schemeClr val="tx1"/>
                </a:solidFill>
              </a:rPr>
              <a:t>Describe visuals within the context they appear</a:t>
            </a:r>
          </a:p>
        </p:txBody>
      </p:sp>
    </p:spTree>
    <p:extLst>
      <p:ext uri="{BB962C8B-B14F-4D97-AF65-F5344CB8AC3E}">
        <p14:creationId xmlns:p14="http://schemas.microsoft.com/office/powerpoint/2010/main" val="6643444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4000" b="1" dirty="0">
                <a:solidFill>
                  <a:srgbClr val="FFCB05"/>
                </a:solidFill>
              </a:rPr>
              <a:t>R</a:t>
            </a:r>
            <a:r>
              <a:rPr lang="en" sz="4000" b="1" dirty="0">
                <a:solidFill>
                  <a:srgbClr val="FFCB05"/>
                </a:solidFill>
              </a:rPr>
              <a:t>emediating for accessibility</a:t>
            </a:r>
            <a:endParaRPr sz="4000" b="1" dirty="0">
              <a:solidFill>
                <a:srgbClr val="FFCB05"/>
              </a:solidFill>
            </a:endParaRPr>
          </a:p>
        </p:txBody>
      </p:sp>
      <p:sp>
        <p:nvSpPr>
          <p:cNvPr id="6" name="Google Shape;66;p15">
            <a:extLst>
              <a:ext uri="{FF2B5EF4-FFF2-40B4-BE49-F238E27FC236}">
                <a16:creationId xmlns:a16="http://schemas.microsoft.com/office/drawing/2014/main" id="{33E2DB50-65B8-B041-9BD3-5A9141428BBA}"/>
              </a:ext>
            </a:extLst>
          </p:cNvPr>
          <p:cNvSpPr txBox="1">
            <a:spLocks/>
          </p:cNvSpPr>
          <p:nvPr/>
        </p:nvSpPr>
        <p:spPr>
          <a:xfrm>
            <a:off x="0" y="1240492"/>
            <a:ext cx="9144000" cy="37283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lgn="ctr"/>
            <a:r>
              <a:rPr lang="en-US" sz="2000" spc="600" dirty="0">
                <a:solidFill>
                  <a:srgbClr val="FFCB05"/>
                </a:solidFill>
              </a:rPr>
              <a:t>PART II:</a:t>
            </a:r>
            <a:endParaRPr lang="en-US" sz="3600" b="1" dirty="0">
              <a:solidFill>
                <a:srgbClr val="FFCB05"/>
              </a:solidFill>
            </a:endParaRPr>
          </a:p>
        </p:txBody>
      </p:sp>
    </p:spTree>
    <p:extLst>
      <p:ext uri="{BB962C8B-B14F-4D97-AF65-F5344CB8AC3E}">
        <p14:creationId xmlns:p14="http://schemas.microsoft.com/office/powerpoint/2010/main" val="9733637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p:txBody>
          <a:bodyPr/>
          <a:lstStyle/>
          <a:p>
            <a:r>
              <a:rPr lang="en-US" dirty="0"/>
              <a:t>Remediation tips (1 of 2)</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Calibri" panose="020F0502020204030204"/>
                <a:ea typeface="+mn-ea"/>
                <a:cs typeface="+mn-cs"/>
              </a:rPr>
              <a:t>Start by using the accessibility checker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Calibri" panose="020F0502020204030204"/>
                <a:ea typeface="+mn-ea"/>
                <a:cs typeface="+mn-cs"/>
              </a:rPr>
              <a:t>Always involve the author where possible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Calibri" panose="020F0502020204030204"/>
                <a:ea typeface="+mn-ea"/>
                <a:cs typeface="+mn-cs"/>
              </a:rPr>
              <a:t>If checking Google Slides, you can export to PowerPoint to see the Reading Order</a:t>
            </a:r>
          </a:p>
        </p:txBody>
      </p:sp>
    </p:spTree>
    <p:extLst>
      <p:ext uri="{BB962C8B-B14F-4D97-AF65-F5344CB8AC3E}">
        <p14:creationId xmlns:p14="http://schemas.microsoft.com/office/powerpoint/2010/main" val="29989795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p:txBody>
          <a:bodyPr/>
          <a:lstStyle/>
          <a:p>
            <a:r>
              <a:rPr lang="en-US" dirty="0"/>
              <a:t>Remediation tips (2 of 2)</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Calibri" panose="020F0502020204030204"/>
                <a:ea typeface="+mn-ea"/>
                <a:cs typeface="+mn-cs"/>
              </a:rPr>
              <a:t>You can hover over slide previews to see the slide title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Calibri" panose="020F0502020204030204"/>
                <a:ea typeface="+mn-ea"/>
                <a:cs typeface="+mn-cs"/>
              </a:rPr>
              <a:t>Recommended workflow: Reading order, then slide by slide, rather than issue by issue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Calibri" panose="020F0502020204030204"/>
                <a:ea typeface="+mn-ea"/>
                <a:cs typeface="+mn-cs"/>
              </a:rPr>
              <a:t>If slide titles are duplicated, simply add (X of Y; or continued)</a:t>
            </a:r>
            <a:endParaRPr lang="en-US" sz="2000" kern="1200" dirty="0">
              <a:solidFill>
                <a:prstClr val="black"/>
              </a:solidFill>
              <a:latin typeface="Calibri" panose="020F0502020204030204"/>
              <a:ea typeface="+mn-ea"/>
              <a:cs typeface="+mn-cs"/>
            </a:endParaRPr>
          </a:p>
        </p:txBody>
      </p:sp>
    </p:spTree>
    <p:extLst>
      <p:ext uri="{BB962C8B-B14F-4D97-AF65-F5344CB8AC3E}">
        <p14:creationId xmlns:p14="http://schemas.microsoft.com/office/powerpoint/2010/main" val="3741112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4000" b="1" dirty="0">
                <a:solidFill>
                  <a:srgbClr val="FFCB05"/>
                </a:solidFill>
              </a:rPr>
              <a:t>Complex Issues</a:t>
            </a:r>
            <a:endParaRPr sz="4000" b="1" dirty="0">
              <a:solidFill>
                <a:srgbClr val="FFCB05"/>
              </a:solidFill>
            </a:endParaRPr>
          </a:p>
        </p:txBody>
      </p:sp>
      <p:sp>
        <p:nvSpPr>
          <p:cNvPr id="6" name="Google Shape;66;p15">
            <a:extLst>
              <a:ext uri="{FF2B5EF4-FFF2-40B4-BE49-F238E27FC236}">
                <a16:creationId xmlns:a16="http://schemas.microsoft.com/office/drawing/2014/main" id="{33E2DB50-65B8-B041-9BD3-5A9141428BBA}"/>
              </a:ext>
            </a:extLst>
          </p:cNvPr>
          <p:cNvSpPr txBox="1">
            <a:spLocks/>
          </p:cNvSpPr>
          <p:nvPr/>
        </p:nvSpPr>
        <p:spPr>
          <a:xfrm>
            <a:off x="0" y="1240492"/>
            <a:ext cx="9144000" cy="37283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lgn="ctr"/>
            <a:r>
              <a:rPr lang="en-US" sz="2000" spc="600" dirty="0">
                <a:solidFill>
                  <a:srgbClr val="FFCB05"/>
                </a:solidFill>
              </a:rPr>
              <a:t>PART III:</a:t>
            </a:r>
            <a:endParaRPr lang="en-US" sz="3600" b="1" dirty="0">
              <a:solidFill>
                <a:srgbClr val="FFCB05"/>
              </a:solidFill>
            </a:endParaRPr>
          </a:p>
        </p:txBody>
      </p:sp>
    </p:spTree>
    <p:extLst>
      <p:ext uri="{BB962C8B-B14F-4D97-AF65-F5344CB8AC3E}">
        <p14:creationId xmlns:p14="http://schemas.microsoft.com/office/powerpoint/2010/main" val="24904574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p:txBody>
          <a:bodyPr/>
          <a:lstStyle/>
          <a:p>
            <a:r>
              <a:rPr lang="en-US" dirty="0"/>
              <a:t>Complex cases – complex diagrams</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a:xfrm>
            <a:off x="208960" y="1049735"/>
            <a:ext cx="8520600" cy="1131865"/>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Calibri" panose="020F0502020204030204"/>
                <a:ea typeface="+mn-ea"/>
                <a:cs typeface="+mn-cs"/>
              </a:rPr>
              <a:t>Grouping objects, lines, shapes using arrange panel</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Calibri" panose="020F0502020204030204"/>
                <a:ea typeface="+mn-ea"/>
                <a:cs typeface="+mn-cs"/>
              </a:rPr>
              <a:t>Can provide one description for full diagrams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Calibri" panose="020F0502020204030204"/>
                <a:ea typeface="+mn-ea"/>
                <a:cs typeface="+mn-cs"/>
              </a:rPr>
              <a:t>Limitations:</a:t>
            </a:r>
          </a:p>
          <a:p>
            <a:pPr marL="685800" lvl="1" indent="-228600">
              <a:lnSpc>
                <a:spcPct val="90000"/>
              </a:lnSpc>
              <a:spcBef>
                <a:spcPts val="1000"/>
              </a:spcBef>
              <a:buClrTx/>
              <a:buSzTx/>
              <a:buFont typeface="Arial" panose="020B0604020202020204" pitchFamily="34" charset="0"/>
              <a:buChar char="•"/>
              <a:defRPr/>
            </a:pPr>
            <a:r>
              <a:rPr lang="en-US" sz="1600" kern="1200" dirty="0">
                <a:solidFill>
                  <a:prstClr val="black"/>
                </a:solidFill>
                <a:latin typeface="Calibri" panose="020F0502020204030204"/>
                <a:ea typeface="+mn-ea"/>
                <a:cs typeface="+mn-cs"/>
              </a:rPr>
              <a:t>Shapes will still appear in reading order, even if decorative, even if grouped (you can view this in Arrange panel)</a:t>
            </a:r>
          </a:p>
          <a:p>
            <a:pPr marL="685800" lvl="1" indent="-228600">
              <a:lnSpc>
                <a:spcPct val="90000"/>
              </a:lnSpc>
              <a:spcBef>
                <a:spcPts val="1000"/>
              </a:spcBef>
              <a:buClrTx/>
              <a:buSzTx/>
              <a:buFont typeface="Arial" panose="020B0604020202020204" pitchFamily="34" charset="0"/>
              <a:buChar char="•"/>
              <a:defRPr/>
            </a:pPr>
            <a:r>
              <a:rPr lang="en-US" sz="1600" kern="1200" dirty="0">
                <a:solidFill>
                  <a:prstClr val="black"/>
                </a:solidFill>
                <a:latin typeface="Calibri" panose="020F0502020204030204"/>
                <a:ea typeface="+mn-ea"/>
                <a:cs typeface="+mn-cs"/>
              </a:rPr>
              <a:t>This feature does not work in slide show view</a:t>
            </a:r>
          </a:p>
        </p:txBody>
      </p:sp>
      <p:pic>
        <p:nvPicPr>
          <p:cNvPr id="14" name="Picture 13" descr="Sample diagram of three shapes: one green rectangle reading 'Important 1', one orange connector line, and a second green rectangle reading 'Important 2' connected to the first. All three shapes are selected.">
            <a:extLst>
              <a:ext uri="{FF2B5EF4-FFF2-40B4-BE49-F238E27FC236}">
                <a16:creationId xmlns:a16="http://schemas.microsoft.com/office/drawing/2014/main" id="{FFB75154-E264-BB57-A4A0-177B56C7A9D2}"/>
              </a:ext>
            </a:extLst>
          </p:cNvPr>
          <p:cNvPicPr>
            <a:picLocks noChangeAspect="1"/>
          </p:cNvPicPr>
          <p:nvPr/>
        </p:nvPicPr>
        <p:blipFill>
          <a:blip r:embed="rId3"/>
          <a:stretch>
            <a:fillRect/>
          </a:stretch>
        </p:blipFill>
        <p:spPr>
          <a:xfrm>
            <a:off x="158400" y="3439167"/>
            <a:ext cx="2614453" cy="1003843"/>
          </a:xfrm>
          <a:prstGeom prst="rect">
            <a:avLst/>
          </a:prstGeom>
        </p:spPr>
      </p:pic>
      <p:pic>
        <p:nvPicPr>
          <p:cNvPr id="16" name="Picture 15" descr="Group objects option under Accessibility menu in top menu.">
            <a:extLst>
              <a:ext uri="{FF2B5EF4-FFF2-40B4-BE49-F238E27FC236}">
                <a16:creationId xmlns:a16="http://schemas.microsoft.com/office/drawing/2014/main" id="{8E232054-6C93-17CF-6869-45E00FA67912}"/>
              </a:ext>
            </a:extLst>
          </p:cNvPr>
          <p:cNvPicPr>
            <a:picLocks noChangeAspect="1"/>
          </p:cNvPicPr>
          <p:nvPr/>
        </p:nvPicPr>
        <p:blipFill>
          <a:blip r:embed="rId4"/>
          <a:stretch>
            <a:fillRect/>
          </a:stretch>
        </p:blipFill>
        <p:spPr>
          <a:xfrm>
            <a:off x="3340800" y="3511167"/>
            <a:ext cx="3115533" cy="1021670"/>
          </a:xfrm>
          <a:prstGeom prst="rect">
            <a:avLst/>
          </a:prstGeom>
        </p:spPr>
      </p:pic>
      <p:pic>
        <p:nvPicPr>
          <p:cNvPr id="18" name="Picture 17" descr="Reading Order Window add description to group.">
            <a:extLst>
              <a:ext uri="{FF2B5EF4-FFF2-40B4-BE49-F238E27FC236}">
                <a16:creationId xmlns:a16="http://schemas.microsoft.com/office/drawing/2014/main" id="{121974BC-98A4-E154-74E0-CAA0EFDD605B}"/>
              </a:ext>
            </a:extLst>
          </p:cNvPr>
          <p:cNvPicPr>
            <a:picLocks noChangeAspect="1"/>
          </p:cNvPicPr>
          <p:nvPr/>
        </p:nvPicPr>
        <p:blipFill>
          <a:blip r:embed="rId5"/>
          <a:stretch>
            <a:fillRect/>
          </a:stretch>
        </p:blipFill>
        <p:spPr>
          <a:xfrm>
            <a:off x="6604964" y="3439167"/>
            <a:ext cx="2263336" cy="1036410"/>
          </a:xfrm>
          <a:prstGeom prst="rect">
            <a:avLst/>
          </a:prstGeom>
        </p:spPr>
      </p:pic>
    </p:spTree>
    <p:extLst>
      <p:ext uri="{BB962C8B-B14F-4D97-AF65-F5344CB8AC3E}">
        <p14:creationId xmlns:p14="http://schemas.microsoft.com/office/powerpoint/2010/main" val="5868553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p:txBody>
          <a:bodyPr/>
          <a:lstStyle/>
          <a:p>
            <a:r>
              <a:rPr lang="en-US" dirty="0"/>
              <a:t>Complex cases – tables</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a:xfrm>
            <a:off x="208960" y="1049735"/>
            <a:ext cx="8520600" cy="1131865"/>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Calibri" panose="020F0502020204030204"/>
                <a:ea typeface="+mn-ea"/>
                <a:cs typeface="+mn-cs"/>
              </a:rPr>
              <a:t>Word and PowerPoint still only support simple tables with simple column or row headers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Calibri" panose="020F0502020204030204"/>
                <a:ea typeface="+mn-ea"/>
                <a:cs typeface="+mn-cs"/>
              </a:rPr>
              <a:t>Some screen readers may not access table header information, it can be helpful to include written information about this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Calibri" panose="020F0502020204030204"/>
                <a:ea typeface="+mn-ea"/>
                <a:cs typeface="+mn-cs"/>
              </a:rPr>
              <a:t>Some screen readers may not access alt text associated with tables</a:t>
            </a:r>
            <a:endParaRPr lang="en-US" sz="1600" kern="1200" dirty="0">
              <a:solidFill>
                <a:prstClr val="black"/>
              </a:solidFill>
              <a:latin typeface="Calibri" panose="020F0502020204030204"/>
              <a:ea typeface="+mn-ea"/>
              <a:cs typeface="+mn-cs"/>
            </a:endParaRPr>
          </a:p>
        </p:txBody>
      </p:sp>
    </p:spTree>
    <p:extLst>
      <p:ext uri="{BB962C8B-B14F-4D97-AF65-F5344CB8AC3E}">
        <p14:creationId xmlns:p14="http://schemas.microsoft.com/office/powerpoint/2010/main" val="3943534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a:xfrm>
            <a:off x="311700" y="212889"/>
            <a:ext cx="8520600" cy="572700"/>
          </a:xfrm>
        </p:spPr>
        <p:txBody>
          <a:bodyPr/>
          <a:lstStyle/>
          <a:p>
            <a:r>
              <a:rPr lang="en-US" dirty="0"/>
              <a:t>Summary</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a:xfrm>
            <a:off x="208960" y="646981"/>
            <a:ext cx="8520600" cy="3819154"/>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General accessibility considerations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Designing an accessible presentation</a:t>
            </a:r>
          </a:p>
          <a:p>
            <a:pPr marL="685800" lvl="1" indent="-228600">
              <a:lnSpc>
                <a:spcPct val="90000"/>
              </a:lnSpc>
              <a:spcBef>
                <a:spcPts val="1000"/>
              </a:spcBef>
              <a:buClrTx/>
              <a:buSzTx/>
              <a:buFont typeface="Arial" panose="020B0604020202020204" pitchFamily="34" charset="0"/>
              <a:buChar char="•"/>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Creating accessible content</a:t>
            </a:r>
          </a:p>
          <a:p>
            <a:pPr marL="685800" lvl="1" indent="-228600">
              <a:lnSpc>
                <a:spcPct val="90000"/>
              </a:lnSpc>
              <a:spcBef>
                <a:spcPts val="1000"/>
              </a:spcBef>
              <a:buClrTx/>
              <a:buSzTx/>
              <a:buFont typeface="Arial" panose="020B0604020202020204" pitchFamily="34" charset="0"/>
              <a:buChar char="•"/>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Preparing for delivery</a:t>
            </a:r>
          </a:p>
          <a:p>
            <a:pPr marL="685800" lvl="1" indent="-228600">
              <a:lnSpc>
                <a:spcPct val="90000"/>
              </a:lnSpc>
              <a:spcBef>
                <a:spcPts val="1000"/>
              </a:spcBef>
              <a:buClrTx/>
              <a:buSzTx/>
              <a:buFont typeface="Arial" panose="020B0604020202020204" pitchFamily="34" charset="0"/>
              <a:buChar char="•"/>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Best practices for presenting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Remediating a presentation for accessibility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Advanced questions</a:t>
            </a:r>
          </a:p>
          <a:p>
            <a:pPr marL="685800" lvl="1" indent="-228600">
              <a:lnSpc>
                <a:spcPct val="90000"/>
              </a:lnSpc>
              <a:spcBef>
                <a:spcPts val="1000"/>
              </a:spcBef>
              <a:buClrTx/>
              <a:buSzTx/>
              <a:buFont typeface="Arial" panose="020B0604020202020204" pitchFamily="34" charset="0"/>
              <a:buChar char="•"/>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Visual complexities</a:t>
            </a:r>
          </a:p>
          <a:p>
            <a:pPr marL="685800" lvl="1" indent="-228600">
              <a:lnSpc>
                <a:spcPct val="90000"/>
              </a:lnSpc>
              <a:spcBef>
                <a:spcPts val="1000"/>
              </a:spcBef>
              <a:buClrTx/>
              <a:buSzTx/>
              <a:buFont typeface="Arial" panose="020B0604020202020204" pitchFamily="34" charset="0"/>
              <a:buChar char="•"/>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Tables</a:t>
            </a:r>
          </a:p>
          <a:p>
            <a:pPr marL="685800" lvl="1" indent="-228600">
              <a:lnSpc>
                <a:spcPct val="90000"/>
              </a:lnSpc>
              <a:spcBef>
                <a:spcPts val="1000"/>
              </a:spcBef>
              <a:buClrTx/>
              <a:buSzTx/>
              <a:buFont typeface="Arial" panose="020B0604020202020204" pitchFamily="34" charset="0"/>
              <a:buChar char="•"/>
              <a:defRPr/>
            </a:pPr>
            <a:r>
              <a:rPr lang="en-US" kern="1200" dirty="0">
                <a:solidFill>
                  <a:prstClr val="black"/>
                </a:solidFill>
                <a:latin typeface="Calibri" panose="020F0502020204030204"/>
                <a:ea typeface="+mn-ea"/>
                <a:cs typeface="+mn-cs"/>
              </a:rPr>
              <a:t>Media</a:t>
            </a:r>
            <a:endParaRPr kumimoji="0" lang="en-US"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46572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p:txBody>
          <a:bodyPr/>
          <a:lstStyle/>
          <a:p>
            <a:r>
              <a:rPr lang="en-US" dirty="0"/>
              <a:t>Complex cases – media</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a:xfrm>
            <a:off x="208960" y="1049735"/>
            <a:ext cx="8520600" cy="2579065"/>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Calibri" panose="020F0502020204030204"/>
                <a:ea typeface="+mn-ea"/>
                <a:cs typeface="+mn-cs"/>
              </a:rPr>
              <a:t>When including video or audio clips</a:t>
            </a:r>
          </a:p>
          <a:p>
            <a:pPr marL="685800" lvl="1" indent="-228600">
              <a:lnSpc>
                <a:spcPct val="90000"/>
              </a:lnSpc>
              <a:spcBef>
                <a:spcPts val="1000"/>
              </a:spcBef>
              <a:buClrTx/>
              <a:buSzTx/>
              <a:buFont typeface="Arial" panose="020B0604020202020204" pitchFamily="34" charset="0"/>
              <a:buChar char="•"/>
              <a:defRPr/>
            </a:pPr>
            <a:r>
              <a:rPr lang="en-US" sz="2000" kern="1200" dirty="0">
                <a:solidFill>
                  <a:prstClr val="black"/>
                </a:solidFill>
                <a:latin typeface="Calibri" panose="020F0502020204030204"/>
                <a:ea typeface="+mn-ea"/>
                <a:cs typeface="+mn-cs"/>
              </a:rPr>
              <a:t>you can add captioning in PowerPoint</a:t>
            </a:r>
          </a:p>
          <a:p>
            <a:pPr marL="685800" lvl="1" indent="-228600">
              <a:lnSpc>
                <a:spcPct val="90000"/>
              </a:lnSpc>
              <a:spcBef>
                <a:spcPts val="1000"/>
              </a:spcBef>
              <a:buClrTx/>
              <a:buSzTx/>
              <a:buFont typeface="Arial" panose="020B0604020202020204" pitchFamily="34" charset="0"/>
              <a:buChar char="•"/>
              <a:defRPr/>
            </a:pPr>
            <a:r>
              <a:rPr lang="en-US" sz="2000" kern="1200" dirty="0">
                <a:solidFill>
                  <a:prstClr val="black"/>
                </a:solidFill>
                <a:latin typeface="Calibri" panose="020F0502020204030204"/>
                <a:ea typeface="+mn-ea"/>
                <a:cs typeface="+mn-cs"/>
              </a:rPr>
              <a:t>VTT files</a:t>
            </a:r>
          </a:p>
          <a:p>
            <a:pPr marL="685800" lvl="1" indent="-228600">
              <a:lnSpc>
                <a:spcPct val="90000"/>
              </a:lnSpc>
              <a:spcBef>
                <a:spcPts val="1000"/>
              </a:spcBef>
              <a:buClrTx/>
              <a:buSzTx/>
              <a:buFont typeface="Arial" panose="020B0604020202020204" pitchFamily="34" charset="0"/>
              <a:buChar char="•"/>
              <a:defRPr/>
            </a:pPr>
            <a:r>
              <a:rPr lang="en-US" sz="2000" kern="1200" dirty="0">
                <a:solidFill>
                  <a:prstClr val="black"/>
                </a:solidFill>
                <a:latin typeface="Calibri" panose="020F0502020204030204"/>
                <a:ea typeface="+mn-ea"/>
                <a:cs typeface="+mn-cs"/>
              </a:rPr>
              <a:t>Note: even if you hire a CART provider, you should provide captioning for pre-recorded media you include</a:t>
            </a:r>
            <a:endParaRPr lang="en-US" sz="1200" kern="1200" dirty="0">
              <a:solidFill>
                <a:prstClr val="black"/>
              </a:solidFill>
              <a:latin typeface="Calibri" panose="020F0502020204030204"/>
              <a:ea typeface="+mn-ea"/>
              <a:cs typeface="+mn-cs"/>
            </a:endParaRPr>
          </a:p>
        </p:txBody>
      </p:sp>
    </p:spTree>
    <p:extLst>
      <p:ext uri="{BB962C8B-B14F-4D97-AF65-F5344CB8AC3E}">
        <p14:creationId xmlns:p14="http://schemas.microsoft.com/office/powerpoint/2010/main" val="40012941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p:txBody>
          <a:bodyPr/>
          <a:lstStyle/>
          <a:p>
            <a:r>
              <a:rPr lang="en-US" dirty="0"/>
              <a:t>Getting involved</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a:xfrm>
            <a:off x="208960" y="1049735"/>
            <a:ext cx="6240392" cy="3416400"/>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Calibri" panose="020F0502020204030204"/>
                <a:ea typeface="+mn-ea"/>
                <a:cs typeface="+mn-cs"/>
              </a:rPr>
              <a:t>Digital Accessibility Community of Practice (DAC) – contact me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Calibri" panose="020F0502020204030204"/>
                <a:ea typeface="+mn-ea"/>
                <a:cs typeface="+mn-cs"/>
              </a:rPr>
              <a:t>Learn more from Microsoft and Adobe’s accessibility guides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Calibri" panose="020F0502020204030204"/>
                <a:ea typeface="+mn-ea"/>
                <a:cs typeface="+mn-cs"/>
              </a:rPr>
              <a:t>Review the </a:t>
            </a:r>
            <a:r>
              <a:rPr lang="en-US" sz="2400" kern="1200" dirty="0">
                <a:solidFill>
                  <a:prstClr val="black"/>
                </a:solidFill>
                <a:latin typeface="Calibri" panose="020F0502020204030204"/>
                <a:ea typeface="+mn-ea"/>
                <a:cs typeface="+mn-cs"/>
                <a:hlinkClick r:id="rId3"/>
              </a:rPr>
              <a:t>University Standard Practice Guide on digital accessibility</a:t>
            </a:r>
            <a:endParaRPr lang="en-US" sz="2400" kern="1200" dirty="0">
              <a:solidFill>
                <a:prstClr val="black"/>
              </a:solidFill>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Calibri" panose="020F0502020204030204"/>
                <a:ea typeface="+mn-ea"/>
                <a:cs typeface="+mn-cs"/>
              </a:rPr>
              <a:t>Check out the </a:t>
            </a:r>
            <a:r>
              <a:rPr lang="en-US" sz="2400" kern="1200" dirty="0">
                <a:solidFill>
                  <a:prstClr val="black"/>
                </a:solidFill>
                <a:latin typeface="Calibri" panose="020F0502020204030204"/>
                <a:ea typeface="+mn-ea"/>
                <a:cs typeface="+mn-cs"/>
                <a:hlinkClick r:id="rId4"/>
              </a:rPr>
              <a:t>accessibility.umich.edu</a:t>
            </a:r>
            <a:r>
              <a:rPr lang="en-US" sz="2400" kern="1200" dirty="0">
                <a:solidFill>
                  <a:prstClr val="black"/>
                </a:solidFill>
                <a:latin typeface="Calibri" panose="020F0502020204030204"/>
                <a:ea typeface="+mn-ea"/>
                <a:cs typeface="+mn-cs"/>
              </a:rPr>
              <a:t> website</a:t>
            </a:r>
            <a:endParaRPr lang="en-US" sz="2000" kern="1200" dirty="0">
              <a:solidFill>
                <a:prstClr val="black"/>
              </a:solidFill>
              <a:latin typeface="Calibri" panose="020F0502020204030204"/>
              <a:ea typeface="+mn-ea"/>
              <a:cs typeface="+mn-cs"/>
            </a:endParaRPr>
          </a:p>
        </p:txBody>
      </p:sp>
    </p:spTree>
    <p:extLst>
      <p:ext uri="{BB962C8B-B14F-4D97-AF65-F5344CB8AC3E}">
        <p14:creationId xmlns:p14="http://schemas.microsoft.com/office/powerpoint/2010/main" val="7765269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p:txBody>
          <a:bodyPr/>
          <a:lstStyle/>
          <a:p>
            <a:r>
              <a:rPr lang="en-US" dirty="0"/>
              <a:t>Upcoming Events and Resources</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a:xfrm>
            <a:off x="208960" y="1049735"/>
            <a:ext cx="6240392" cy="3416400"/>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Calibri" panose="020F0502020204030204"/>
                <a:ea typeface="+mn-ea"/>
                <a:cs typeface="+mn-cs"/>
                <a:hlinkClick r:id="rId3"/>
              </a:rPr>
              <a:t>ECRT Events page</a:t>
            </a:r>
            <a:endParaRPr lang="en-US" sz="2400" kern="1200" dirty="0">
              <a:solidFill>
                <a:prstClr val="black"/>
              </a:solidFill>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3600"/>
              </a:spcAft>
              <a:buClrTx/>
              <a:buSzTx/>
              <a:buFont typeface="Arial" panose="020B0604020202020204" pitchFamily="34" charset="0"/>
              <a:buChar char="•"/>
              <a:tabLst/>
              <a:defRPr/>
            </a:pPr>
            <a:r>
              <a:rPr lang="en-US" sz="2400" kern="1200" dirty="0">
                <a:solidFill>
                  <a:prstClr val="black"/>
                </a:solidFill>
                <a:latin typeface="Calibri" panose="020F0502020204030204"/>
                <a:ea typeface="+mn-ea"/>
                <a:cs typeface="+mn-cs"/>
                <a:hlinkClick r:id="rId4"/>
              </a:rPr>
              <a:t>ECRT YouTube Channel</a:t>
            </a:r>
            <a:endParaRPr lang="en-US" sz="2400" kern="1200" dirty="0">
              <a:solidFill>
                <a:prstClr val="black"/>
              </a:solidFill>
              <a:latin typeface="Calibri" panose="020F0502020204030204"/>
              <a:ea typeface="+mn-ea"/>
              <a:cs typeface="+mn-cs"/>
              <a:hlinkClick r:id="rId5"/>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Calibri" panose="020F0502020204030204"/>
                <a:ea typeface="+mn-ea"/>
                <a:cs typeface="+mn-cs"/>
                <a:hlinkClick r:id="rId5"/>
              </a:rPr>
              <a:t>Filterable list of resources on the ECRT website</a:t>
            </a:r>
            <a:endParaRPr lang="en-US" sz="2400" kern="1200" dirty="0">
              <a:solidFill>
                <a:prstClr val="black"/>
              </a:solidFill>
              <a:latin typeface="Calibri" panose="020F0502020204030204"/>
              <a:ea typeface="+mn-ea"/>
              <a:cs typeface="+mn-cs"/>
            </a:endParaRPr>
          </a:p>
        </p:txBody>
      </p:sp>
      <p:pic>
        <p:nvPicPr>
          <p:cNvPr id="5" name="Picture 4">
            <a:extLst>
              <a:ext uri="{FF2B5EF4-FFF2-40B4-BE49-F238E27FC236}">
                <a16:creationId xmlns:a16="http://schemas.microsoft.com/office/drawing/2014/main" id="{580F5370-C64E-CC3C-F71E-75F129847E73}"/>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a:off x="6803927" y="1229468"/>
            <a:ext cx="1653683" cy="1348857"/>
          </a:xfrm>
          <a:prstGeom prst="rect">
            <a:avLst/>
          </a:prstGeom>
        </p:spPr>
      </p:pic>
    </p:spTree>
    <p:extLst>
      <p:ext uri="{BB962C8B-B14F-4D97-AF65-F5344CB8AC3E}">
        <p14:creationId xmlns:p14="http://schemas.microsoft.com/office/powerpoint/2010/main" val="25267586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p:txBody>
          <a:bodyPr/>
          <a:lstStyle/>
          <a:p>
            <a:pPr algn="ctr"/>
            <a:r>
              <a:rPr lang="en-US" dirty="0"/>
              <a:t>Thank you!</a:t>
            </a:r>
          </a:p>
        </p:txBody>
      </p:sp>
      <p:pic>
        <p:nvPicPr>
          <p:cNvPr id="3074" name="Picture 2" descr="ECRT fingerspelled in American Sign Language.">
            <a:extLst>
              <a:ext uri="{FF2B5EF4-FFF2-40B4-BE49-F238E27FC236}">
                <a16:creationId xmlns:a16="http://schemas.microsoft.com/office/drawing/2014/main" id="{46961E84-F228-775D-E7BB-F5C7665CCD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7775" y="1343025"/>
            <a:ext cx="6648450" cy="2457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78671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45BDBBB-F46F-4297-B7E5-2964239C9F80}"/>
              </a:ext>
            </a:extLst>
          </p:cNvPr>
          <p:cNvSpPr>
            <a:spLocks noGrp="1"/>
          </p:cNvSpPr>
          <p:nvPr>
            <p:ph type="title"/>
          </p:nvPr>
        </p:nvSpPr>
        <p:spPr>
          <a:xfrm>
            <a:off x="394250" y="1899175"/>
            <a:ext cx="8520600" cy="572700"/>
          </a:xfrm>
        </p:spPr>
        <p:txBody>
          <a:bodyPr/>
          <a:lstStyle/>
          <a:p>
            <a:r>
              <a:rPr lang="en-US" dirty="0"/>
              <a:t>Questions</a:t>
            </a:r>
          </a:p>
        </p:txBody>
      </p:sp>
    </p:spTree>
    <p:extLst>
      <p:ext uri="{BB962C8B-B14F-4D97-AF65-F5344CB8AC3E}">
        <p14:creationId xmlns:p14="http://schemas.microsoft.com/office/powerpoint/2010/main" val="1200139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p:txBody>
          <a:bodyPr/>
          <a:lstStyle/>
          <a:p>
            <a:r>
              <a:rPr lang="en-US" dirty="0"/>
              <a:t>General Considerations &amp; Specific Practices</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Calibri" panose="020F0502020204030204"/>
                <a:ea typeface="+mn-ea"/>
                <a:cs typeface="+mn-cs"/>
              </a:rPr>
              <a:t>The General Considerations list is adapted the </a:t>
            </a:r>
            <a:r>
              <a:rPr lang="en-US" sz="2400" kern="1200" dirty="0">
                <a:solidFill>
                  <a:prstClr val="black"/>
                </a:solidFill>
                <a:latin typeface="Calibri" panose="020F0502020204030204"/>
                <a:ea typeface="+mn-ea"/>
                <a:cs typeface="+mn-cs"/>
                <a:hlinkClick r:id="rId3"/>
              </a:rPr>
              <a:t>University of Michigan’s Quick Non-technical accessibility tests</a:t>
            </a:r>
            <a:endParaRPr lang="en-US" sz="2400" kern="1200" dirty="0">
              <a:solidFill>
                <a:prstClr val="black"/>
              </a:solidFill>
              <a:latin typeface="Calibri" panose="020F0502020204030204"/>
              <a:ea typeface="+mn-ea"/>
              <a:cs typeface="+mn-cs"/>
            </a:endParaRPr>
          </a:p>
          <a:p>
            <a:pPr marL="685800" lvl="1" indent="-228600">
              <a:lnSpc>
                <a:spcPct val="90000"/>
              </a:lnSpc>
              <a:spcBef>
                <a:spcPts val="1000"/>
              </a:spcBef>
              <a:buClrTx/>
              <a:buSzTx/>
              <a:buFont typeface="Arial" panose="020B0604020202020204" pitchFamily="34" charset="0"/>
              <a:buChar char="•"/>
              <a:defRPr/>
            </a:pPr>
            <a:r>
              <a:rPr kumimoji="0" lang="en-US" sz="1600" i="0" u="none" strike="noStrike" kern="1200" cap="none" spc="0" normalizeH="0" baseline="0" noProof="0" dirty="0">
                <a:ln>
                  <a:noFill/>
                </a:ln>
                <a:solidFill>
                  <a:prstClr val="black"/>
                </a:solidFill>
                <a:effectLst/>
                <a:uLnTx/>
                <a:uFillTx/>
                <a:latin typeface="Calibri" panose="020F0502020204030204"/>
                <a:ea typeface="+mn-ea"/>
                <a:cs typeface="+mn-cs"/>
              </a:rPr>
              <a:t>Focused on document accessibility</a:t>
            </a:r>
          </a:p>
          <a:p>
            <a:pPr marL="228600" indent="-228600">
              <a:lnSpc>
                <a:spcPct val="90000"/>
              </a:lnSpc>
              <a:spcBef>
                <a:spcPts val="1000"/>
              </a:spcBef>
              <a:buClrTx/>
              <a:buSzTx/>
              <a:buFont typeface="Arial" panose="020B0604020202020204" pitchFamily="34" charset="0"/>
              <a:buChar char="•"/>
              <a:defRPr/>
            </a:pPr>
            <a:r>
              <a:rPr kumimoji="0" lang="en-US" sz="2400" i="0" u="none" strike="noStrike" kern="1200" cap="none" spc="0" normalizeH="0" baseline="0" noProof="0" dirty="0">
                <a:ln>
                  <a:noFill/>
                </a:ln>
                <a:solidFill>
                  <a:prstClr val="black"/>
                </a:solidFill>
                <a:effectLst/>
                <a:uLnTx/>
                <a:uFillTx/>
                <a:latin typeface="Calibri" panose="020F0502020204030204"/>
                <a:ea typeface="+mn-ea"/>
                <a:cs typeface="+mn-cs"/>
              </a:rPr>
              <a:t>Specific Practices will demonstrate things to do or avoid in Word and PowerPoint</a:t>
            </a:r>
            <a:endPar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8296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p:txBody>
          <a:bodyPr/>
          <a:lstStyle/>
          <a:p>
            <a:r>
              <a:rPr lang="en-US" dirty="0"/>
              <a:t>General Considerations – Color Contrast (1 of 3)</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a:xfrm>
            <a:off x="208960" y="1049735"/>
            <a:ext cx="4363040" cy="3416400"/>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b="1" kern="1200" dirty="0">
                <a:solidFill>
                  <a:prstClr val="black"/>
                </a:solidFill>
                <a:latin typeface="Calibri" panose="020F0502020204030204"/>
                <a:ea typeface="+mn-ea"/>
                <a:cs typeface="+mn-cs"/>
              </a:rPr>
              <a:t>Color Contrast: </a:t>
            </a:r>
            <a:r>
              <a:rPr lang="en-US" sz="2400" kern="1200" dirty="0">
                <a:solidFill>
                  <a:prstClr val="black"/>
                </a:solidFill>
                <a:latin typeface="Calibri" panose="020F0502020204030204"/>
                <a:ea typeface="+mn-ea"/>
                <a:cs typeface="+mn-cs"/>
              </a:rPr>
              <a:t>have strong contrast between your text and background</a:t>
            </a:r>
          </a:p>
          <a:p>
            <a:pPr marL="685800" lvl="1" indent="-228600">
              <a:lnSpc>
                <a:spcPct val="90000"/>
              </a:lnSpc>
              <a:spcBef>
                <a:spcPts val="1000"/>
              </a:spcBef>
              <a:buClrTx/>
              <a:buSzTx/>
              <a:buFont typeface="Arial" panose="020B0604020202020204" pitchFamily="34" charset="0"/>
              <a:buChar char="•"/>
              <a:defRPr/>
            </a:pPr>
            <a:r>
              <a:rPr lang="en-US" sz="2000" b="1" kern="1200" dirty="0">
                <a:solidFill>
                  <a:prstClr val="black"/>
                </a:solidFill>
                <a:latin typeface="Calibri" panose="020F0502020204030204"/>
                <a:ea typeface="+mn-ea"/>
                <a:cs typeface="+mn-cs"/>
              </a:rPr>
              <a:t>In general: </a:t>
            </a:r>
            <a:r>
              <a:rPr lang="en-US" sz="2000" kern="1200" dirty="0">
                <a:solidFill>
                  <a:prstClr val="black"/>
                </a:solidFill>
                <a:latin typeface="Calibri" panose="020F0502020204030204"/>
                <a:ea typeface="+mn-ea"/>
                <a:cs typeface="+mn-cs"/>
              </a:rPr>
              <a:t>Use dark colors on a light background, or vice versa</a:t>
            </a:r>
          </a:p>
        </p:txBody>
      </p:sp>
    </p:spTree>
    <p:extLst>
      <p:ext uri="{BB962C8B-B14F-4D97-AF65-F5344CB8AC3E}">
        <p14:creationId xmlns:p14="http://schemas.microsoft.com/office/powerpoint/2010/main" val="1192202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p:txBody>
          <a:bodyPr/>
          <a:lstStyle/>
          <a:p>
            <a:r>
              <a:rPr lang="en-US" dirty="0"/>
              <a:t>General Considerations – Color Contrast (2 of 3)</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a:xfrm>
            <a:off x="208960" y="1049735"/>
            <a:ext cx="5346451" cy="3416400"/>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b="1" kern="1200" dirty="0">
                <a:solidFill>
                  <a:prstClr val="black"/>
                </a:solidFill>
                <a:latin typeface="Calibri" panose="020F0502020204030204"/>
                <a:ea typeface="+mn-ea"/>
                <a:cs typeface="+mn-cs"/>
              </a:rPr>
              <a:t>Color Contrast: </a:t>
            </a:r>
            <a:r>
              <a:rPr lang="en-US" sz="2400" kern="1200" dirty="0">
                <a:solidFill>
                  <a:prstClr val="black"/>
                </a:solidFill>
                <a:latin typeface="Calibri" panose="020F0502020204030204"/>
                <a:ea typeface="+mn-ea"/>
                <a:cs typeface="+mn-cs"/>
              </a:rPr>
              <a:t>if using designed colors or colors you are unsure of</a:t>
            </a:r>
            <a:endParaRPr lang="en-US" sz="2000" kern="1200" dirty="0">
              <a:solidFill>
                <a:prstClr val="black"/>
              </a:solidFill>
              <a:latin typeface="Calibri" panose="020F0502020204030204"/>
              <a:ea typeface="+mn-ea"/>
              <a:cs typeface="+mn-cs"/>
            </a:endParaRPr>
          </a:p>
          <a:p>
            <a:pPr marL="685800" lvl="1" indent="-228600">
              <a:lnSpc>
                <a:spcPct val="90000"/>
              </a:lnSpc>
              <a:spcBef>
                <a:spcPts val="1000"/>
              </a:spcBef>
              <a:buClrTx/>
              <a:buSzTx/>
              <a:buFont typeface="Arial" panose="020B0604020202020204" pitchFamily="34" charset="0"/>
              <a:buChar char="•"/>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Check out: </a:t>
            </a:r>
          </a:p>
          <a:p>
            <a:pPr marL="1143000" lvl="2" indent="-228600">
              <a:lnSpc>
                <a:spcPct val="90000"/>
              </a:lnSpc>
              <a:spcBef>
                <a:spcPts val="1000"/>
              </a:spcBef>
              <a:buClrTx/>
              <a:buSzTx/>
              <a:buFont typeface="Arial" panose="020B0604020202020204" pitchFamily="34" charset="0"/>
              <a:buChar char="•"/>
              <a:defRPr/>
            </a:pP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hlinkClick r:id="rId3"/>
              </a:rPr>
              <a:t>U-M’s </a:t>
            </a:r>
            <a:r>
              <a:rPr lang="en-US" sz="2000" kern="1200" dirty="0">
                <a:solidFill>
                  <a:prstClr val="black"/>
                </a:solidFill>
                <a:latin typeface="Calibri" panose="020F0502020204030204"/>
                <a:ea typeface="+mn-ea"/>
                <a:cs typeface="+mn-cs"/>
                <a:hlinkClick r:id="rId3"/>
              </a:rPr>
              <a:t>Color Brand Guide</a:t>
            </a:r>
            <a:endParaRPr lang="en-US" sz="2000" kern="1200" dirty="0">
              <a:solidFill>
                <a:prstClr val="black"/>
              </a:solidFill>
              <a:latin typeface="Calibri" panose="020F0502020204030204"/>
              <a:ea typeface="+mn-ea"/>
              <a:cs typeface="+mn-cs"/>
            </a:endParaRPr>
          </a:p>
          <a:p>
            <a:pPr marL="1143000" lvl="2" indent="-228600">
              <a:lnSpc>
                <a:spcPct val="90000"/>
              </a:lnSpc>
              <a:spcBef>
                <a:spcPts val="1000"/>
              </a:spcBef>
              <a:buClrTx/>
              <a:buSzTx/>
              <a:buFont typeface="Arial" panose="020B0604020202020204" pitchFamily="34" charset="0"/>
              <a:buChar char="•"/>
              <a:defRPr/>
            </a:pPr>
            <a:r>
              <a:rPr lang="en-US" sz="2000" kern="1200" dirty="0">
                <a:solidFill>
                  <a:prstClr val="black"/>
                </a:solidFill>
                <a:latin typeface="Calibri" panose="020F0502020204030204"/>
                <a:ea typeface="+mn-ea"/>
                <a:cs typeface="+mn-cs"/>
                <a:hlinkClick r:id="rId4"/>
              </a:rPr>
              <a:t>Accessibility site's color contrast guide</a:t>
            </a:r>
            <a:endParaRPr lang="en-US" sz="2000" kern="1200" dirty="0">
              <a:solidFill>
                <a:prstClr val="black"/>
              </a:solidFill>
              <a:latin typeface="Calibri" panose="020F0502020204030204"/>
              <a:ea typeface="+mn-ea"/>
              <a:cs typeface="+mn-cs"/>
            </a:endParaRPr>
          </a:p>
          <a:p>
            <a:pPr marL="1143000" lvl="2" indent="-228600">
              <a:lnSpc>
                <a:spcPct val="90000"/>
              </a:lnSpc>
              <a:spcBef>
                <a:spcPts val="1000"/>
              </a:spcBef>
              <a:buClrTx/>
              <a:buSzTx/>
              <a:buFont typeface="Arial" panose="020B0604020202020204" pitchFamily="34" charset="0"/>
              <a:buChar char="•"/>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Download </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rPr>
              <a:t>from the Software Center on</a:t>
            </a: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000" b="1" i="0" u="none" strike="noStrike" kern="1200" cap="none" spc="0" normalizeH="0" baseline="0" noProof="0" dirty="0" err="1">
                <a:ln>
                  <a:noFill/>
                </a:ln>
                <a:solidFill>
                  <a:prstClr val="black"/>
                </a:solidFill>
                <a:effectLst/>
                <a:uLnTx/>
                <a:uFillTx/>
                <a:latin typeface="Calibri" panose="020F0502020204030204"/>
                <a:ea typeface="+mn-ea"/>
                <a:cs typeface="+mn-cs"/>
              </a:rPr>
              <a:t>MiWorkspace</a:t>
            </a:r>
            <a:r>
              <a:rPr lang="en-US" sz="2000" b="1" kern="1200" dirty="0">
                <a:solidFill>
                  <a:prstClr val="black"/>
                </a:solidFill>
                <a:latin typeface="Calibri" panose="020F0502020204030204"/>
                <a:ea typeface="+mn-ea"/>
                <a:cs typeface="+mn-cs"/>
              </a:rPr>
              <a:t> </a:t>
            </a:r>
            <a:r>
              <a:rPr lang="en-US" sz="2000" kern="1200" dirty="0">
                <a:solidFill>
                  <a:prstClr val="black"/>
                </a:solidFill>
                <a:latin typeface="Calibri" panose="020F0502020204030204"/>
                <a:ea typeface="+mn-ea"/>
                <a:cs typeface="+mn-cs"/>
              </a:rPr>
              <a:t>computers: “</a:t>
            </a:r>
            <a:r>
              <a:rPr lang="en-US" sz="2000" kern="1200" dirty="0" err="1">
                <a:solidFill>
                  <a:prstClr val="black"/>
                </a:solidFill>
                <a:latin typeface="Calibri" panose="020F0502020204030204"/>
                <a:ea typeface="+mn-ea"/>
                <a:cs typeface="+mn-cs"/>
              </a:rPr>
              <a:t>Colour</a:t>
            </a:r>
            <a:r>
              <a:rPr lang="en-US" sz="2000" kern="1200" dirty="0">
                <a:solidFill>
                  <a:prstClr val="black"/>
                </a:solidFill>
                <a:latin typeface="Calibri" panose="020F0502020204030204"/>
                <a:ea typeface="+mn-ea"/>
                <a:cs typeface="+mn-cs"/>
              </a:rPr>
              <a:t> Contrast </a:t>
            </a:r>
            <a:r>
              <a:rPr lang="en-US" sz="2000" kern="1200" dirty="0" err="1">
                <a:solidFill>
                  <a:prstClr val="black"/>
                </a:solidFill>
                <a:latin typeface="Calibri" panose="020F0502020204030204"/>
                <a:ea typeface="+mn-ea"/>
                <a:cs typeface="+mn-cs"/>
              </a:rPr>
              <a:t>Analyser</a:t>
            </a:r>
            <a:r>
              <a:rPr lang="en-US" sz="2000" kern="1200" dirty="0">
                <a:solidFill>
                  <a:prstClr val="black"/>
                </a:solidFill>
                <a:latin typeface="Calibri" panose="020F0502020204030204"/>
                <a:ea typeface="+mn-ea"/>
                <a:cs typeface="+mn-cs"/>
              </a:rPr>
              <a:t>”</a:t>
            </a:r>
          </a:p>
          <a:p>
            <a:pPr marL="1143000" lvl="2" indent="-228600">
              <a:lnSpc>
                <a:spcPct val="90000"/>
              </a:lnSpc>
              <a:spcBef>
                <a:spcPts val="1000"/>
              </a:spcBef>
              <a:buClrTx/>
              <a:buSzTx/>
              <a:buFont typeface="Arial" panose="020B0604020202020204" pitchFamily="34" charset="0"/>
              <a:buChar char="•"/>
              <a:defRPr/>
            </a:pPr>
            <a:r>
              <a:rPr kumimoji="0" lang="en-US" sz="2000" i="0" u="none" strike="noStrike" kern="1200" cap="none" spc="0" normalizeH="0" baseline="0" noProof="0" dirty="0" err="1">
                <a:ln>
                  <a:noFill/>
                </a:ln>
                <a:solidFill>
                  <a:prstClr val="black"/>
                </a:solidFill>
                <a:effectLst/>
                <a:uLnTx/>
                <a:uFillTx/>
                <a:latin typeface="Calibri" panose="020F0502020204030204"/>
                <a:ea typeface="+mn-ea"/>
                <a:cs typeface="+mn-cs"/>
                <a:hlinkClick r:id="rId5"/>
              </a:rPr>
              <a:t>WebAIM’s</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hlinkClick r:id="rId5"/>
              </a:rPr>
              <a:t> color contrast checker</a:t>
            </a:r>
            <a:endPar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3217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a:xfrm>
            <a:off x="311700" y="92125"/>
            <a:ext cx="8520600" cy="572700"/>
          </a:xfrm>
        </p:spPr>
        <p:txBody>
          <a:bodyPr/>
          <a:lstStyle/>
          <a:p>
            <a:r>
              <a:rPr lang="en-US" dirty="0"/>
              <a:t>General Considerations – Color Contrast (3 of 3)</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a:xfrm>
            <a:off x="208961" y="816827"/>
            <a:ext cx="4363040" cy="1754923"/>
          </a:xfrm>
        </p:spPr>
        <p:txBody>
          <a:bodyPr/>
          <a:lstStyle/>
          <a:p>
            <a:pPr marL="228600" marR="0" lvl="0" indent="-228600" algn="l" defTabSz="914400" rtl="0" eaLnBrk="1" fontAlgn="auto" latinLnBrk="0" hangingPunct="1">
              <a:lnSpc>
                <a:spcPct val="90000"/>
              </a:lnSpc>
              <a:spcAft>
                <a:spcPts val="0"/>
              </a:spcAft>
              <a:buClrTx/>
              <a:buSzTx/>
              <a:buFont typeface="Arial" panose="020B0604020202020204" pitchFamily="34" charset="0"/>
              <a:buChar char="•"/>
              <a:tabLst/>
              <a:defRPr/>
            </a:pP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rPr>
              <a:t>To “meet accessibility standards”, aim for a contrast ratio of 4.5:1 </a:t>
            </a:r>
          </a:p>
          <a:p>
            <a:pPr marL="228600" marR="0" lvl="0" indent="-228600" algn="l" defTabSz="914400" rtl="0" eaLnBrk="1" fontAlgn="auto" latinLnBrk="0" hangingPunct="1">
              <a:lnSpc>
                <a:spcPct val="90000"/>
              </a:lnSpc>
              <a:spcAft>
                <a:spcPts val="0"/>
              </a:spcAft>
              <a:buClrTx/>
              <a:buSzTx/>
              <a:buFont typeface="Arial" panose="020B0604020202020204" pitchFamily="34" charset="0"/>
              <a:buChar char="•"/>
              <a:tabLst/>
              <a:defRPr/>
            </a:pPr>
            <a:r>
              <a:rPr lang="en-US" sz="2000" kern="1200" dirty="0">
                <a:solidFill>
                  <a:prstClr val="black"/>
                </a:solidFill>
                <a:latin typeface="Calibri" panose="020F0502020204030204"/>
                <a:ea typeface="+mn-ea"/>
                <a:cs typeface="+mn-cs"/>
              </a:rPr>
              <a:t>Not a perfect science, consider colors you’ll use at the start of a document/in templates</a:t>
            </a:r>
            <a:endPar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5" name="Picture 4" descr="Screenshot of U-M Software Center. Colour Contrast Analyser icon is visible in the 'Applications' area. Colour is entered in the search box.">
            <a:extLst>
              <a:ext uri="{FF2B5EF4-FFF2-40B4-BE49-F238E27FC236}">
                <a16:creationId xmlns:a16="http://schemas.microsoft.com/office/drawing/2014/main" id="{257C860A-D55B-495D-F3D5-8B7163DEE399}"/>
              </a:ext>
            </a:extLst>
          </p:cNvPr>
          <p:cNvPicPr>
            <a:picLocks noChangeAspect="1"/>
          </p:cNvPicPr>
          <p:nvPr/>
        </p:nvPicPr>
        <p:blipFill>
          <a:blip r:embed="rId3"/>
          <a:stretch>
            <a:fillRect/>
          </a:stretch>
        </p:blipFill>
        <p:spPr>
          <a:xfrm>
            <a:off x="208961" y="2363056"/>
            <a:ext cx="4414796" cy="2150063"/>
          </a:xfrm>
          <a:prstGeom prst="rect">
            <a:avLst/>
          </a:prstGeom>
        </p:spPr>
      </p:pic>
      <p:pic>
        <p:nvPicPr>
          <p:cNvPr id="7" name="Picture 6" descr="Color Contrast Analyser tool window, with a foreground and background text color selected.">
            <a:extLst>
              <a:ext uri="{FF2B5EF4-FFF2-40B4-BE49-F238E27FC236}">
                <a16:creationId xmlns:a16="http://schemas.microsoft.com/office/drawing/2014/main" id="{4039D646-2B1F-FFD5-9CAF-A973D3B7D94F}"/>
              </a:ext>
            </a:extLst>
          </p:cNvPr>
          <p:cNvPicPr>
            <a:picLocks noChangeAspect="1"/>
          </p:cNvPicPr>
          <p:nvPr/>
        </p:nvPicPr>
        <p:blipFill>
          <a:blip r:embed="rId4"/>
          <a:stretch>
            <a:fillRect/>
          </a:stretch>
        </p:blipFill>
        <p:spPr>
          <a:xfrm>
            <a:off x="5276897" y="1049735"/>
            <a:ext cx="3503647" cy="2344298"/>
          </a:xfrm>
          <a:prstGeom prst="rect">
            <a:avLst/>
          </a:prstGeom>
        </p:spPr>
      </p:pic>
    </p:spTree>
    <p:extLst>
      <p:ext uri="{BB962C8B-B14F-4D97-AF65-F5344CB8AC3E}">
        <p14:creationId xmlns:p14="http://schemas.microsoft.com/office/powerpoint/2010/main" val="814348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p:txBody>
          <a:bodyPr/>
          <a:lstStyle/>
          <a:p>
            <a:r>
              <a:rPr lang="en-US" dirty="0"/>
              <a:t>General Considerations – Link text (1 of 2)</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a:xfrm>
            <a:off x="208960" y="1049735"/>
            <a:ext cx="4363040" cy="3416400"/>
          </a:xfrm>
        </p:spPr>
        <p:txBody>
          <a:bodyPr/>
          <a:lstStyle/>
          <a:p>
            <a:pPr marL="0" marR="0" lvl="0" indent="0" algn="l" defTabSz="914400" rtl="0" eaLnBrk="1" fontAlgn="auto" latinLnBrk="0" hangingPunct="1">
              <a:lnSpc>
                <a:spcPct val="90000"/>
              </a:lnSpc>
              <a:spcBef>
                <a:spcPts val="1000"/>
              </a:spcBef>
              <a:spcAft>
                <a:spcPts val="0"/>
              </a:spcAft>
              <a:buClrTx/>
              <a:buSzTx/>
              <a:buNone/>
              <a:tabLst/>
              <a:defRPr/>
            </a:pPr>
            <a:r>
              <a:rPr lang="en-US" sz="2400" b="1" kern="1200" dirty="0">
                <a:solidFill>
                  <a:prstClr val="black"/>
                </a:solidFill>
                <a:latin typeface="Calibri" panose="020F0502020204030204"/>
                <a:ea typeface="+mn-ea"/>
                <a:cs typeface="+mn-cs"/>
              </a:rPr>
              <a:t>Link text: </a:t>
            </a:r>
            <a:r>
              <a:rPr lang="en-US" sz="2400" kern="1200" dirty="0">
                <a:solidFill>
                  <a:prstClr val="black"/>
                </a:solidFill>
                <a:latin typeface="Calibri" panose="020F0502020204030204"/>
                <a:ea typeface="+mn-ea"/>
                <a:cs typeface="+mn-cs"/>
              </a:rPr>
              <a:t>provide clear information on where a link will take your user, either as the link text directly (best for digital), or next to the link (best for print)</a:t>
            </a:r>
          </a:p>
        </p:txBody>
      </p:sp>
      <p:sp>
        <p:nvSpPr>
          <p:cNvPr id="4" name="Text Placeholder 2">
            <a:extLst>
              <a:ext uri="{FF2B5EF4-FFF2-40B4-BE49-F238E27FC236}">
                <a16:creationId xmlns:a16="http://schemas.microsoft.com/office/drawing/2014/main" id="{790E1760-BE0B-51FF-46FB-FD420510685E}"/>
              </a:ext>
            </a:extLst>
          </p:cNvPr>
          <p:cNvSpPr txBox="1">
            <a:spLocks/>
          </p:cNvSpPr>
          <p:nvPr/>
        </p:nvSpPr>
        <p:spPr>
          <a:xfrm>
            <a:off x="4560498" y="914985"/>
            <a:ext cx="4363040" cy="3416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685800" lvl="1" indent="-228600">
              <a:lnSpc>
                <a:spcPct val="90000"/>
              </a:lnSpc>
              <a:spcBef>
                <a:spcPts val="1000"/>
              </a:spcBef>
              <a:buClrTx/>
              <a:buSzTx/>
              <a:buFont typeface="Arial" panose="020B0604020202020204" pitchFamily="34" charset="0"/>
              <a:buChar char="•"/>
              <a:defRPr/>
            </a:pPr>
            <a:r>
              <a:rPr lang="en-US" sz="2000" b="1" kern="1200" dirty="0">
                <a:solidFill>
                  <a:prstClr val="black"/>
                </a:solidFill>
                <a:latin typeface="Calibri" panose="020F0502020204030204"/>
                <a:ea typeface="+mn-ea"/>
                <a:cs typeface="+mn-cs"/>
              </a:rPr>
              <a:t>Best for digital:</a:t>
            </a:r>
            <a:r>
              <a:rPr lang="en-US" sz="2000" kern="1200" dirty="0">
                <a:solidFill>
                  <a:prstClr val="black"/>
                </a:solidFill>
                <a:latin typeface="Calibri" panose="020F0502020204030204"/>
                <a:ea typeface="+mn-ea"/>
                <a:cs typeface="+mn-cs"/>
              </a:rPr>
              <a:t> Check out </a:t>
            </a:r>
            <a:r>
              <a:rPr lang="en-US" sz="2000" kern="1200" dirty="0">
                <a:solidFill>
                  <a:prstClr val="black"/>
                </a:solidFill>
                <a:latin typeface="Calibri" panose="020F0502020204030204"/>
                <a:ea typeface="+mn-ea"/>
                <a:cs typeface="+mn-cs"/>
                <a:hlinkClick r:id="rId3"/>
              </a:rPr>
              <a:t>U-M’s Color Brand Guide</a:t>
            </a:r>
            <a:endParaRPr lang="en-US" sz="2000" kern="1200" dirty="0">
              <a:solidFill>
                <a:prstClr val="black"/>
              </a:solidFill>
              <a:latin typeface="Calibri" panose="020F0502020204030204"/>
              <a:ea typeface="+mn-ea"/>
              <a:cs typeface="+mn-cs"/>
            </a:endParaRPr>
          </a:p>
          <a:p>
            <a:pPr marL="685800" lvl="1" indent="-228600">
              <a:lnSpc>
                <a:spcPct val="90000"/>
              </a:lnSpc>
              <a:spcBef>
                <a:spcPts val="1000"/>
              </a:spcBef>
              <a:buClrTx/>
              <a:buSzTx/>
              <a:buFont typeface="Arial" panose="020B0604020202020204" pitchFamily="34" charset="0"/>
              <a:buChar char="•"/>
              <a:defRPr/>
            </a:pPr>
            <a:r>
              <a:rPr lang="en-US" sz="2000" b="1" kern="1200" dirty="0">
                <a:solidFill>
                  <a:prstClr val="black"/>
                </a:solidFill>
                <a:latin typeface="Calibri" panose="020F0502020204030204"/>
                <a:ea typeface="+mn-ea"/>
                <a:cs typeface="+mn-cs"/>
              </a:rPr>
              <a:t>Best for print:</a:t>
            </a:r>
            <a:r>
              <a:rPr lang="en-US" sz="2000" kern="1200" dirty="0">
                <a:solidFill>
                  <a:prstClr val="black"/>
                </a:solidFill>
                <a:latin typeface="Calibri" panose="020F0502020204030204"/>
                <a:ea typeface="+mn-ea"/>
                <a:cs typeface="+mn-cs"/>
              </a:rPr>
              <a:t> For information on color accessibility, visit U-M’s Color Brand Guide: </a:t>
            </a:r>
            <a:r>
              <a:rPr lang="en-US" sz="2000" kern="1200" dirty="0">
                <a:solidFill>
                  <a:prstClr val="black"/>
                </a:solidFill>
                <a:latin typeface="Calibri" panose="020F0502020204030204"/>
                <a:ea typeface="+mn-ea"/>
                <a:cs typeface="+mn-cs"/>
                <a:hlinkClick r:id="rId3"/>
              </a:rPr>
              <a:t>https://brand.umich.edu/design-resources/colors/</a:t>
            </a:r>
            <a:r>
              <a:rPr lang="en-US" sz="2000" kern="1200" dirty="0">
                <a:solidFill>
                  <a:prstClr val="black"/>
                </a:solidFill>
                <a:latin typeface="Calibri" panose="020F0502020204030204"/>
                <a:ea typeface="+mn-ea"/>
                <a:cs typeface="+mn-cs"/>
              </a:rPr>
              <a:t> </a:t>
            </a:r>
          </a:p>
          <a:p>
            <a:pPr marL="685800" lvl="1" indent="-228600">
              <a:lnSpc>
                <a:spcPct val="90000"/>
              </a:lnSpc>
              <a:spcBef>
                <a:spcPts val="1000"/>
              </a:spcBef>
              <a:buClrTx/>
              <a:buSzTx/>
              <a:buFont typeface="Arial" panose="020B0604020202020204" pitchFamily="34" charset="0"/>
              <a:buChar char="•"/>
              <a:defRPr/>
            </a:pPr>
            <a:r>
              <a:rPr lang="en-US" sz="2000" b="1" kern="1200" dirty="0">
                <a:solidFill>
                  <a:prstClr val="black"/>
                </a:solidFill>
                <a:latin typeface="Calibri" panose="020F0502020204030204"/>
                <a:ea typeface="+mn-ea"/>
                <a:cs typeface="+mn-cs"/>
              </a:rPr>
              <a:t>Poor practice:</a:t>
            </a:r>
            <a:r>
              <a:rPr lang="en-US" sz="2000" kern="1200" dirty="0">
                <a:solidFill>
                  <a:prstClr val="black"/>
                </a:solidFill>
                <a:latin typeface="Calibri" panose="020F0502020204030204"/>
                <a:ea typeface="+mn-ea"/>
                <a:cs typeface="+mn-cs"/>
              </a:rPr>
              <a:t> Click here, Learn More</a:t>
            </a:r>
          </a:p>
        </p:txBody>
      </p:sp>
    </p:spTree>
    <p:extLst>
      <p:ext uri="{BB962C8B-B14F-4D97-AF65-F5344CB8AC3E}">
        <p14:creationId xmlns:p14="http://schemas.microsoft.com/office/powerpoint/2010/main" val="1402683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DB35-FBAA-4675-929B-43BE46C8675D}"/>
              </a:ext>
            </a:extLst>
          </p:cNvPr>
          <p:cNvSpPr>
            <a:spLocks noGrp="1"/>
          </p:cNvSpPr>
          <p:nvPr>
            <p:ph type="title"/>
          </p:nvPr>
        </p:nvSpPr>
        <p:spPr/>
        <p:txBody>
          <a:bodyPr/>
          <a:lstStyle/>
          <a:p>
            <a:r>
              <a:rPr lang="en-US" dirty="0"/>
              <a:t>General Considerations – Link text (2 of 2)</a:t>
            </a:r>
          </a:p>
        </p:txBody>
      </p:sp>
      <p:sp>
        <p:nvSpPr>
          <p:cNvPr id="3" name="Text Placeholder 2">
            <a:extLst>
              <a:ext uri="{FF2B5EF4-FFF2-40B4-BE49-F238E27FC236}">
                <a16:creationId xmlns:a16="http://schemas.microsoft.com/office/drawing/2014/main" id="{D0C9D486-6C4D-4929-8D7B-14E3017C1B86}"/>
              </a:ext>
            </a:extLst>
          </p:cNvPr>
          <p:cNvSpPr>
            <a:spLocks noGrp="1"/>
          </p:cNvSpPr>
          <p:nvPr>
            <p:ph type="body" idx="1"/>
          </p:nvPr>
        </p:nvSpPr>
        <p:spPr>
          <a:xfrm>
            <a:off x="208960" y="1049735"/>
            <a:ext cx="4363040" cy="3416400"/>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000" kern="1200" dirty="0">
                <a:solidFill>
                  <a:prstClr val="black"/>
                </a:solidFill>
                <a:latin typeface="Calibri" panose="020F0502020204030204"/>
                <a:ea typeface="+mn-ea"/>
                <a:cs typeface="+mn-cs"/>
              </a:rPr>
              <a:t>Not clear where links will go</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000" kern="1200" dirty="0">
                <a:solidFill>
                  <a:prstClr val="black"/>
                </a:solidFill>
                <a:latin typeface="Calibri" panose="020F0502020204030204"/>
                <a:ea typeface="+mn-ea"/>
                <a:cs typeface="+mn-cs"/>
              </a:rPr>
              <a:t>Not clear which link applies to which placeholder event</a:t>
            </a:r>
          </a:p>
        </p:txBody>
      </p:sp>
      <p:pic>
        <p:nvPicPr>
          <p:cNvPr id="5" name="Picture 4" descr="Nine individual place holder event boxes within a 3 by 3 grid. Underneath each placeholder event is hyperlinked text reading 'Learn More'. It is difficult to ascertain which event box each Learn More text applies to.">
            <a:extLst>
              <a:ext uri="{FF2B5EF4-FFF2-40B4-BE49-F238E27FC236}">
                <a16:creationId xmlns:a16="http://schemas.microsoft.com/office/drawing/2014/main" id="{65F91C94-27CF-3BEF-7B36-01786BCC064F}"/>
              </a:ext>
            </a:extLst>
          </p:cNvPr>
          <p:cNvPicPr>
            <a:picLocks noChangeAspect="1"/>
          </p:cNvPicPr>
          <p:nvPr/>
        </p:nvPicPr>
        <p:blipFill>
          <a:blip r:embed="rId3"/>
          <a:stretch>
            <a:fillRect/>
          </a:stretch>
        </p:blipFill>
        <p:spPr>
          <a:xfrm>
            <a:off x="4572000" y="1058640"/>
            <a:ext cx="3761438" cy="3035125"/>
          </a:xfrm>
          <a:prstGeom prst="rect">
            <a:avLst/>
          </a:prstGeom>
        </p:spPr>
      </p:pic>
    </p:spTree>
    <p:extLst>
      <p:ext uri="{BB962C8B-B14F-4D97-AF65-F5344CB8AC3E}">
        <p14:creationId xmlns:p14="http://schemas.microsoft.com/office/powerpoint/2010/main" val="3668096197"/>
      </p:ext>
    </p:extLst>
  </p:cSld>
  <p:clrMapOvr>
    <a:masterClrMapping/>
  </p:clrMapOvr>
</p:sld>
</file>

<file path=ppt/theme/theme1.xml><?xml version="1.0" encoding="utf-8"?>
<a:theme xmlns:a="http://schemas.openxmlformats.org/drawingml/2006/main" name="Simple Light">
  <a:themeElements>
    <a:clrScheme name="Custom 1">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3344D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7036</TotalTime>
  <Words>4287</Words>
  <Application>Microsoft Macintosh PowerPoint</Application>
  <PresentationFormat>On-screen Show (16:9)</PresentationFormat>
  <Paragraphs>234</Paragraphs>
  <Slides>34</Slides>
  <Notes>34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Georgia</vt:lpstr>
      <vt:lpstr>Simple Light</vt:lpstr>
      <vt:lpstr>Accessible  Presentations</vt:lpstr>
      <vt:lpstr>Access Notes</vt:lpstr>
      <vt:lpstr>Summary</vt:lpstr>
      <vt:lpstr>General Considerations &amp; Specific Practices</vt:lpstr>
      <vt:lpstr>General Considerations – Color Contrast (1 of 3)</vt:lpstr>
      <vt:lpstr>General Considerations – Color Contrast (2 of 3)</vt:lpstr>
      <vt:lpstr>General Considerations – Color Contrast (3 of 3)</vt:lpstr>
      <vt:lpstr>General Considerations – Link text (1 of 2)</vt:lpstr>
      <vt:lpstr>General Considerations – Link text (2 of 2)</vt:lpstr>
      <vt:lpstr>General Considerations – Typography (1 of 2)</vt:lpstr>
      <vt:lpstr>General Considerations – Typography (2 of 2)</vt:lpstr>
      <vt:lpstr>General Considerations – Alt text</vt:lpstr>
      <vt:lpstr>General Considerations – Accessibility Checkers</vt:lpstr>
      <vt:lpstr>Designing an accessible presentation</vt:lpstr>
      <vt:lpstr>Starting off</vt:lpstr>
      <vt:lpstr>Setting up your presentation environment</vt:lpstr>
      <vt:lpstr>Effective Titles</vt:lpstr>
      <vt:lpstr>Reading Order</vt:lpstr>
      <vt:lpstr>Accessibility workspaces (1 of 3)</vt:lpstr>
      <vt:lpstr>Accessibility workspaces (2 of 3)</vt:lpstr>
      <vt:lpstr>Accessibility workspaces (3 of 3)</vt:lpstr>
      <vt:lpstr>Presenting tips – prior to presenting</vt:lpstr>
      <vt:lpstr>Presenting tips – day of</vt:lpstr>
      <vt:lpstr>Remediating for accessibility</vt:lpstr>
      <vt:lpstr>Remediation tips (1 of 2)</vt:lpstr>
      <vt:lpstr>Remediation tips (2 of 2)</vt:lpstr>
      <vt:lpstr>Complex Issues</vt:lpstr>
      <vt:lpstr>Complex cases – complex diagrams</vt:lpstr>
      <vt:lpstr>Complex cases – tables</vt:lpstr>
      <vt:lpstr>Complex cases – media</vt:lpstr>
      <vt:lpstr>Getting involved</vt:lpstr>
      <vt:lpstr>Upcoming Events and Resources</vt:lpstr>
      <vt:lpstr>Thank you!</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Creating Accessible Digital Documents: An Overview</dc:title>
  <dc:creator>Deaton, Phil</dc:creator>
  <cp:lastModifiedBy>Gruendl, Angie</cp:lastModifiedBy>
  <cp:revision>203</cp:revision>
  <dcterms:modified xsi:type="dcterms:W3CDTF">2024-02-21T18:16:28Z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a2fed65-62e7-46ea-af74-187e0c17143a_Enabled">
    <vt:lpwstr>true</vt:lpwstr>
  </property>
  <property fmtid="{D5CDD505-2E9C-101B-9397-08002B2CF9AE}" pid="3" name="MSIP_Label_3a2fed65-62e7-46ea-af74-187e0c17143a_SetDate">
    <vt:lpwstr>2023-08-15T19:12:05Z</vt:lpwstr>
  </property>
  <property fmtid="{D5CDD505-2E9C-101B-9397-08002B2CF9AE}" pid="4" name="MSIP_Label_3a2fed65-62e7-46ea-af74-187e0c17143a_Method">
    <vt:lpwstr>Privileged</vt:lpwstr>
  </property>
  <property fmtid="{D5CDD505-2E9C-101B-9397-08002B2CF9AE}" pid="5" name="MSIP_Label_3a2fed65-62e7-46ea-af74-187e0c17143a_Name">
    <vt:lpwstr>3a2fed65-62e7-46ea-af74-187e0c17143a</vt:lpwstr>
  </property>
  <property fmtid="{D5CDD505-2E9C-101B-9397-08002B2CF9AE}" pid="6" name="MSIP_Label_3a2fed65-62e7-46ea-af74-187e0c17143a_SiteId">
    <vt:lpwstr>d5fb7087-3777-42ad-966a-892ef47225d1</vt:lpwstr>
  </property>
  <property fmtid="{D5CDD505-2E9C-101B-9397-08002B2CF9AE}" pid="7" name="MSIP_Label_3a2fed65-62e7-46ea-af74-187e0c17143a_ActionId">
    <vt:lpwstr>94d1bd8c-0a0b-4fdb-9855-5807df8f45a2</vt:lpwstr>
  </property>
  <property fmtid="{D5CDD505-2E9C-101B-9397-08002B2CF9AE}" pid="8" name="MSIP_Label_3a2fed65-62e7-46ea-af74-187e0c17143a_ContentBits">
    <vt:lpwstr>0</vt:lpwstr>
  </property>
</Properties>
</file>