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8"/>
  </p:notesMasterIdLst>
  <p:sldIdLst>
    <p:sldId id="256" r:id="rId2"/>
    <p:sldId id="315" r:id="rId3"/>
    <p:sldId id="258" r:id="rId4"/>
    <p:sldId id="257" r:id="rId5"/>
    <p:sldId id="261" r:id="rId6"/>
    <p:sldId id="266" r:id="rId7"/>
    <p:sldId id="274" r:id="rId8"/>
    <p:sldId id="275" r:id="rId9"/>
    <p:sldId id="276" r:id="rId10"/>
    <p:sldId id="271" r:id="rId11"/>
    <p:sldId id="270" r:id="rId12"/>
    <p:sldId id="272" r:id="rId13"/>
    <p:sldId id="273" r:id="rId14"/>
    <p:sldId id="277" r:id="rId15"/>
    <p:sldId id="278" r:id="rId16"/>
    <p:sldId id="279" r:id="rId17"/>
    <p:sldId id="280" r:id="rId18"/>
    <p:sldId id="281" r:id="rId19"/>
    <p:sldId id="284" r:id="rId20"/>
    <p:sldId id="309" r:id="rId21"/>
    <p:sldId id="283" r:id="rId22"/>
    <p:sldId id="282" r:id="rId23"/>
    <p:sldId id="285" r:id="rId24"/>
    <p:sldId id="288" r:id="rId25"/>
    <p:sldId id="289" r:id="rId26"/>
    <p:sldId id="287" r:id="rId27"/>
    <p:sldId id="290" r:id="rId28"/>
    <p:sldId id="299" r:id="rId29"/>
    <p:sldId id="300" r:id="rId30"/>
    <p:sldId id="286" r:id="rId31"/>
    <p:sldId id="291" r:id="rId32"/>
    <p:sldId id="292" r:id="rId33"/>
    <p:sldId id="293" r:id="rId34"/>
    <p:sldId id="307" r:id="rId35"/>
    <p:sldId id="308" r:id="rId36"/>
    <p:sldId id="301" r:id="rId37"/>
    <p:sldId id="302" r:id="rId38"/>
    <p:sldId id="303" r:id="rId39"/>
    <p:sldId id="304" r:id="rId40"/>
    <p:sldId id="305" r:id="rId41"/>
    <p:sldId id="294" r:id="rId42"/>
    <p:sldId id="295" r:id="rId43"/>
    <p:sldId id="296" r:id="rId44"/>
    <p:sldId id="297" r:id="rId45"/>
    <p:sldId id="311" r:id="rId46"/>
    <p:sldId id="298" r:id="rId47"/>
    <p:sldId id="306" r:id="rId48"/>
    <p:sldId id="310" r:id="rId49"/>
    <p:sldId id="312" r:id="rId50"/>
    <p:sldId id="313" r:id="rId51"/>
    <p:sldId id="262" r:id="rId52"/>
    <p:sldId id="263" r:id="rId53"/>
    <p:sldId id="264" r:id="rId54"/>
    <p:sldId id="265" r:id="rId55"/>
    <p:sldId id="267" r:id="rId56"/>
    <p:sldId id="268" r:id="rId5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D9CeY4lcMwdikQTFJQpCQ==" hashData="OBFsW5JfDpsMiPT4uTgKd5K+eMTfbVUEVY15cDS4+iHnxeGHSiiFln09TNG5/KRB1ZJdOgt1WDms/RJV4Uw7wg=="/>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iLfpwGkQzYUGIgkglrx6I8hAdec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24"/>
    <p:restoredTop sz="82997"/>
  </p:normalViewPr>
  <p:slideViewPr>
    <p:cSldViewPr snapToGrid="0">
      <p:cViewPr varScale="1">
        <p:scale>
          <a:sx n="99" d="100"/>
          <a:sy n="99" d="100"/>
        </p:scale>
        <p:origin x="5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 name="Google Shape;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1" name="Google Shape;10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5180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898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2788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1879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753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7203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8774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4134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235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63" name="Google Shape;6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0680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2E2E2A"/>
                </a:solidFill>
                <a:effectLst/>
                <a:latin typeface="Public Sans Web"/>
              </a:rPr>
              <a:t> </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3944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2043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7365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9531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9978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2787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2038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CDA5-696F-7E10-91E1-FE21A35E3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BEDE8-F74A-FE48-5778-AB001698A4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795E2-6E30-5661-18FE-25FE5B8BE6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201147-A224-1770-8625-46558278C23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6378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062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2846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6809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6527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0203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3130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5" name="Google Shape;11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3" name="Google Shape;12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0" name="Google Shape;1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3" name="Google Shape;14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4" name="Google Shape;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65cb7e5e46_2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9" name="Google Shape;149;g265cb7e5e46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D1D8FEE5-906C-136E-3ABE-198DC536A03C}"/>
            </a:ext>
          </a:extLst>
        </p:cNvPr>
        <p:cNvGrpSpPr/>
        <p:nvPr/>
      </p:nvGrpSpPr>
      <p:grpSpPr>
        <a:xfrm>
          <a:off x="0" y="0"/>
          <a:ext cx="0" cy="0"/>
          <a:chOff x="0" y="0"/>
          <a:chExt cx="0" cy="0"/>
        </a:xfrm>
      </p:grpSpPr>
      <p:sp>
        <p:nvSpPr>
          <p:cNvPr id="136" name="Google Shape;136;p11:notes">
            <a:extLst>
              <a:ext uri="{FF2B5EF4-FFF2-40B4-BE49-F238E27FC236}">
                <a16:creationId xmlns:a16="http://schemas.microsoft.com/office/drawing/2014/main" id="{C489CE4A-6C47-DAC8-AA8C-2738736F2D7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7" name="Google Shape;137;p11:notes">
            <a:extLst>
              <a:ext uri="{FF2B5EF4-FFF2-40B4-BE49-F238E27FC236}">
                <a16:creationId xmlns:a16="http://schemas.microsoft.com/office/drawing/2014/main" id="{E755FA34-84B9-B727-EDB4-A480AC5965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429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3634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4063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1992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8"/>
          <p:cNvSpPr/>
          <p:nvPr/>
        </p:nvSpPr>
        <p:spPr>
          <a:xfrm>
            <a:off x="5955957" y="0"/>
            <a:ext cx="6236043" cy="68580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 name="Google Shape;17;p48"/>
          <p:cNvSpPr txBox="1">
            <a:spLocks noGrp="1"/>
          </p:cNvSpPr>
          <p:nvPr>
            <p:ph type="ctrTitle"/>
          </p:nvPr>
        </p:nvSpPr>
        <p:spPr>
          <a:xfrm>
            <a:off x="6571735" y="764182"/>
            <a:ext cx="5004487" cy="2133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8"/>
          <p:cNvSpPr txBox="1">
            <a:spLocks noGrp="1"/>
          </p:cNvSpPr>
          <p:nvPr>
            <p:ph type="subTitle" idx="1"/>
          </p:nvPr>
        </p:nvSpPr>
        <p:spPr>
          <a:xfrm>
            <a:off x="6571735" y="3602037"/>
            <a:ext cx="5004487" cy="281128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Clr>
                <a:schemeClr val="dk1"/>
              </a:buClr>
              <a:buSzPts val="2400"/>
              <a:buNone/>
              <a:defRPr sz="2400"/>
            </a:lvl1pPr>
            <a:lvl2pPr lvl="1" algn="ctr">
              <a:lnSpc>
                <a:spcPct val="100000"/>
              </a:lnSpc>
              <a:spcBef>
                <a:spcPts val="1800"/>
              </a:spcBef>
              <a:spcAft>
                <a:spcPts val="0"/>
              </a:spcAft>
              <a:buClr>
                <a:schemeClr val="dk1"/>
              </a:buClr>
              <a:buSzPts val="2000"/>
              <a:buNone/>
              <a:defRPr sz="2000"/>
            </a:lvl2pPr>
            <a:lvl3pPr lvl="2" algn="ctr">
              <a:lnSpc>
                <a:spcPct val="100000"/>
              </a:lnSpc>
              <a:spcBef>
                <a:spcPts val="1800"/>
              </a:spcBef>
              <a:spcAft>
                <a:spcPts val="0"/>
              </a:spcAft>
              <a:buClr>
                <a:schemeClr val="dk1"/>
              </a:buClr>
              <a:buSzPts val="1800"/>
              <a:buNone/>
              <a:defRPr sz="1800"/>
            </a:lvl3pPr>
            <a:lvl4pPr lvl="3" algn="ctr">
              <a:lnSpc>
                <a:spcPct val="100000"/>
              </a:lnSpc>
              <a:spcBef>
                <a:spcPts val="1800"/>
              </a:spcBef>
              <a:spcAft>
                <a:spcPts val="0"/>
              </a:spcAft>
              <a:buClr>
                <a:schemeClr val="dk1"/>
              </a:buClr>
              <a:buSzPts val="1600"/>
              <a:buNone/>
              <a:defRPr sz="1600"/>
            </a:lvl4pPr>
            <a:lvl5pPr lvl="4" algn="ctr">
              <a:lnSpc>
                <a:spcPct val="100000"/>
              </a:lnSpc>
              <a:spcBef>
                <a:spcPts val="1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48"/>
          <p:cNvSpPr/>
          <p:nvPr/>
        </p:nvSpPr>
        <p:spPr>
          <a:xfrm>
            <a:off x="0" y="0"/>
            <a:ext cx="5955957" cy="685800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0" name="Google Shape;20;p48" descr="U-M ECRT Logo with accessibility icons of wheelchair user, service animal, and sign language hands"/>
          <p:cNvPicPr preferRelativeResize="0"/>
          <p:nvPr/>
        </p:nvPicPr>
        <p:blipFill rotWithShape="1">
          <a:blip r:embed="rId2">
            <a:alphaModFix/>
          </a:blip>
          <a:srcRect/>
          <a:stretch/>
        </p:blipFill>
        <p:spPr>
          <a:xfrm>
            <a:off x="-451021" y="0"/>
            <a:ext cx="6858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7"/>
          <p:cNvSpPr txBox="1">
            <a:spLocks noGrp="1"/>
          </p:cNvSpPr>
          <p:nvPr>
            <p:ph type="body" idx="1"/>
          </p:nvPr>
        </p:nvSpPr>
        <p:spPr>
          <a:xfrm rot="5400000">
            <a:off x="4035425" y="-1141412"/>
            <a:ext cx="4121150"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200"/>
              </a:spcBef>
              <a:spcAft>
                <a:spcPts val="0"/>
              </a:spcAft>
              <a:buClr>
                <a:schemeClr val="dk1"/>
              </a:buClr>
              <a:buSzPts val="2800"/>
              <a:buFont typeface="Noto Sans Symbols"/>
              <a:buChar char="▪"/>
              <a:defRPr/>
            </a:lvl1pPr>
            <a:lvl2pPr marL="914400" lvl="1" indent="-381000" algn="l">
              <a:lnSpc>
                <a:spcPct val="100000"/>
              </a:lnSpc>
              <a:spcBef>
                <a:spcPts val="1200"/>
              </a:spcBef>
              <a:spcAft>
                <a:spcPts val="0"/>
              </a:spcAft>
              <a:buClr>
                <a:schemeClr val="dk1"/>
              </a:buClr>
              <a:buSzPts val="2400"/>
              <a:buFont typeface="Noto Sans Symbols"/>
              <a:buChar char="▪"/>
              <a:defRPr/>
            </a:lvl2pPr>
            <a:lvl3pPr marL="1371600" lvl="2" indent="-355600" algn="l">
              <a:lnSpc>
                <a:spcPct val="100000"/>
              </a:lnSpc>
              <a:spcBef>
                <a:spcPts val="1200"/>
              </a:spcBef>
              <a:spcAft>
                <a:spcPts val="0"/>
              </a:spcAft>
              <a:buClr>
                <a:schemeClr val="dk1"/>
              </a:buClr>
              <a:buSzPts val="2000"/>
              <a:buFont typeface="Noto Sans Symbols"/>
              <a:buChar char="▪"/>
              <a:defRPr/>
            </a:lvl3pPr>
            <a:lvl4pPr marL="1828800" lvl="3" indent="-342900" algn="l">
              <a:lnSpc>
                <a:spcPct val="100000"/>
              </a:lnSpc>
              <a:spcBef>
                <a:spcPts val="1200"/>
              </a:spcBef>
              <a:spcAft>
                <a:spcPts val="0"/>
              </a:spcAft>
              <a:buClr>
                <a:schemeClr val="dk1"/>
              </a:buClr>
              <a:buSzPts val="1800"/>
              <a:buFont typeface="Noto Sans Symbols"/>
              <a:buChar char="▪"/>
              <a:defRPr/>
            </a:lvl4pPr>
            <a:lvl5pPr marL="2286000" lvl="4" indent="-342900" algn="l">
              <a:lnSpc>
                <a:spcPct val="100000"/>
              </a:lnSpc>
              <a:spcBef>
                <a:spcPts val="12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7"/>
          <p:cNvSpPr txBox="1">
            <a:spLocks noGrp="1"/>
          </p:cNvSpPr>
          <p:nvPr>
            <p:ph type="sldNum" idx="12"/>
          </p:nvPr>
        </p:nvSpPr>
        <p:spPr>
          <a:xfrm>
            <a:off x="839788" y="6391184"/>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
        <p:cNvGrpSpPr/>
        <p:nvPr/>
      </p:nvGrpSpPr>
      <p:grpSpPr>
        <a:xfrm>
          <a:off x="0" y="0"/>
          <a:ext cx="0" cy="0"/>
          <a:chOff x="0" y="0"/>
          <a:chExt cx="0" cy="0"/>
        </a:xfrm>
      </p:grpSpPr>
      <p:sp>
        <p:nvSpPr>
          <p:cNvPr id="61" name="Google Shape;61;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8"/>
          <p:cNvSpPr txBox="1">
            <a:spLocks noGrp="1"/>
          </p:cNvSpPr>
          <p:nvPr>
            <p:ph type="body" idx="1"/>
          </p:nvPr>
        </p:nvSpPr>
        <p:spPr>
          <a:xfrm rot="5400000">
            <a:off x="2526914" y="131377"/>
            <a:ext cx="4356872"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200"/>
              </a:spcBef>
              <a:spcAft>
                <a:spcPts val="0"/>
              </a:spcAft>
              <a:buClr>
                <a:schemeClr val="dk1"/>
              </a:buClr>
              <a:buSzPts val="2800"/>
              <a:buFont typeface="Noto Sans Symbols"/>
              <a:buChar char="▪"/>
              <a:defRPr/>
            </a:lvl1pPr>
            <a:lvl2pPr marL="914400" lvl="1" indent="-381000" algn="l">
              <a:lnSpc>
                <a:spcPct val="100000"/>
              </a:lnSpc>
              <a:spcBef>
                <a:spcPts val="1200"/>
              </a:spcBef>
              <a:spcAft>
                <a:spcPts val="0"/>
              </a:spcAft>
              <a:buClr>
                <a:schemeClr val="dk1"/>
              </a:buClr>
              <a:buSzPts val="2400"/>
              <a:buFont typeface="Noto Sans Symbols"/>
              <a:buChar char="▪"/>
              <a:defRPr/>
            </a:lvl2pPr>
            <a:lvl3pPr marL="1371600" lvl="2" indent="-355600" algn="l">
              <a:lnSpc>
                <a:spcPct val="100000"/>
              </a:lnSpc>
              <a:spcBef>
                <a:spcPts val="1200"/>
              </a:spcBef>
              <a:spcAft>
                <a:spcPts val="0"/>
              </a:spcAft>
              <a:buClr>
                <a:schemeClr val="dk1"/>
              </a:buClr>
              <a:buSzPts val="2000"/>
              <a:buFont typeface="Noto Sans Symbols"/>
              <a:buChar char="▪"/>
              <a:defRPr/>
            </a:lvl3pPr>
            <a:lvl4pPr marL="1828800" lvl="3" indent="-342900" algn="l">
              <a:lnSpc>
                <a:spcPct val="100000"/>
              </a:lnSpc>
              <a:spcBef>
                <a:spcPts val="1200"/>
              </a:spcBef>
              <a:spcAft>
                <a:spcPts val="0"/>
              </a:spcAft>
              <a:buClr>
                <a:schemeClr val="dk1"/>
              </a:buClr>
              <a:buSzPts val="1800"/>
              <a:buFont typeface="Noto Sans Symbols"/>
              <a:buChar char="▪"/>
              <a:defRPr/>
            </a:lvl4pPr>
            <a:lvl5pPr marL="2286000" lvl="4" indent="-342900" algn="l">
              <a:lnSpc>
                <a:spcPct val="100000"/>
              </a:lnSpc>
              <a:spcBef>
                <a:spcPts val="12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64" name="Google Shape;64;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65" name="Google Shape;65;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9"/>
          <p:cNvSpPr txBox="1">
            <a:spLocks noGrp="1"/>
          </p:cNvSpPr>
          <p:nvPr>
            <p:ph type="title"/>
          </p:nvPr>
        </p:nvSpPr>
        <p:spPr>
          <a:xfrm>
            <a:off x="129073" y="153242"/>
            <a:ext cx="989200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9"/>
          <p:cNvSpPr txBox="1">
            <a:spLocks noGrp="1"/>
          </p:cNvSpPr>
          <p:nvPr>
            <p:ph type="body" idx="1"/>
          </p:nvPr>
        </p:nvSpPr>
        <p:spPr>
          <a:xfrm>
            <a:off x="129073" y="1785225"/>
            <a:ext cx="11039670" cy="4820848"/>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50"/>
          <p:cNvSpPr txBox="1">
            <a:spLocks noGrp="1"/>
          </p:cNvSpPr>
          <p:nvPr>
            <p:ph type="title"/>
          </p:nvPr>
        </p:nvSpPr>
        <p:spPr>
          <a:xfrm>
            <a:off x="147734" y="185000"/>
            <a:ext cx="996665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0"/>
          <p:cNvSpPr txBox="1">
            <a:spLocks noGrp="1"/>
          </p:cNvSpPr>
          <p:nvPr>
            <p:ph type="body" idx="1"/>
          </p:nvPr>
        </p:nvSpPr>
        <p:spPr>
          <a:xfrm>
            <a:off x="147734" y="1822818"/>
            <a:ext cx="5181600" cy="4850181"/>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8" name="Google Shape;28;p50"/>
          <p:cNvSpPr txBox="1">
            <a:spLocks noGrp="1"/>
          </p:cNvSpPr>
          <p:nvPr>
            <p:ph type="body" idx="2"/>
          </p:nvPr>
        </p:nvSpPr>
        <p:spPr>
          <a:xfrm>
            <a:off x="5453743" y="1822819"/>
            <a:ext cx="5181600" cy="4850180"/>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FCB05">
                <a:alpha val="49803"/>
              </a:srgbClr>
            </a:gs>
            <a:gs pos="9000">
              <a:srgbClr val="FFCB05">
                <a:alpha val="49803"/>
              </a:srgbClr>
            </a:gs>
            <a:gs pos="100000">
              <a:srgbClr val="FFCB05">
                <a:alpha val="0"/>
              </a:srgbClr>
            </a:gs>
          </a:gsLst>
          <a:lin ang="5400000" scaled="0"/>
        </a:gradFill>
        <a:effectLst/>
      </p:bgPr>
    </p:bg>
    <p:spTree>
      <p:nvGrpSpPr>
        <p:cNvPr id="1" name="Shape 30"/>
        <p:cNvGrpSpPr/>
        <p:nvPr/>
      </p:nvGrpSpPr>
      <p:grpSpPr>
        <a:xfrm>
          <a:off x="0" y="0"/>
          <a:ext cx="0" cy="0"/>
          <a:chOff x="0" y="0"/>
          <a:chExt cx="0" cy="0"/>
        </a:xfrm>
      </p:grpSpPr>
      <p:sp>
        <p:nvSpPr>
          <p:cNvPr id="31" name="Google Shape;31;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2400"/>
              <a:buNone/>
              <a:defRPr sz="2400">
                <a:solidFill>
                  <a:schemeClr val="dk1"/>
                </a:solidFill>
              </a:defRPr>
            </a:lvl1pPr>
            <a:lvl2pPr marL="914400" lvl="1" indent="-228600" algn="l">
              <a:lnSpc>
                <a:spcPct val="100000"/>
              </a:lnSpc>
              <a:spcBef>
                <a:spcPts val="1800"/>
              </a:spcBef>
              <a:spcAft>
                <a:spcPts val="0"/>
              </a:spcAft>
              <a:buClr>
                <a:srgbClr val="888B94"/>
              </a:buClr>
              <a:buSzPts val="2000"/>
              <a:buNone/>
              <a:defRPr sz="2000">
                <a:solidFill>
                  <a:srgbClr val="888B94"/>
                </a:solidFill>
              </a:defRPr>
            </a:lvl2pPr>
            <a:lvl3pPr marL="1371600" lvl="2" indent="-228600" algn="l">
              <a:lnSpc>
                <a:spcPct val="100000"/>
              </a:lnSpc>
              <a:spcBef>
                <a:spcPts val="1800"/>
              </a:spcBef>
              <a:spcAft>
                <a:spcPts val="0"/>
              </a:spcAft>
              <a:buClr>
                <a:srgbClr val="888B94"/>
              </a:buClr>
              <a:buSzPts val="1800"/>
              <a:buNone/>
              <a:defRPr sz="1800">
                <a:solidFill>
                  <a:srgbClr val="888B94"/>
                </a:solidFill>
              </a:defRPr>
            </a:lvl3pPr>
            <a:lvl4pPr marL="1828800" lvl="3" indent="-228600" algn="l">
              <a:lnSpc>
                <a:spcPct val="100000"/>
              </a:lnSpc>
              <a:spcBef>
                <a:spcPts val="1800"/>
              </a:spcBef>
              <a:spcAft>
                <a:spcPts val="0"/>
              </a:spcAft>
              <a:buClr>
                <a:srgbClr val="888B94"/>
              </a:buClr>
              <a:buSzPts val="1600"/>
              <a:buNone/>
              <a:defRPr sz="1600">
                <a:solidFill>
                  <a:srgbClr val="888B94"/>
                </a:solidFill>
              </a:defRPr>
            </a:lvl4pPr>
            <a:lvl5pPr marL="2286000" lvl="4" indent="-228600" algn="l">
              <a:lnSpc>
                <a:spcPct val="100000"/>
              </a:lnSpc>
              <a:spcBef>
                <a:spcPts val="1800"/>
              </a:spcBef>
              <a:spcAft>
                <a:spcPts val="0"/>
              </a:spcAft>
              <a:buClr>
                <a:srgbClr val="888B94"/>
              </a:buClr>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
        <p:cNvGrpSpPr/>
        <p:nvPr/>
      </p:nvGrpSpPr>
      <p:grpSpPr>
        <a:xfrm>
          <a:off x="0" y="0"/>
          <a:ext cx="0" cy="0"/>
          <a:chOff x="0" y="0"/>
          <a:chExt cx="0" cy="0"/>
        </a:xfrm>
      </p:grpSpPr>
      <p:sp>
        <p:nvSpPr>
          <p:cNvPr id="35" name="Google Shape;35;p52"/>
          <p:cNvSpPr txBox="1">
            <a:spLocks noGrp="1"/>
          </p:cNvSpPr>
          <p:nvPr>
            <p:ph type="title"/>
          </p:nvPr>
        </p:nvSpPr>
        <p:spPr>
          <a:xfrm>
            <a:off x="149323" y="233266"/>
            <a:ext cx="9843763" cy="11128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Verdan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2"/>
          <p:cNvSpPr>
            <a:spLocks noGrp="1"/>
          </p:cNvSpPr>
          <p:nvPr>
            <p:ph type="pic" idx="2"/>
          </p:nvPr>
        </p:nvSpPr>
        <p:spPr>
          <a:xfrm>
            <a:off x="4464730" y="1777481"/>
            <a:ext cx="6806650" cy="4978827"/>
          </a:xfrm>
          <a:prstGeom prst="rect">
            <a:avLst/>
          </a:prstGeom>
          <a:noFill/>
          <a:ln>
            <a:noFill/>
          </a:ln>
        </p:spPr>
      </p:sp>
      <p:sp>
        <p:nvSpPr>
          <p:cNvPr id="37" name="Google Shape;37;p52"/>
          <p:cNvSpPr txBox="1">
            <a:spLocks noGrp="1"/>
          </p:cNvSpPr>
          <p:nvPr>
            <p:ph type="body" idx="1"/>
          </p:nvPr>
        </p:nvSpPr>
        <p:spPr>
          <a:xfrm>
            <a:off x="149323" y="1777482"/>
            <a:ext cx="3932237" cy="461370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800"/>
              </a:spcBef>
              <a:spcAft>
                <a:spcPts val="0"/>
              </a:spcAft>
              <a:buClr>
                <a:schemeClr val="dk1"/>
              </a:buClr>
              <a:buSzPts val="1600"/>
              <a:buNone/>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54"/>
          <p:cNvSpPr txBox="1">
            <a:spLocks noGrp="1"/>
          </p:cNvSpPr>
          <p:nvPr>
            <p:ph type="title"/>
          </p:nvPr>
        </p:nvSpPr>
        <p:spPr>
          <a:xfrm>
            <a:off x="147735" y="149575"/>
            <a:ext cx="988267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3"/>
          <p:cNvSpPr txBox="1">
            <a:spLocks noGrp="1"/>
          </p:cNvSpPr>
          <p:nvPr>
            <p:ph type="body" idx="2"/>
          </p:nvPr>
        </p:nvSpPr>
        <p:spPr>
          <a:xfrm>
            <a:off x="839788" y="2505074"/>
            <a:ext cx="5157787" cy="4143151"/>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53"/>
          <p:cNvSpPr txBox="1">
            <a:spLocks noGrp="1"/>
          </p:cNvSpPr>
          <p:nvPr>
            <p:ph type="body" idx="4"/>
          </p:nvPr>
        </p:nvSpPr>
        <p:spPr>
          <a:xfrm>
            <a:off x="6172200" y="2505075"/>
            <a:ext cx="5183188" cy="4143150"/>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55"/>
          <p:cNvSpPr txBox="1">
            <a:spLocks noGrp="1"/>
          </p:cNvSpPr>
          <p:nvPr>
            <p:ph type="sldNum" idx="12"/>
          </p:nvPr>
        </p:nvSpPr>
        <p:spPr>
          <a:xfrm>
            <a:off x="839788" y="6391184"/>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56"/>
          <p:cNvSpPr txBox="1">
            <a:spLocks noGrp="1"/>
          </p:cNvSpPr>
          <p:nvPr>
            <p:ph type="title"/>
          </p:nvPr>
        </p:nvSpPr>
        <p:spPr>
          <a:xfrm>
            <a:off x="839788" y="457200"/>
            <a:ext cx="3932237" cy="11128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Verdan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6"/>
          <p:cNvSpPr txBox="1">
            <a:spLocks noGrp="1"/>
          </p:cNvSpPr>
          <p:nvPr>
            <p:ph type="body" idx="1"/>
          </p:nvPr>
        </p:nvSpPr>
        <p:spPr>
          <a:xfrm>
            <a:off x="5183188" y="2049462"/>
            <a:ext cx="6172200" cy="3811588"/>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1800"/>
              </a:spcBef>
              <a:spcAft>
                <a:spcPts val="0"/>
              </a:spcAft>
              <a:buClr>
                <a:schemeClr val="dk1"/>
              </a:buClr>
              <a:buSzPts val="3200"/>
              <a:buFont typeface="Noto Sans Symbols"/>
              <a:buChar char="▪"/>
              <a:defRPr sz="3200"/>
            </a:lvl1pPr>
            <a:lvl2pPr marL="914400" lvl="1" indent="-406400" algn="l">
              <a:lnSpc>
                <a:spcPct val="100000"/>
              </a:lnSpc>
              <a:spcBef>
                <a:spcPts val="1800"/>
              </a:spcBef>
              <a:spcAft>
                <a:spcPts val="0"/>
              </a:spcAft>
              <a:buClr>
                <a:schemeClr val="dk1"/>
              </a:buClr>
              <a:buSzPts val="2800"/>
              <a:buFont typeface="Noto Sans Symbols"/>
              <a:buChar char="▪"/>
              <a:defRPr sz="2800"/>
            </a:lvl2pPr>
            <a:lvl3pPr marL="1371600" lvl="2" indent="-381000" algn="l">
              <a:lnSpc>
                <a:spcPct val="100000"/>
              </a:lnSpc>
              <a:spcBef>
                <a:spcPts val="1800"/>
              </a:spcBef>
              <a:spcAft>
                <a:spcPts val="0"/>
              </a:spcAft>
              <a:buClr>
                <a:schemeClr val="dk1"/>
              </a:buClr>
              <a:buSzPts val="2400"/>
              <a:buFont typeface="Noto Sans Symbols"/>
              <a:buChar char="▪"/>
              <a:defRPr sz="2400"/>
            </a:lvl3pPr>
            <a:lvl4pPr marL="1828800" lvl="3" indent="-355600" algn="l">
              <a:lnSpc>
                <a:spcPct val="100000"/>
              </a:lnSpc>
              <a:spcBef>
                <a:spcPts val="1800"/>
              </a:spcBef>
              <a:spcAft>
                <a:spcPts val="0"/>
              </a:spcAft>
              <a:buClr>
                <a:schemeClr val="dk1"/>
              </a:buClr>
              <a:buSzPts val="2000"/>
              <a:buFont typeface="Noto Sans Symbols"/>
              <a:buChar char="▪"/>
              <a:defRPr sz="2000"/>
            </a:lvl4pPr>
            <a:lvl5pPr marL="2286000" lvl="4" indent="-355600" algn="l">
              <a:lnSpc>
                <a:spcPct val="100000"/>
              </a:lnSpc>
              <a:spcBef>
                <a:spcPts val="1800"/>
              </a:spcBef>
              <a:spcAft>
                <a:spcPts val="0"/>
              </a:spcAft>
              <a:buClr>
                <a:schemeClr val="dk1"/>
              </a:buClr>
              <a:buSzPts val="2000"/>
              <a:buFont typeface="Noto Sans Symbols"/>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600"/>
              <a:buNone/>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56"/>
          <p:cNvSpPr txBox="1">
            <a:spLocks noGrp="1"/>
          </p:cNvSpPr>
          <p:nvPr>
            <p:ph type="sldNum" idx="12"/>
          </p:nvPr>
        </p:nvSpPr>
        <p:spPr>
          <a:xfrm>
            <a:off x="839788" y="6391184"/>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 name="Google Shape;11;p47"/>
          <p:cNvSpPr txBox="1">
            <a:spLocks noGrp="1"/>
          </p:cNvSpPr>
          <p:nvPr>
            <p:ph type="title"/>
          </p:nvPr>
        </p:nvSpPr>
        <p:spPr>
          <a:xfrm>
            <a:off x="157066" y="182562"/>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47"/>
          <p:cNvSpPr txBox="1">
            <a:spLocks noGrp="1"/>
          </p:cNvSpPr>
          <p:nvPr>
            <p:ph type="body" idx="1"/>
          </p:nvPr>
        </p:nvSpPr>
        <p:spPr>
          <a:xfrm>
            <a:off x="157066" y="1894988"/>
            <a:ext cx="10515600" cy="412115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13" name="Google Shape;13;p47" descr="U-M Stacked watermark for Equity, Civil Rights, and Title IX Office"/>
          <p:cNvPicPr preferRelativeResize="0"/>
          <p:nvPr/>
        </p:nvPicPr>
        <p:blipFill rotWithShape="1">
          <a:blip r:embed="rId13">
            <a:alphaModFix/>
          </a:blip>
          <a:srcRect b="33626"/>
          <a:stretch/>
        </p:blipFill>
        <p:spPr>
          <a:xfrm>
            <a:off x="9802189" y="1"/>
            <a:ext cx="2547257" cy="1690688"/>
          </a:xfrm>
          <a:prstGeom prst="rect">
            <a:avLst/>
          </a:prstGeom>
          <a:noFill/>
          <a:ln>
            <a:noFill/>
          </a:ln>
        </p:spPr>
      </p:pic>
      <p:sp>
        <p:nvSpPr>
          <p:cNvPr id="14" name="Google Shape;14;p47"/>
          <p:cNvSpPr/>
          <p:nvPr/>
        </p:nvSpPr>
        <p:spPr>
          <a:xfrm>
            <a:off x="11353799" y="6107916"/>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5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qVVvR3XplZ4?list=PL9ZKdHjRPF59JJaWtiSjPTnWIWi_UQZI_"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hyperlink" Target="https://ecrt-umich-accommodate.symplicity.com/"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ctrTitle"/>
          </p:nvPr>
        </p:nvSpPr>
        <p:spPr>
          <a:xfrm>
            <a:off x="6571735" y="1885411"/>
            <a:ext cx="5004487" cy="2133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Verdana"/>
              <a:buNone/>
            </a:pPr>
            <a:r>
              <a:rPr lang="en-US" dirty="0"/>
              <a:t>Everything You Need to Know About Service Animals</a:t>
            </a:r>
            <a:endParaRPr dirty="0"/>
          </a:p>
        </p:txBody>
      </p:sp>
      <p:sp>
        <p:nvSpPr>
          <p:cNvPr id="71" name="Google Shape;71;p1"/>
          <p:cNvSpPr txBox="1">
            <a:spLocks noGrp="1"/>
          </p:cNvSpPr>
          <p:nvPr>
            <p:ph type="subTitle" idx="1"/>
          </p:nvPr>
        </p:nvSpPr>
        <p:spPr>
          <a:xfrm>
            <a:off x="6571735" y="4560277"/>
            <a:ext cx="5004487" cy="1853049"/>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400"/>
              <a:buNone/>
            </a:pPr>
            <a:r>
              <a:rPr lang="en-US" dirty="0"/>
              <a:t>Allison Kushner, J.D.</a:t>
            </a:r>
          </a:p>
          <a:p>
            <a:pPr marL="0" lvl="0" indent="0" algn="ctr" rtl="0">
              <a:lnSpc>
                <a:spcPct val="100000"/>
              </a:lnSpc>
              <a:spcBef>
                <a:spcPts val="0"/>
              </a:spcBef>
              <a:spcAft>
                <a:spcPts val="0"/>
              </a:spcAft>
              <a:buClr>
                <a:schemeClr val="dk1"/>
              </a:buClr>
              <a:buSzPts val="2400"/>
              <a:buNone/>
            </a:pPr>
            <a:r>
              <a:rPr lang="en-US" dirty="0"/>
              <a:t>ADA Coordinator, Director of Disability Equity</a:t>
            </a:r>
          </a:p>
          <a:p>
            <a:pPr marL="0" lvl="0" indent="0" algn="ctr" rtl="0">
              <a:lnSpc>
                <a:spcPct val="100000"/>
              </a:lnSpc>
              <a:spcBef>
                <a:spcPts val="0"/>
              </a:spcBef>
              <a:spcAft>
                <a:spcPts val="0"/>
              </a:spcAft>
              <a:buClr>
                <a:schemeClr val="dk1"/>
              </a:buClr>
              <a:buSzPts val="2400"/>
              <a:buNone/>
            </a:pPr>
            <a:r>
              <a:rPr lang="en-US" dirty="0"/>
              <a:t>ADA Team of ECRT</a:t>
            </a:r>
            <a:endParaRPr dirty="0"/>
          </a:p>
          <a:p>
            <a:pPr marL="0" lvl="0" indent="0" algn="ctr" rtl="0">
              <a:lnSpc>
                <a:spcPct val="100000"/>
              </a:lnSpc>
              <a:spcBef>
                <a:spcPts val="1800"/>
              </a:spcBef>
              <a:spcAft>
                <a:spcPts val="0"/>
              </a:spcAft>
              <a:buClr>
                <a:schemeClr val="dk1"/>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177636" y="289249"/>
            <a:ext cx="9563523" cy="1158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4"/>
              </a:buClr>
              <a:buSzPct val="100000"/>
              <a:buFont typeface="Verdana"/>
              <a:buNone/>
            </a:pPr>
            <a:r>
              <a:rPr lang="en-US" dirty="0"/>
              <a:t>What Is the ADA? </a:t>
            </a:r>
            <a:br>
              <a:rPr lang="en-US" dirty="0"/>
            </a:br>
            <a:r>
              <a:rPr lang="en-US" sz="2700" dirty="0"/>
              <a:t>The Americans with Disabilities Act (1990) and the Amendments Act (2008)</a:t>
            </a:r>
            <a:endParaRPr dirty="0"/>
          </a:p>
        </p:txBody>
      </p:sp>
      <p:sp>
        <p:nvSpPr>
          <p:cNvPr id="104" name="Google Shape;104;p19"/>
          <p:cNvSpPr txBox="1">
            <a:spLocks noGrp="1"/>
          </p:cNvSpPr>
          <p:nvPr>
            <p:ph type="body" idx="1"/>
          </p:nvPr>
        </p:nvSpPr>
        <p:spPr>
          <a:xfrm>
            <a:off x="-1" y="1690688"/>
            <a:ext cx="11908715" cy="5167312"/>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dirty="0"/>
              <a:t>Prohibits discrimination and harassment against a qualified individual with a disability (IWD) in employment, public places, public education, etc.</a:t>
            </a:r>
            <a:endParaRPr dirty="0"/>
          </a:p>
          <a:p>
            <a:pPr marL="685800" lvl="1" indent="-228600" algn="l" rtl="0">
              <a:lnSpc>
                <a:spcPct val="150000"/>
              </a:lnSpc>
              <a:spcBef>
                <a:spcPts val="1800"/>
              </a:spcBef>
              <a:spcAft>
                <a:spcPts val="0"/>
              </a:spcAft>
              <a:buClr>
                <a:schemeClr val="dk1"/>
              </a:buClr>
              <a:buSzPct val="100000"/>
              <a:buChar char="▪"/>
            </a:pPr>
            <a:r>
              <a:rPr lang="en-US" sz="2600" dirty="0"/>
              <a:t>Employment (Title I) Application procedures, hiring, promotion, discharge, compensation, benefits, training, etc.</a:t>
            </a:r>
            <a:endParaRPr sz="2600" dirty="0"/>
          </a:p>
          <a:p>
            <a:pPr marL="685800" lvl="1" indent="-228600" algn="l" rtl="0">
              <a:lnSpc>
                <a:spcPct val="150000"/>
              </a:lnSpc>
              <a:spcBef>
                <a:spcPts val="1800"/>
              </a:spcBef>
              <a:spcAft>
                <a:spcPts val="0"/>
              </a:spcAft>
              <a:buClr>
                <a:schemeClr val="dk1"/>
              </a:buClr>
              <a:buSzPct val="100000"/>
              <a:buChar char="▪"/>
            </a:pPr>
            <a:r>
              <a:rPr lang="en-US" sz="2600" dirty="0"/>
              <a:t>Federal, state, and local government (Title II): Requires places, services, and benefits provided to be accessible, including places of education like U-M.  </a:t>
            </a:r>
            <a:endParaRPr sz="2600" dirty="0"/>
          </a:p>
          <a:p>
            <a:pPr marL="685800" lvl="1" indent="-228600" algn="l" rtl="0">
              <a:lnSpc>
                <a:spcPct val="150000"/>
              </a:lnSpc>
              <a:spcBef>
                <a:spcPts val="1800"/>
              </a:spcBef>
              <a:spcAft>
                <a:spcPts val="0"/>
              </a:spcAft>
              <a:buClr>
                <a:schemeClr val="dk1"/>
              </a:buClr>
              <a:buSzPct val="100000"/>
              <a:buChar char="▪"/>
            </a:pPr>
            <a:r>
              <a:rPr lang="en-US" sz="2600" dirty="0"/>
              <a:t>Public places (Title III): Requires places open to the public, including businesses that are open to the public to be accessible and provide accessible information/services digitally as well.</a:t>
            </a:r>
            <a:endParaRPr sz="2600"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Protects individuals from discrimination based on association with an IWD.</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Creates an affirmative duty to provide a reasonable accommodation.</a:t>
            </a:r>
          </a:p>
          <a:p>
            <a:pPr marL="685800" lvl="1" indent="-228600">
              <a:lnSpc>
                <a:spcPct val="150000"/>
              </a:lnSpc>
              <a:buSzPct val="100000"/>
            </a:pPr>
            <a:r>
              <a:rPr lang="en-US" sz="2600" dirty="0"/>
              <a:t>Denial to provide a reasonable accommodation already approved may be discriminatory on its face.</a:t>
            </a:r>
            <a:endParaRPr sz="2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0C4C8D-EAD2-7397-B5EF-3153807D201C}"/>
              </a:ext>
            </a:extLst>
          </p:cNvPr>
          <p:cNvSpPr>
            <a:spLocks noGrp="1"/>
          </p:cNvSpPr>
          <p:nvPr>
            <p:ph type="title"/>
          </p:nvPr>
        </p:nvSpPr>
        <p:spPr/>
        <p:txBody>
          <a:bodyPr/>
          <a:lstStyle/>
          <a:p>
            <a:r>
              <a:rPr lang="en-US" dirty="0"/>
              <a:t>The Rehabilitation Act of 1973</a:t>
            </a:r>
          </a:p>
        </p:txBody>
      </p:sp>
      <p:sp>
        <p:nvSpPr>
          <p:cNvPr id="6" name="Text Placeholder 5">
            <a:extLst>
              <a:ext uri="{FF2B5EF4-FFF2-40B4-BE49-F238E27FC236}">
                <a16:creationId xmlns:a16="http://schemas.microsoft.com/office/drawing/2014/main" id="{99B23758-332B-7C78-86BC-7F317A636E8E}"/>
              </a:ext>
            </a:extLst>
          </p:cNvPr>
          <p:cNvSpPr>
            <a:spLocks noGrp="1"/>
          </p:cNvSpPr>
          <p:nvPr>
            <p:ph type="body" idx="1"/>
          </p:nvPr>
        </p:nvSpPr>
        <p:spPr/>
        <p:txBody>
          <a:bodyPr>
            <a:normAutofit fontScale="85000" lnSpcReduction="10000"/>
          </a:bodyPr>
          <a:lstStyle/>
          <a:p>
            <a:pPr>
              <a:lnSpc>
                <a:spcPct val="17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Section 504 of the Rehab Act:</a:t>
            </a:r>
          </a:p>
          <a:p>
            <a:pPr lvl="1">
              <a:lnSpc>
                <a:spcPct val="170000"/>
              </a:lnSpc>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Designed to protect the rights of individuals with disabilities in programs and activities that receive Federal financial assistance from the U.S. Department of Education (ED). </a:t>
            </a:r>
          </a:p>
          <a:p>
            <a:pPr lvl="1">
              <a:lnSpc>
                <a:spcPct val="170000"/>
              </a:lnSpc>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"No otherwise qualified individual with a disability in the United States ... shall, solely by reason of her or his disability, be excluded from the participation in, be denied the benefits of, or be subjected to discrimination under any program or activity receiving Federal financial assistance. </a:t>
            </a:r>
            <a:endParaRPr lang="en-US" dirty="0">
              <a:solidFill>
                <a:srgbClr val="00274C"/>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99030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1C20-6843-2E31-C672-256152D25C0B}"/>
              </a:ext>
            </a:extLst>
          </p:cNvPr>
          <p:cNvSpPr>
            <a:spLocks noGrp="1"/>
          </p:cNvSpPr>
          <p:nvPr>
            <p:ph type="title"/>
          </p:nvPr>
        </p:nvSpPr>
        <p:spPr/>
        <p:txBody>
          <a:bodyPr/>
          <a:lstStyle/>
          <a:p>
            <a:r>
              <a:rPr lang="en-US" dirty="0"/>
              <a:t>External Enforcement Bodies </a:t>
            </a:r>
          </a:p>
        </p:txBody>
      </p:sp>
      <p:sp>
        <p:nvSpPr>
          <p:cNvPr id="3" name="Text Placeholder 2">
            <a:extLst>
              <a:ext uri="{FF2B5EF4-FFF2-40B4-BE49-F238E27FC236}">
                <a16:creationId xmlns:a16="http://schemas.microsoft.com/office/drawing/2014/main" id="{E9539A95-5750-5924-E4C1-BAAB5BCB4011}"/>
              </a:ext>
            </a:extLst>
          </p:cNvPr>
          <p:cNvSpPr>
            <a:spLocks noGrp="1"/>
          </p:cNvSpPr>
          <p:nvPr>
            <p:ph type="body" idx="1"/>
          </p:nvPr>
        </p:nvSpPr>
        <p:spPr>
          <a:xfrm>
            <a:off x="129073" y="1584252"/>
            <a:ext cx="11619904" cy="5120506"/>
          </a:xfrm>
        </p:spPr>
        <p:txBody>
          <a:bodyPr>
            <a:normAutofit fontScale="70000" lnSpcReduction="20000"/>
          </a:bodyPr>
          <a:lstStyle/>
          <a:p>
            <a:pPr>
              <a:lnSpc>
                <a:spcPct val="170000"/>
              </a:lnSpc>
            </a:pPr>
            <a:r>
              <a:rPr lang="en-US" dirty="0">
                <a:solidFill>
                  <a:srgbClr val="00274C"/>
                </a:solidFill>
              </a:rPr>
              <a:t>Employment: Equal Employment Opportunities Commission (EEOC)</a:t>
            </a:r>
          </a:p>
          <a:p>
            <a:pPr lvl="1">
              <a:lnSpc>
                <a:spcPct val="170000"/>
              </a:lnSpc>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Responsible for enforcing federal laws that make it illegal to discriminate against a job applicant or an employee because of the person's race, color, religion, sex (including pregnancy and related conditions, gender identity, and sexual orientation), national origin, age (40 or older), disability or genetic information.</a:t>
            </a:r>
            <a:endParaRPr lang="en-US" dirty="0">
              <a:solidFill>
                <a:srgbClr val="00274C"/>
              </a:solidFill>
              <a:latin typeface="Verdana" panose="020B0604030504040204" pitchFamily="34" charset="0"/>
              <a:ea typeface="Verdana" panose="020B0604030504040204" pitchFamily="34" charset="0"/>
              <a:cs typeface="Verdana" panose="020B0604030504040204" pitchFamily="34" charset="0"/>
            </a:endParaRPr>
          </a:p>
          <a:p>
            <a:pPr>
              <a:lnSpc>
                <a:spcPct val="170000"/>
              </a:lnSpc>
            </a:pPr>
            <a:r>
              <a:rPr lang="en-US" dirty="0">
                <a:solidFill>
                  <a:srgbClr val="00274C"/>
                </a:solidFill>
              </a:rPr>
              <a:t>Education: Office of Civil Rights (OCR)</a:t>
            </a:r>
          </a:p>
          <a:p>
            <a:pPr lvl="1">
              <a:lnSpc>
                <a:spcPct val="170000"/>
              </a:lnSpc>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Responsibility is to eliminate discrimination on the basis of disability against students with disabilities. OCR receives numerous complaints and inquiries at all levels of education including higher education involving Section 504 of the Rehabilitation Act of 1973.</a:t>
            </a:r>
          </a:p>
          <a:p>
            <a:pPr lvl="1"/>
            <a:endParaRPr lang="en-US" dirty="0"/>
          </a:p>
        </p:txBody>
      </p:sp>
    </p:spTree>
    <p:extLst>
      <p:ext uri="{BB962C8B-B14F-4D97-AF65-F5344CB8AC3E}">
        <p14:creationId xmlns:p14="http://schemas.microsoft.com/office/powerpoint/2010/main" val="2216334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B352-FA42-0233-E26A-357061770694}"/>
              </a:ext>
            </a:extLst>
          </p:cNvPr>
          <p:cNvSpPr>
            <a:spLocks noGrp="1"/>
          </p:cNvSpPr>
          <p:nvPr>
            <p:ph type="title"/>
          </p:nvPr>
        </p:nvSpPr>
        <p:spPr/>
        <p:txBody>
          <a:bodyPr>
            <a:normAutofit/>
          </a:bodyPr>
          <a:lstStyle/>
          <a:p>
            <a:r>
              <a:rPr lang="en-US" dirty="0"/>
              <a:t>Student Academic Modifications and Adjustments</a:t>
            </a:r>
          </a:p>
        </p:txBody>
      </p:sp>
      <p:sp>
        <p:nvSpPr>
          <p:cNvPr id="3" name="Text Placeholder 2">
            <a:extLst>
              <a:ext uri="{FF2B5EF4-FFF2-40B4-BE49-F238E27FC236}">
                <a16:creationId xmlns:a16="http://schemas.microsoft.com/office/drawing/2014/main" id="{F25A9EE4-B9C2-9A82-8D8E-BC391D564D76}"/>
              </a:ext>
            </a:extLst>
          </p:cNvPr>
          <p:cNvSpPr>
            <a:spLocks noGrp="1"/>
          </p:cNvSpPr>
          <p:nvPr>
            <p:ph type="body" idx="1"/>
          </p:nvPr>
        </p:nvSpPr>
        <p:spPr/>
        <p:txBody>
          <a:bodyPr>
            <a:normAutofit fontScale="85000" lnSpcReduction="20000"/>
          </a:bodyPr>
          <a:lstStyle/>
          <a:p>
            <a:pPr>
              <a:lnSpc>
                <a:spcPct val="160000"/>
              </a:lnSpc>
            </a:pPr>
            <a:r>
              <a:rPr lang="en-US" b="0" i="0" dirty="0">
                <a:solidFill>
                  <a:srgbClr val="00274C"/>
                </a:solidFill>
                <a:effectLst/>
                <a:latin typeface="Verdana" panose="020B0604030504040204" pitchFamily="34" charset="0"/>
                <a:ea typeface="Verdana" panose="020B0604030504040204" pitchFamily="34" charset="0"/>
              </a:rPr>
              <a:t>The University is required to provide students with:</a:t>
            </a:r>
          </a:p>
          <a:p>
            <a:pPr lvl="1">
              <a:lnSpc>
                <a:spcPct val="160000"/>
              </a:lnSpc>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Appropriate academic adjustments and auxiliary aids and services that are necessary to afford an IWD an equal opportunity to participate in a school's program.</a:t>
            </a:r>
          </a:p>
          <a:p>
            <a:pPr>
              <a:lnSpc>
                <a:spcPct val="160000"/>
              </a:lnSpc>
            </a:pPr>
            <a:r>
              <a:rPr lang="en-US" b="0" i="0" dirty="0">
                <a:solidFill>
                  <a:srgbClr val="00274C"/>
                </a:solidFill>
                <a:effectLst/>
                <a:latin typeface="Verdana" panose="020B0604030504040204" pitchFamily="34" charset="0"/>
                <a:ea typeface="Verdana" panose="020B0604030504040204" pitchFamily="34" charset="0"/>
              </a:rPr>
              <a:t>The University is not required to make:</a:t>
            </a:r>
          </a:p>
          <a:p>
            <a:pPr lvl="1">
              <a:lnSpc>
                <a:spcPct val="160000"/>
              </a:lnSpc>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Adjustments or provide aids or services that would result in a fundamental alteration of a recipient's program or impose an undue burden.</a:t>
            </a:r>
          </a:p>
          <a:p>
            <a:pPr lvl="1">
              <a:lnSpc>
                <a:spcPct val="16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Reasonable accommodations to individuals who are not qualified.</a:t>
            </a:r>
          </a:p>
        </p:txBody>
      </p:sp>
    </p:spTree>
    <p:extLst>
      <p:ext uri="{BB962C8B-B14F-4D97-AF65-F5344CB8AC3E}">
        <p14:creationId xmlns:p14="http://schemas.microsoft.com/office/powerpoint/2010/main" val="416637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0835D-AA19-A7B0-F272-4FCCD29FA87C}"/>
              </a:ext>
            </a:extLst>
          </p:cNvPr>
          <p:cNvSpPr>
            <a:spLocks noGrp="1"/>
          </p:cNvSpPr>
          <p:nvPr>
            <p:ph type="title"/>
          </p:nvPr>
        </p:nvSpPr>
        <p:spPr/>
        <p:txBody>
          <a:bodyPr/>
          <a:lstStyle/>
          <a:p>
            <a:r>
              <a:rPr lang="en-US" dirty="0"/>
              <a:t>Workplace Accommodations </a:t>
            </a:r>
          </a:p>
        </p:txBody>
      </p:sp>
      <p:sp>
        <p:nvSpPr>
          <p:cNvPr id="3" name="Text Placeholder 2">
            <a:extLst>
              <a:ext uri="{FF2B5EF4-FFF2-40B4-BE49-F238E27FC236}">
                <a16:creationId xmlns:a16="http://schemas.microsoft.com/office/drawing/2014/main" id="{9A72ECBB-A3D9-A61B-D542-8E336BA0D63E}"/>
              </a:ext>
            </a:extLst>
          </p:cNvPr>
          <p:cNvSpPr>
            <a:spLocks noGrp="1"/>
          </p:cNvSpPr>
          <p:nvPr>
            <p:ph type="body" idx="1"/>
          </p:nvPr>
        </p:nvSpPr>
        <p:spPr/>
        <p:txBody>
          <a:bodyPr>
            <a:normAutofit fontScale="85000" lnSpcReduction="10000"/>
          </a:bodyPr>
          <a:lstStyle/>
          <a:p>
            <a:pPr>
              <a:lnSpc>
                <a:spcPct val="150000"/>
              </a:lnSpc>
            </a:pPr>
            <a:r>
              <a:rPr lang="en-US" dirty="0">
                <a:solidFill>
                  <a:srgbClr val="00274C"/>
                </a:solidFill>
                <a:latin typeface="Verdana" panose="020B0604030504040204" pitchFamily="34" charset="0"/>
                <a:ea typeface="Verdana" panose="020B0604030504040204" pitchFamily="34" charset="0"/>
              </a:rPr>
              <a:t>Employers such as the university are required to provide </a:t>
            </a:r>
            <a:r>
              <a:rPr lang="en-US" b="0" i="0" dirty="0">
                <a:solidFill>
                  <a:srgbClr val="00274C"/>
                </a:solidFill>
                <a:effectLst/>
                <a:latin typeface="Verdana" panose="020B0604030504040204" pitchFamily="34" charset="0"/>
                <a:ea typeface="Verdana" panose="020B0604030504040204" pitchFamily="34" charset="0"/>
              </a:rPr>
              <a:t>modifications or adjustments to a job or the work environment that will enable an applicant or employee with a disability to participate in the application process or to perform essential job functions.</a:t>
            </a:r>
          </a:p>
          <a:p>
            <a:pPr>
              <a:lnSpc>
                <a:spcPct val="150000"/>
              </a:lnSpc>
            </a:pPr>
            <a:r>
              <a:rPr lang="en-US" b="0" i="0" dirty="0">
                <a:solidFill>
                  <a:srgbClr val="00274C"/>
                </a:solidFill>
                <a:effectLst/>
                <a:latin typeface="Verdana" panose="020B0604030504040204" pitchFamily="34" charset="0"/>
                <a:ea typeface="Verdana" panose="020B0604030504040204" pitchFamily="34" charset="0"/>
              </a:rPr>
              <a:t>Reasonable accommodation also includes adjustments to assure that an individual with a disability has rights and privileges in employment equal to those of employees without disabilities.</a:t>
            </a:r>
            <a:endParaRPr lang="en-US" dirty="0">
              <a:solidFill>
                <a:srgbClr val="00274C"/>
              </a:solidFill>
              <a:latin typeface="Verdana" panose="020B0604030504040204" pitchFamily="34" charset="0"/>
              <a:ea typeface="Verdana" panose="020B0604030504040204" pitchFamily="34" charset="0"/>
            </a:endParaRPr>
          </a:p>
          <a:p>
            <a:pPr marL="50800" indent="0">
              <a:buNone/>
            </a:pPr>
            <a:endParaRPr lang="en-US" dirty="0"/>
          </a:p>
        </p:txBody>
      </p:sp>
    </p:spTree>
    <p:extLst>
      <p:ext uri="{BB962C8B-B14F-4D97-AF65-F5344CB8AC3E}">
        <p14:creationId xmlns:p14="http://schemas.microsoft.com/office/powerpoint/2010/main" val="4052740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67C8F3-8454-3592-5F4D-F86D57831887}"/>
              </a:ext>
            </a:extLst>
          </p:cNvPr>
          <p:cNvSpPr>
            <a:spLocks noGrp="1"/>
          </p:cNvSpPr>
          <p:nvPr>
            <p:ph type="title"/>
          </p:nvPr>
        </p:nvSpPr>
        <p:spPr/>
        <p:txBody>
          <a:bodyPr/>
          <a:lstStyle/>
          <a:p>
            <a:r>
              <a:rPr lang="en-US" dirty="0"/>
              <a:t>Examples of Accommodations &amp; Modifications </a:t>
            </a:r>
          </a:p>
        </p:txBody>
      </p:sp>
      <p:sp>
        <p:nvSpPr>
          <p:cNvPr id="7" name="Text Placeholder 6">
            <a:extLst>
              <a:ext uri="{FF2B5EF4-FFF2-40B4-BE49-F238E27FC236}">
                <a16:creationId xmlns:a16="http://schemas.microsoft.com/office/drawing/2014/main" id="{566C7928-E371-1E8E-C5E8-1C80C9440942}"/>
              </a:ext>
            </a:extLst>
          </p:cNvPr>
          <p:cNvSpPr>
            <a:spLocks noGrp="1"/>
          </p:cNvSpPr>
          <p:nvPr>
            <p:ph type="body" idx="1"/>
          </p:nvPr>
        </p:nvSpPr>
        <p:spPr/>
        <p:txBody>
          <a:bodyPr/>
          <a:lstStyle/>
          <a:p>
            <a:r>
              <a:rPr lang="en-US" dirty="0">
                <a:solidFill>
                  <a:srgbClr val="00274C"/>
                </a:solidFill>
              </a:rPr>
              <a:t>Workplace:</a:t>
            </a:r>
            <a:r>
              <a:rPr lang="en-US" dirty="0"/>
              <a:t>	</a:t>
            </a:r>
          </a:p>
        </p:txBody>
      </p:sp>
      <p:sp>
        <p:nvSpPr>
          <p:cNvPr id="8" name="Text Placeholder 7">
            <a:extLst>
              <a:ext uri="{FF2B5EF4-FFF2-40B4-BE49-F238E27FC236}">
                <a16:creationId xmlns:a16="http://schemas.microsoft.com/office/drawing/2014/main" id="{24896D73-9887-C522-02AA-A86BD5CA06A1}"/>
              </a:ext>
            </a:extLst>
          </p:cNvPr>
          <p:cNvSpPr>
            <a:spLocks noGrp="1"/>
          </p:cNvSpPr>
          <p:nvPr>
            <p:ph type="body" idx="2"/>
          </p:nvPr>
        </p:nvSpPr>
        <p:spPr/>
        <p:txBody>
          <a:bodyPr>
            <a:normAutofit fontScale="85000" lnSpcReduction="20000"/>
          </a:bodyPr>
          <a:lstStyle/>
          <a:p>
            <a:r>
              <a:rPr lang="en-US" dirty="0"/>
              <a:t>Flexible schedule </a:t>
            </a:r>
          </a:p>
          <a:p>
            <a:r>
              <a:rPr lang="en-US" dirty="0">
                <a:solidFill>
                  <a:srgbClr val="00274C"/>
                </a:solidFill>
              </a:rPr>
              <a:t>Ergonomic</a:t>
            </a:r>
            <a:r>
              <a:rPr lang="en-US" dirty="0"/>
              <a:t> equipment</a:t>
            </a:r>
          </a:p>
          <a:p>
            <a:r>
              <a:rPr lang="en-US" dirty="0"/>
              <a:t>Written instructions and feedback </a:t>
            </a:r>
          </a:p>
          <a:p>
            <a:r>
              <a:rPr lang="en-US" dirty="0"/>
              <a:t>Extra training materials</a:t>
            </a:r>
          </a:p>
          <a:p>
            <a:r>
              <a:rPr lang="en-US" dirty="0"/>
              <a:t>Service animals </a:t>
            </a:r>
          </a:p>
        </p:txBody>
      </p:sp>
      <p:sp>
        <p:nvSpPr>
          <p:cNvPr id="9" name="Text Placeholder 8">
            <a:extLst>
              <a:ext uri="{FF2B5EF4-FFF2-40B4-BE49-F238E27FC236}">
                <a16:creationId xmlns:a16="http://schemas.microsoft.com/office/drawing/2014/main" id="{141BBAA5-7A5C-340E-E746-18A32AA54C45}"/>
              </a:ext>
            </a:extLst>
          </p:cNvPr>
          <p:cNvSpPr>
            <a:spLocks noGrp="1"/>
          </p:cNvSpPr>
          <p:nvPr>
            <p:ph type="body" idx="3"/>
          </p:nvPr>
        </p:nvSpPr>
        <p:spPr/>
        <p:txBody>
          <a:bodyPr/>
          <a:lstStyle/>
          <a:p>
            <a:r>
              <a:rPr lang="en-US" dirty="0">
                <a:solidFill>
                  <a:srgbClr val="00274C"/>
                </a:solidFill>
              </a:rPr>
              <a:t>Education:</a:t>
            </a:r>
          </a:p>
        </p:txBody>
      </p:sp>
      <p:sp>
        <p:nvSpPr>
          <p:cNvPr id="10" name="Text Placeholder 9">
            <a:extLst>
              <a:ext uri="{FF2B5EF4-FFF2-40B4-BE49-F238E27FC236}">
                <a16:creationId xmlns:a16="http://schemas.microsoft.com/office/drawing/2014/main" id="{D918AC02-0747-D935-3643-BFA4A887A810}"/>
              </a:ext>
            </a:extLst>
          </p:cNvPr>
          <p:cNvSpPr>
            <a:spLocks noGrp="1"/>
          </p:cNvSpPr>
          <p:nvPr>
            <p:ph type="body" idx="4"/>
          </p:nvPr>
        </p:nvSpPr>
        <p:spPr/>
        <p:txBody>
          <a:bodyPr>
            <a:normAutofit fontScale="85000" lnSpcReduction="20000"/>
          </a:bodyPr>
          <a:lstStyle/>
          <a:p>
            <a:r>
              <a:rPr lang="en-US" dirty="0">
                <a:solidFill>
                  <a:srgbClr val="00274C"/>
                </a:solidFill>
              </a:rPr>
              <a:t>Extended time for assignments and tests</a:t>
            </a:r>
          </a:p>
          <a:p>
            <a:r>
              <a:rPr lang="en-US" dirty="0">
                <a:solidFill>
                  <a:srgbClr val="00274C"/>
                </a:solidFill>
              </a:rPr>
              <a:t>Excused absences </a:t>
            </a:r>
          </a:p>
          <a:p>
            <a:r>
              <a:rPr lang="en-US" dirty="0">
                <a:solidFill>
                  <a:srgbClr val="00274C"/>
                </a:solidFill>
              </a:rPr>
              <a:t>Priority seating</a:t>
            </a:r>
          </a:p>
          <a:p>
            <a:r>
              <a:rPr lang="en-US" dirty="0">
                <a:solidFill>
                  <a:srgbClr val="00274C"/>
                </a:solidFill>
              </a:rPr>
              <a:t>Quiet testing</a:t>
            </a:r>
          </a:p>
          <a:p>
            <a:r>
              <a:rPr lang="en-US" dirty="0">
                <a:solidFill>
                  <a:srgbClr val="00274C"/>
                </a:solidFill>
              </a:rPr>
              <a:t>Service animals</a:t>
            </a:r>
          </a:p>
        </p:txBody>
      </p:sp>
    </p:spTree>
    <p:extLst>
      <p:ext uri="{BB962C8B-B14F-4D97-AF65-F5344CB8AC3E}">
        <p14:creationId xmlns:p14="http://schemas.microsoft.com/office/powerpoint/2010/main" val="158856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C5B4-6C3B-B3AF-89CD-098BB99E7989}"/>
              </a:ext>
            </a:extLst>
          </p:cNvPr>
          <p:cNvSpPr>
            <a:spLocks noGrp="1"/>
          </p:cNvSpPr>
          <p:nvPr>
            <p:ph type="title"/>
          </p:nvPr>
        </p:nvSpPr>
        <p:spPr/>
        <p:txBody>
          <a:bodyPr>
            <a:normAutofit fontScale="90000"/>
          </a:bodyPr>
          <a:lstStyle/>
          <a:p>
            <a:r>
              <a:rPr lang="en-US" dirty="0"/>
              <a:t>Service Animals, Service Animals in Training and Emotional Support Animals</a:t>
            </a:r>
          </a:p>
        </p:txBody>
      </p:sp>
      <p:sp>
        <p:nvSpPr>
          <p:cNvPr id="3" name="Text Placeholder 2">
            <a:extLst>
              <a:ext uri="{FF2B5EF4-FFF2-40B4-BE49-F238E27FC236}">
                <a16:creationId xmlns:a16="http://schemas.microsoft.com/office/drawing/2014/main" id="{C6E9B2BB-FADD-9C1B-ADCF-CB0A8DE96F4E}"/>
              </a:ext>
            </a:extLst>
          </p:cNvPr>
          <p:cNvSpPr>
            <a:spLocks noGrp="1"/>
          </p:cNvSpPr>
          <p:nvPr>
            <p:ph type="body" idx="1"/>
          </p:nvPr>
        </p:nvSpPr>
        <p:spPr/>
        <p:txBody>
          <a:bodyPr/>
          <a:lstStyle/>
          <a:p>
            <a:r>
              <a:rPr lang="en-US" dirty="0"/>
              <a:t>What’s the difference?</a:t>
            </a:r>
          </a:p>
        </p:txBody>
      </p:sp>
    </p:spTree>
    <p:extLst>
      <p:ext uri="{BB962C8B-B14F-4D97-AF65-F5344CB8AC3E}">
        <p14:creationId xmlns:p14="http://schemas.microsoft.com/office/powerpoint/2010/main" val="3452119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5DCB-D782-604F-EABE-8B4964164E80}"/>
              </a:ext>
            </a:extLst>
          </p:cNvPr>
          <p:cNvSpPr>
            <a:spLocks noGrp="1"/>
          </p:cNvSpPr>
          <p:nvPr>
            <p:ph type="title"/>
          </p:nvPr>
        </p:nvSpPr>
        <p:spPr/>
        <p:txBody>
          <a:bodyPr/>
          <a:lstStyle/>
          <a:p>
            <a:r>
              <a:rPr lang="en-US" dirty="0"/>
              <a:t>Meet Scout!</a:t>
            </a:r>
          </a:p>
        </p:txBody>
      </p:sp>
      <p:pic>
        <p:nvPicPr>
          <p:cNvPr id="5" name="Online Media 4" descr="Service Animals in the Workplace &amp; Title I of the ADA">
            <a:hlinkClick r:id="" action="ppaction://media"/>
            <a:extLst>
              <a:ext uri="{FF2B5EF4-FFF2-40B4-BE49-F238E27FC236}">
                <a16:creationId xmlns:a16="http://schemas.microsoft.com/office/drawing/2014/main" id="{9A8D8B4F-57E4-6054-C428-17B08F564D55}"/>
              </a:ext>
            </a:extLst>
          </p:cNvPr>
          <p:cNvPicPr>
            <a:picLocks noRot="1" noChangeAspect="1"/>
          </p:cNvPicPr>
          <p:nvPr>
            <a:videoFile r:link="rId1"/>
          </p:nvPr>
        </p:nvPicPr>
        <p:blipFill>
          <a:blip r:embed="rId4"/>
          <a:stretch>
            <a:fillRect/>
          </a:stretch>
        </p:blipFill>
        <p:spPr>
          <a:xfrm>
            <a:off x="2319130" y="2019217"/>
            <a:ext cx="6741721" cy="3809072"/>
          </a:xfrm>
          <a:prstGeom prst="rect">
            <a:avLst/>
          </a:prstGeom>
        </p:spPr>
      </p:pic>
    </p:spTree>
    <p:extLst>
      <p:ext uri="{BB962C8B-B14F-4D97-AF65-F5344CB8AC3E}">
        <p14:creationId xmlns:p14="http://schemas.microsoft.com/office/powerpoint/2010/main" val="264695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56E0-A396-0C27-8B57-79AB1ACDD9F2}"/>
              </a:ext>
            </a:extLst>
          </p:cNvPr>
          <p:cNvSpPr>
            <a:spLocks noGrp="1"/>
          </p:cNvSpPr>
          <p:nvPr>
            <p:ph type="title"/>
          </p:nvPr>
        </p:nvSpPr>
        <p:spPr/>
        <p:txBody>
          <a:bodyPr/>
          <a:lstStyle/>
          <a:p>
            <a:r>
              <a:rPr lang="en-US" dirty="0"/>
              <a:t>Service Animals</a:t>
            </a:r>
          </a:p>
        </p:txBody>
      </p:sp>
      <p:sp>
        <p:nvSpPr>
          <p:cNvPr id="3" name="Text Placeholder 2">
            <a:extLst>
              <a:ext uri="{FF2B5EF4-FFF2-40B4-BE49-F238E27FC236}">
                <a16:creationId xmlns:a16="http://schemas.microsoft.com/office/drawing/2014/main" id="{E17E0AF0-E333-3479-BA34-52074FF354F2}"/>
              </a:ext>
            </a:extLst>
          </p:cNvPr>
          <p:cNvSpPr>
            <a:spLocks noGrp="1"/>
          </p:cNvSpPr>
          <p:nvPr>
            <p:ph type="body" idx="1"/>
          </p:nvPr>
        </p:nvSpPr>
        <p:spPr>
          <a:xfrm>
            <a:off x="0" y="1558600"/>
            <a:ext cx="8185587" cy="5146158"/>
          </a:xfrm>
        </p:spPr>
        <p:txBody>
          <a:bodyPr>
            <a:normAutofit fontScale="62500" lnSpcReduction="20000"/>
          </a:bodyPr>
          <a:lstStyle/>
          <a:p>
            <a:pPr>
              <a:lnSpc>
                <a:spcPct val="17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A</a:t>
            </a: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ny dog or miniature horse that is individually trained to do work or perform tasks for the benefit of an individual with a disability, including a physical, sensory, psychiatric, intellectual, or other mental disability. </a:t>
            </a:r>
          </a:p>
          <a:p>
            <a:pPr>
              <a:lnSpc>
                <a:spcPct val="170000"/>
              </a:lnSpc>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Only Service Dogs are covered under Title II and III of the ADA.*</a:t>
            </a:r>
          </a:p>
          <a:p>
            <a:pPr>
              <a:lnSpc>
                <a:spcPct val="170000"/>
              </a:lnSpc>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The work or tasks performed by a service animal must be directly related to the individual’s disability. </a:t>
            </a:r>
          </a:p>
          <a:p>
            <a:pPr>
              <a:lnSpc>
                <a:spcPct val="170000"/>
              </a:lnSpc>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Service animals are working animals, not pets, and are not emotional support animals.</a:t>
            </a:r>
          </a:p>
          <a:p>
            <a:endParaRPr lang="en-US" dirty="0"/>
          </a:p>
        </p:txBody>
      </p:sp>
      <p:pic>
        <p:nvPicPr>
          <p:cNvPr id="6" name="Picture 5" descr="A short haired yellow lab mix service dog in a blue vest pushes a button on a washing machine with its paw. &#10;">
            <a:extLst>
              <a:ext uri="{FF2B5EF4-FFF2-40B4-BE49-F238E27FC236}">
                <a16:creationId xmlns:a16="http://schemas.microsoft.com/office/drawing/2014/main" id="{02992239-785D-51E6-5B90-C353CC46F12C}"/>
              </a:ext>
            </a:extLst>
          </p:cNvPr>
          <p:cNvPicPr>
            <a:picLocks noChangeAspect="1"/>
          </p:cNvPicPr>
          <p:nvPr/>
        </p:nvPicPr>
        <p:blipFill>
          <a:blip r:embed="rId3"/>
          <a:stretch>
            <a:fillRect/>
          </a:stretch>
        </p:blipFill>
        <p:spPr>
          <a:xfrm>
            <a:off x="8219679" y="2349795"/>
            <a:ext cx="3789554" cy="3101933"/>
          </a:xfrm>
          <a:prstGeom prst="rect">
            <a:avLst/>
          </a:prstGeom>
        </p:spPr>
      </p:pic>
    </p:spTree>
    <p:extLst>
      <p:ext uri="{BB962C8B-B14F-4D97-AF65-F5344CB8AC3E}">
        <p14:creationId xmlns:p14="http://schemas.microsoft.com/office/powerpoint/2010/main" val="4128152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B7A57-E14B-0BF8-3279-A0851D47E7DE}"/>
              </a:ext>
            </a:extLst>
          </p:cNvPr>
          <p:cNvSpPr>
            <a:spLocks noGrp="1"/>
          </p:cNvSpPr>
          <p:nvPr>
            <p:ph type="title"/>
          </p:nvPr>
        </p:nvSpPr>
        <p:spPr/>
        <p:txBody>
          <a:bodyPr/>
          <a:lstStyle/>
          <a:p>
            <a:r>
              <a:rPr lang="en-US" dirty="0"/>
              <a:t>Examples of Service Animals</a:t>
            </a:r>
          </a:p>
        </p:txBody>
      </p:sp>
      <p:sp>
        <p:nvSpPr>
          <p:cNvPr id="3" name="Text Placeholder 2">
            <a:extLst>
              <a:ext uri="{FF2B5EF4-FFF2-40B4-BE49-F238E27FC236}">
                <a16:creationId xmlns:a16="http://schemas.microsoft.com/office/drawing/2014/main" id="{EFE38DF3-1C08-1C7E-82B4-CA6C2B60B0CC}"/>
              </a:ext>
            </a:extLst>
          </p:cNvPr>
          <p:cNvSpPr>
            <a:spLocks noGrp="1"/>
          </p:cNvSpPr>
          <p:nvPr>
            <p:ph type="body" idx="1"/>
          </p:nvPr>
        </p:nvSpPr>
        <p:spPr>
          <a:xfrm>
            <a:off x="0" y="1478804"/>
            <a:ext cx="12192001" cy="5379195"/>
          </a:xfrm>
        </p:spPr>
        <p:txBody>
          <a:bodyPr>
            <a:noAutofit/>
          </a:bodyPr>
          <a:lstStyle/>
          <a:p>
            <a:pPr algn="l">
              <a:lnSpc>
                <a:spcPct val="170000"/>
              </a:lnSpc>
              <a:buFont typeface="Arial" panose="020B0604020202020204" pitchFamily="34" charset="0"/>
              <a:buChar char="•"/>
            </a:pPr>
            <a:r>
              <a:rPr lang="en-US" sz="16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Guide Dog: serves as a travel tool for persons who have visual impairments or are blind.</a:t>
            </a:r>
          </a:p>
          <a:p>
            <a:pPr algn="l">
              <a:lnSpc>
                <a:spcPct val="170000"/>
              </a:lnSpc>
              <a:buFont typeface="Arial" panose="020B0604020202020204" pitchFamily="34" charset="0"/>
              <a:buChar char="•"/>
            </a:pPr>
            <a:r>
              <a:rPr lang="en-US" sz="16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Hearing or Signal Dog: alerts an IWD who is deaf or hard of hearing when a sound occurs, such as a knock on the door.</a:t>
            </a:r>
          </a:p>
          <a:p>
            <a:pPr algn="l">
              <a:lnSpc>
                <a:spcPct val="170000"/>
              </a:lnSpc>
              <a:buFont typeface="Arial" panose="020B0604020202020204" pitchFamily="34" charset="0"/>
              <a:buChar char="•"/>
            </a:pPr>
            <a:r>
              <a:rPr lang="en-US" sz="16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Psychiatric Service Dog: performs tasks that assist IWD in detecting the onset of psychiatric episodes and lessen their effects. Tasks may include reminding the handler to take medicine, providing safety checks or room searches, turning on lights for persons with PTSD, interrupting self-harm, and keeping disoriented individuals from danger.</a:t>
            </a:r>
          </a:p>
          <a:p>
            <a:pPr algn="l">
              <a:lnSpc>
                <a:spcPct val="170000"/>
              </a:lnSpc>
              <a:buFont typeface="Arial" panose="020B0604020202020204" pitchFamily="34" charset="0"/>
              <a:buChar char="•"/>
            </a:pPr>
            <a:r>
              <a:rPr lang="en-US" sz="1600" dirty="0">
                <a:solidFill>
                  <a:srgbClr val="00274C"/>
                </a:solidFill>
                <a:latin typeface="Verdana" panose="020B0604030504040204" pitchFamily="34" charset="0"/>
                <a:ea typeface="Verdana" panose="020B0604030504040204" pitchFamily="34" charset="0"/>
                <a:cs typeface="Verdana" panose="020B0604030504040204" pitchFamily="34" charset="0"/>
              </a:rPr>
              <a:t>S</a:t>
            </a:r>
            <a:r>
              <a:rPr lang="en-US" sz="16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ensory </a:t>
            </a:r>
            <a:r>
              <a:rPr lang="en-US" sz="1600" dirty="0">
                <a:solidFill>
                  <a:srgbClr val="00274C"/>
                </a:solidFill>
                <a:latin typeface="Verdana" panose="020B0604030504040204" pitchFamily="34" charset="0"/>
                <a:ea typeface="Verdana" panose="020B0604030504040204" pitchFamily="34" charset="0"/>
                <a:cs typeface="Verdana" panose="020B0604030504040204" pitchFamily="34" charset="0"/>
              </a:rPr>
              <a:t>S</a:t>
            </a:r>
            <a:r>
              <a:rPr lang="en-US" sz="16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ignal </a:t>
            </a:r>
            <a:r>
              <a:rPr lang="en-US" sz="1600" dirty="0">
                <a:solidFill>
                  <a:srgbClr val="00274C"/>
                </a:solidFill>
                <a:latin typeface="Verdana" panose="020B0604030504040204" pitchFamily="34" charset="0"/>
                <a:ea typeface="Verdana" panose="020B0604030504040204" pitchFamily="34" charset="0"/>
                <a:cs typeface="Verdana" panose="020B0604030504040204" pitchFamily="34" charset="0"/>
              </a:rPr>
              <a:t>D</a:t>
            </a:r>
            <a:r>
              <a:rPr lang="en-US" sz="16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og or Social </a:t>
            </a:r>
            <a:r>
              <a:rPr lang="en-US" sz="1600" dirty="0">
                <a:solidFill>
                  <a:srgbClr val="00274C"/>
                </a:solidFill>
                <a:latin typeface="Verdana" panose="020B0604030504040204" pitchFamily="34" charset="0"/>
                <a:ea typeface="Verdana" panose="020B0604030504040204" pitchFamily="34" charset="0"/>
                <a:cs typeface="Verdana" panose="020B0604030504040204" pitchFamily="34" charset="0"/>
              </a:rPr>
              <a:t>S</a:t>
            </a:r>
            <a:r>
              <a:rPr lang="en-US" sz="16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ignal </a:t>
            </a:r>
            <a:r>
              <a:rPr lang="en-US" sz="1600" dirty="0">
                <a:solidFill>
                  <a:srgbClr val="00274C"/>
                </a:solidFill>
                <a:latin typeface="Verdana" panose="020B0604030504040204" pitchFamily="34" charset="0"/>
                <a:ea typeface="Verdana" panose="020B0604030504040204" pitchFamily="34" charset="0"/>
                <a:cs typeface="Verdana" panose="020B0604030504040204" pitchFamily="34" charset="0"/>
              </a:rPr>
              <a:t>D</a:t>
            </a:r>
            <a:r>
              <a:rPr lang="en-US" sz="16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og (SSigDOG): trained to assist an autistic person or their caregiver. These dogs are trained to do a variety of social or sensory tasks based on the needs of the individual.  </a:t>
            </a:r>
          </a:p>
          <a:p>
            <a:pPr algn="l">
              <a:lnSpc>
                <a:spcPct val="170000"/>
              </a:lnSpc>
              <a:buFont typeface="Arial" panose="020B0604020202020204" pitchFamily="34" charset="0"/>
              <a:buChar char="•"/>
            </a:pPr>
            <a:r>
              <a:rPr lang="en-US" sz="16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Seizure Response Dog: may be trained to stand guard during a seizure or may go for help. </a:t>
            </a:r>
            <a:endParaRPr lang="en-US" sz="1600" dirty="0">
              <a:solidFill>
                <a:srgbClr val="00274C"/>
              </a:solidFill>
            </a:endParaRPr>
          </a:p>
        </p:txBody>
      </p:sp>
    </p:spTree>
    <p:extLst>
      <p:ext uri="{BB962C8B-B14F-4D97-AF65-F5344CB8AC3E}">
        <p14:creationId xmlns:p14="http://schemas.microsoft.com/office/powerpoint/2010/main" val="140977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7"/>
          <p:cNvSpPr txBox="1">
            <a:spLocks noGrp="1"/>
          </p:cNvSpPr>
          <p:nvPr>
            <p:ph type="title"/>
          </p:nvPr>
        </p:nvSpPr>
        <p:spPr>
          <a:xfrm>
            <a:off x="115614" y="204950"/>
            <a:ext cx="9837683" cy="1350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Verdana"/>
              <a:buNone/>
            </a:pPr>
            <a:r>
              <a:rPr lang="en-US" sz="4400" dirty="0"/>
              <a:t>Zoom Webinar Tips</a:t>
            </a:r>
            <a:endParaRPr sz="4400" dirty="0"/>
          </a:p>
        </p:txBody>
      </p:sp>
      <p:sp>
        <p:nvSpPr>
          <p:cNvPr id="66" name="Google Shape;66;p47"/>
          <p:cNvSpPr txBox="1">
            <a:spLocks noGrp="1"/>
          </p:cNvSpPr>
          <p:nvPr>
            <p:ph type="body" idx="1"/>
          </p:nvPr>
        </p:nvSpPr>
        <p:spPr>
          <a:xfrm>
            <a:off x="115613" y="1857703"/>
            <a:ext cx="11804243" cy="2013258"/>
          </a:xfrm>
          <a:prstGeom prst="rect">
            <a:avLst/>
          </a:prstGeom>
          <a:noFill/>
          <a:ln>
            <a:noFill/>
          </a:ln>
        </p:spPr>
        <p:txBody>
          <a:bodyPr spcFirstLastPara="1" wrap="square" lIns="91425" tIns="45700" rIns="91425" bIns="45700" anchor="t" anchorCtr="0">
            <a:normAutofit/>
          </a:bodyPr>
          <a:lstStyle/>
          <a:p>
            <a:pPr marL="514350" lvl="0" indent="-285750" algn="l" rtl="0">
              <a:lnSpc>
                <a:spcPct val="100000"/>
              </a:lnSpc>
              <a:spcBef>
                <a:spcPts val="1800"/>
              </a:spcBef>
              <a:spcAft>
                <a:spcPts val="0"/>
              </a:spcAft>
              <a:buSzPts val="1600"/>
              <a:buFont typeface="Noto Sans Symbols"/>
              <a:buChar char="▪"/>
            </a:pPr>
            <a:r>
              <a:rPr lang="en-US" sz="1800"/>
              <a:t>Use the </a:t>
            </a:r>
            <a:r>
              <a:rPr lang="en-US" sz="1800" b="1"/>
              <a:t>Q&amp;A </a:t>
            </a:r>
            <a:r>
              <a:rPr lang="en-US" sz="1800"/>
              <a:t>feature to submit your questions.</a:t>
            </a:r>
            <a:endParaRPr/>
          </a:p>
          <a:p>
            <a:pPr marL="514350" lvl="0" indent="-285750" algn="l" rtl="0">
              <a:lnSpc>
                <a:spcPct val="100000"/>
              </a:lnSpc>
              <a:spcBef>
                <a:spcPts val="1800"/>
              </a:spcBef>
              <a:spcAft>
                <a:spcPts val="0"/>
              </a:spcAft>
              <a:buSzPts val="1600"/>
              <a:buFont typeface="Noto Sans Symbols"/>
              <a:buChar char="▪"/>
            </a:pPr>
            <a:r>
              <a:rPr lang="en-US" sz="1800" b="1"/>
              <a:t>ASL interpretation </a:t>
            </a:r>
            <a:r>
              <a:rPr lang="en-US" sz="1800"/>
              <a:t>can be utilized by clicking Interpretation and selecting American Sign Language.</a:t>
            </a:r>
            <a:endParaRPr/>
          </a:p>
          <a:p>
            <a:pPr marL="514350" lvl="0" indent="-285750" algn="l" rtl="0">
              <a:lnSpc>
                <a:spcPct val="100000"/>
              </a:lnSpc>
              <a:spcBef>
                <a:spcPts val="1800"/>
              </a:spcBef>
              <a:spcAft>
                <a:spcPts val="0"/>
              </a:spcAft>
              <a:buSzPts val="1600"/>
              <a:buFont typeface="Noto Sans Symbols"/>
              <a:buChar char="▪"/>
            </a:pPr>
            <a:r>
              <a:rPr lang="en-US" sz="1800" b="1"/>
              <a:t>CART transcription </a:t>
            </a:r>
            <a:r>
              <a:rPr lang="en-US" sz="1800"/>
              <a:t>can be turned on by selecting Show Captions.</a:t>
            </a:r>
            <a:endParaRPr/>
          </a:p>
        </p:txBody>
      </p:sp>
      <p:pic>
        <p:nvPicPr>
          <p:cNvPr id="67" name="Google Shape;67;p47" descr="The Zoom option menu with a red circle around 'Show Captions' and a red circle around 'Interpretation'. A related window appears next to Interpretation with American Sign Language highlighted in blue."/>
          <p:cNvPicPr preferRelativeResize="0"/>
          <p:nvPr/>
        </p:nvPicPr>
        <p:blipFill rotWithShape="1">
          <a:blip r:embed="rId3">
            <a:alphaModFix/>
          </a:blip>
          <a:srcRect/>
          <a:stretch/>
        </p:blipFill>
        <p:spPr>
          <a:xfrm>
            <a:off x="600892" y="4374167"/>
            <a:ext cx="10660380" cy="1956627"/>
          </a:xfrm>
          <a:prstGeom prst="rect">
            <a:avLst/>
          </a:prstGeom>
          <a:noFill/>
          <a:ln>
            <a:noFill/>
          </a:ln>
        </p:spPr>
      </p:pic>
      <p:sp>
        <p:nvSpPr>
          <p:cNvPr id="68" name="Google Shape;68;p47">
            <a:extLst>
              <a:ext uri="{C183D7F6-B498-43B3-948B-1728B52AA6E4}">
                <adec:decorative xmlns:adec="http://schemas.microsoft.com/office/drawing/2017/decorative" val="1"/>
              </a:ext>
            </a:extLst>
          </p:cNvPr>
          <p:cNvSpPr/>
          <p:nvPr/>
        </p:nvSpPr>
        <p:spPr>
          <a:xfrm>
            <a:off x="6096000" y="5421238"/>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 name="Google Shape;69;p47">
            <a:extLst>
              <a:ext uri="{C183D7F6-B498-43B3-948B-1728B52AA6E4}">
                <adec:decorative xmlns:adec="http://schemas.microsoft.com/office/drawing/2017/decorative" val="1"/>
              </a:ext>
            </a:extLst>
          </p:cNvPr>
          <p:cNvSpPr/>
          <p:nvPr/>
        </p:nvSpPr>
        <p:spPr>
          <a:xfrm>
            <a:off x="7587345" y="5424682"/>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FD3F-C5FF-7B89-5F7F-11040DD3DCCF}"/>
              </a:ext>
            </a:extLst>
          </p:cNvPr>
          <p:cNvSpPr>
            <a:spLocks noGrp="1"/>
          </p:cNvSpPr>
          <p:nvPr>
            <p:ph type="title"/>
          </p:nvPr>
        </p:nvSpPr>
        <p:spPr/>
        <p:txBody>
          <a:bodyPr/>
          <a:lstStyle/>
          <a:p>
            <a:r>
              <a:rPr lang="en-US" dirty="0"/>
              <a:t>Where Are Service Animals Allowed?</a:t>
            </a:r>
          </a:p>
        </p:txBody>
      </p:sp>
      <p:sp>
        <p:nvSpPr>
          <p:cNvPr id="3" name="Text Placeholder 2">
            <a:extLst>
              <a:ext uri="{FF2B5EF4-FFF2-40B4-BE49-F238E27FC236}">
                <a16:creationId xmlns:a16="http://schemas.microsoft.com/office/drawing/2014/main" id="{76BE7869-8F74-69C0-1C53-41ED7E84F4F9}"/>
              </a:ext>
            </a:extLst>
          </p:cNvPr>
          <p:cNvSpPr>
            <a:spLocks noGrp="1"/>
          </p:cNvSpPr>
          <p:nvPr>
            <p:ph type="body" idx="1"/>
          </p:nvPr>
        </p:nvSpPr>
        <p:spPr>
          <a:xfrm>
            <a:off x="129073" y="1698172"/>
            <a:ext cx="10579567" cy="5159828"/>
          </a:xfrm>
        </p:spPr>
        <p:txBody>
          <a:bodyPr>
            <a:normAutofit fontScale="85000" lnSpcReduction="20000"/>
          </a:bodyPr>
          <a:lstStyle/>
          <a:p>
            <a:pPr>
              <a:lnSpc>
                <a:spcPct val="150000"/>
              </a:lnSpc>
            </a:pPr>
            <a:r>
              <a:rPr lang="en-US" dirty="0">
                <a:solidFill>
                  <a:srgbClr val="00274C"/>
                </a:solidFill>
              </a:rPr>
              <a:t>Anywhere their handler is allowed to go in places of public accommodation:</a:t>
            </a:r>
          </a:p>
          <a:p>
            <a:pPr lvl="1">
              <a:lnSpc>
                <a:spcPct val="150000"/>
              </a:lnSpc>
            </a:pPr>
            <a:r>
              <a:rPr lang="en-US" dirty="0">
                <a:solidFill>
                  <a:srgbClr val="00274C"/>
                </a:solidFill>
              </a:rPr>
              <a:t>Anywhere that is inviting someone in.</a:t>
            </a:r>
          </a:p>
          <a:p>
            <a:pPr lvl="1">
              <a:lnSpc>
                <a:spcPct val="150000"/>
              </a:lnSpc>
            </a:pPr>
            <a:r>
              <a:rPr lang="en-US" dirty="0">
                <a:solidFill>
                  <a:srgbClr val="00274C"/>
                </a:solidFill>
              </a:rPr>
              <a:t>Anywhere that is charging for goods, services, and lodging.</a:t>
            </a:r>
          </a:p>
          <a:p>
            <a:pPr lvl="1">
              <a:lnSpc>
                <a:spcPct val="150000"/>
              </a:lnSpc>
            </a:pPr>
            <a:r>
              <a:rPr lang="en-US" dirty="0">
                <a:solidFill>
                  <a:srgbClr val="00274C"/>
                </a:solidFill>
              </a:rPr>
              <a:t>Medical facilities.</a:t>
            </a:r>
          </a:p>
          <a:p>
            <a:pPr>
              <a:lnSpc>
                <a:spcPct val="150000"/>
              </a:lnSpc>
            </a:pPr>
            <a:r>
              <a:rPr lang="en-US" dirty="0">
                <a:solidFill>
                  <a:srgbClr val="00274C"/>
                </a:solidFill>
              </a:rPr>
              <a:t>In places owned or operated by federal or state government or that accept federal or state funds:</a:t>
            </a:r>
          </a:p>
          <a:p>
            <a:pPr lvl="1">
              <a:lnSpc>
                <a:spcPct val="150000"/>
              </a:lnSpc>
            </a:pPr>
            <a:r>
              <a:rPr lang="en-US" dirty="0">
                <a:solidFill>
                  <a:srgbClr val="00274C"/>
                </a:solidFill>
              </a:rPr>
              <a:t>Public schools, town halls, state agencies, etc.</a:t>
            </a:r>
          </a:p>
          <a:p>
            <a:pPr marL="50800" indent="0">
              <a:buNone/>
            </a:pPr>
            <a:endParaRPr lang="en-US" dirty="0"/>
          </a:p>
        </p:txBody>
      </p:sp>
    </p:spTree>
    <p:extLst>
      <p:ext uri="{BB962C8B-B14F-4D97-AF65-F5344CB8AC3E}">
        <p14:creationId xmlns:p14="http://schemas.microsoft.com/office/powerpoint/2010/main" val="2194077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5CE5-8D6B-05B4-D726-B66AB6B959C1}"/>
              </a:ext>
            </a:extLst>
          </p:cNvPr>
          <p:cNvSpPr>
            <a:spLocks noGrp="1"/>
          </p:cNvSpPr>
          <p:nvPr>
            <p:ph type="title"/>
          </p:nvPr>
        </p:nvSpPr>
        <p:spPr/>
        <p:txBody>
          <a:bodyPr/>
          <a:lstStyle/>
          <a:p>
            <a:r>
              <a:rPr lang="en-US" dirty="0"/>
              <a:t>Service Animals in Training</a:t>
            </a:r>
          </a:p>
        </p:txBody>
      </p:sp>
      <p:sp>
        <p:nvSpPr>
          <p:cNvPr id="3" name="Text Placeholder 2">
            <a:extLst>
              <a:ext uri="{FF2B5EF4-FFF2-40B4-BE49-F238E27FC236}">
                <a16:creationId xmlns:a16="http://schemas.microsoft.com/office/drawing/2014/main" id="{659633FD-4ACC-B278-3D58-63CF31993FF0}"/>
              </a:ext>
            </a:extLst>
          </p:cNvPr>
          <p:cNvSpPr>
            <a:spLocks noGrp="1"/>
          </p:cNvSpPr>
          <p:nvPr>
            <p:ph type="body" idx="1"/>
          </p:nvPr>
        </p:nvSpPr>
        <p:spPr>
          <a:xfrm>
            <a:off x="129073" y="1785225"/>
            <a:ext cx="6828318" cy="4919533"/>
          </a:xfrm>
        </p:spPr>
        <p:txBody>
          <a:bodyPr>
            <a:normAutofit fontScale="70000" lnSpcReduction="20000"/>
          </a:bodyPr>
          <a:lstStyle/>
          <a:p>
            <a:pPr>
              <a:lnSpc>
                <a:spcPct val="170000"/>
              </a:lnSpc>
            </a:pPr>
            <a:r>
              <a:rPr lang="en-US" dirty="0">
                <a:solidFill>
                  <a:srgbClr val="00274C"/>
                </a:solidFill>
              </a:rPr>
              <a:t>Means a dog or miniature horse accompanied by an animal raiser or trainer with the intent that the animal is being raised, socialized, and trained to become a service animal (Michigan Public Act 75, 2022).</a:t>
            </a:r>
          </a:p>
          <a:p>
            <a:pPr>
              <a:lnSpc>
                <a:spcPct val="170000"/>
              </a:lnSpc>
            </a:pPr>
            <a:r>
              <a:rPr lang="en-US" dirty="0">
                <a:solidFill>
                  <a:srgbClr val="00274C"/>
                </a:solidFill>
              </a:rPr>
              <a:t>In Michigan, service animals in training are considered the same as service animals for the purpose of bringing the animal into public spaces for the purposes of training.</a:t>
            </a:r>
          </a:p>
          <a:p>
            <a:pPr lvl="1"/>
            <a:endParaRPr lang="en-US" dirty="0"/>
          </a:p>
        </p:txBody>
      </p:sp>
      <p:pic>
        <p:nvPicPr>
          <p:cNvPr id="6" name="Picture 5" descr="A golden retriever puppy wearing a blue vest with white words stating &quot;service dog in training&quot;&#10;&#10;&#10;">
            <a:extLst>
              <a:ext uri="{FF2B5EF4-FFF2-40B4-BE49-F238E27FC236}">
                <a16:creationId xmlns:a16="http://schemas.microsoft.com/office/drawing/2014/main" id="{A69E3E6E-BB24-F370-1DED-2395EF9CF4FB}"/>
              </a:ext>
            </a:extLst>
          </p:cNvPr>
          <p:cNvPicPr>
            <a:picLocks noChangeAspect="1"/>
          </p:cNvPicPr>
          <p:nvPr/>
        </p:nvPicPr>
        <p:blipFill>
          <a:blip r:embed="rId2"/>
          <a:stretch>
            <a:fillRect/>
          </a:stretch>
        </p:blipFill>
        <p:spPr>
          <a:xfrm>
            <a:off x="7169191" y="1950278"/>
            <a:ext cx="3999552" cy="3562626"/>
          </a:xfrm>
          <a:prstGeom prst="rect">
            <a:avLst/>
          </a:prstGeom>
        </p:spPr>
      </p:pic>
    </p:spTree>
    <p:extLst>
      <p:ext uri="{BB962C8B-B14F-4D97-AF65-F5344CB8AC3E}">
        <p14:creationId xmlns:p14="http://schemas.microsoft.com/office/powerpoint/2010/main" val="1968617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12E08-1C11-2D0F-190A-EBF16D9FCB56}"/>
              </a:ext>
            </a:extLst>
          </p:cNvPr>
          <p:cNvSpPr>
            <a:spLocks noGrp="1"/>
          </p:cNvSpPr>
          <p:nvPr>
            <p:ph type="title"/>
          </p:nvPr>
        </p:nvSpPr>
        <p:spPr/>
        <p:txBody>
          <a:bodyPr/>
          <a:lstStyle/>
          <a:p>
            <a:r>
              <a:rPr lang="en-US" dirty="0"/>
              <a:t>Emotional Support Animals</a:t>
            </a:r>
          </a:p>
        </p:txBody>
      </p:sp>
      <p:sp>
        <p:nvSpPr>
          <p:cNvPr id="3" name="Text Placeholder 2">
            <a:extLst>
              <a:ext uri="{FF2B5EF4-FFF2-40B4-BE49-F238E27FC236}">
                <a16:creationId xmlns:a16="http://schemas.microsoft.com/office/drawing/2014/main" id="{3DEF5E4D-E533-8F8C-79C8-D1E2725F1975}"/>
              </a:ext>
            </a:extLst>
          </p:cNvPr>
          <p:cNvSpPr>
            <a:spLocks noGrp="1"/>
          </p:cNvSpPr>
          <p:nvPr>
            <p:ph type="body" idx="1"/>
          </p:nvPr>
        </p:nvSpPr>
        <p:spPr>
          <a:xfrm>
            <a:off x="129073" y="1785225"/>
            <a:ext cx="7926356" cy="4980020"/>
          </a:xfrm>
        </p:spPr>
        <p:txBody>
          <a:bodyPr>
            <a:normAutofit fontScale="62500" lnSpcReduction="20000"/>
          </a:bodyPr>
          <a:lstStyle/>
          <a:p>
            <a:pPr>
              <a:lnSpc>
                <a:spcPct val="170000"/>
              </a:lnSpc>
            </a:pPr>
            <a:r>
              <a:rPr lang="en-US" dirty="0">
                <a:solidFill>
                  <a:srgbClr val="00274C"/>
                </a:solidFill>
              </a:rPr>
              <a:t>Also known as comfort animals.</a:t>
            </a:r>
          </a:p>
          <a:p>
            <a:pPr>
              <a:lnSpc>
                <a:spcPct val="170000"/>
              </a:lnSpc>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Provide companionship, relieve loneliness, and sometimes help with depression, anxiety, certain phobias, and other </a:t>
            </a: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types of mental health</a:t>
            </a: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 but do not have special training to perform tasks that assist people with disabilities.</a:t>
            </a:r>
          </a:p>
          <a:p>
            <a:pPr>
              <a:lnSpc>
                <a:spcPct val="17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Can be any animal type.</a:t>
            </a:r>
          </a:p>
          <a:p>
            <a:pPr>
              <a:lnSpc>
                <a:spcPct val="17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Not covered by the ADA or Michigan law.</a:t>
            </a:r>
          </a:p>
          <a:p>
            <a:pPr>
              <a:lnSpc>
                <a:spcPct val="17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May be allowed in housing under the Fair Housing Act as an accommodation.</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A small white dog wearing a red vest with a leopard print bow with the words &quot;emotional support&quot;. &#10;&#10;&#10;&#10;&#10;">
            <a:extLst>
              <a:ext uri="{FF2B5EF4-FFF2-40B4-BE49-F238E27FC236}">
                <a16:creationId xmlns:a16="http://schemas.microsoft.com/office/drawing/2014/main" id="{A305FE56-C3FC-A624-D15E-C7E26241C03B}"/>
              </a:ext>
            </a:extLst>
          </p:cNvPr>
          <p:cNvPicPr>
            <a:picLocks noChangeAspect="1"/>
          </p:cNvPicPr>
          <p:nvPr/>
        </p:nvPicPr>
        <p:blipFill>
          <a:blip r:embed="rId2"/>
          <a:stretch>
            <a:fillRect/>
          </a:stretch>
        </p:blipFill>
        <p:spPr>
          <a:xfrm>
            <a:off x="8168190" y="1785225"/>
            <a:ext cx="3111500" cy="2425500"/>
          </a:xfrm>
          <a:prstGeom prst="rect">
            <a:avLst/>
          </a:prstGeom>
        </p:spPr>
      </p:pic>
      <p:pic>
        <p:nvPicPr>
          <p:cNvPr id="10" name="Picture 9" descr="A miniature white and grey pig wearing a pilot's cap with a red leash in an airport. &#10; &#10;&#10;">
            <a:extLst>
              <a:ext uri="{FF2B5EF4-FFF2-40B4-BE49-F238E27FC236}">
                <a16:creationId xmlns:a16="http://schemas.microsoft.com/office/drawing/2014/main" id="{05090996-C173-B098-2940-24F2189615C1}"/>
              </a:ext>
            </a:extLst>
          </p:cNvPr>
          <p:cNvPicPr>
            <a:picLocks noChangeAspect="1"/>
          </p:cNvPicPr>
          <p:nvPr/>
        </p:nvPicPr>
        <p:blipFill>
          <a:blip r:embed="rId3"/>
          <a:stretch>
            <a:fillRect/>
          </a:stretch>
        </p:blipFill>
        <p:spPr>
          <a:xfrm>
            <a:off x="8168190" y="4275235"/>
            <a:ext cx="3111500" cy="2336800"/>
          </a:xfrm>
          <a:prstGeom prst="rect">
            <a:avLst/>
          </a:prstGeom>
        </p:spPr>
      </p:pic>
    </p:spTree>
    <p:extLst>
      <p:ext uri="{BB962C8B-B14F-4D97-AF65-F5344CB8AC3E}">
        <p14:creationId xmlns:p14="http://schemas.microsoft.com/office/powerpoint/2010/main" val="2613418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185D-FA46-4714-D9BB-07D1FD5A1EED}"/>
              </a:ext>
            </a:extLst>
          </p:cNvPr>
          <p:cNvSpPr>
            <a:spLocks noGrp="1"/>
          </p:cNvSpPr>
          <p:nvPr>
            <p:ph type="title"/>
          </p:nvPr>
        </p:nvSpPr>
        <p:spPr/>
        <p:txBody>
          <a:bodyPr/>
          <a:lstStyle/>
          <a:p>
            <a:r>
              <a:rPr lang="en-US" dirty="0"/>
              <a:t>Therapy Animals</a:t>
            </a:r>
          </a:p>
        </p:txBody>
      </p:sp>
      <p:sp>
        <p:nvSpPr>
          <p:cNvPr id="3" name="Text Placeholder 2">
            <a:extLst>
              <a:ext uri="{FF2B5EF4-FFF2-40B4-BE49-F238E27FC236}">
                <a16:creationId xmlns:a16="http://schemas.microsoft.com/office/drawing/2014/main" id="{89518F1E-64A6-DF6C-8799-DC8B0D6C0883}"/>
              </a:ext>
            </a:extLst>
          </p:cNvPr>
          <p:cNvSpPr>
            <a:spLocks noGrp="1"/>
          </p:cNvSpPr>
          <p:nvPr>
            <p:ph type="body" idx="1"/>
          </p:nvPr>
        </p:nvSpPr>
        <p:spPr>
          <a:xfrm>
            <a:off x="129073" y="1785225"/>
            <a:ext cx="6775310" cy="4919533"/>
          </a:xfrm>
        </p:spPr>
        <p:txBody>
          <a:bodyPr>
            <a:normAutofit fontScale="92500" lnSpcReduction="20000"/>
          </a:bodyPr>
          <a:lstStyle/>
          <a:p>
            <a:pPr>
              <a:lnSpc>
                <a:spcPct val="150000"/>
              </a:lnSpc>
            </a:pPr>
            <a:r>
              <a:rPr lang="en-US" dirty="0">
                <a:solidFill>
                  <a:srgbClr val="00274C"/>
                </a:solidFill>
              </a:rPr>
              <a:t>Therapy animals provide people with therapeutic contact, usually in a clinical setting, to improve their physical, social, emotional, and/or cognitive functioning.</a:t>
            </a:r>
          </a:p>
          <a:p>
            <a:pPr>
              <a:lnSpc>
                <a:spcPct val="150000"/>
              </a:lnSpc>
            </a:pPr>
            <a:r>
              <a:rPr lang="en-US" dirty="0">
                <a:solidFill>
                  <a:srgbClr val="00274C"/>
                </a:solidFill>
              </a:rPr>
              <a:t>Are not covered under the ADA.</a:t>
            </a:r>
          </a:p>
          <a:p>
            <a:pPr>
              <a:lnSpc>
                <a:spcPct val="150000"/>
              </a:lnSpc>
            </a:pPr>
            <a:r>
              <a:rPr lang="en-US" dirty="0">
                <a:solidFill>
                  <a:srgbClr val="00274C"/>
                </a:solidFill>
              </a:rPr>
              <a:t>Are not provided as reasonable accommodations.</a:t>
            </a:r>
          </a:p>
          <a:p>
            <a:endParaRPr lang="en-US" dirty="0"/>
          </a:p>
          <a:p>
            <a:endParaRPr lang="en-US" dirty="0"/>
          </a:p>
        </p:txBody>
      </p:sp>
      <p:pic>
        <p:nvPicPr>
          <p:cNvPr id="1030" name="Picture 6" descr="A woman with dark hair and green shirt using a motorized wheelchair pets a brown miniature horse.">
            <a:extLst>
              <a:ext uri="{FF2B5EF4-FFF2-40B4-BE49-F238E27FC236}">
                <a16:creationId xmlns:a16="http://schemas.microsoft.com/office/drawing/2014/main" id="{03DD5226-95B9-879F-2094-A8A8F2426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435" y="2453462"/>
            <a:ext cx="4756818" cy="358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947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481E-8A52-8696-286A-D3E439D30E99}"/>
              </a:ext>
            </a:extLst>
          </p:cNvPr>
          <p:cNvSpPr>
            <a:spLocks noGrp="1"/>
          </p:cNvSpPr>
          <p:nvPr>
            <p:ph type="title"/>
          </p:nvPr>
        </p:nvSpPr>
        <p:spPr/>
        <p:txBody>
          <a:bodyPr/>
          <a:lstStyle/>
          <a:p>
            <a:r>
              <a:rPr lang="en-US" dirty="0"/>
              <a:t>Service Animal Handler Rights and Responsibilities</a:t>
            </a:r>
          </a:p>
        </p:txBody>
      </p:sp>
    </p:spTree>
    <p:extLst>
      <p:ext uri="{BB962C8B-B14F-4D97-AF65-F5344CB8AC3E}">
        <p14:creationId xmlns:p14="http://schemas.microsoft.com/office/powerpoint/2010/main" val="3075510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B99D2A-E51E-7584-B401-FE3974EB6176}"/>
              </a:ext>
            </a:extLst>
          </p:cNvPr>
          <p:cNvSpPr>
            <a:spLocks noGrp="1"/>
          </p:cNvSpPr>
          <p:nvPr>
            <p:ph type="title"/>
          </p:nvPr>
        </p:nvSpPr>
        <p:spPr/>
        <p:txBody>
          <a:bodyPr/>
          <a:lstStyle/>
          <a:p>
            <a:r>
              <a:rPr lang="en-US" dirty="0"/>
              <a:t>What Can Be Asked of a Handler?</a:t>
            </a:r>
          </a:p>
        </p:txBody>
      </p:sp>
      <p:sp>
        <p:nvSpPr>
          <p:cNvPr id="6" name="Text Placeholder 5">
            <a:extLst>
              <a:ext uri="{FF2B5EF4-FFF2-40B4-BE49-F238E27FC236}">
                <a16:creationId xmlns:a16="http://schemas.microsoft.com/office/drawing/2014/main" id="{2190EF90-986D-1EB2-C5E9-D9ED231A378D}"/>
              </a:ext>
            </a:extLst>
          </p:cNvPr>
          <p:cNvSpPr>
            <a:spLocks noGrp="1"/>
          </p:cNvSpPr>
          <p:nvPr>
            <p:ph type="body" idx="1"/>
          </p:nvPr>
        </p:nvSpPr>
        <p:spPr>
          <a:xfrm>
            <a:off x="0" y="1631983"/>
            <a:ext cx="11039670" cy="5072775"/>
          </a:xfrm>
        </p:spPr>
        <p:txBody>
          <a:bodyPr>
            <a:normAutofit fontScale="77500" lnSpcReduction="20000"/>
          </a:bodyPr>
          <a:lstStyle/>
          <a:p>
            <a:pPr marL="565150" indent="-514350">
              <a:lnSpc>
                <a:spcPct val="170000"/>
              </a:lnSpc>
              <a:buFont typeface="+mj-lt"/>
              <a:buAutoNum type="arabicPeriod"/>
            </a:pPr>
            <a:r>
              <a:rPr lang="en-US" dirty="0"/>
              <a:t>Is this dog (or mini horse) a service animal required because of disability?*</a:t>
            </a:r>
          </a:p>
          <a:p>
            <a:pPr lvl="1">
              <a:lnSpc>
                <a:spcPct val="170000"/>
              </a:lnSpc>
            </a:pPr>
            <a:r>
              <a:rPr lang="en-US" dirty="0"/>
              <a:t>Or service animal in training in Michigan.</a:t>
            </a:r>
          </a:p>
          <a:p>
            <a:pPr marL="565150" indent="-514350">
              <a:lnSpc>
                <a:spcPct val="170000"/>
              </a:lnSpc>
              <a:buFont typeface="+mj-lt"/>
              <a:buAutoNum type="arabicPeriod"/>
            </a:pPr>
            <a:r>
              <a:rPr lang="en-US" dirty="0"/>
              <a:t>What work or task is the service animal trained to perform?</a:t>
            </a:r>
          </a:p>
          <a:p>
            <a:pPr lvl="1">
              <a:lnSpc>
                <a:spcPct val="170000"/>
              </a:lnSpc>
            </a:pPr>
            <a:r>
              <a:rPr lang="en-US" dirty="0"/>
              <a:t>It must be trained to perform something specific - providing comfort or support is not a specific task.</a:t>
            </a:r>
          </a:p>
          <a:p>
            <a:pPr>
              <a:lnSpc>
                <a:spcPct val="170000"/>
              </a:lnSpc>
            </a:pPr>
            <a:r>
              <a:rPr lang="en-US" dirty="0"/>
              <a:t>Best practice: If the answer to question #1 is “yes”; unless there is a specific reason to ask #2, you do not need to ask the second question.</a:t>
            </a:r>
          </a:p>
        </p:txBody>
      </p:sp>
    </p:spTree>
    <p:extLst>
      <p:ext uri="{BB962C8B-B14F-4D97-AF65-F5344CB8AC3E}">
        <p14:creationId xmlns:p14="http://schemas.microsoft.com/office/powerpoint/2010/main" val="2466141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E912-D086-9CBD-C816-56D9F88788BB}"/>
              </a:ext>
            </a:extLst>
          </p:cNvPr>
          <p:cNvSpPr>
            <a:spLocks noGrp="1"/>
          </p:cNvSpPr>
          <p:nvPr>
            <p:ph type="title"/>
          </p:nvPr>
        </p:nvSpPr>
        <p:spPr/>
        <p:txBody>
          <a:bodyPr/>
          <a:lstStyle/>
          <a:p>
            <a:r>
              <a:rPr lang="en-US" dirty="0"/>
              <a:t>Handler Responsibilities	</a:t>
            </a:r>
          </a:p>
        </p:txBody>
      </p:sp>
      <p:sp>
        <p:nvSpPr>
          <p:cNvPr id="3" name="Text Placeholder 2">
            <a:extLst>
              <a:ext uri="{FF2B5EF4-FFF2-40B4-BE49-F238E27FC236}">
                <a16:creationId xmlns:a16="http://schemas.microsoft.com/office/drawing/2014/main" id="{706BB841-12EC-D76F-3AA9-67615F7952AD}"/>
              </a:ext>
            </a:extLst>
          </p:cNvPr>
          <p:cNvSpPr>
            <a:spLocks noGrp="1"/>
          </p:cNvSpPr>
          <p:nvPr>
            <p:ph type="body" idx="1"/>
          </p:nvPr>
        </p:nvSpPr>
        <p:spPr>
          <a:xfrm>
            <a:off x="0" y="1631983"/>
            <a:ext cx="11419114" cy="5226017"/>
          </a:xfrm>
        </p:spPr>
        <p:txBody>
          <a:bodyPr>
            <a:normAutofit fontScale="70000" lnSpcReduction="20000"/>
          </a:bodyPr>
          <a:lstStyle/>
          <a:p>
            <a:pPr>
              <a:lnSpc>
                <a:spcPct val="170000"/>
              </a:lnSpc>
            </a:pPr>
            <a:r>
              <a:rPr lang="en-US" dirty="0">
                <a:solidFill>
                  <a:srgbClr val="00274C"/>
                </a:solidFill>
              </a:rPr>
              <a:t>A service animal must be under the ”care and control” of a handler at all times:</a:t>
            </a:r>
          </a:p>
          <a:p>
            <a:pPr lvl="1">
              <a:lnSpc>
                <a:spcPct val="170000"/>
              </a:lnSpc>
            </a:pPr>
            <a:r>
              <a:rPr lang="en-US" sz="2600" dirty="0">
                <a:solidFill>
                  <a:srgbClr val="00274C"/>
                </a:solidFill>
              </a:rPr>
              <a:t>Care and control: harnessed, leashed or tethered in public unless these devices interfere with the service animal’s work or the individual cannot utilize these items due to disability.</a:t>
            </a:r>
          </a:p>
          <a:p>
            <a:pPr lvl="1">
              <a:lnSpc>
                <a:spcPct val="170000"/>
              </a:lnSpc>
            </a:pPr>
            <a:r>
              <a:rPr lang="en-US" sz="2600" dirty="0">
                <a:solidFill>
                  <a:srgbClr val="00274C"/>
                </a:solidFill>
              </a:rPr>
              <a:t>Can be by voice, signal or other effective means to control.</a:t>
            </a:r>
          </a:p>
          <a:p>
            <a:pPr lvl="1">
              <a:lnSpc>
                <a:spcPct val="170000"/>
              </a:lnSpc>
            </a:pPr>
            <a:r>
              <a:rPr lang="en-US" sz="2600" dirty="0">
                <a:solidFill>
                  <a:srgbClr val="00274C"/>
                </a:solidFill>
              </a:rPr>
              <a:t>Control also means the service animal should not bark repeatedly in public places. </a:t>
            </a:r>
          </a:p>
          <a:p>
            <a:pPr lvl="2">
              <a:lnSpc>
                <a:spcPct val="170000"/>
              </a:lnSpc>
            </a:pPr>
            <a:r>
              <a:rPr lang="en-US" sz="2300" dirty="0">
                <a:solidFill>
                  <a:srgbClr val="00274C"/>
                </a:solidFill>
              </a:rPr>
              <a:t>Barking a few times, or because it has been provoked, does not mean a dog is out of control.</a:t>
            </a:r>
          </a:p>
          <a:p>
            <a:pPr>
              <a:lnSpc>
                <a:spcPct val="170000"/>
              </a:lnSpc>
            </a:pPr>
            <a:r>
              <a:rPr lang="en-US" dirty="0">
                <a:solidFill>
                  <a:srgbClr val="00274C"/>
                </a:solidFill>
              </a:rPr>
              <a:t>A service animal must be housebroken.</a:t>
            </a:r>
          </a:p>
        </p:txBody>
      </p:sp>
    </p:spTree>
    <p:extLst>
      <p:ext uri="{BB962C8B-B14F-4D97-AF65-F5344CB8AC3E}">
        <p14:creationId xmlns:p14="http://schemas.microsoft.com/office/powerpoint/2010/main" val="2796098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307F-8C7C-10D5-FBC5-8F5BC05D319A}"/>
              </a:ext>
            </a:extLst>
          </p:cNvPr>
          <p:cNvSpPr>
            <a:spLocks noGrp="1"/>
          </p:cNvSpPr>
          <p:nvPr>
            <p:ph type="title"/>
          </p:nvPr>
        </p:nvSpPr>
        <p:spPr/>
        <p:txBody>
          <a:bodyPr/>
          <a:lstStyle/>
          <a:p>
            <a:r>
              <a:rPr lang="en-US" dirty="0"/>
              <a:t>Under Care &amp; Control Examples</a:t>
            </a:r>
          </a:p>
        </p:txBody>
      </p:sp>
      <p:sp>
        <p:nvSpPr>
          <p:cNvPr id="3" name="Text Placeholder 2">
            <a:extLst>
              <a:ext uri="{FF2B5EF4-FFF2-40B4-BE49-F238E27FC236}">
                <a16:creationId xmlns:a16="http://schemas.microsoft.com/office/drawing/2014/main" id="{EEAE47AE-1A05-CCCB-0871-E39A9E6A20EE}"/>
              </a:ext>
            </a:extLst>
          </p:cNvPr>
          <p:cNvSpPr>
            <a:spLocks noGrp="1"/>
          </p:cNvSpPr>
          <p:nvPr>
            <p:ph type="body" idx="1"/>
          </p:nvPr>
        </p:nvSpPr>
        <p:spPr>
          <a:xfrm>
            <a:off x="129072" y="1600200"/>
            <a:ext cx="11627499" cy="5257800"/>
          </a:xfrm>
        </p:spPr>
        <p:txBody>
          <a:bodyPr>
            <a:normAutofit fontScale="62500" lnSpcReduction="20000"/>
          </a:bodyPr>
          <a:lstStyle/>
          <a:p>
            <a:pPr>
              <a:lnSpc>
                <a:spcPct val="170000"/>
              </a:lnSpc>
            </a:pPr>
            <a:r>
              <a:rPr lang="en-US" dirty="0">
                <a:solidFill>
                  <a:srgbClr val="00274C"/>
                </a:solidFill>
              </a:rPr>
              <a:t>A person who uses a wheelchair using a retractable leash to pick up or retrieve items.</a:t>
            </a:r>
          </a:p>
          <a:p>
            <a:pPr lvl="1">
              <a:lnSpc>
                <a:spcPct val="170000"/>
              </a:lnSpc>
            </a:pPr>
            <a:r>
              <a:rPr lang="en-US" sz="2600" dirty="0">
                <a:solidFill>
                  <a:srgbClr val="00274C"/>
                </a:solidFill>
              </a:rPr>
              <a:t>Even if it is far away, it must remain under control of the handler at all times.</a:t>
            </a:r>
          </a:p>
          <a:p>
            <a:pPr>
              <a:lnSpc>
                <a:spcPct val="170000"/>
              </a:lnSpc>
            </a:pPr>
            <a:r>
              <a:rPr lang="en-US" dirty="0">
                <a:solidFill>
                  <a:srgbClr val="00274C"/>
                </a:solidFill>
              </a:rPr>
              <a:t>A person with PTSD has a service animal that enters spaces, reviews for threats and then goes directly back to its handler to signal it is safe to enter.</a:t>
            </a:r>
          </a:p>
          <a:p>
            <a:pPr lvl="1">
              <a:lnSpc>
                <a:spcPct val="170000"/>
              </a:lnSpc>
            </a:pPr>
            <a:r>
              <a:rPr lang="en-US" sz="2600" dirty="0">
                <a:solidFill>
                  <a:srgbClr val="00274C"/>
                </a:solidFill>
              </a:rPr>
              <a:t>The animal may be off leash to perform this task but on the leash when it is not entering the room to check it.</a:t>
            </a:r>
          </a:p>
          <a:p>
            <a:pPr>
              <a:lnSpc>
                <a:spcPct val="170000"/>
              </a:lnSpc>
            </a:pPr>
            <a:r>
              <a:rPr lang="en-US" dirty="0">
                <a:solidFill>
                  <a:srgbClr val="00274C"/>
                </a:solidFill>
              </a:rPr>
              <a:t>A nurse who utilizes a service animal for anxiety leaves their service animal under the registration desk while they escort a patient to a room.</a:t>
            </a:r>
          </a:p>
          <a:p>
            <a:pPr lvl="1">
              <a:lnSpc>
                <a:spcPct val="170000"/>
              </a:lnSpc>
            </a:pPr>
            <a:r>
              <a:rPr lang="en-US" sz="2600" dirty="0">
                <a:solidFill>
                  <a:srgbClr val="00274C"/>
                </a:solidFill>
              </a:rPr>
              <a:t>The animal may be either tethered under the desk or can be signaled using voice commands.</a:t>
            </a:r>
            <a:endParaRPr lang="en-US" dirty="0"/>
          </a:p>
        </p:txBody>
      </p:sp>
    </p:spTree>
    <p:extLst>
      <p:ext uri="{BB962C8B-B14F-4D97-AF65-F5344CB8AC3E}">
        <p14:creationId xmlns:p14="http://schemas.microsoft.com/office/powerpoint/2010/main" val="3444755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54EA-3579-DABE-D90E-3096597311D8}"/>
              </a:ext>
            </a:extLst>
          </p:cNvPr>
          <p:cNvSpPr>
            <a:spLocks noGrp="1"/>
          </p:cNvSpPr>
          <p:nvPr>
            <p:ph type="title"/>
          </p:nvPr>
        </p:nvSpPr>
        <p:spPr/>
        <p:txBody>
          <a:bodyPr/>
          <a:lstStyle/>
          <a:p>
            <a:r>
              <a:rPr lang="en-US" dirty="0"/>
              <a:t>Excluding Service Animals</a:t>
            </a:r>
          </a:p>
        </p:txBody>
      </p:sp>
      <p:sp>
        <p:nvSpPr>
          <p:cNvPr id="3" name="Text Placeholder 2">
            <a:extLst>
              <a:ext uri="{FF2B5EF4-FFF2-40B4-BE49-F238E27FC236}">
                <a16:creationId xmlns:a16="http://schemas.microsoft.com/office/drawing/2014/main" id="{040D6A36-FE44-4954-1BCB-CA0D8EA1B787}"/>
              </a:ext>
            </a:extLst>
          </p:cNvPr>
          <p:cNvSpPr>
            <a:spLocks noGrp="1"/>
          </p:cNvSpPr>
          <p:nvPr>
            <p:ph type="body" idx="1"/>
          </p:nvPr>
        </p:nvSpPr>
        <p:spPr/>
        <p:txBody>
          <a:bodyPr/>
          <a:lstStyle/>
          <a:p>
            <a:r>
              <a:rPr lang="en-US" dirty="0"/>
              <a:t>May generally only be excluded when the presence fundamentally alters the “nature of the goods, services, or program.” </a:t>
            </a:r>
          </a:p>
          <a:p>
            <a:r>
              <a:rPr lang="en-US" dirty="0"/>
              <a:t>May also be excluded if a particular service animal is out of control, the handler cannot regain control, or if it is not housebroken.</a:t>
            </a:r>
          </a:p>
          <a:p>
            <a:pPr marL="50800" indent="0">
              <a:buNone/>
            </a:pPr>
            <a:endParaRPr lang="en-US" dirty="0"/>
          </a:p>
        </p:txBody>
      </p:sp>
    </p:spTree>
    <p:extLst>
      <p:ext uri="{BB962C8B-B14F-4D97-AF65-F5344CB8AC3E}">
        <p14:creationId xmlns:p14="http://schemas.microsoft.com/office/powerpoint/2010/main" val="2039169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D298-4426-EDB3-4688-2E57A8257A73}"/>
              </a:ext>
            </a:extLst>
          </p:cNvPr>
          <p:cNvSpPr>
            <a:spLocks noGrp="1"/>
          </p:cNvSpPr>
          <p:nvPr>
            <p:ph type="title"/>
          </p:nvPr>
        </p:nvSpPr>
        <p:spPr/>
        <p:txBody>
          <a:bodyPr/>
          <a:lstStyle/>
          <a:p>
            <a:r>
              <a:rPr lang="en-US" dirty="0"/>
              <a:t>Examples of Reasons to Exclude Service Animals</a:t>
            </a:r>
          </a:p>
        </p:txBody>
      </p:sp>
      <p:sp>
        <p:nvSpPr>
          <p:cNvPr id="3" name="Text Placeholder 2">
            <a:extLst>
              <a:ext uri="{FF2B5EF4-FFF2-40B4-BE49-F238E27FC236}">
                <a16:creationId xmlns:a16="http://schemas.microsoft.com/office/drawing/2014/main" id="{9C60FDC6-4736-5FD2-69CC-7012E57C056C}"/>
              </a:ext>
            </a:extLst>
          </p:cNvPr>
          <p:cNvSpPr>
            <a:spLocks noGrp="1"/>
          </p:cNvSpPr>
          <p:nvPr>
            <p:ph type="body" idx="1"/>
          </p:nvPr>
        </p:nvSpPr>
        <p:spPr>
          <a:xfrm>
            <a:off x="129073" y="1665514"/>
            <a:ext cx="11268270" cy="5192485"/>
          </a:xfrm>
        </p:spPr>
        <p:txBody>
          <a:bodyPr>
            <a:normAutofit fontScale="77500" lnSpcReduction="20000"/>
          </a:bodyPr>
          <a:lstStyle/>
          <a:p>
            <a:pPr>
              <a:lnSpc>
                <a:spcPct val="170000"/>
              </a:lnSpc>
            </a:pPr>
            <a:r>
              <a:rPr lang="en-US" dirty="0">
                <a:solidFill>
                  <a:srgbClr val="00274C"/>
                </a:solidFill>
              </a:rPr>
              <a:t>In a residential hall, specific rooms may be reserved specifically for individuals with allergies to dogs. </a:t>
            </a:r>
          </a:p>
          <a:p>
            <a:pPr>
              <a:lnSpc>
                <a:spcPct val="170000"/>
              </a:lnSpc>
            </a:pPr>
            <a:r>
              <a:rPr lang="en-US" dirty="0">
                <a:solidFill>
                  <a:srgbClr val="00274C"/>
                </a:solidFill>
              </a:rPr>
              <a:t>In a zoo, service animals may be restricted from specific exhibits where animals on display are the natural prey or predator of dogs- where their presence could be disruptive causing the zoo animals to become aggressive or agitated.</a:t>
            </a:r>
          </a:p>
          <a:p>
            <a:pPr>
              <a:lnSpc>
                <a:spcPct val="170000"/>
              </a:lnSpc>
            </a:pPr>
            <a:r>
              <a:rPr lang="en-US" dirty="0">
                <a:solidFill>
                  <a:srgbClr val="00274C"/>
                </a:solidFill>
              </a:rPr>
              <a:t>A burn unit- where sterilization is critical to care of patients.</a:t>
            </a:r>
          </a:p>
          <a:p>
            <a:pPr>
              <a:lnSpc>
                <a:spcPct val="170000"/>
              </a:lnSpc>
            </a:pPr>
            <a:r>
              <a:rPr lang="en-US" dirty="0">
                <a:solidFill>
                  <a:srgbClr val="00274C"/>
                </a:solidFill>
              </a:rPr>
              <a:t>A public pool (only excluded from the water).</a:t>
            </a:r>
          </a:p>
        </p:txBody>
      </p:sp>
    </p:spTree>
    <p:extLst>
      <p:ext uri="{BB962C8B-B14F-4D97-AF65-F5344CB8AC3E}">
        <p14:creationId xmlns:p14="http://schemas.microsoft.com/office/powerpoint/2010/main" val="244543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9"/>
          <p:cNvSpPr txBox="1">
            <a:spLocks noGrp="1"/>
          </p:cNvSpPr>
          <p:nvPr>
            <p:ph type="title"/>
          </p:nvPr>
        </p:nvSpPr>
        <p:spPr>
          <a:xfrm>
            <a:off x="178058" y="127000"/>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Please Engage</a:t>
            </a:r>
            <a:endParaRPr dirty="0"/>
          </a:p>
        </p:txBody>
      </p:sp>
      <p:pic>
        <p:nvPicPr>
          <p:cNvPr id="83" name="Google Shape;83;p59" descr="Safe space written in a circle of colors"/>
          <p:cNvPicPr preferRelativeResize="0">
            <a:picLocks noGrp="1"/>
          </p:cNvPicPr>
          <p:nvPr>
            <p:ph type="body" idx="2"/>
          </p:nvPr>
        </p:nvPicPr>
        <p:blipFill rotWithShape="1">
          <a:blip r:embed="rId3">
            <a:alphaModFix/>
          </a:blip>
          <a:srcRect l="21925" r="21924"/>
          <a:stretch/>
        </p:blipFill>
        <p:spPr>
          <a:xfrm>
            <a:off x="178058" y="2145261"/>
            <a:ext cx="3631942" cy="3785639"/>
          </a:xfrm>
          <a:prstGeom prst="ellipse">
            <a:avLst/>
          </a:prstGeom>
          <a:noFill/>
          <a:ln>
            <a:noFill/>
          </a:ln>
        </p:spPr>
      </p:pic>
      <p:sp>
        <p:nvSpPr>
          <p:cNvPr id="84" name="Google Shape;84;p59"/>
          <p:cNvSpPr txBox="1">
            <a:spLocks noGrp="1"/>
          </p:cNvSpPr>
          <p:nvPr>
            <p:ph type="body" idx="1"/>
          </p:nvPr>
        </p:nvSpPr>
        <p:spPr>
          <a:xfrm>
            <a:off x="3924300" y="1790700"/>
            <a:ext cx="8267700" cy="5067300"/>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sz="3600" dirty="0"/>
              <a:t>We are modeling creating a comfortable, inclusive, brave and safe space</a:t>
            </a:r>
            <a:endParaRPr dirty="0"/>
          </a:p>
          <a:p>
            <a:pPr marL="685800" lvl="1" indent="-228600" algn="l" rtl="0">
              <a:lnSpc>
                <a:spcPct val="150000"/>
              </a:lnSpc>
              <a:spcBef>
                <a:spcPts val="1800"/>
              </a:spcBef>
              <a:spcAft>
                <a:spcPts val="0"/>
              </a:spcAft>
              <a:buClr>
                <a:schemeClr val="dk1"/>
              </a:buClr>
              <a:buSzPct val="100000"/>
              <a:buChar char="▪"/>
            </a:pPr>
            <a:r>
              <a:rPr lang="en-US" sz="2900" dirty="0"/>
              <a:t>Questions are encouraged: Q&amp;A at any time during the presentation</a:t>
            </a:r>
          </a:p>
          <a:p>
            <a:pPr marL="685800" lvl="1" indent="-228600">
              <a:lnSpc>
                <a:spcPct val="150000"/>
              </a:lnSpc>
              <a:buSzPct val="100000"/>
            </a:pPr>
            <a:r>
              <a:rPr lang="en-US" sz="2900" dirty="0"/>
              <a:t>Q &amp; A can be submitted anonymously </a:t>
            </a:r>
            <a:endParaRPr sz="2900" dirty="0"/>
          </a:p>
          <a:p>
            <a:pPr marL="228600" lvl="0" indent="-228600" algn="l" rtl="0">
              <a:lnSpc>
                <a:spcPct val="150000"/>
              </a:lnSpc>
              <a:spcBef>
                <a:spcPts val="1800"/>
              </a:spcBef>
              <a:spcAft>
                <a:spcPts val="0"/>
              </a:spcAft>
              <a:buClr>
                <a:schemeClr val="dk1"/>
              </a:buClr>
              <a:buSzPct val="100000"/>
              <a:buFont typeface="Noto Sans Symbols"/>
              <a:buChar char="▪"/>
            </a:pPr>
            <a:r>
              <a:rPr lang="en-US" sz="3600" dirty="0"/>
              <a:t>We don’t know what we don’t know</a:t>
            </a:r>
            <a:endParaRPr dirty="0"/>
          </a:p>
          <a:p>
            <a:pPr marL="685800" lvl="1" indent="-228600" algn="l" rtl="0">
              <a:lnSpc>
                <a:spcPct val="150000"/>
              </a:lnSpc>
              <a:spcBef>
                <a:spcPts val="1800"/>
              </a:spcBef>
              <a:spcAft>
                <a:spcPts val="0"/>
              </a:spcAft>
              <a:buClr>
                <a:schemeClr val="dk1"/>
              </a:buClr>
              <a:buSzPct val="100000"/>
              <a:buChar char="▪"/>
            </a:pPr>
            <a:r>
              <a:rPr lang="en-US" sz="2900" dirty="0"/>
              <a:t>If you’re thinking about it, chances are someone else is, too!</a:t>
            </a:r>
            <a:endParaRPr dirty="0"/>
          </a:p>
          <a:p>
            <a:pPr marL="685800" lvl="1" indent="-228600" algn="l" rtl="0">
              <a:lnSpc>
                <a:spcPct val="150000"/>
              </a:lnSpc>
              <a:spcBef>
                <a:spcPts val="1800"/>
              </a:spcBef>
              <a:spcAft>
                <a:spcPts val="0"/>
              </a:spcAft>
              <a:buClr>
                <a:schemeClr val="dk1"/>
              </a:buClr>
              <a:buSzPct val="100000"/>
              <a:buChar char="▪"/>
            </a:pPr>
            <a:r>
              <a:rPr lang="en-US" sz="2900" dirty="0"/>
              <a:t>Respect the experiences of others</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sz="3600" dirty="0"/>
              <a:t>Opportunities for growth and learning</a:t>
            </a:r>
            <a:endParaRPr dirty="0"/>
          </a:p>
          <a:p>
            <a:pPr marL="685800" lvl="1" indent="-228600" algn="l" rtl="0">
              <a:lnSpc>
                <a:spcPct val="150000"/>
              </a:lnSpc>
              <a:spcBef>
                <a:spcPts val="1800"/>
              </a:spcBef>
              <a:spcAft>
                <a:spcPts val="0"/>
              </a:spcAft>
              <a:buClr>
                <a:schemeClr val="dk1"/>
              </a:buClr>
              <a:buSzPct val="100000"/>
              <a:buChar char="▪"/>
            </a:pPr>
            <a:r>
              <a:rPr lang="en-US" sz="2900" dirty="0"/>
              <a:t>We’re all learning together</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44EC9-5ADB-370D-03BA-BD33B0FBBD98}"/>
              </a:ext>
            </a:extLst>
          </p:cNvPr>
          <p:cNvSpPr>
            <a:spLocks noGrp="1"/>
          </p:cNvSpPr>
          <p:nvPr>
            <p:ph type="title"/>
          </p:nvPr>
        </p:nvSpPr>
        <p:spPr/>
        <p:txBody>
          <a:bodyPr/>
          <a:lstStyle/>
          <a:p>
            <a:r>
              <a:rPr lang="en-US" dirty="0"/>
              <a:t>Handler Rights	</a:t>
            </a:r>
          </a:p>
        </p:txBody>
      </p:sp>
      <p:sp>
        <p:nvSpPr>
          <p:cNvPr id="3" name="Text Placeholder 2">
            <a:extLst>
              <a:ext uri="{FF2B5EF4-FFF2-40B4-BE49-F238E27FC236}">
                <a16:creationId xmlns:a16="http://schemas.microsoft.com/office/drawing/2014/main" id="{1C694813-740E-D3F7-C6A1-FA441B677344}"/>
              </a:ext>
            </a:extLst>
          </p:cNvPr>
          <p:cNvSpPr>
            <a:spLocks noGrp="1"/>
          </p:cNvSpPr>
          <p:nvPr>
            <p:ph type="body" idx="1"/>
          </p:nvPr>
        </p:nvSpPr>
        <p:spPr/>
        <p:txBody>
          <a:bodyPr>
            <a:normAutofit fontScale="85000" lnSpcReduction="20000"/>
          </a:bodyPr>
          <a:lstStyle/>
          <a:p>
            <a:r>
              <a:rPr lang="en-US" dirty="0">
                <a:solidFill>
                  <a:srgbClr val="00274C"/>
                </a:solidFill>
              </a:rPr>
              <a:t>To be allowed in any place generally that the public is invited in or able to go:</a:t>
            </a:r>
          </a:p>
          <a:p>
            <a:pPr lvl="1"/>
            <a:r>
              <a:rPr lang="en-US" dirty="0">
                <a:solidFill>
                  <a:srgbClr val="00274C"/>
                </a:solidFill>
              </a:rPr>
              <a:t>Museums, restaurants, stores, theatres, schools, events, etc.</a:t>
            </a:r>
          </a:p>
          <a:p>
            <a:r>
              <a:rPr lang="en-US" dirty="0">
                <a:solidFill>
                  <a:srgbClr val="00274C"/>
                </a:solidFill>
              </a:rPr>
              <a:t>To address the behavior of the service animal if it is not under control.</a:t>
            </a:r>
          </a:p>
          <a:p>
            <a:r>
              <a:rPr lang="en-US" dirty="0">
                <a:solidFill>
                  <a:srgbClr val="00274C"/>
                </a:solidFill>
              </a:rPr>
              <a:t>To enter the public space without the service animal if the animal is denied entry due to out-of-control behavior or direct threat purposes.</a:t>
            </a:r>
          </a:p>
          <a:p>
            <a:endParaRPr lang="en-US" dirty="0"/>
          </a:p>
        </p:txBody>
      </p:sp>
    </p:spTree>
    <p:extLst>
      <p:ext uri="{BB962C8B-B14F-4D97-AF65-F5344CB8AC3E}">
        <p14:creationId xmlns:p14="http://schemas.microsoft.com/office/powerpoint/2010/main" val="482571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17CA-FF11-C201-898B-81BB06F3C606}"/>
              </a:ext>
            </a:extLst>
          </p:cNvPr>
          <p:cNvSpPr>
            <a:spLocks noGrp="1"/>
          </p:cNvSpPr>
          <p:nvPr>
            <p:ph type="title"/>
          </p:nvPr>
        </p:nvSpPr>
        <p:spPr/>
        <p:txBody>
          <a:bodyPr/>
          <a:lstStyle/>
          <a:p>
            <a:r>
              <a:rPr lang="en-US" dirty="0"/>
              <a:t>Service Animals in the Workplace</a:t>
            </a:r>
          </a:p>
        </p:txBody>
      </p:sp>
      <p:sp>
        <p:nvSpPr>
          <p:cNvPr id="3" name="Text Placeholder 2">
            <a:extLst>
              <a:ext uri="{FF2B5EF4-FFF2-40B4-BE49-F238E27FC236}">
                <a16:creationId xmlns:a16="http://schemas.microsoft.com/office/drawing/2014/main" id="{C8A39346-B556-10E4-38E7-728CDE9C644F}"/>
              </a:ext>
            </a:extLst>
          </p:cNvPr>
          <p:cNvSpPr>
            <a:spLocks noGrp="1"/>
          </p:cNvSpPr>
          <p:nvPr>
            <p:ph type="body" idx="1"/>
          </p:nvPr>
        </p:nvSpPr>
        <p:spPr>
          <a:xfrm>
            <a:off x="129073" y="1631983"/>
            <a:ext cx="11344470" cy="5072775"/>
          </a:xfrm>
        </p:spPr>
        <p:txBody>
          <a:bodyPr>
            <a:normAutofit fontScale="85000" lnSpcReduction="20000"/>
          </a:bodyPr>
          <a:lstStyle/>
          <a:p>
            <a:pPr>
              <a:lnSpc>
                <a:spcPct val="16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Service animals are not “called out” in Title I of the ADA which covers employment.</a:t>
            </a:r>
          </a:p>
          <a:p>
            <a:pPr lvl="1">
              <a:lnSpc>
                <a:spcPct val="16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This means individuals seeking to bring a service animal into their place of employment beyond the spaces typically open to the public are required to request a reasonable accommodation to bring their service animal with them to work.</a:t>
            </a:r>
          </a:p>
          <a:p>
            <a:pPr lvl="1">
              <a:lnSpc>
                <a:spcPct val="16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A reasonable accommodation i</a:t>
            </a: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s any modification or adjustment to a job or the work environment that will enable an applicant or employee with a disability to participate in the application process or to perform essential job functions.</a:t>
            </a:r>
            <a:endParaRPr lang="en-US" dirty="0">
              <a:solidFill>
                <a:srgbClr val="00274C"/>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24451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332B-10FC-3F6F-7CAD-07CE8D731E63}"/>
              </a:ext>
            </a:extLst>
          </p:cNvPr>
          <p:cNvSpPr>
            <a:spLocks noGrp="1"/>
          </p:cNvSpPr>
          <p:nvPr>
            <p:ph type="title"/>
          </p:nvPr>
        </p:nvSpPr>
        <p:spPr/>
        <p:txBody>
          <a:bodyPr/>
          <a:lstStyle/>
          <a:p>
            <a:r>
              <a:rPr lang="en-US" dirty="0"/>
              <a:t>What Does This Mean for the Employer?</a:t>
            </a:r>
          </a:p>
        </p:txBody>
      </p:sp>
      <p:sp>
        <p:nvSpPr>
          <p:cNvPr id="3" name="Text Placeholder 2">
            <a:extLst>
              <a:ext uri="{FF2B5EF4-FFF2-40B4-BE49-F238E27FC236}">
                <a16:creationId xmlns:a16="http://schemas.microsoft.com/office/drawing/2014/main" id="{90B26BFE-9269-ADF0-5BF2-FA652A7DA409}"/>
              </a:ext>
            </a:extLst>
          </p:cNvPr>
          <p:cNvSpPr>
            <a:spLocks noGrp="1"/>
          </p:cNvSpPr>
          <p:nvPr>
            <p:ph type="body" idx="1"/>
          </p:nvPr>
        </p:nvSpPr>
        <p:spPr>
          <a:xfrm>
            <a:off x="129073" y="1785225"/>
            <a:ext cx="6421287" cy="5072775"/>
          </a:xfrm>
        </p:spPr>
        <p:txBody>
          <a:bodyPr>
            <a:normAutofit fontScale="85000" lnSpcReduction="20000"/>
          </a:bodyPr>
          <a:lstStyle/>
          <a:p>
            <a:pPr>
              <a:lnSpc>
                <a:spcPct val="160000"/>
              </a:lnSpc>
            </a:pPr>
            <a:r>
              <a:rPr lang="en-US" dirty="0"/>
              <a:t>As the employer, a service animal needs to be evaluated just as any other reasonable accommodations are evaluated:</a:t>
            </a:r>
          </a:p>
          <a:p>
            <a:pPr lvl="1">
              <a:lnSpc>
                <a:spcPct val="160000"/>
              </a:lnSpc>
            </a:pPr>
            <a:r>
              <a:rPr lang="en-US" dirty="0"/>
              <a:t>Cannot create an undue burden on unit operations.</a:t>
            </a:r>
          </a:p>
          <a:p>
            <a:pPr lvl="1">
              <a:lnSpc>
                <a:spcPct val="160000"/>
              </a:lnSpc>
            </a:pPr>
            <a:r>
              <a:rPr lang="en-US" dirty="0"/>
              <a:t>The presence of the service animal cannot pose a direct threat to the health or safety of others.</a:t>
            </a:r>
          </a:p>
          <a:p>
            <a:pPr lvl="1"/>
            <a:endParaRPr lang="en-US" dirty="0"/>
          </a:p>
        </p:txBody>
      </p:sp>
      <p:pic>
        <p:nvPicPr>
          <p:cNvPr id="2050" name="Picture 2" descr="Service animal beagle wearing PPE (personal protective equipment) including goggles and a lab coat sitting next to brown drawers of a lab desk with a smiling woman wearing a lab coat and jeans.">
            <a:extLst>
              <a:ext uri="{FF2B5EF4-FFF2-40B4-BE49-F238E27FC236}">
                <a16:creationId xmlns:a16="http://schemas.microsoft.com/office/drawing/2014/main" id="{D1BAC05B-618F-D3C8-5A32-FD53EEB2F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482" y="2536687"/>
            <a:ext cx="4983973" cy="280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816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007C-7E0C-0892-82CC-F66C5DC2C2AE}"/>
              </a:ext>
            </a:extLst>
          </p:cNvPr>
          <p:cNvSpPr>
            <a:spLocks noGrp="1"/>
          </p:cNvSpPr>
          <p:nvPr>
            <p:ph type="title"/>
          </p:nvPr>
        </p:nvSpPr>
        <p:spPr/>
        <p:txBody>
          <a:bodyPr/>
          <a:lstStyle/>
          <a:p>
            <a:r>
              <a:rPr lang="en-US" dirty="0"/>
              <a:t>Steps to Request a Service Animal Accommodation</a:t>
            </a:r>
          </a:p>
        </p:txBody>
      </p:sp>
      <p:sp>
        <p:nvSpPr>
          <p:cNvPr id="3" name="Text Placeholder 2">
            <a:extLst>
              <a:ext uri="{FF2B5EF4-FFF2-40B4-BE49-F238E27FC236}">
                <a16:creationId xmlns:a16="http://schemas.microsoft.com/office/drawing/2014/main" id="{399B555D-DD25-1B67-E486-2C6E7E56656E}"/>
              </a:ext>
            </a:extLst>
          </p:cNvPr>
          <p:cNvSpPr>
            <a:spLocks noGrp="1"/>
          </p:cNvSpPr>
          <p:nvPr>
            <p:ph type="body" idx="1"/>
          </p:nvPr>
        </p:nvSpPr>
        <p:spPr>
          <a:xfrm>
            <a:off x="129073" y="1785224"/>
            <a:ext cx="11039670" cy="4919533"/>
          </a:xfrm>
        </p:spPr>
        <p:txBody>
          <a:bodyPr>
            <a:normAutofit fontScale="62500" lnSpcReduction="20000"/>
          </a:bodyPr>
          <a:lstStyle/>
          <a:p>
            <a:r>
              <a:rPr lang="en-US" dirty="0">
                <a:solidFill>
                  <a:srgbClr val="00274C"/>
                </a:solidFill>
              </a:rPr>
              <a:t>An employee requesting to bring their service animal into their workspace should request an accommodation. </a:t>
            </a:r>
          </a:p>
          <a:p>
            <a:pPr lvl="1"/>
            <a:r>
              <a:rPr lang="en-US" sz="2600" dirty="0">
                <a:solidFill>
                  <a:srgbClr val="00274C"/>
                </a:solidFill>
              </a:rPr>
              <a:t>Submit a request to the ADA Team portal; or </a:t>
            </a:r>
          </a:p>
          <a:p>
            <a:pPr lvl="1"/>
            <a:r>
              <a:rPr lang="en-US" sz="2600" dirty="0">
                <a:solidFill>
                  <a:srgbClr val="00274C"/>
                </a:solidFill>
              </a:rPr>
              <a:t>Directly request accommodation from their unit.</a:t>
            </a:r>
          </a:p>
          <a:p>
            <a:r>
              <a:rPr lang="en-US" dirty="0">
                <a:solidFill>
                  <a:srgbClr val="00274C"/>
                </a:solidFill>
              </a:rPr>
              <a:t>Our team is trained to assist with the nuances surrounding reasonable accommodations related to service animals.</a:t>
            </a:r>
          </a:p>
          <a:p>
            <a:r>
              <a:rPr lang="en-US" dirty="0">
                <a:solidFill>
                  <a:srgbClr val="00274C"/>
                </a:solidFill>
              </a:rPr>
              <a:t>We strongly advise reaching out to the ADA Team to discuss requests or concerns.</a:t>
            </a:r>
          </a:p>
          <a:p>
            <a:r>
              <a:rPr lang="en-US" dirty="0">
                <a:solidFill>
                  <a:srgbClr val="00274C"/>
                </a:solidFill>
              </a:rPr>
              <a:t>If the service animal is not possible as an accommodation, the employee should be provided alternate accommodations that provide equally effective access to their essential job functions.</a:t>
            </a:r>
          </a:p>
        </p:txBody>
      </p:sp>
    </p:spTree>
    <p:extLst>
      <p:ext uri="{BB962C8B-B14F-4D97-AF65-F5344CB8AC3E}">
        <p14:creationId xmlns:p14="http://schemas.microsoft.com/office/powerpoint/2010/main" val="2694060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552D-10ED-E988-CCC2-5BD291A47AF3}"/>
              </a:ext>
            </a:extLst>
          </p:cNvPr>
          <p:cNvSpPr>
            <a:spLocks noGrp="1"/>
          </p:cNvSpPr>
          <p:nvPr>
            <p:ph type="title"/>
          </p:nvPr>
        </p:nvSpPr>
        <p:spPr/>
        <p:txBody>
          <a:bodyPr>
            <a:normAutofit fontScale="90000"/>
          </a:bodyPr>
          <a:lstStyle/>
          <a:p>
            <a:r>
              <a:rPr lang="en-US" dirty="0"/>
              <a:t>Possible Additional Accommodations Related to Service Animals at Work</a:t>
            </a:r>
          </a:p>
        </p:txBody>
      </p:sp>
      <p:sp>
        <p:nvSpPr>
          <p:cNvPr id="3" name="Text Placeholder 2">
            <a:extLst>
              <a:ext uri="{FF2B5EF4-FFF2-40B4-BE49-F238E27FC236}">
                <a16:creationId xmlns:a16="http://schemas.microsoft.com/office/drawing/2014/main" id="{B9E8291E-537D-FC02-BA51-32A5FFC49C07}"/>
              </a:ext>
            </a:extLst>
          </p:cNvPr>
          <p:cNvSpPr>
            <a:spLocks noGrp="1"/>
          </p:cNvSpPr>
          <p:nvPr>
            <p:ph type="body" idx="1"/>
          </p:nvPr>
        </p:nvSpPr>
        <p:spPr/>
        <p:txBody>
          <a:bodyPr>
            <a:normAutofit fontScale="77500" lnSpcReduction="20000"/>
          </a:bodyPr>
          <a:lstStyle/>
          <a:p>
            <a:pPr algn="l">
              <a:buFont typeface="Arial" panose="020B0604020202020204" pitchFamily="34" charset="0"/>
              <a:buChar char="•"/>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Allow the employee to take leave to participate in individualized service animal training.</a:t>
            </a:r>
          </a:p>
          <a:p>
            <a:pPr algn="l">
              <a:buFont typeface="Arial" panose="020B0604020202020204" pitchFamily="34" charset="0"/>
              <a:buChar char="•"/>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Provide the employee with a private/enclosed workspace.</a:t>
            </a:r>
          </a:p>
          <a:p>
            <a:pPr algn="l">
              <a:buFont typeface="Arial" panose="020B0604020202020204" pitchFamily="34" charset="0"/>
              <a:buChar char="•"/>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Provide the employee with office space near a door and/or out of high-traffic areas.</a:t>
            </a:r>
          </a:p>
          <a:p>
            <a:pPr algn="l">
              <a:buFont typeface="Arial" panose="020B0604020202020204" pitchFamily="34" charset="0"/>
              <a:buChar char="•"/>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Establish an accessible path of travel that is barrier-free.</a:t>
            </a:r>
          </a:p>
          <a:p>
            <a:pPr algn="l">
              <a:buFont typeface="Arial" panose="020B0604020202020204" pitchFamily="34" charset="0"/>
              <a:buChar char="•"/>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Allow equal access to employee break rooms, lunchrooms, restrooms, meeting rooms, and services provided/sponsored by the employer.</a:t>
            </a:r>
          </a:p>
          <a:p>
            <a:endParaRPr lang="en-US" dirty="0"/>
          </a:p>
        </p:txBody>
      </p:sp>
    </p:spTree>
    <p:extLst>
      <p:ext uri="{BB962C8B-B14F-4D97-AF65-F5344CB8AC3E}">
        <p14:creationId xmlns:p14="http://schemas.microsoft.com/office/powerpoint/2010/main" val="2949647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F30C-7DA1-31FE-CF3D-07F48D1B2E60}"/>
              </a:ext>
            </a:extLst>
          </p:cNvPr>
          <p:cNvSpPr>
            <a:spLocks noGrp="1"/>
          </p:cNvSpPr>
          <p:nvPr>
            <p:ph type="title"/>
          </p:nvPr>
        </p:nvSpPr>
        <p:spPr/>
        <p:txBody>
          <a:bodyPr/>
          <a:lstStyle/>
          <a:p>
            <a:r>
              <a:rPr lang="en-US" dirty="0"/>
              <a:t>Caring for a Service Animal at Work</a:t>
            </a:r>
          </a:p>
        </p:txBody>
      </p:sp>
      <p:sp>
        <p:nvSpPr>
          <p:cNvPr id="3" name="Text Placeholder 2">
            <a:extLst>
              <a:ext uri="{FF2B5EF4-FFF2-40B4-BE49-F238E27FC236}">
                <a16:creationId xmlns:a16="http://schemas.microsoft.com/office/drawing/2014/main" id="{5DD6195A-956F-9FF6-D1EC-84C78557C24F}"/>
              </a:ext>
            </a:extLst>
          </p:cNvPr>
          <p:cNvSpPr>
            <a:spLocks noGrp="1"/>
          </p:cNvSpPr>
          <p:nvPr>
            <p:ph type="body" idx="1"/>
          </p:nvPr>
        </p:nvSpPr>
        <p:spPr/>
        <p:txBody>
          <a:bodyPr>
            <a:normAutofit fontScale="77500" lnSpcReduction="20000"/>
          </a:bodyPr>
          <a:lstStyle/>
          <a:p>
            <a:pPr algn="l">
              <a:buFont typeface="Arial" panose="020B0604020202020204" pitchFamily="34" charset="0"/>
              <a:buChar char="•"/>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Remember: </a:t>
            </a: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service animals and service animals in training must be housebroken.</a:t>
            </a:r>
          </a:p>
          <a:p>
            <a:pPr algn="l">
              <a:buFont typeface="Arial" panose="020B0604020202020204" pitchFamily="34" charset="0"/>
              <a:buChar char="•"/>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Provide a designated area where the employee can tend to the service animal’s basic daily needs, e.g., eating or bodily functions.</a:t>
            </a:r>
          </a:p>
          <a:p>
            <a:pPr algn="l">
              <a:buFont typeface="Arial" panose="020B0604020202020204" pitchFamily="34" charset="0"/>
              <a:buChar char="•"/>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Allow periodic bio breaks for the service animal.</a:t>
            </a:r>
          </a:p>
          <a:p>
            <a:pPr algn="l">
              <a:buFont typeface="Arial" panose="020B0604020202020204" pitchFamily="34" charset="0"/>
              <a:buChar char="•"/>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Consider general disability awareness training on the use of service animals in the workplace.</a:t>
            </a:r>
          </a:p>
          <a:p>
            <a:pPr lvl="1">
              <a:buFont typeface="Arial" panose="020B0604020202020204" pitchFamily="34" charset="0"/>
              <a:buChar char="•"/>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Hint: The ADA Team is always happy to provide training and workshops.</a:t>
            </a:r>
            <a:br>
              <a:rPr lang="en-US" dirty="0">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27976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2DBB0C-75A2-4B39-23CD-3B1D16F31275}"/>
              </a:ext>
            </a:extLst>
          </p:cNvPr>
          <p:cNvSpPr>
            <a:spLocks noGrp="1"/>
          </p:cNvSpPr>
          <p:nvPr>
            <p:ph type="title"/>
          </p:nvPr>
        </p:nvSpPr>
        <p:spPr/>
        <p:txBody>
          <a:bodyPr/>
          <a:lstStyle/>
          <a:p>
            <a:r>
              <a:rPr lang="en-US" dirty="0"/>
              <a:t>Service Animal Etiquette </a:t>
            </a:r>
          </a:p>
        </p:txBody>
      </p:sp>
    </p:spTree>
    <p:extLst>
      <p:ext uri="{BB962C8B-B14F-4D97-AF65-F5344CB8AC3E}">
        <p14:creationId xmlns:p14="http://schemas.microsoft.com/office/powerpoint/2010/main" val="3553939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D68639-6F90-C2EE-4415-9F0D25BAE16B}"/>
              </a:ext>
            </a:extLst>
          </p:cNvPr>
          <p:cNvSpPr>
            <a:spLocks noGrp="1"/>
          </p:cNvSpPr>
          <p:nvPr>
            <p:ph type="title"/>
          </p:nvPr>
        </p:nvSpPr>
        <p:spPr>
          <a:xfrm>
            <a:off x="474028" y="355600"/>
            <a:ext cx="10515600" cy="1325563"/>
          </a:xfrm>
        </p:spPr>
        <p:txBody>
          <a:bodyPr/>
          <a:lstStyle/>
          <a:p>
            <a:r>
              <a:rPr lang="en-US" dirty="0"/>
              <a:t>Dos and Don’ts: Etiquette</a:t>
            </a:r>
          </a:p>
        </p:txBody>
      </p:sp>
      <p:sp>
        <p:nvSpPr>
          <p:cNvPr id="6" name="Text Placeholder 5">
            <a:extLst>
              <a:ext uri="{FF2B5EF4-FFF2-40B4-BE49-F238E27FC236}">
                <a16:creationId xmlns:a16="http://schemas.microsoft.com/office/drawing/2014/main" id="{CB9FB21D-D513-839E-8C32-74B460085A56}"/>
              </a:ext>
            </a:extLst>
          </p:cNvPr>
          <p:cNvSpPr>
            <a:spLocks noGrp="1"/>
          </p:cNvSpPr>
          <p:nvPr>
            <p:ph type="body" idx="1"/>
          </p:nvPr>
        </p:nvSpPr>
        <p:spPr/>
        <p:txBody>
          <a:bodyPr>
            <a:normAutofit/>
          </a:bodyPr>
          <a:lstStyle/>
          <a:p>
            <a:pPr lvl="1"/>
            <a:r>
              <a:rPr lang="en-US" sz="2400" dirty="0"/>
              <a:t>Dos</a:t>
            </a:r>
          </a:p>
        </p:txBody>
      </p:sp>
      <p:sp>
        <p:nvSpPr>
          <p:cNvPr id="7" name="Text Placeholder 6">
            <a:extLst>
              <a:ext uri="{FF2B5EF4-FFF2-40B4-BE49-F238E27FC236}">
                <a16:creationId xmlns:a16="http://schemas.microsoft.com/office/drawing/2014/main" id="{9F3D163D-892F-98D6-1C98-6C2CB20B87D7}"/>
              </a:ext>
            </a:extLst>
          </p:cNvPr>
          <p:cNvSpPr>
            <a:spLocks noGrp="1"/>
          </p:cNvSpPr>
          <p:nvPr>
            <p:ph type="body" idx="2"/>
          </p:nvPr>
        </p:nvSpPr>
        <p:spPr>
          <a:xfrm>
            <a:off x="839788" y="2505074"/>
            <a:ext cx="5157787" cy="4352926"/>
          </a:xfrm>
        </p:spPr>
        <p:txBody>
          <a:bodyPr>
            <a:normAutofit fontScale="55000" lnSpcReduction="20000"/>
          </a:bodyPr>
          <a:lstStyle/>
          <a:p>
            <a:r>
              <a:rPr lang="en-US" sz="2900" dirty="0"/>
              <a:t>Address the IWD – not the service animal.</a:t>
            </a:r>
          </a:p>
          <a:p>
            <a:r>
              <a:rPr lang="en-US" sz="2900" dirty="0"/>
              <a:t>Treat the owner with respect, giving them as much space and time as they need.</a:t>
            </a:r>
          </a:p>
          <a:p>
            <a:r>
              <a:rPr lang="en-US" sz="2900" dirty="0"/>
              <a:t>Remember that identifying gear is not required.</a:t>
            </a:r>
          </a:p>
          <a:p>
            <a:r>
              <a:rPr lang="en-US" sz="2900" dirty="0"/>
              <a:t>Be on the lookout for a service animal without a handler – this could indicate an emergency needing attention.</a:t>
            </a:r>
          </a:p>
          <a:p>
            <a:endParaRPr lang="en-US" dirty="0"/>
          </a:p>
        </p:txBody>
      </p:sp>
      <p:sp>
        <p:nvSpPr>
          <p:cNvPr id="8" name="Text Placeholder 7">
            <a:extLst>
              <a:ext uri="{FF2B5EF4-FFF2-40B4-BE49-F238E27FC236}">
                <a16:creationId xmlns:a16="http://schemas.microsoft.com/office/drawing/2014/main" id="{E9D24413-572C-DBD0-6D44-2AB2A26E178E}"/>
              </a:ext>
            </a:extLst>
          </p:cNvPr>
          <p:cNvSpPr>
            <a:spLocks noGrp="1"/>
          </p:cNvSpPr>
          <p:nvPr>
            <p:ph type="body" idx="3"/>
          </p:nvPr>
        </p:nvSpPr>
        <p:spPr/>
        <p:txBody>
          <a:bodyPr>
            <a:normAutofit/>
          </a:bodyPr>
          <a:lstStyle/>
          <a:p>
            <a:r>
              <a:rPr lang="en-US" dirty="0"/>
              <a:t>Don’ts</a:t>
            </a:r>
          </a:p>
        </p:txBody>
      </p:sp>
      <p:sp>
        <p:nvSpPr>
          <p:cNvPr id="9" name="Text Placeholder 8">
            <a:extLst>
              <a:ext uri="{FF2B5EF4-FFF2-40B4-BE49-F238E27FC236}">
                <a16:creationId xmlns:a16="http://schemas.microsoft.com/office/drawing/2014/main" id="{BC8AC525-CC27-B2E3-1345-37132885A756}"/>
              </a:ext>
            </a:extLst>
          </p:cNvPr>
          <p:cNvSpPr>
            <a:spLocks noGrp="1"/>
          </p:cNvSpPr>
          <p:nvPr>
            <p:ph type="body" idx="4"/>
          </p:nvPr>
        </p:nvSpPr>
        <p:spPr/>
        <p:txBody>
          <a:bodyPr>
            <a:normAutofit/>
          </a:bodyPr>
          <a:lstStyle/>
          <a:p>
            <a:r>
              <a:rPr lang="en-US" sz="16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Interact with a service animal without permission from the owner.</a:t>
            </a:r>
          </a:p>
          <a:p>
            <a:r>
              <a:rPr lang="en-US" sz="1600" dirty="0">
                <a:solidFill>
                  <a:srgbClr val="00274C"/>
                </a:solidFill>
                <a:latin typeface="Verdana" panose="020B0604030504040204" pitchFamily="34" charset="0"/>
                <a:ea typeface="Verdana" panose="020B0604030504040204" pitchFamily="34" charset="0"/>
                <a:cs typeface="Verdana" panose="020B0604030504040204" pitchFamily="34" charset="0"/>
              </a:rPr>
              <a:t>Ask any questions about the handler’s disability upon seeing their service animal.</a:t>
            </a:r>
          </a:p>
          <a:p>
            <a:r>
              <a:rPr lang="en-US" sz="1600" dirty="0">
                <a:solidFill>
                  <a:srgbClr val="00274C"/>
                </a:solidFill>
                <a:latin typeface="Verdana" panose="020B0604030504040204" pitchFamily="34" charset="0"/>
                <a:ea typeface="Verdana" panose="020B0604030504040204" pitchFamily="34" charset="0"/>
                <a:cs typeface="Verdana" panose="020B0604030504040204" pitchFamily="34" charset="0"/>
              </a:rPr>
              <a:t>Distract, feed, approach, or speak to the service animal.</a:t>
            </a:r>
          </a:p>
          <a:p>
            <a:r>
              <a:rPr lang="en-US" sz="1600" dirty="0">
                <a:solidFill>
                  <a:srgbClr val="00274C"/>
                </a:solidFill>
                <a:latin typeface="Verdana" panose="020B0604030504040204" pitchFamily="34" charset="0"/>
                <a:ea typeface="Verdana" panose="020B0604030504040204" pitchFamily="34" charset="0"/>
                <a:cs typeface="Verdana" panose="020B0604030504040204" pitchFamily="34" charset="0"/>
              </a:rPr>
              <a:t>Engage with the animal even if it appears to be “off work” or resting.</a:t>
            </a:r>
          </a:p>
        </p:txBody>
      </p:sp>
    </p:spTree>
    <p:extLst>
      <p:ext uri="{BB962C8B-B14F-4D97-AF65-F5344CB8AC3E}">
        <p14:creationId xmlns:p14="http://schemas.microsoft.com/office/powerpoint/2010/main" val="979656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5DB4-A82F-7D4D-5CBE-475524E2959F}"/>
              </a:ext>
            </a:extLst>
          </p:cNvPr>
          <p:cNvSpPr>
            <a:spLocks noGrp="1"/>
          </p:cNvSpPr>
          <p:nvPr>
            <p:ph type="title"/>
          </p:nvPr>
        </p:nvSpPr>
        <p:spPr/>
        <p:txBody>
          <a:bodyPr/>
          <a:lstStyle/>
          <a:p>
            <a:r>
              <a:rPr lang="en-US" dirty="0"/>
              <a:t>Communication Tips for Supervisors </a:t>
            </a:r>
          </a:p>
        </p:txBody>
      </p:sp>
      <p:sp>
        <p:nvSpPr>
          <p:cNvPr id="3" name="Text Placeholder 2">
            <a:extLst>
              <a:ext uri="{FF2B5EF4-FFF2-40B4-BE49-F238E27FC236}">
                <a16:creationId xmlns:a16="http://schemas.microsoft.com/office/drawing/2014/main" id="{A170E010-6510-8730-DC8A-E861FE114512}"/>
              </a:ext>
            </a:extLst>
          </p:cNvPr>
          <p:cNvSpPr>
            <a:spLocks noGrp="1"/>
          </p:cNvSpPr>
          <p:nvPr>
            <p:ph type="body" idx="1"/>
          </p:nvPr>
        </p:nvSpPr>
        <p:spPr>
          <a:xfrm>
            <a:off x="129073" y="1632857"/>
            <a:ext cx="7865300" cy="5225143"/>
          </a:xfrm>
        </p:spPr>
        <p:txBody>
          <a:bodyPr>
            <a:normAutofit fontScale="62500" lnSpcReduction="20000"/>
          </a:bodyPr>
          <a:lstStyle/>
          <a:p>
            <a:pPr>
              <a:lnSpc>
                <a:spcPct val="170000"/>
              </a:lnSpc>
            </a:pPr>
            <a:r>
              <a:rPr lang="en-US" dirty="0">
                <a:solidFill>
                  <a:srgbClr val="00274C"/>
                </a:solidFill>
              </a:rPr>
              <a:t>Always discuss the use of a service animal with the handler first. </a:t>
            </a:r>
          </a:p>
          <a:p>
            <a:pPr lvl="1">
              <a:lnSpc>
                <a:spcPct val="170000"/>
              </a:lnSpc>
            </a:pPr>
            <a:r>
              <a:rPr lang="en-US" sz="2600" dirty="0">
                <a:solidFill>
                  <a:srgbClr val="00274C"/>
                </a:solidFill>
              </a:rPr>
              <a:t>Have an open dialogue about the communication plan to those in the building/unit about the presence of a service animal.</a:t>
            </a:r>
          </a:p>
          <a:p>
            <a:pPr lvl="1">
              <a:lnSpc>
                <a:spcPct val="170000"/>
              </a:lnSpc>
            </a:pPr>
            <a:r>
              <a:rPr lang="en-US" sz="2600" dirty="0">
                <a:solidFill>
                  <a:srgbClr val="00274C"/>
                </a:solidFill>
              </a:rPr>
              <a:t>Let the employee lead - if they want to educate their coworkers that is OK; just go over information together before presenting to others.</a:t>
            </a:r>
          </a:p>
          <a:p>
            <a:pPr>
              <a:lnSpc>
                <a:spcPct val="170000"/>
              </a:lnSpc>
            </a:pPr>
            <a:r>
              <a:rPr lang="en-US" dirty="0">
                <a:solidFill>
                  <a:srgbClr val="00274C"/>
                </a:solidFill>
              </a:rPr>
              <a:t>Remember confidentiality first.</a:t>
            </a:r>
          </a:p>
          <a:p>
            <a:pPr lvl="1">
              <a:lnSpc>
                <a:spcPct val="170000"/>
              </a:lnSpc>
            </a:pPr>
            <a:r>
              <a:rPr lang="en-US" sz="2600" dirty="0">
                <a:solidFill>
                  <a:srgbClr val="00274C"/>
                </a:solidFill>
              </a:rPr>
              <a:t>Ask whether the employee prefers the term “service animal” or only “animal in the workplace.”</a:t>
            </a:r>
          </a:p>
        </p:txBody>
      </p:sp>
      <p:pic>
        <p:nvPicPr>
          <p:cNvPr id="6" name="Picture 5" descr="a sign with an image of a black dog with a blue medical cross above the words &quot;Service animal frequents this area. Contact security with any questions or concerns&quot;.">
            <a:extLst>
              <a:ext uri="{FF2B5EF4-FFF2-40B4-BE49-F238E27FC236}">
                <a16:creationId xmlns:a16="http://schemas.microsoft.com/office/drawing/2014/main" id="{52567837-FF24-9B8C-5A0B-96ADBBAB368D}"/>
              </a:ext>
            </a:extLst>
          </p:cNvPr>
          <p:cNvPicPr>
            <a:picLocks noChangeAspect="1"/>
          </p:cNvPicPr>
          <p:nvPr/>
        </p:nvPicPr>
        <p:blipFill>
          <a:blip r:embed="rId3"/>
          <a:stretch>
            <a:fillRect/>
          </a:stretch>
        </p:blipFill>
        <p:spPr>
          <a:xfrm>
            <a:off x="7994373" y="2202889"/>
            <a:ext cx="4053409" cy="2731968"/>
          </a:xfrm>
          <a:prstGeom prst="rect">
            <a:avLst/>
          </a:prstGeom>
        </p:spPr>
      </p:pic>
    </p:spTree>
    <p:extLst>
      <p:ext uri="{BB962C8B-B14F-4D97-AF65-F5344CB8AC3E}">
        <p14:creationId xmlns:p14="http://schemas.microsoft.com/office/powerpoint/2010/main" val="3138520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FDF59-1C2C-AB8F-A66C-5EA7E622F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BF5042-9699-CE2C-5443-DA74E32B622B}"/>
              </a:ext>
            </a:extLst>
          </p:cNvPr>
          <p:cNvSpPr>
            <a:spLocks noGrp="1"/>
          </p:cNvSpPr>
          <p:nvPr>
            <p:ph type="title"/>
          </p:nvPr>
        </p:nvSpPr>
        <p:spPr/>
        <p:txBody>
          <a:bodyPr/>
          <a:lstStyle/>
          <a:p>
            <a:r>
              <a:rPr lang="en-US" dirty="0"/>
              <a:t>Crafting Communications to a Team</a:t>
            </a:r>
          </a:p>
        </p:txBody>
      </p:sp>
      <p:sp>
        <p:nvSpPr>
          <p:cNvPr id="3" name="Text Placeholder 2">
            <a:extLst>
              <a:ext uri="{FF2B5EF4-FFF2-40B4-BE49-F238E27FC236}">
                <a16:creationId xmlns:a16="http://schemas.microsoft.com/office/drawing/2014/main" id="{FC118269-15E5-6011-0D98-E4F998D3EFC9}"/>
              </a:ext>
            </a:extLst>
          </p:cNvPr>
          <p:cNvSpPr>
            <a:spLocks noGrp="1"/>
          </p:cNvSpPr>
          <p:nvPr>
            <p:ph type="body" idx="1"/>
          </p:nvPr>
        </p:nvSpPr>
        <p:spPr>
          <a:xfrm>
            <a:off x="129073" y="1785225"/>
            <a:ext cx="11496870" cy="5072775"/>
          </a:xfrm>
        </p:spPr>
        <p:txBody>
          <a:bodyPr>
            <a:normAutofit fontScale="62500" lnSpcReduction="20000"/>
          </a:bodyPr>
          <a:lstStyle/>
          <a:p>
            <a:pPr>
              <a:lnSpc>
                <a:spcPct val="170000"/>
              </a:lnSpc>
            </a:pPr>
            <a:r>
              <a:rPr lang="en-US" dirty="0">
                <a:solidFill>
                  <a:srgbClr val="00274C"/>
                </a:solidFill>
              </a:rPr>
              <a:t>Remember confidentiality - no names.</a:t>
            </a:r>
          </a:p>
          <a:p>
            <a:pPr>
              <a:lnSpc>
                <a:spcPct val="170000"/>
              </a:lnSpc>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Email is preferred instead of open discussion at a staff meeting.*</a:t>
            </a:r>
          </a:p>
          <a:p>
            <a:pPr>
              <a:lnSpc>
                <a:spcPct val="17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Email contents:</a:t>
            </a:r>
          </a:p>
          <a:p>
            <a:pPr lvl="1">
              <a:lnSpc>
                <a:spcPct val="170000"/>
              </a:lnSpc>
            </a:pPr>
            <a:r>
              <a:rPr lang="en-US" sz="26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Animal/s are in the building for a specific purpose and they are not to be interacted with for any reason. </a:t>
            </a:r>
          </a:p>
          <a:p>
            <a:pPr lvl="1">
              <a:lnSpc>
                <a:spcPct val="170000"/>
              </a:lnSpc>
            </a:pPr>
            <a:r>
              <a:rPr lang="en-US" sz="2600" dirty="0">
                <a:solidFill>
                  <a:srgbClr val="00274C"/>
                </a:solidFill>
                <a:latin typeface="Verdana" panose="020B0604030504040204" pitchFamily="34" charset="0"/>
                <a:ea typeface="Verdana" panose="020B0604030504040204" pitchFamily="34" charset="0"/>
                <a:cs typeface="Verdana" panose="020B0604030504040204" pitchFamily="34" charset="0"/>
              </a:rPr>
              <a:t>Explain what interacting covers: </a:t>
            </a:r>
            <a:r>
              <a:rPr lang="en-US" sz="26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talking, whistling, cooing, barking, petting or asking to pet, praising, tapping or clapping, or giving the animal food or treats. </a:t>
            </a:r>
          </a:p>
          <a:p>
            <a:pPr>
              <a:lnSpc>
                <a:spcPct val="17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Encourage employees with questions or concerns to reach out to the supervisor directly.</a:t>
            </a:r>
            <a:endPar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2833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a:spLocks noGrp="1"/>
          </p:cNvSpPr>
          <p:nvPr>
            <p:ph type="title"/>
          </p:nvPr>
        </p:nvSpPr>
        <p:spPr>
          <a:xfrm>
            <a:off x="147735" y="197174"/>
            <a:ext cx="996664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Agenda</a:t>
            </a:r>
            <a:endParaRPr dirty="0"/>
          </a:p>
        </p:txBody>
      </p:sp>
      <p:sp>
        <p:nvSpPr>
          <p:cNvPr id="77" name="Google Shape;77;p2"/>
          <p:cNvSpPr txBox="1">
            <a:spLocks noGrp="1"/>
          </p:cNvSpPr>
          <p:nvPr>
            <p:ph type="body" idx="1"/>
          </p:nvPr>
        </p:nvSpPr>
        <p:spPr>
          <a:xfrm>
            <a:off x="147735" y="1782146"/>
            <a:ext cx="11206065" cy="4777273"/>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70000"/>
              </a:lnSpc>
              <a:spcBef>
                <a:spcPts val="1200"/>
              </a:spcBef>
              <a:spcAft>
                <a:spcPts val="0"/>
              </a:spcAft>
              <a:buClr>
                <a:schemeClr val="dk1"/>
              </a:buClr>
              <a:buSzPts val="2800"/>
              <a:buNone/>
            </a:pPr>
            <a:r>
              <a:rPr lang="en-US" dirty="0"/>
              <a:t>Disability is an integral part of the university’s diversity, equity, and inclusion efforts. It is important to be part of a culture that supports and embraces disability inclusion. This session will cover:</a:t>
            </a:r>
          </a:p>
          <a:p>
            <a:pPr indent="-457200">
              <a:lnSpc>
                <a:spcPct val="170000"/>
              </a:lnSpc>
              <a:spcBef>
                <a:spcPts val="1200"/>
              </a:spcBef>
            </a:pPr>
            <a:r>
              <a:rPr lang="en-US" dirty="0"/>
              <a:t>ADA Basics</a:t>
            </a:r>
          </a:p>
          <a:p>
            <a:pPr indent="-457200">
              <a:lnSpc>
                <a:spcPct val="170000"/>
              </a:lnSpc>
              <a:spcBef>
                <a:spcPts val="1200"/>
              </a:spcBef>
            </a:pPr>
            <a:r>
              <a:rPr lang="en-US" dirty="0"/>
              <a:t>Differences between service animals, service animals in training, and emotional support animals</a:t>
            </a:r>
          </a:p>
          <a:p>
            <a:pPr indent="-457200">
              <a:lnSpc>
                <a:spcPct val="170000"/>
              </a:lnSpc>
              <a:spcBef>
                <a:spcPts val="1200"/>
              </a:spcBef>
            </a:pPr>
            <a:r>
              <a:rPr lang="en-US" dirty="0"/>
              <a:t>Service animal etiquette</a:t>
            </a:r>
          </a:p>
          <a:p>
            <a:pPr indent="-457200">
              <a:lnSpc>
                <a:spcPct val="170000"/>
              </a:lnSpc>
              <a:spcBef>
                <a:spcPts val="1200"/>
              </a:spcBef>
            </a:pPr>
            <a:r>
              <a:rPr lang="en-US" dirty="0"/>
              <a:t>FAQs</a:t>
            </a:r>
          </a:p>
          <a:p>
            <a:pPr marL="0" lvl="0" indent="0" algn="l" rtl="0">
              <a:lnSpc>
                <a:spcPct val="170000"/>
              </a:lnSpc>
              <a:spcBef>
                <a:spcPts val="1200"/>
              </a:spcBef>
              <a:spcAft>
                <a:spcPts val="0"/>
              </a:spcAft>
              <a:buClr>
                <a:schemeClr val="dk1"/>
              </a:buClr>
              <a:buSzPts val="2800"/>
              <a:buNone/>
            </a:pPr>
            <a:endParaRPr dirty="0"/>
          </a:p>
          <a:p>
            <a:pPr marL="228600" lvl="0" indent="-50800" algn="l" rtl="0">
              <a:lnSpc>
                <a:spcPct val="170000"/>
              </a:lnSpc>
              <a:spcBef>
                <a:spcPts val="1200"/>
              </a:spcBef>
              <a:spcAft>
                <a:spcPts val="0"/>
              </a:spcAft>
              <a:buClr>
                <a:schemeClr val="dk1"/>
              </a:buClr>
              <a:buSzPts val="2800"/>
              <a:buFont typeface="Noto Sans Symbols"/>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2FFC-9859-2EB7-56B6-74F1E8A417EE}"/>
              </a:ext>
            </a:extLst>
          </p:cNvPr>
          <p:cNvSpPr>
            <a:spLocks noGrp="1"/>
          </p:cNvSpPr>
          <p:nvPr>
            <p:ph type="title"/>
          </p:nvPr>
        </p:nvSpPr>
        <p:spPr/>
        <p:txBody>
          <a:bodyPr/>
          <a:lstStyle/>
          <a:p>
            <a:r>
              <a:rPr lang="en-US" dirty="0"/>
              <a:t>Handling Responses to Service Animal Presence </a:t>
            </a:r>
          </a:p>
        </p:txBody>
      </p:sp>
      <p:sp>
        <p:nvSpPr>
          <p:cNvPr id="3" name="Text Placeholder 2">
            <a:extLst>
              <a:ext uri="{FF2B5EF4-FFF2-40B4-BE49-F238E27FC236}">
                <a16:creationId xmlns:a16="http://schemas.microsoft.com/office/drawing/2014/main" id="{BB41414E-D2AE-5380-3C60-5561D23A7D1A}"/>
              </a:ext>
            </a:extLst>
          </p:cNvPr>
          <p:cNvSpPr>
            <a:spLocks noGrp="1"/>
          </p:cNvSpPr>
          <p:nvPr>
            <p:ph type="body" idx="1"/>
          </p:nvPr>
        </p:nvSpPr>
        <p:spPr>
          <a:xfrm>
            <a:off x="129073" y="1785224"/>
            <a:ext cx="11268270" cy="4919533"/>
          </a:xfrm>
        </p:spPr>
        <p:txBody>
          <a:bodyPr>
            <a:normAutofit fontScale="77500" lnSpcReduction="20000"/>
          </a:bodyPr>
          <a:lstStyle/>
          <a:p>
            <a:pPr>
              <a:lnSpc>
                <a:spcPct val="170000"/>
              </a:lnSpc>
            </a:pPr>
            <a:r>
              <a:rPr lang="en-US" dirty="0">
                <a:solidFill>
                  <a:srgbClr val="00274C"/>
                </a:solidFill>
              </a:rPr>
              <a:t>Thank the employee/community member for bringing their concern to you.</a:t>
            </a:r>
          </a:p>
          <a:p>
            <a:pPr>
              <a:lnSpc>
                <a:spcPct val="170000"/>
              </a:lnSpc>
            </a:pPr>
            <a:r>
              <a:rPr lang="en-US" dirty="0">
                <a:solidFill>
                  <a:srgbClr val="00274C"/>
                </a:solidFill>
              </a:rPr>
              <a:t>Fear: explain that general fear/phobia of dogs is not an acceptable reason under the ADA to remove the animal.</a:t>
            </a:r>
          </a:p>
          <a:p>
            <a:pPr lvl="1">
              <a:lnSpc>
                <a:spcPct val="170000"/>
              </a:lnSpc>
            </a:pPr>
            <a:r>
              <a:rPr lang="en-US" dirty="0">
                <a:solidFill>
                  <a:srgbClr val="00274C"/>
                </a:solidFill>
              </a:rPr>
              <a:t>Must be objective evidence based on available information that the animal poses a direct threat to health or safety of others.</a:t>
            </a:r>
          </a:p>
          <a:p>
            <a:pPr>
              <a:lnSpc>
                <a:spcPct val="170000"/>
              </a:lnSpc>
            </a:pPr>
            <a:r>
              <a:rPr lang="en-US" dirty="0">
                <a:solidFill>
                  <a:srgbClr val="00274C"/>
                </a:solidFill>
              </a:rPr>
              <a:t>Allergies: provide information about requesting accommodations related to their allergies - be prepared to identify spaces for both employees.</a:t>
            </a:r>
          </a:p>
        </p:txBody>
      </p:sp>
    </p:spTree>
    <p:extLst>
      <p:ext uri="{BB962C8B-B14F-4D97-AF65-F5344CB8AC3E}">
        <p14:creationId xmlns:p14="http://schemas.microsoft.com/office/powerpoint/2010/main" val="2907029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4A3E92-D715-8DDB-5A81-C41428DA9D50}"/>
              </a:ext>
            </a:extLst>
          </p:cNvPr>
          <p:cNvSpPr>
            <a:spLocks noGrp="1"/>
          </p:cNvSpPr>
          <p:nvPr>
            <p:ph type="title"/>
          </p:nvPr>
        </p:nvSpPr>
        <p:spPr/>
        <p:txBody>
          <a:bodyPr/>
          <a:lstStyle/>
          <a:p>
            <a:r>
              <a:rPr lang="en-US" dirty="0"/>
              <a:t>Service Animal FAQs</a:t>
            </a:r>
          </a:p>
        </p:txBody>
      </p:sp>
    </p:spTree>
    <p:extLst>
      <p:ext uri="{BB962C8B-B14F-4D97-AF65-F5344CB8AC3E}">
        <p14:creationId xmlns:p14="http://schemas.microsoft.com/office/powerpoint/2010/main" val="2410604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2F6564-FAB5-8975-2CCF-855DDC2F8B09}"/>
              </a:ext>
            </a:extLst>
          </p:cNvPr>
          <p:cNvSpPr>
            <a:spLocks noGrp="1"/>
          </p:cNvSpPr>
          <p:nvPr>
            <p:ph type="title"/>
          </p:nvPr>
        </p:nvSpPr>
        <p:spPr>
          <a:xfrm>
            <a:off x="147734" y="185000"/>
            <a:ext cx="9966650" cy="1325563"/>
          </a:xfrm>
        </p:spPr>
        <p:txBody>
          <a:bodyPr wrap="square" anchor="ctr">
            <a:normAutofit/>
          </a:bodyPr>
          <a:lstStyle/>
          <a:p>
            <a:r>
              <a:rPr lang="en-US" dirty="0"/>
              <a:t>Do service animals need to wear identifying vests or harnesses?</a:t>
            </a:r>
          </a:p>
        </p:txBody>
      </p:sp>
      <p:sp>
        <p:nvSpPr>
          <p:cNvPr id="6" name="Text Placeholder 5">
            <a:extLst>
              <a:ext uri="{FF2B5EF4-FFF2-40B4-BE49-F238E27FC236}">
                <a16:creationId xmlns:a16="http://schemas.microsoft.com/office/drawing/2014/main" id="{43A741B6-24A8-8D49-25E0-7EFB364E402D}"/>
              </a:ext>
            </a:extLst>
          </p:cNvPr>
          <p:cNvSpPr>
            <a:spLocks noGrp="1"/>
          </p:cNvSpPr>
          <p:nvPr>
            <p:ph type="body" idx="1"/>
          </p:nvPr>
        </p:nvSpPr>
        <p:spPr>
          <a:xfrm>
            <a:off x="147734" y="1822819"/>
            <a:ext cx="6165980" cy="4172800"/>
          </a:xfrm>
        </p:spPr>
        <p:txBody>
          <a:bodyPr wrap="square" anchor="t">
            <a:normAutofit/>
          </a:bodyPr>
          <a:lstStyle/>
          <a:p>
            <a:pPr marL="50800" indent="0">
              <a:buNone/>
            </a:pPr>
            <a:r>
              <a:rPr lang="en-US" dirty="0"/>
              <a:t>No.</a:t>
            </a:r>
          </a:p>
          <a:p>
            <a:pPr marL="50800" indent="0">
              <a:buNone/>
            </a:pPr>
            <a:r>
              <a:rPr lang="en-US" dirty="0"/>
              <a:t>Service animals are not required to be marked in any way to indicate their designation as a service animal.</a:t>
            </a:r>
          </a:p>
        </p:txBody>
      </p:sp>
      <p:pic>
        <p:nvPicPr>
          <p:cNvPr id="6146" name="Picture 2" descr="A bright orange service dog vest with the medical symbol on it">
            <a:extLst>
              <a:ext uri="{FF2B5EF4-FFF2-40B4-BE49-F238E27FC236}">
                <a16:creationId xmlns:a16="http://schemas.microsoft.com/office/drawing/2014/main" id="{79290C0E-B5F7-DE1D-38D5-CF12FBF17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049" y="2208819"/>
            <a:ext cx="4005680" cy="400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96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ED7F-8D03-71FB-0DDC-C87CDB66ED0F}"/>
              </a:ext>
            </a:extLst>
          </p:cNvPr>
          <p:cNvSpPr>
            <a:spLocks noGrp="1"/>
          </p:cNvSpPr>
          <p:nvPr>
            <p:ph type="title"/>
          </p:nvPr>
        </p:nvSpPr>
        <p:spPr/>
        <p:txBody>
          <a:bodyPr>
            <a:normAutofit fontScale="90000"/>
          </a:bodyPr>
          <a:lstStyle/>
          <a:p>
            <a:r>
              <a:rPr lang="en-US" dirty="0"/>
              <a:t>Do service animals need to be certified, registered or show proof of training?</a:t>
            </a:r>
          </a:p>
        </p:txBody>
      </p:sp>
      <p:sp>
        <p:nvSpPr>
          <p:cNvPr id="6" name="Text Placeholder 5">
            <a:extLst>
              <a:ext uri="{FF2B5EF4-FFF2-40B4-BE49-F238E27FC236}">
                <a16:creationId xmlns:a16="http://schemas.microsoft.com/office/drawing/2014/main" id="{A6A2A3C6-CA55-A349-FFB8-03ADC555D6DC}"/>
              </a:ext>
            </a:extLst>
          </p:cNvPr>
          <p:cNvSpPr>
            <a:spLocks noGrp="1"/>
          </p:cNvSpPr>
          <p:nvPr>
            <p:ph type="body" idx="1"/>
          </p:nvPr>
        </p:nvSpPr>
        <p:spPr>
          <a:xfrm>
            <a:off x="129073" y="1785225"/>
            <a:ext cx="6258475" cy="4809213"/>
          </a:xfrm>
        </p:spPr>
        <p:txBody>
          <a:bodyPr>
            <a:normAutofit fontScale="85000" lnSpcReduction="10000"/>
          </a:bodyPr>
          <a:lstStyle/>
          <a:p>
            <a:pPr marL="50800" indent="0">
              <a:buNone/>
            </a:pPr>
            <a:r>
              <a:rPr lang="en-US" dirty="0"/>
              <a:t>No! </a:t>
            </a:r>
          </a:p>
          <a:p>
            <a:pPr marL="50800" indent="0">
              <a:buNone/>
            </a:pPr>
            <a:r>
              <a:rPr lang="en-US" dirty="0"/>
              <a:t>Service animals must only be individually trained to provide a specific task for the individual with a disability.</a:t>
            </a:r>
          </a:p>
          <a:p>
            <a:pPr marL="50800" indent="0">
              <a:buNone/>
            </a:pPr>
            <a:r>
              <a:rPr lang="en-US" dirty="0"/>
              <a:t>Mandatory registration is not allowed under the ADA or Michigan law.</a:t>
            </a:r>
          </a:p>
          <a:p>
            <a:pPr marL="50800" indent="0">
              <a:buNone/>
            </a:pPr>
            <a:endParaRPr lang="en-US" dirty="0"/>
          </a:p>
        </p:txBody>
      </p:sp>
      <p:pic>
        <p:nvPicPr>
          <p:cNvPr id="3074" name="Picture 2" descr="A  brown dog wearing glasses lies on a book that is open on a desk.&#10;">
            <a:extLst>
              <a:ext uri="{FF2B5EF4-FFF2-40B4-BE49-F238E27FC236}">
                <a16:creationId xmlns:a16="http://schemas.microsoft.com/office/drawing/2014/main" id="{D4BB697C-E1BB-B3C2-03E3-2B0C2D47F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828" y="2340427"/>
            <a:ext cx="3940629" cy="394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91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7CD3-4C4B-DA6F-186B-9883953BE2E5}"/>
              </a:ext>
            </a:extLst>
          </p:cNvPr>
          <p:cNvSpPr>
            <a:spLocks noGrp="1"/>
          </p:cNvSpPr>
          <p:nvPr>
            <p:ph type="title"/>
          </p:nvPr>
        </p:nvSpPr>
        <p:spPr/>
        <p:txBody>
          <a:bodyPr>
            <a:normAutofit fontScale="90000"/>
          </a:bodyPr>
          <a:lstStyle/>
          <a:p>
            <a:r>
              <a:rPr lang="en-US" dirty="0"/>
              <a:t>Are there breed restrictions or size restrictions for service animals?</a:t>
            </a:r>
          </a:p>
        </p:txBody>
      </p:sp>
      <p:sp>
        <p:nvSpPr>
          <p:cNvPr id="3" name="Text Placeholder 2">
            <a:extLst>
              <a:ext uri="{FF2B5EF4-FFF2-40B4-BE49-F238E27FC236}">
                <a16:creationId xmlns:a16="http://schemas.microsoft.com/office/drawing/2014/main" id="{C24C7152-6A10-16A0-D9F9-0D609C6B2813}"/>
              </a:ext>
            </a:extLst>
          </p:cNvPr>
          <p:cNvSpPr>
            <a:spLocks noGrp="1"/>
          </p:cNvSpPr>
          <p:nvPr>
            <p:ph type="body" idx="1"/>
          </p:nvPr>
        </p:nvSpPr>
        <p:spPr>
          <a:xfrm>
            <a:off x="4913939" y="1883910"/>
            <a:ext cx="6973261" cy="4820848"/>
          </a:xfrm>
        </p:spPr>
        <p:txBody>
          <a:bodyPr/>
          <a:lstStyle/>
          <a:p>
            <a:pPr marL="50800" indent="0">
              <a:buNone/>
            </a:pPr>
            <a:r>
              <a:rPr lang="en-US" dirty="0"/>
              <a:t>No! </a:t>
            </a:r>
          </a:p>
          <a:p>
            <a:pPr marL="50800" indent="0">
              <a:buNone/>
            </a:pPr>
            <a:r>
              <a:rPr lang="en-US" dirty="0"/>
              <a:t>Service animals may be any dog (or mini horse), even if there are breed restrictions in a location, apartment, or housing complex.</a:t>
            </a:r>
          </a:p>
        </p:txBody>
      </p:sp>
      <p:pic>
        <p:nvPicPr>
          <p:cNvPr id="4098" name="Picture 2" descr="A tan pit bull service dog in a blue vest sits at the foot of a person in blue jeans and brown shoes">
            <a:extLst>
              <a:ext uri="{FF2B5EF4-FFF2-40B4-BE49-F238E27FC236}">
                <a16:creationId xmlns:a16="http://schemas.microsoft.com/office/drawing/2014/main" id="{656194F5-1F26-0F8C-0DFE-652BC7391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69686"/>
            <a:ext cx="4244219" cy="289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15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DA29-66B1-55AC-F36E-6EC2897AFAA8}"/>
              </a:ext>
            </a:extLst>
          </p:cNvPr>
          <p:cNvSpPr>
            <a:spLocks noGrp="1"/>
          </p:cNvSpPr>
          <p:nvPr>
            <p:ph type="title"/>
          </p:nvPr>
        </p:nvSpPr>
        <p:spPr/>
        <p:txBody>
          <a:bodyPr/>
          <a:lstStyle/>
          <a:p>
            <a:r>
              <a:rPr lang="en-US" dirty="0"/>
              <a:t>Are there specific requirements for service mini horses?</a:t>
            </a:r>
          </a:p>
        </p:txBody>
      </p:sp>
      <p:sp>
        <p:nvSpPr>
          <p:cNvPr id="3" name="Text Placeholder 2">
            <a:extLst>
              <a:ext uri="{FF2B5EF4-FFF2-40B4-BE49-F238E27FC236}">
                <a16:creationId xmlns:a16="http://schemas.microsoft.com/office/drawing/2014/main" id="{5D7B1427-F16E-A9CB-6D05-08920245250C}"/>
              </a:ext>
            </a:extLst>
          </p:cNvPr>
          <p:cNvSpPr>
            <a:spLocks noGrp="1"/>
          </p:cNvSpPr>
          <p:nvPr>
            <p:ph type="body" idx="1"/>
          </p:nvPr>
        </p:nvSpPr>
        <p:spPr>
          <a:xfrm>
            <a:off x="129073" y="1785225"/>
            <a:ext cx="7125167" cy="4919533"/>
          </a:xfrm>
        </p:spPr>
        <p:txBody>
          <a:bodyPr>
            <a:normAutofit fontScale="85000" lnSpcReduction="20000"/>
          </a:bodyPr>
          <a:lstStyle/>
          <a:p>
            <a:pPr>
              <a:lnSpc>
                <a:spcPct val="160000"/>
              </a:lnSpc>
            </a:pPr>
            <a:r>
              <a:rPr lang="en-US" dirty="0"/>
              <a:t>The requirements are the same as for service dogs with the added requirement that:</a:t>
            </a:r>
          </a:p>
          <a:p>
            <a:pPr lvl="1">
              <a:lnSpc>
                <a:spcPct val="160000"/>
              </a:lnSpc>
            </a:pPr>
            <a:r>
              <a:rPr lang="en-US" dirty="0"/>
              <a:t>That the establishment can safely accommodate the miniature horse’s type, size, and weight; and</a:t>
            </a:r>
          </a:p>
          <a:p>
            <a:pPr lvl="1">
              <a:lnSpc>
                <a:spcPct val="160000"/>
              </a:lnSpc>
            </a:pPr>
            <a:r>
              <a:rPr lang="en-US" dirty="0"/>
              <a:t>Whether the miniature horse’s presence will compromise legitimate safety requirements necessary for the safe operation of a facility.</a:t>
            </a:r>
          </a:p>
        </p:txBody>
      </p:sp>
      <p:pic>
        <p:nvPicPr>
          <p:cNvPr id="5122" name="Picture 2" descr="A white service mini horse in a rainbow service vest walks in a grocery store aisle.">
            <a:extLst>
              <a:ext uri="{FF2B5EF4-FFF2-40B4-BE49-F238E27FC236}">
                <a16:creationId xmlns:a16="http://schemas.microsoft.com/office/drawing/2014/main" id="{BB59883A-1D29-E7AD-B8D7-129CEB68B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255" y="1785225"/>
            <a:ext cx="4169229" cy="4169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13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6DB7-60CC-EA32-27F9-973169D6F6FC}"/>
              </a:ext>
            </a:extLst>
          </p:cNvPr>
          <p:cNvSpPr>
            <a:spLocks noGrp="1"/>
          </p:cNvSpPr>
          <p:nvPr>
            <p:ph type="title"/>
          </p:nvPr>
        </p:nvSpPr>
        <p:spPr/>
        <p:txBody>
          <a:bodyPr>
            <a:normAutofit/>
          </a:bodyPr>
          <a:lstStyle/>
          <a:p>
            <a:r>
              <a:rPr lang="en-US" dirty="0"/>
              <a:t>Can service animals be denied entry because of fear or allergies?</a:t>
            </a:r>
          </a:p>
        </p:txBody>
      </p:sp>
      <p:sp>
        <p:nvSpPr>
          <p:cNvPr id="3" name="Text Placeholder 2">
            <a:extLst>
              <a:ext uri="{FF2B5EF4-FFF2-40B4-BE49-F238E27FC236}">
                <a16:creationId xmlns:a16="http://schemas.microsoft.com/office/drawing/2014/main" id="{33D6FE55-1153-574E-9D50-30A4E474A03E}"/>
              </a:ext>
            </a:extLst>
          </p:cNvPr>
          <p:cNvSpPr>
            <a:spLocks noGrp="1"/>
          </p:cNvSpPr>
          <p:nvPr>
            <p:ph type="body" idx="1"/>
          </p:nvPr>
        </p:nvSpPr>
        <p:spPr>
          <a:xfrm>
            <a:off x="271313" y="1883910"/>
            <a:ext cx="11039670" cy="4820848"/>
          </a:xfrm>
        </p:spPr>
        <p:txBody>
          <a:bodyPr>
            <a:normAutofit fontScale="85000" lnSpcReduction="20000"/>
          </a:bodyPr>
          <a:lstStyle/>
          <a:p>
            <a:pPr marL="50800" indent="0">
              <a:buNone/>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Generally, no! </a:t>
            </a:r>
          </a:p>
          <a:p>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Fear of animals or allergies is not a reason to deny an IWD the use of a service animal in a public place or workspace.</a:t>
            </a:r>
          </a:p>
          <a:p>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We will need to find a way to accommodate both the individual using the service animal and the individual with the allergy.</a:t>
            </a:r>
          </a:p>
          <a:p>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This may mean separated spaces or reassignment to a specific area/cube/office for either the individual with the service animal or allergy.</a:t>
            </a:r>
          </a:p>
        </p:txBody>
      </p:sp>
    </p:spTree>
    <p:extLst>
      <p:ext uri="{BB962C8B-B14F-4D97-AF65-F5344CB8AC3E}">
        <p14:creationId xmlns:p14="http://schemas.microsoft.com/office/powerpoint/2010/main" val="3921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2E5A4-3141-DD15-7364-BE5059194D2F}"/>
              </a:ext>
            </a:extLst>
          </p:cNvPr>
          <p:cNvSpPr>
            <a:spLocks noGrp="1"/>
          </p:cNvSpPr>
          <p:nvPr>
            <p:ph type="title"/>
          </p:nvPr>
        </p:nvSpPr>
        <p:spPr/>
        <p:txBody>
          <a:bodyPr>
            <a:normAutofit fontScale="90000"/>
          </a:bodyPr>
          <a:lstStyle/>
          <a:p>
            <a:r>
              <a:rPr lang="en-US" dirty="0"/>
              <a:t>What documentation may employers request related to service animals?</a:t>
            </a:r>
          </a:p>
        </p:txBody>
      </p:sp>
      <p:sp>
        <p:nvSpPr>
          <p:cNvPr id="3" name="Text Placeholder 2">
            <a:extLst>
              <a:ext uri="{FF2B5EF4-FFF2-40B4-BE49-F238E27FC236}">
                <a16:creationId xmlns:a16="http://schemas.microsoft.com/office/drawing/2014/main" id="{6A2C9142-BC99-CA43-C0DE-37D477F7CE79}"/>
              </a:ext>
            </a:extLst>
          </p:cNvPr>
          <p:cNvSpPr>
            <a:spLocks noGrp="1"/>
          </p:cNvSpPr>
          <p:nvPr>
            <p:ph type="body" idx="1"/>
          </p:nvPr>
        </p:nvSpPr>
        <p:spPr/>
        <p:txBody>
          <a:bodyPr>
            <a:normAutofit fontScale="85000" lnSpcReduction="20000"/>
          </a:bodyPr>
          <a:lstStyle/>
          <a:p>
            <a:r>
              <a:rPr lang="en-US" dirty="0">
                <a:solidFill>
                  <a:srgbClr val="00274C"/>
                </a:solidFill>
              </a:rPr>
              <a:t>Employers may only request medical documentation when the need is not obvious.</a:t>
            </a:r>
          </a:p>
          <a:p>
            <a:r>
              <a:rPr lang="en-US" dirty="0">
                <a:solidFill>
                  <a:srgbClr val="00274C"/>
                </a:solidFill>
              </a:rPr>
              <a:t>Documentation to support the employee has a disability and their functional limitations.</a:t>
            </a:r>
          </a:p>
          <a:p>
            <a:r>
              <a:rPr lang="en-US" dirty="0">
                <a:solidFill>
                  <a:srgbClr val="00274C"/>
                </a:solidFill>
              </a:rPr>
              <a:t>May rely on the employee’s explanation of what tasks the service animal does - may not exist in medical documentation.</a:t>
            </a:r>
          </a:p>
          <a:p>
            <a:r>
              <a:rPr lang="en-US" dirty="0">
                <a:solidFill>
                  <a:srgbClr val="00274C"/>
                </a:solidFill>
              </a:rPr>
              <a:t>Can accept training certificates if the employee offers them, but they are not required.</a:t>
            </a:r>
          </a:p>
          <a:p>
            <a:endParaRPr lang="en-US" dirty="0"/>
          </a:p>
          <a:p>
            <a:endParaRPr lang="en-US" dirty="0"/>
          </a:p>
        </p:txBody>
      </p:sp>
    </p:spTree>
    <p:extLst>
      <p:ext uri="{BB962C8B-B14F-4D97-AF65-F5344CB8AC3E}">
        <p14:creationId xmlns:p14="http://schemas.microsoft.com/office/powerpoint/2010/main" val="189742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83F5-279D-B76A-2C56-BE2A265B6B25}"/>
              </a:ext>
            </a:extLst>
          </p:cNvPr>
          <p:cNvSpPr>
            <a:spLocks noGrp="1"/>
          </p:cNvSpPr>
          <p:nvPr>
            <p:ph type="title"/>
          </p:nvPr>
        </p:nvSpPr>
        <p:spPr/>
        <p:txBody>
          <a:bodyPr/>
          <a:lstStyle/>
          <a:p>
            <a:r>
              <a:rPr lang="en-US" dirty="0"/>
              <a:t>Is proof of vaccination required for service animals?</a:t>
            </a:r>
          </a:p>
        </p:txBody>
      </p:sp>
      <p:sp>
        <p:nvSpPr>
          <p:cNvPr id="3" name="Text Placeholder 2">
            <a:extLst>
              <a:ext uri="{FF2B5EF4-FFF2-40B4-BE49-F238E27FC236}">
                <a16:creationId xmlns:a16="http://schemas.microsoft.com/office/drawing/2014/main" id="{58566E19-629D-55A4-B7F4-274BF0D422EB}"/>
              </a:ext>
            </a:extLst>
          </p:cNvPr>
          <p:cNvSpPr>
            <a:spLocks noGrp="1"/>
          </p:cNvSpPr>
          <p:nvPr>
            <p:ph type="body" idx="1"/>
          </p:nvPr>
        </p:nvSpPr>
        <p:spPr/>
        <p:txBody>
          <a:bodyPr>
            <a:normAutofit lnSpcReduction="10000"/>
          </a:bodyPr>
          <a:lstStyle/>
          <a:p>
            <a:r>
              <a:rPr lang="en-US" dirty="0">
                <a:solidFill>
                  <a:srgbClr val="00274C"/>
                </a:solidFill>
              </a:rPr>
              <a:t>If local ordinances or state law requires the vaccination or registration of animals, the same rules apply to service animals.</a:t>
            </a:r>
          </a:p>
          <a:p>
            <a:r>
              <a:rPr lang="en-US" dirty="0">
                <a:solidFill>
                  <a:srgbClr val="00274C"/>
                </a:solidFill>
              </a:rPr>
              <a:t>However, unless there is a requirement to provide vaccination information for other animals on campus (housing), it is generally not recommended to ask for vaccination documentation for service animals.</a:t>
            </a:r>
          </a:p>
        </p:txBody>
      </p:sp>
    </p:spTree>
    <p:extLst>
      <p:ext uri="{BB962C8B-B14F-4D97-AF65-F5344CB8AC3E}">
        <p14:creationId xmlns:p14="http://schemas.microsoft.com/office/powerpoint/2010/main" val="188068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585C5-C8D6-7518-202A-EBFEEF3049CB}"/>
              </a:ext>
            </a:extLst>
          </p:cNvPr>
          <p:cNvSpPr>
            <a:spLocks noGrp="1"/>
          </p:cNvSpPr>
          <p:nvPr>
            <p:ph type="title"/>
          </p:nvPr>
        </p:nvSpPr>
        <p:spPr/>
        <p:txBody>
          <a:bodyPr>
            <a:normAutofit fontScale="90000"/>
          </a:bodyPr>
          <a:lstStyle/>
          <a:p>
            <a:r>
              <a:rPr lang="en-US" dirty="0"/>
              <a:t>If I have a disability and register my dog, is it now a service animal?</a:t>
            </a:r>
          </a:p>
        </p:txBody>
      </p:sp>
      <p:sp>
        <p:nvSpPr>
          <p:cNvPr id="3" name="Text Placeholder 2">
            <a:extLst>
              <a:ext uri="{FF2B5EF4-FFF2-40B4-BE49-F238E27FC236}">
                <a16:creationId xmlns:a16="http://schemas.microsoft.com/office/drawing/2014/main" id="{C2047133-73BF-FCE7-FC6B-F09360F65473}"/>
              </a:ext>
            </a:extLst>
          </p:cNvPr>
          <p:cNvSpPr>
            <a:spLocks noGrp="1"/>
          </p:cNvSpPr>
          <p:nvPr>
            <p:ph type="body" idx="1"/>
          </p:nvPr>
        </p:nvSpPr>
        <p:spPr>
          <a:xfrm>
            <a:off x="129073" y="1785224"/>
            <a:ext cx="11039670" cy="4919533"/>
          </a:xfrm>
        </p:spPr>
        <p:txBody>
          <a:bodyPr>
            <a:normAutofit fontScale="85000" lnSpcReduction="20000"/>
          </a:bodyPr>
          <a:lstStyle/>
          <a:p>
            <a:r>
              <a:rPr lang="en-US" dirty="0"/>
              <a:t>No! </a:t>
            </a:r>
          </a:p>
          <a:p>
            <a:r>
              <a:rPr lang="en-US" dirty="0"/>
              <a:t>The dog must be individually trained to perform a task related to the individual’s disability.</a:t>
            </a:r>
          </a:p>
          <a:p>
            <a:r>
              <a:rPr lang="en-US" dirty="0"/>
              <a:t>A person voluntarily registering the untrained dog (ESA or pet) with the state of Michigan to receive a service animal “patch” may be guilty of a misdemeanor.</a:t>
            </a:r>
          </a:p>
          <a:p>
            <a:r>
              <a:rPr lang="en-US" dirty="0"/>
              <a:t>It is also a misdemeanor for any individual without a disability to represent a pet, ESA or therapy animal as a service animal.</a:t>
            </a:r>
          </a:p>
        </p:txBody>
      </p:sp>
    </p:spTree>
    <p:extLst>
      <p:ext uri="{BB962C8B-B14F-4D97-AF65-F5344CB8AC3E}">
        <p14:creationId xmlns:p14="http://schemas.microsoft.com/office/powerpoint/2010/main" val="284779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6"/>
          <p:cNvSpPr txBox="1">
            <a:spLocks noGrp="1"/>
          </p:cNvSpPr>
          <p:nvPr>
            <p:ph type="title"/>
          </p:nvPr>
        </p:nvSpPr>
        <p:spPr>
          <a:xfrm>
            <a:off x="233264" y="212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Role of the ADA Team</a:t>
            </a:r>
            <a:endParaRPr dirty="0"/>
          </a:p>
        </p:txBody>
      </p:sp>
      <p:sp>
        <p:nvSpPr>
          <p:cNvPr id="103" name="Google Shape;103;p6"/>
          <p:cNvSpPr txBox="1">
            <a:spLocks noGrp="1"/>
          </p:cNvSpPr>
          <p:nvPr>
            <p:ph type="body" idx="1"/>
          </p:nvPr>
        </p:nvSpPr>
        <p:spPr>
          <a:xfrm>
            <a:off x="233264" y="1772816"/>
            <a:ext cx="11120535" cy="5004502"/>
          </a:xfrm>
          <a:prstGeom prst="rect">
            <a:avLst/>
          </a:prstGeom>
          <a:noFill/>
          <a:ln>
            <a:noFill/>
          </a:ln>
        </p:spPr>
        <p:txBody>
          <a:bodyPr spcFirstLastPara="1" wrap="square" lIns="91425" tIns="45700" rIns="91425" bIns="45700" anchor="t" anchorCtr="0">
            <a:normAutofit fontScale="77500" lnSpcReduction="20000"/>
          </a:bodyPr>
          <a:lstStyle/>
          <a:p>
            <a:pPr marL="228600" lvl="0" indent="-215265" algn="l" rtl="0">
              <a:lnSpc>
                <a:spcPct val="170000"/>
              </a:lnSpc>
              <a:spcBef>
                <a:spcPts val="1200"/>
              </a:spcBef>
              <a:spcAft>
                <a:spcPts val="0"/>
              </a:spcAft>
              <a:buClr>
                <a:schemeClr val="dk1"/>
              </a:buClr>
              <a:buSzPct val="100000"/>
              <a:buFont typeface="Noto Sans Symbols"/>
              <a:buChar char="▪"/>
            </a:pPr>
            <a:r>
              <a:rPr lang="en-US" dirty="0"/>
              <a:t>Provide institutional consultation, educational outreach, and advice about accessibility, disability, and inclusion.</a:t>
            </a:r>
            <a:endParaRPr dirty="0"/>
          </a:p>
          <a:p>
            <a:pPr marL="228600" lvl="0" indent="-215265" algn="l" rtl="0">
              <a:lnSpc>
                <a:spcPct val="170000"/>
              </a:lnSpc>
              <a:spcBef>
                <a:spcPts val="1200"/>
              </a:spcBef>
              <a:spcAft>
                <a:spcPts val="0"/>
              </a:spcAft>
              <a:buClr>
                <a:schemeClr val="dk1"/>
              </a:buClr>
              <a:buSzPct val="100000"/>
              <a:buFont typeface="Noto Sans Symbols"/>
              <a:buChar char="▪"/>
            </a:pPr>
            <a:r>
              <a:rPr lang="en-US" dirty="0"/>
              <a:t>Promote digital and physical accessibility planning and implementation.</a:t>
            </a:r>
            <a:endParaRPr dirty="0"/>
          </a:p>
          <a:p>
            <a:pPr marL="228600" lvl="0" indent="-215265" algn="l" rtl="0">
              <a:lnSpc>
                <a:spcPct val="170000"/>
              </a:lnSpc>
              <a:spcBef>
                <a:spcPts val="1200"/>
              </a:spcBef>
              <a:spcAft>
                <a:spcPts val="0"/>
              </a:spcAft>
              <a:buClr>
                <a:schemeClr val="dk1"/>
              </a:buClr>
              <a:buSzPct val="100000"/>
              <a:buFont typeface="Noto Sans Symbols"/>
              <a:buChar char="▪"/>
            </a:pPr>
            <a:r>
              <a:rPr lang="en-US" dirty="0"/>
              <a:t>Advocate for the inclusion of disability as a critical part of diversity initiatives and planning across all aspects of our university community.</a:t>
            </a:r>
            <a:endParaRPr dirty="0"/>
          </a:p>
          <a:p>
            <a:pPr marL="228600" lvl="0" indent="-215265" algn="l" rtl="0">
              <a:lnSpc>
                <a:spcPct val="170000"/>
              </a:lnSpc>
              <a:spcBef>
                <a:spcPts val="1200"/>
              </a:spcBef>
              <a:spcAft>
                <a:spcPts val="0"/>
              </a:spcAft>
              <a:buClr>
                <a:schemeClr val="dk1"/>
              </a:buClr>
              <a:buSzPct val="100000"/>
              <a:buFont typeface="Noto Sans Symbols"/>
              <a:buChar char="▪"/>
            </a:pPr>
            <a:r>
              <a:rPr lang="en-US" dirty="0"/>
              <a:t>Facilitate the Interactive Process for workplace accommodations.</a:t>
            </a:r>
            <a:endParaRPr dirty="0"/>
          </a:p>
          <a:p>
            <a:pPr marL="228600" lvl="0" indent="-215265" algn="l" rtl="0">
              <a:lnSpc>
                <a:spcPct val="170000"/>
              </a:lnSpc>
              <a:spcBef>
                <a:spcPts val="1200"/>
              </a:spcBef>
              <a:spcAft>
                <a:spcPts val="0"/>
              </a:spcAft>
              <a:buClr>
                <a:schemeClr val="dk1"/>
              </a:buClr>
              <a:buSzPct val="100000"/>
              <a:buFont typeface="Noto Sans Symbols"/>
              <a:buChar char="▪"/>
            </a:pPr>
            <a:r>
              <a:rPr lang="en-US" dirty="0"/>
              <a:t>Coordinate and/or provide ASL interpreting and CART transcription services.</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A0C8-34E7-C80F-D503-1C6622C6EF14}"/>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008250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96043" y="466817"/>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dirty="0"/>
              <a:t>Contact the ADA Team</a:t>
            </a:r>
            <a:br>
              <a:rPr lang="en-US" sz="1800" dirty="0"/>
            </a:br>
            <a:r>
              <a:rPr lang="en-US" sz="1800" u="sng" dirty="0">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sz="1800" dirty="0">
              <a:solidFill>
                <a:srgbClr val="FFCB05"/>
              </a:solidFill>
            </a:endParaRPr>
          </a:p>
        </p:txBody>
      </p:sp>
      <p:sp>
        <p:nvSpPr>
          <p:cNvPr id="110" name="Google Shape;110;p7"/>
          <p:cNvSpPr txBox="1">
            <a:spLocks noGrp="1"/>
          </p:cNvSpPr>
          <p:nvPr>
            <p:ph type="body" idx="1"/>
          </p:nvPr>
        </p:nvSpPr>
        <p:spPr>
          <a:xfrm>
            <a:off x="247649" y="1857374"/>
            <a:ext cx="3895725" cy="453380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en-US" dirty="0"/>
              <a:t>Use the </a:t>
            </a:r>
            <a:r>
              <a:rPr lang="en-US" u="sng" dirty="0">
                <a:solidFill>
                  <a:srgbClr val="00274C"/>
                </a:solidFill>
                <a:hlinkClick r:id="rId3">
                  <a:extLst>
                    <a:ext uri="{A12FA001-AC4F-418D-AE19-62706E023703}">
                      <ahyp:hlinkClr xmlns:ahyp="http://schemas.microsoft.com/office/drawing/2018/hyperlinkcolor" val="tx"/>
                    </a:ext>
                  </a:extLst>
                </a:hlinkClick>
              </a:rPr>
              <a:t>ADA Initial Contact Form</a:t>
            </a:r>
            <a:r>
              <a:rPr lang="en-US" dirty="0">
                <a:solidFill>
                  <a:srgbClr val="00274C"/>
                </a:solidFill>
              </a:rPr>
              <a:t> </a:t>
            </a:r>
            <a:r>
              <a:rPr lang="en-US" dirty="0"/>
              <a:t>to request:</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Workplace accommodation</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Hiring process accommodation</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Consultation with the ADA Team</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ASL or CART services</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Event accommodation</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Digital accessibility review or consultation</a:t>
            </a:r>
          </a:p>
          <a:p>
            <a:pPr marL="285750" lvl="0" indent="-285750" algn="l" rtl="0">
              <a:lnSpc>
                <a:spcPct val="100000"/>
              </a:lnSpc>
              <a:spcBef>
                <a:spcPts val="1800"/>
              </a:spcBef>
              <a:spcAft>
                <a:spcPts val="0"/>
              </a:spcAft>
              <a:buClr>
                <a:schemeClr val="dk1"/>
              </a:buClr>
              <a:buSzPts val="1600"/>
              <a:buFont typeface="Noto Sans Symbols"/>
              <a:buChar char="▪"/>
            </a:pPr>
            <a:r>
              <a:rPr lang="en-US" dirty="0"/>
              <a:t>General accessibility questions and best practices</a:t>
            </a:r>
            <a:endParaRPr dirty="0"/>
          </a:p>
          <a:p>
            <a:pPr marL="285750" lvl="0" indent="-184150" algn="l" rtl="0">
              <a:lnSpc>
                <a:spcPct val="100000"/>
              </a:lnSpc>
              <a:spcBef>
                <a:spcPts val="1800"/>
              </a:spcBef>
              <a:spcAft>
                <a:spcPts val="0"/>
              </a:spcAft>
              <a:buClr>
                <a:schemeClr val="dk1"/>
              </a:buClr>
              <a:buSzPts val="1600"/>
              <a:buFont typeface="Noto Sans Symbols"/>
              <a:buNone/>
            </a:pPr>
            <a:endParaRPr dirty="0"/>
          </a:p>
        </p:txBody>
      </p:sp>
      <p:pic>
        <p:nvPicPr>
          <p:cNvPr id="111" name="Google Shape;111;p7" descr="screenshot of the ADA Initial Contact Form"/>
          <p:cNvPicPr preferRelativeResize="0"/>
          <p:nvPr/>
        </p:nvPicPr>
        <p:blipFill rotWithShape="1">
          <a:blip r:embed="rId4">
            <a:alphaModFix/>
          </a:blip>
          <a:srcRect r="8301" b="29859"/>
          <a:stretch/>
        </p:blipFill>
        <p:spPr>
          <a:xfrm>
            <a:off x="4243061" y="1724087"/>
            <a:ext cx="7685032" cy="429112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a:spLocks noGrp="1"/>
          </p:cNvSpPr>
          <p:nvPr>
            <p:ph type="title"/>
          </p:nvPr>
        </p:nvSpPr>
        <p:spPr>
          <a:xfrm>
            <a:off x="153193" y="423434"/>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dirty="0"/>
              <a:t>Accommodate Database</a:t>
            </a:r>
            <a:br>
              <a:rPr lang="en-US" sz="4400" dirty="0"/>
            </a:br>
            <a:r>
              <a:rPr lang="en-US" sz="2000" u="sng" dirty="0">
                <a:solidFill>
                  <a:srgbClr val="FFCB05"/>
                </a:solidFill>
                <a:hlinkClick r:id="rId3">
                  <a:extLst>
                    <a:ext uri="{A12FA001-AC4F-418D-AE19-62706E023703}">
                      <ahyp:hlinkClr xmlns:ahyp="http://schemas.microsoft.com/office/drawing/2018/hyperlinkcolor" val="tx"/>
                    </a:ext>
                  </a:extLst>
                </a:hlinkClick>
              </a:rPr>
              <a:t>https://ecrt-umich-accommodate.symplicity.com/</a:t>
            </a:r>
            <a:endParaRPr sz="2000" dirty="0">
              <a:solidFill>
                <a:srgbClr val="FFCB05"/>
              </a:solidFill>
            </a:endParaRPr>
          </a:p>
        </p:txBody>
      </p:sp>
      <p:sp>
        <p:nvSpPr>
          <p:cNvPr id="118" name="Google Shape;118;p8"/>
          <p:cNvSpPr txBox="1">
            <a:spLocks noGrp="1"/>
          </p:cNvSpPr>
          <p:nvPr>
            <p:ph type="body" idx="1"/>
          </p:nvPr>
        </p:nvSpPr>
        <p:spPr>
          <a:xfrm>
            <a:off x="247648" y="1857374"/>
            <a:ext cx="6448427" cy="464820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74C"/>
              </a:buClr>
              <a:buSzPts val="2400"/>
              <a:buNone/>
            </a:pPr>
            <a:r>
              <a:rPr lang="en-US" sz="2400" u="sng" dirty="0">
                <a:solidFill>
                  <a:srgbClr val="00274C"/>
                </a:solidFill>
                <a:hlinkClick r:id="rId3">
                  <a:extLst>
                    <a:ext uri="{A12FA001-AC4F-418D-AE19-62706E023703}">
                      <ahyp:hlinkClr xmlns:ahyp="http://schemas.microsoft.com/office/drawing/2018/hyperlinkcolor" val="tx"/>
                    </a:ext>
                  </a:extLst>
                </a:hlinkClick>
              </a:rPr>
              <a:t>Log into Accommodate</a:t>
            </a:r>
            <a:r>
              <a:rPr lang="en-US" sz="2400" dirty="0">
                <a:solidFill>
                  <a:srgbClr val="00274C"/>
                </a:solidFill>
              </a:rPr>
              <a:t> </a:t>
            </a:r>
            <a:r>
              <a:rPr lang="en-US" sz="2400" dirty="0"/>
              <a:t>to:</a:t>
            </a:r>
            <a:endParaRPr dirty="0"/>
          </a:p>
          <a:p>
            <a:pPr marL="285750" lvl="0" indent="-285750" algn="l" rtl="0">
              <a:lnSpc>
                <a:spcPct val="100000"/>
              </a:lnSpc>
              <a:spcBef>
                <a:spcPts val="1800"/>
              </a:spcBef>
              <a:spcAft>
                <a:spcPts val="0"/>
              </a:spcAft>
              <a:buClr>
                <a:schemeClr val="dk1"/>
              </a:buClr>
              <a:buSzPts val="2000"/>
              <a:buFont typeface="Noto Sans Symbols"/>
              <a:buChar char="▪"/>
            </a:pPr>
            <a:r>
              <a:rPr lang="en-US" sz="2000" dirty="0"/>
              <a:t>View your initial request</a:t>
            </a:r>
            <a:endParaRPr dirty="0"/>
          </a:p>
          <a:p>
            <a:pPr marL="285750" lvl="0" indent="-285750" algn="l" rtl="0">
              <a:lnSpc>
                <a:spcPct val="100000"/>
              </a:lnSpc>
              <a:spcBef>
                <a:spcPts val="1800"/>
              </a:spcBef>
              <a:spcAft>
                <a:spcPts val="0"/>
              </a:spcAft>
              <a:buClr>
                <a:schemeClr val="dk1"/>
              </a:buClr>
              <a:buSzPts val="2000"/>
              <a:buFont typeface="Noto Sans Symbols"/>
              <a:buChar char="▪"/>
            </a:pPr>
            <a:r>
              <a:rPr lang="en-US" sz="2000" dirty="0"/>
              <a:t>View any letters, documents, or notes associated with your request</a:t>
            </a:r>
            <a:endParaRPr dirty="0"/>
          </a:p>
          <a:p>
            <a:pPr marL="285750" lvl="0" indent="-285750" algn="l" rtl="0">
              <a:lnSpc>
                <a:spcPct val="100000"/>
              </a:lnSpc>
              <a:spcBef>
                <a:spcPts val="1800"/>
              </a:spcBef>
              <a:spcAft>
                <a:spcPts val="0"/>
              </a:spcAft>
              <a:buClr>
                <a:schemeClr val="dk1"/>
              </a:buClr>
              <a:buSzPts val="2000"/>
              <a:buFont typeface="Noto Sans Symbols"/>
              <a:buChar char="▪"/>
            </a:pPr>
            <a:r>
              <a:rPr lang="en-US" sz="2000" dirty="0"/>
              <a:t>Submit additional requests</a:t>
            </a:r>
            <a:endParaRPr dirty="0"/>
          </a:p>
          <a:p>
            <a:pPr marL="285750" lvl="0" indent="-285750" algn="l" rtl="0">
              <a:lnSpc>
                <a:spcPct val="100000"/>
              </a:lnSpc>
              <a:spcBef>
                <a:spcPts val="1800"/>
              </a:spcBef>
              <a:spcAft>
                <a:spcPts val="0"/>
              </a:spcAft>
              <a:buClr>
                <a:schemeClr val="dk1"/>
              </a:buClr>
              <a:buSzPts val="2000"/>
              <a:buFont typeface="Noto Sans Symbols"/>
              <a:buChar char="▪"/>
            </a:pPr>
            <a:r>
              <a:rPr lang="en-US" sz="2000" dirty="0"/>
              <a:t>Access the Resource Library</a:t>
            </a:r>
            <a:endParaRPr dirty="0"/>
          </a:p>
          <a:p>
            <a:pPr marL="742950" lvl="1" indent="-285750" algn="l" rtl="0">
              <a:lnSpc>
                <a:spcPct val="100000"/>
              </a:lnSpc>
              <a:spcBef>
                <a:spcPts val="1800"/>
              </a:spcBef>
              <a:spcAft>
                <a:spcPts val="0"/>
              </a:spcAft>
              <a:buClr>
                <a:schemeClr val="dk1"/>
              </a:buClr>
              <a:buSzPts val="2000"/>
              <a:buFont typeface="Noto Sans Symbols"/>
              <a:buChar char="▪"/>
            </a:pPr>
            <a:r>
              <a:rPr lang="en-US" sz="2000" dirty="0"/>
              <a:t>Previously recorded workshops</a:t>
            </a:r>
            <a:endParaRPr dirty="0"/>
          </a:p>
          <a:p>
            <a:pPr marL="742950" lvl="1" indent="-285750" algn="l" rtl="0">
              <a:lnSpc>
                <a:spcPct val="100000"/>
              </a:lnSpc>
              <a:spcBef>
                <a:spcPts val="1800"/>
              </a:spcBef>
              <a:spcAft>
                <a:spcPts val="0"/>
              </a:spcAft>
              <a:buClr>
                <a:schemeClr val="dk1"/>
              </a:buClr>
              <a:buSzPts val="2000"/>
              <a:buFont typeface="Noto Sans Symbols"/>
              <a:buChar char="▪"/>
            </a:pPr>
            <a:r>
              <a:rPr lang="en-US" sz="2000" dirty="0"/>
              <a:t>Frequently Asked Questions</a:t>
            </a:r>
            <a:endParaRPr dirty="0"/>
          </a:p>
          <a:p>
            <a:pPr marL="742950" lvl="1" indent="-285750" algn="l" rtl="0">
              <a:lnSpc>
                <a:spcPct val="100000"/>
              </a:lnSpc>
              <a:spcBef>
                <a:spcPts val="1800"/>
              </a:spcBef>
              <a:spcAft>
                <a:spcPts val="0"/>
              </a:spcAft>
              <a:buClr>
                <a:schemeClr val="dk1"/>
              </a:buClr>
              <a:buSzPts val="2000"/>
              <a:buFont typeface="Noto Sans Symbols"/>
              <a:buChar char="▪"/>
            </a:pPr>
            <a:r>
              <a:rPr lang="en-US" sz="2000" dirty="0"/>
              <a:t>Documents related to accommodations</a:t>
            </a:r>
            <a:endParaRPr dirty="0"/>
          </a:p>
          <a:p>
            <a:pPr marL="285750" lvl="0" indent="-184150" algn="l" rtl="0">
              <a:lnSpc>
                <a:spcPct val="100000"/>
              </a:lnSpc>
              <a:spcBef>
                <a:spcPts val="1800"/>
              </a:spcBef>
              <a:spcAft>
                <a:spcPts val="0"/>
              </a:spcAft>
              <a:buClr>
                <a:schemeClr val="dk1"/>
              </a:buClr>
              <a:buSzPts val="1600"/>
              <a:buFont typeface="Noto Sans Symbols"/>
              <a:buNone/>
            </a:pPr>
            <a:endParaRPr dirty="0"/>
          </a:p>
          <a:p>
            <a:pPr marL="285750" lvl="0" indent="-184150" algn="l" rtl="0">
              <a:lnSpc>
                <a:spcPct val="100000"/>
              </a:lnSpc>
              <a:spcBef>
                <a:spcPts val="1800"/>
              </a:spcBef>
              <a:spcAft>
                <a:spcPts val="0"/>
              </a:spcAft>
              <a:buClr>
                <a:schemeClr val="dk1"/>
              </a:buClr>
              <a:buSzPts val="1600"/>
              <a:buFont typeface="Noto Sans Symbols"/>
              <a:buNone/>
            </a:pPr>
            <a:endParaRPr dirty="0"/>
          </a:p>
        </p:txBody>
      </p:sp>
      <p:pic>
        <p:nvPicPr>
          <p:cNvPr id="119" name="Google Shape;119;p8" descr="&quot;Click the icon below to log in to Accommodate&quot; written above a box titled &quot;requestor&quot;"/>
          <p:cNvPicPr preferRelativeResize="0"/>
          <p:nvPr/>
        </p:nvPicPr>
        <p:blipFill rotWithShape="1">
          <a:blip r:embed="rId4">
            <a:alphaModFix/>
          </a:blip>
          <a:srcRect/>
          <a:stretch/>
        </p:blipFill>
        <p:spPr>
          <a:xfrm>
            <a:off x="5830729" y="2172956"/>
            <a:ext cx="5579530" cy="285311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xfrm>
            <a:off x="86518" y="480171"/>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dirty="0"/>
              <a:t>Request Training or Workshops</a:t>
            </a:r>
            <a:br>
              <a:rPr lang="en-US" sz="1800" dirty="0"/>
            </a:br>
            <a:r>
              <a:rPr lang="en-US" sz="1800" u="sng" dirty="0">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dirty="0">
              <a:solidFill>
                <a:srgbClr val="FFCB05"/>
              </a:solidFill>
            </a:endParaRPr>
          </a:p>
        </p:txBody>
      </p:sp>
      <p:sp>
        <p:nvSpPr>
          <p:cNvPr id="126" name="Google Shape;126;p9"/>
          <p:cNvSpPr txBox="1">
            <a:spLocks noGrp="1"/>
          </p:cNvSpPr>
          <p:nvPr>
            <p:ph type="body" idx="1"/>
          </p:nvPr>
        </p:nvSpPr>
        <p:spPr>
          <a:xfrm>
            <a:off x="350794" y="1857374"/>
            <a:ext cx="4049756" cy="453380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600"/>
              <a:buNone/>
            </a:pPr>
            <a:r>
              <a:rPr lang="en-US" dirty="0"/>
              <a:t>Use the </a:t>
            </a:r>
            <a:r>
              <a:rPr lang="en-US" u="sng" dirty="0">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dirty="0">
                <a:solidFill>
                  <a:srgbClr val="00274C"/>
                </a:solidFill>
              </a:rPr>
              <a:t> </a:t>
            </a:r>
            <a:r>
              <a:rPr lang="en-US" dirty="0"/>
              <a:t>to request training for your department or group. Topics include:</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Ableism Awareness</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Creating Accessible Digital Documents</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Creating Inclusive Environments</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Disability Awareness</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Reasonable Accommodations and the Interactive Process</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Service and Emotional Support Animals</a:t>
            </a:r>
            <a:endParaRPr dirty="0"/>
          </a:p>
          <a:p>
            <a:pPr marL="285750" lvl="0" indent="-184150" algn="l" rtl="0">
              <a:lnSpc>
                <a:spcPct val="100000"/>
              </a:lnSpc>
              <a:spcBef>
                <a:spcPts val="1800"/>
              </a:spcBef>
              <a:spcAft>
                <a:spcPts val="0"/>
              </a:spcAft>
              <a:buClr>
                <a:schemeClr val="dk1"/>
              </a:buClr>
              <a:buSzPts val="1600"/>
              <a:buFont typeface="Noto Sans Symbols"/>
              <a:buNone/>
            </a:pPr>
            <a:endParaRPr dirty="0"/>
          </a:p>
        </p:txBody>
      </p:sp>
      <p:pic>
        <p:nvPicPr>
          <p:cNvPr id="127" name="Google Shape;127;p9" descr="screenshot of the Request Training and Report Barriers Form"/>
          <p:cNvPicPr preferRelativeResize="0"/>
          <p:nvPr/>
        </p:nvPicPr>
        <p:blipFill rotWithShape="1">
          <a:blip r:embed="rId4">
            <a:alphaModFix/>
          </a:blip>
          <a:srcRect/>
          <a:stretch/>
        </p:blipFill>
        <p:spPr>
          <a:xfrm>
            <a:off x="4665025" y="1704800"/>
            <a:ext cx="7305075" cy="433244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0"/>
          <p:cNvSpPr txBox="1">
            <a:spLocks noGrp="1"/>
          </p:cNvSpPr>
          <p:nvPr>
            <p:ph type="title"/>
          </p:nvPr>
        </p:nvSpPr>
        <p:spPr>
          <a:xfrm>
            <a:off x="156448" y="409757"/>
            <a:ext cx="106386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dirty="0"/>
              <a:t>Report Barriers to Access</a:t>
            </a:r>
            <a:br>
              <a:rPr lang="en-US" sz="4400" dirty="0"/>
            </a:br>
            <a:r>
              <a:rPr lang="en-US" sz="1800" u="sng" dirty="0">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dirty="0">
              <a:solidFill>
                <a:srgbClr val="FFCB05"/>
              </a:solidFill>
            </a:endParaRPr>
          </a:p>
        </p:txBody>
      </p:sp>
      <p:sp>
        <p:nvSpPr>
          <p:cNvPr id="133" name="Google Shape;133;p10"/>
          <p:cNvSpPr txBox="1">
            <a:spLocks noGrp="1"/>
          </p:cNvSpPr>
          <p:nvPr>
            <p:ph type="body" idx="1"/>
          </p:nvPr>
        </p:nvSpPr>
        <p:spPr>
          <a:xfrm>
            <a:off x="194548" y="2057400"/>
            <a:ext cx="4215527" cy="433378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en-US" dirty="0"/>
              <a:t>Use the </a:t>
            </a:r>
            <a:r>
              <a:rPr lang="en-US" u="sng" dirty="0">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dirty="0">
                <a:solidFill>
                  <a:srgbClr val="00274C"/>
                </a:solidFill>
              </a:rPr>
              <a:t> </a:t>
            </a:r>
            <a:r>
              <a:rPr lang="en-US" dirty="0"/>
              <a:t>to report physical or digital barriers to access</a:t>
            </a:r>
            <a:endParaRPr dirty="0"/>
          </a:p>
          <a:p>
            <a:pPr marL="0" lvl="0" indent="0" algn="l" rtl="0">
              <a:lnSpc>
                <a:spcPct val="100000"/>
              </a:lnSpc>
              <a:spcBef>
                <a:spcPts val="1800"/>
              </a:spcBef>
              <a:spcAft>
                <a:spcPts val="0"/>
              </a:spcAft>
              <a:buClr>
                <a:schemeClr val="dk1"/>
              </a:buClr>
              <a:buSzPts val="1600"/>
              <a:buNone/>
            </a:pPr>
            <a:r>
              <a:rPr lang="en-US" dirty="0"/>
              <a:t>Examples:</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Inoperable door openers or elevators</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Cracked pavement causing tripping hazards</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Inaccessible software or documents</a:t>
            </a:r>
            <a:endParaRPr dirty="0"/>
          </a:p>
        </p:txBody>
      </p:sp>
      <p:pic>
        <p:nvPicPr>
          <p:cNvPr id="134" name="Google Shape;134;p10" descr="screenshot of the Request Training and Report Barriers Form"/>
          <p:cNvPicPr preferRelativeResize="0"/>
          <p:nvPr/>
        </p:nvPicPr>
        <p:blipFill rotWithShape="1">
          <a:blip r:embed="rId4">
            <a:alphaModFix/>
          </a:blip>
          <a:srcRect/>
          <a:stretch/>
        </p:blipFill>
        <p:spPr>
          <a:xfrm>
            <a:off x="4490998" y="1758375"/>
            <a:ext cx="7406403" cy="422775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Questions?</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65cb7e5e46_2_11"/>
          <p:cNvSpPr txBox="1">
            <a:spLocks noGrp="1"/>
          </p:cNvSpPr>
          <p:nvPr>
            <p:ph type="title"/>
          </p:nvPr>
        </p:nvSpPr>
        <p:spPr>
          <a:xfrm>
            <a:off x="133120" y="243940"/>
            <a:ext cx="9837145"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Thank You From ECRT!</a:t>
            </a:r>
            <a:endParaRPr dirty="0"/>
          </a:p>
        </p:txBody>
      </p:sp>
      <p:pic>
        <p:nvPicPr>
          <p:cNvPr id="152" name="Google Shape;152;g265cb7e5e46_2_11" descr="ECRT fingerspelled in American Sign Language"/>
          <p:cNvPicPr preferRelativeResize="0"/>
          <p:nvPr/>
        </p:nvPicPr>
        <p:blipFill rotWithShape="1">
          <a:blip r:embed="rId3">
            <a:alphaModFix/>
          </a:blip>
          <a:srcRect/>
          <a:stretch/>
        </p:blipFill>
        <p:spPr>
          <a:xfrm>
            <a:off x="2131303" y="2491863"/>
            <a:ext cx="7929393" cy="29309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F7FABE72-14A3-9618-8B25-FA342D4A4F86}"/>
            </a:ext>
          </a:extLst>
        </p:cNvPr>
        <p:cNvGrpSpPr/>
        <p:nvPr/>
      </p:nvGrpSpPr>
      <p:grpSpPr>
        <a:xfrm>
          <a:off x="0" y="0"/>
          <a:ext cx="0" cy="0"/>
          <a:chOff x="0" y="0"/>
          <a:chExt cx="0" cy="0"/>
        </a:xfrm>
      </p:grpSpPr>
      <p:sp>
        <p:nvSpPr>
          <p:cNvPr id="139" name="Google Shape;139;p11">
            <a:extLst>
              <a:ext uri="{FF2B5EF4-FFF2-40B4-BE49-F238E27FC236}">
                <a16:creationId xmlns:a16="http://schemas.microsoft.com/office/drawing/2014/main" id="{B00C6204-1B05-F568-A9A4-DA63130DFE76}"/>
              </a:ext>
            </a:extLst>
          </p:cNvPr>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Legal Framework &amp; Basics</a:t>
            </a:r>
            <a:endParaRPr dirty="0"/>
          </a:p>
        </p:txBody>
      </p:sp>
      <p:sp>
        <p:nvSpPr>
          <p:cNvPr id="140" name="Google Shape;140;p11">
            <a:extLst>
              <a:ext uri="{FF2B5EF4-FFF2-40B4-BE49-F238E27FC236}">
                <a16:creationId xmlns:a16="http://schemas.microsoft.com/office/drawing/2014/main" id="{8DF1E3EA-5AC5-E2E8-433F-E69C088631FF}"/>
              </a:ext>
            </a:extLst>
          </p:cNvPr>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dirty="0"/>
              <a:t>A Brief Introduction</a:t>
            </a:r>
            <a:endParaRPr dirty="0"/>
          </a:p>
        </p:txBody>
      </p:sp>
    </p:spTree>
    <p:extLst>
      <p:ext uri="{BB962C8B-B14F-4D97-AF65-F5344CB8AC3E}">
        <p14:creationId xmlns:p14="http://schemas.microsoft.com/office/powerpoint/2010/main" val="174463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6002E8-43BF-5EE6-4055-1B47016ED36E}"/>
              </a:ext>
            </a:extLst>
          </p:cNvPr>
          <p:cNvSpPr>
            <a:spLocks noGrp="1"/>
          </p:cNvSpPr>
          <p:nvPr>
            <p:ph type="title"/>
          </p:nvPr>
        </p:nvSpPr>
        <p:spPr/>
        <p:txBody>
          <a:bodyPr/>
          <a:lstStyle/>
          <a:p>
            <a:r>
              <a:rPr lang="en-US" dirty="0"/>
              <a:t>What Is a Disability?</a:t>
            </a:r>
          </a:p>
        </p:txBody>
      </p:sp>
      <p:sp>
        <p:nvSpPr>
          <p:cNvPr id="6" name="Text Placeholder 5">
            <a:extLst>
              <a:ext uri="{FF2B5EF4-FFF2-40B4-BE49-F238E27FC236}">
                <a16:creationId xmlns:a16="http://schemas.microsoft.com/office/drawing/2014/main" id="{30880509-8B82-A864-2590-B4FFFADD5B43}"/>
              </a:ext>
            </a:extLst>
          </p:cNvPr>
          <p:cNvSpPr>
            <a:spLocks noGrp="1"/>
          </p:cNvSpPr>
          <p:nvPr>
            <p:ph type="body" idx="1"/>
          </p:nvPr>
        </p:nvSpPr>
        <p:spPr/>
        <p:txBody>
          <a:bodyPr>
            <a:normAutofit fontScale="92500" lnSpcReduction="20000"/>
          </a:bodyPr>
          <a:lstStyle/>
          <a:p>
            <a:r>
              <a:rPr lang="en-US" b="0" i="0" dirty="0">
                <a:solidFill>
                  <a:srgbClr val="00274C"/>
                </a:solidFill>
                <a:effectLst/>
                <a:latin typeface="Verdana" panose="020B0604030504040204" pitchFamily="34" charset="0"/>
                <a:ea typeface="Verdana" panose="020B0604030504040204" pitchFamily="34" charset="0"/>
              </a:rPr>
              <a:t>An individual has a disability if they: </a:t>
            </a:r>
          </a:p>
          <a:p>
            <a:pPr lvl="1"/>
            <a:r>
              <a:rPr lang="en-US" dirty="0">
                <a:solidFill>
                  <a:srgbClr val="00274C"/>
                </a:solidFill>
                <a:latin typeface="Verdana" panose="020B0604030504040204" pitchFamily="34" charset="0"/>
                <a:ea typeface="Verdana" panose="020B0604030504040204" pitchFamily="34" charset="0"/>
              </a:rPr>
              <a:t>H</a:t>
            </a:r>
            <a:r>
              <a:rPr lang="en-US" b="0" i="0" dirty="0">
                <a:solidFill>
                  <a:srgbClr val="00274C"/>
                </a:solidFill>
                <a:effectLst/>
                <a:latin typeface="Verdana" panose="020B0604030504040204" pitchFamily="34" charset="0"/>
                <a:ea typeface="Verdana" panose="020B0604030504040204" pitchFamily="34" charset="0"/>
              </a:rPr>
              <a:t>ave a physical or mental impairment that substantially limits one or more major life activities; or </a:t>
            </a:r>
          </a:p>
          <a:p>
            <a:pPr lvl="1"/>
            <a:r>
              <a:rPr lang="en-US" b="0" i="0" dirty="0">
                <a:solidFill>
                  <a:srgbClr val="00274C"/>
                </a:solidFill>
                <a:effectLst/>
                <a:latin typeface="Verdana" panose="020B0604030504040204" pitchFamily="34" charset="0"/>
                <a:ea typeface="Verdana" panose="020B0604030504040204" pitchFamily="34" charset="0"/>
              </a:rPr>
              <a:t>Have a record of such an impairment; or </a:t>
            </a:r>
          </a:p>
          <a:p>
            <a:pPr lvl="1"/>
            <a:r>
              <a:rPr lang="en-US" b="0" i="0" dirty="0">
                <a:solidFill>
                  <a:srgbClr val="00274C"/>
                </a:solidFill>
                <a:effectLst/>
                <a:latin typeface="Verdana" panose="020B0604030504040204" pitchFamily="34" charset="0"/>
                <a:ea typeface="Verdana" panose="020B0604030504040204" pitchFamily="34" charset="0"/>
              </a:rPr>
              <a:t>Are regarded as having such an impairment. </a:t>
            </a:r>
          </a:p>
          <a:p>
            <a:r>
              <a:rPr lang="en-US" dirty="0">
                <a:solidFill>
                  <a:srgbClr val="00274C"/>
                </a:solidFill>
                <a:latin typeface="Verdana" panose="020B0604030504040204" pitchFamily="34" charset="0"/>
                <a:ea typeface="Verdana" panose="020B0604030504040204" pitchFamily="34" charset="0"/>
              </a:rPr>
              <a:t>An individual has to be a qualified individual with a disability (IWD).</a:t>
            </a:r>
          </a:p>
          <a:p>
            <a:pPr lvl="1"/>
            <a:r>
              <a:rPr lang="en-US" dirty="0">
                <a:solidFill>
                  <a:srgbClr val="00274C"/>
                </a:solidFill>
                <a:latin typeface="Verdana" panose="020B0604030504040204" pitchFamily="34" charset="0"/>
                <a:ea typeface="Verdana" panose="020B0604030504040204" pitchFamily="34" charset="0"/>
              </a:rPr>
              <a:t>Must meet the general requirements for the employment position or academic program with or without reasonable accommodation. </a:t>
            </a:r>
          </a:p>
        </p:txBody>
      </p:sp>
    </p:spTree>
    <p:extLst>
      <p:ext uri="{BB962C8B-B14F-4D97-AF65-F5344CB8AC3E}">
        <p14:creationId xmlns:p14="http://schemas.microsoft.com/office/powerpoint/2010/main" val="197651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8F82-364E-516F-7678-46E14C71BB04}"/>
              </a:ext>
            </a:extLst>
          </p:cNvPr>
          <p:cNvSpPr>
            <a:spLocks noGrp="1"/>
          </p:cNvSpPr>
          <p:nvPr>
            <p:ph type="title"/>
          </p:nvPr>
        </p:nvSpPr>
        <p:spPr/>
        <p:txBody>
          <a:bodyPr/>
          <a:lstStyle/>
          <a:p>
            <a:r>
              <a:rPr lang="en-US" dirty="0"/>
              <a:t>Physical and Mental Impairments</a:t>
            </a:r>
          </a:p>
        </p:txBody>
      </p:sp>
      <p:sp>
        <p:nvSpPr>
          <p:cNvPr id="3" name="Text Placeholder 2">
            <a:extLst>
              <a:ext uri="{FF2B5EF4-FFF2-40B4-BE49-F238E27FC236}">
                <a16:creationId xmlns:a16="http://schemas.microsoft.com/office/drawing/2014/main" id="{DB08025A-8584-925A-9B55-FC349FAE78BE}"/>
              </a:ext>
            </a:extLst>
          </p:cNvPr>
          <p:cNvSpPr>
            <a:spLocks noGrp="1"/>
          </p:cNvSpPr>
          <p:nvPr>
            <p:ph type="body" idx="1"/>
          </p:nvPr>
        </p:nvSpPr>
        <p:spPr/>
        <p:txBody>
          <a:bodyPr>
            <a:normAutofit fontScale="77500" lnSpcReduction="20000"/>
          </a:bodyPr>
          <a:lstStyle/>
          <a:p>
            <a:pPr>
              <a:lnSpc>
                <a:spcPct val="170000"/>
              </a:lnSpc>
            </a:pPr>
            <a:r>
              <a:rPr lang="en-US" dirty="0">
                <a:solidFill>
                  <a:srgbClr val="00274C"/>
                </a:solidFill>
                <a:latin typeface="Verdana" panose="020B0604030504040204" pitchFamily="34" charset="0"/>
                <a:ea typeface="Verdana" panose="020B0604030504040204" pitchFamily="34" charset="0"/>
              </a:rPr>
              <a:t>Physical or Mental Impairments: </a:t>
            </a:r>
          </a:p>
          <a:p>
            <a:pPr lvl="1">
              <a:lnSpc>
                <a:spcPct val="170000"/>
              </a:lnSpc>
            </a:pPr>
            <a:r>
              <a:rPr lang="en-US" dirty="0">
                <a:solidFill>
                  <a:srgbClr val="00274C"/>
                </a:solidFill>
                <a:latin typeface="Verdana" panose="020B0604030504040204" pitchFamily="34" charset="0"/>
                <a:ea typeface="Verdana" panose="020B0604030504040204" pitchFamily="34" charset="0"/>
              </a:rPr>
              <a:t>P</a:t>
            </a:r>
            <a:r>
              <a:rPr lang="en-US" b="0" i="0" dirty="0">
                <a:solidFill>
                  <a:srgbClr val="00274C"/>
                </a:solidFill>
                <a:effectLst/>
                <a:latin typeface="Verdana" panose="020B0604030504040204" pitchFamily="34" charset="0"/>
                <a:ea typeface="Verdana" panose="020B0604030504040204" pitchFamily="34" charset="0"/>
              </a:rPr>
              <a:t>hysiological disorder or condition, cosmetic disfigurement, or anatomical loss affecting the neurological; musculoskeletal; special sense organs; respiratory, including speech organs; cardiovascular; reproductive; digestive; genito-urinary; hemic and lymphatic; skin; and endocrine.</a:t>
            </a:r>
          </a:p>
          <a:p>
            <a:pPr lvl="1">
              <a:lnSpc>
                <a:spcPct val="170000"/>
              </a:lnSpc>
            </a:pPr>
            <a:r>
              <a:rPr lang="en-US" b="0" i="0" dirty="0">
                <a:solidFill>
                  <a:srgbClr val="00274C"/>
                </a:solidFill>
                <a:effectLst/>
                <a:latin typeface="Verdana" panose="020B0604030504040204" pitchFamily="34" charset="0"/>
                <a:ea typeface="Verdana" panose="020B0604030504040204" pitchFamily="34" charset="0"/>
              </a:rPr>
              <a:t>Mental or psychological disorder, such as intellectual disabilities, organic brain syndrome, emotional or mental illness, and specific learning disabilities.</a:t>
            </a:r>
          </a:p>
          <a:p>
            <a:pPr lvl="1">
              <a:lnSpc>
                <a:spcPct val="170000"/>
              </a:lnSpc>
            </a:pPr>
            <a:r>
              <a:rPr lang="en-US" dirty="0">
                <a:solidFill>
                  <a:srgbClr val="00274C"/>
                </a:solidFill>
                <a:latin typeface="Verdana" panose="020B0604030504040204" pitchFamily="34" charset="0"/>
                <a:ea typeface="Verdana" panose="020B0604030504040204" pitchFamily="34" charset="0"/>
              </a:rPr>
              <a:t>Non-exhaustive list.</a:t>
            </a:r>
          </a:p>
          <a:p>
            <a:endParaRPr lang="en-US" dirty="0"/>
          </a:p>
        </p:txBody>
      </p:sp>
    </p:spTree>
    <p:extLst>
      <p:ext uri="{BB962C8B-B14F-4D97-AF65-F5344CB8AC3E}">
        <p14:creationId xmlns:p14="http://schemas.microsoft.com/office/powerpoint/2010/main" val="415659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C9C24-E2FA-5693-ED88-4CD8F09A905A}"/>
              </a:ext>
            </a:extLst>
          </p:cNvPr>
          <p:cNvSpPr>
            <a:spLocks noGrp="1"/>
          </p:cNvSpPr>
          <p:nvPr>
            <p:ph type="title"/>
          </p:nvPr>
        </p:nvSpPr>
        <p:spPr/>
        <p:txBody>
          <a:bodyPr/>
          <a:lstStyle/>
          <a:p>
            <a:r>
              <a:rPr lang="en-US" dirty="0"/>
              <a:t>Substantial Limitation to Major Life Activities</a:t>
            </a:r>
          </a:p>
        </p:txBody>
      </p:sp>
      <p:sp>
        <p:nvSpPr>
          <p:cNvPr id="3" name="Text Placeholder 2">
            <a:extLst>
              <a:ext uri="{FF2B5EF4-FFF2-40B4-BE49-F238E27FC236}">
                <a16:creationId xmlns:a16="http://schemas.microsoft.com/office/drawing/2014/main" id="{7345A271-EA33-DD22-8466-6A19881CC92B}"/>
              </a:ext>
            </a:extLst>
          </p:cNvPr>
          <p:cNvSpPr>
            <a:spLocks noGrp="1"/>
          </p:cNvSpPr>
          <p:nvPr>
            <p:ph type="body" idx="1"/>
          </p:nvPr>
        </p:nvSpPr>
        <p:spPr>
          <a:xfrm>
            <a:off x="147733" y="1822819"/>
            <a:ext cx="5732071" cy="4769366"/>
          </a:xfrm>
        </p:spPr>
        <p:txBody>
          <a:bodyPr>
            <a:normAutofit fontScale="70000" lnSpcReduction="20000"/>
          </a:bodyPr>
          <a:lstStyle/>
          <a:p>
            <a:pPr>
              <a:lnSpc>
                <a:spcPct val="17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C</a:t>
            </a: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aring for one’s self</a:t>
            </a:r>
          </a:p>
          <a:p>
            <a:pPr>
              <a:lnSpc>
                <a:spcPct val="170000"/>
              </a:lnSpc>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Performing manual tasks</a:t>
            </a:r>
          </a:p>
          <a:p>
            <a:pPr>
              <a:lnSpc>
                <a:spcPct val="170000"/>
              </a:lnSpc>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Walking, bending, lifting</a:t>
            </a:r>
          </a:p>
          <a:p>
            <a:pPr>
              <a:lnSpc>
                <a:spcPct val="170000"/>
              </a:lnSpc>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Seeing, hearing, speaking, breathing </a:t>
            </a:r>
          </a:p>
          <a:p>
            <a:pPr>
              <a:lnSpc>
                <a:spcPct val="170000"/>
              </a:lnSpc>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Learning, reading, concentrating, thinking</a:t>
            </a:r>
          </a:p>
          <a:p>
            <a:pPr>
              <a:lnSpc>
                <a:spcPct val="17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E</a:t>
            </a: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ating</a:t>
            </a:r>
          </a:p>
        </p:txBody>
      </p:sp>
      <p:sp>
        <p:nvSpPr>
          <p:cNvPr id="5" name="Text Placeholder 4">
            <a:extLst>
              <a:ext uri="{FF2B5EF4-FFF2-40B4-BE49-F238E27FC236}">
                <a16:creationId xmlns:a16="http://schemas.microsoft.com/office/drawing/2014/main" id="{1E31F5E2-181B-C4D4-C5BE-1C0E5AA593A3}"/>
              </a:ext>
            </a:extLst>
          </p:cNvPr>
          <p:cNvSpPr>
            <a:spLocks noGrp="1"/>
          </p:cNvSpPr>
          <p:nvPr>
            <p:ph type="body" idx="2"/>
          </p:nvPr>
        </p:nvSpPr>
        <p:spPr>
          <a:xfrm>
            <a:off x="5964106" y="1822818"/>
            <a:ext cx="5181600" cy="4769367"/>
          </a:xfrm>
        </p:spPr>
        <p:txBody>
          <a:bodyPr>
            <a:normAutofit fontScale="77500" lnSpcReduction="20000"/>
          </a:bodyPr>
          <a:lstStyle/>
          <a:p>
            <a:pPr>
              <a:lnSpc>
                <a:spcPct val="16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Sleeping</a:t>
            </a:r>
          </a:p>
          <a:p>
            <a:pPr>
              <a:lnSpc>
                <a:spcPct val="16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Working</a:t>
            </a:r>
          </a:p>
          <a:p>
            <a:pPr>
              <a:lnSpc>
                <a:spcPct val="16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Functions of the immune system</a:t>
            </a:r>
          </a:p>
          <a:p>
            <a:pPr>
              <a:lnSpc>
                <a:spcPct val="16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Normal cell growth</a:t>
            </a:r>
          </a:p>
          <a:p>
            <a:pPr>
              <a:lnSpc>
                <a:spcPct val="16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Digestive, bowel</a:t>
            </a:r>
            <a:r>
              <a:rPr lang="en-US">
                <a:solidFill>
                  <a:srgbClr val="00274C"/>
                </a:solidFill>
                <a:latin typeface="Verdana" panose="020B0604030504040204" pitchFamily="34" charset="0"/>
                <a:ea typeface="Verdana" panose="020B0604030504040204" pitchFamily="34" charset="0"/>
                <a:cs typeface="Verdana" panose="020B0604030504040204" pitchFamily="34" charset="0"/>
              </a:rPr>
              <a:t>, bladder </a:t>
            </a:r>
            <a:endParaRPr lang="en-US" dirty="0">
              <a:solidFill>
                <a:srgbClr val="00274C"/>
              </a:solidFill>
              <a:latin typeface="Verdana" panose="020B0604030504040204" pitchFamily="34" charset="0"/>
              <a:ea typeface="Verdana" panose="020B0604030504040204" pitchFamily="34" charset="0"/>
              <a:cs typeface="Verdana" panose="020B0604030504040204" pitchFamily="34" charset="0"/>
            </a:endParaRPr>
          </a:p>
          <a:p>
            <a:pPr>
              <a:lnSpc>
                <a:spcPct val="16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Respiratory, circulatory</a:t>
            </a:r>
          </a:p>
        </p:txBody>
      </p:sp>
    </p:spTree>
    <p:extLst>
      <p:ext uri="{BB962C8B-B14F-4D97-AF65-F5344CB8AC3E}">
        <p14:creationId xmlns:p14="http://schemas.microsoft.com/office/powerpoint/2010/main" val="1191994706"/>
      </p:ext>
    </p:extLst>
  </p:cSld>
  <p:clrMapOvr>
    <a:masterClrMapping/>
  </p:clrMapOvr>
</p:sld>
</file>

<file path=ppt/theme/theme1.xml><?xml version="1.0" encoding="utf-8"?>
<a:theme xmlns:a="http://schemas.openxmlformats.org/drawingml/2006/main" name="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6323</TotalTime>
  <Words>3729</Words>
  <Application>Microsoft Macintosh PowerPoint</Application>
  <PresentationFormat>Widescreen</PresentationFormat>
  <Paragraphs>321</Paragraphs>
  <Slides>56</Slides>
  <Notes>40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Noto Sans Symbols</vt:lpstr>
      <vt:lpstr>Public Sans Web</vt:lpstr>
      <vt:lpstr>Verdana</vt:lpstr>
      <vt:lpstr>Office Theme</vt:lpstr>
      <vt:lpstr>Everything You Need to Know About Service Animals</vt:lpstr>
      <vt:lpstr>Zoom Webinar Tips</vt:lpstr>
      <vt:lpstr>Please Engage</vt:lpstr>
      <vt:lpstr>Agenda</vt:lpstr>
      <vt:lpstr>Role of the ADA Team</vt:lpstr>
      <vt:lpstr>Legal Framework &amp; Basics</vt:lpstr>
      <vt:lpstr>What Is a Disability?</vt:lpstr>
      <vt:lpstr>Physical and Mental Impairments</vt:lpstr>
      <vt:lpstr>Substantial Limitation to Major Life Activities</vt:lpstr>
      <vt:lpstr>What Is the ADA?  The Americans with Disabilities Act (1990) and the Amendments Act (2008)</vt:lpstr>
      <vt:lpstr>The Rehabilitation Act of 1973</vt:lpstr>
      <vt:lpstr>External Enforcement Bodies </vt:lpstr>
      <vt:lpstr>Student Academic Modifications and Adjustments</vt:lpstr>
      <vt:lpstr>Workplace Accommodations </vt:lpstr>
      <vt:lpstr>Examples of Accommodations &amp; Modifications </vt:lpstr>
      <vt:lpstr>Service Animals, Service Animals in Training and Emotional Support Animals</vt:lpstr>
      <vt:lpstr>Meet Scout!</vt:lpstr>
      <vt:lpstr>Service Animals</vt:lpstr>
      <vt:lpstr>Examples of Service Animals</vt:lpstr>
      <vt:lpstr>Where Are Service Animals Allowed?</vt:lpstr>
      <vt:lpstr>Service Animals in Training</vt:lpstr>
      <vt:lpstr>Emotional Support Animals</vt:lpstr>
      <vt:lpstr>Therapy Animals</vt:lpstr>
      <vt:lpstr>Service Animal Handler Rights and Responsibilities</vt:lpstr>
      <vt:lpstr>What Can Be Asked of a Handler?</vt:lpstr>
      <vt:lpstr>Handler Responsibilities </vt:lpstr>
      <vt:lpstr>Under Care &amp; Control Examples</vt:lpstr>
      <vt:lpstr>Excluding Service Animals</vt:lpstr>
      <vt:lpstr>Examples of Reasons to Exclude Service Animals</vt:lpstr>
      <vt:lpstr>Handler Rights </vt:lpstr>
      <vt:lpstr>Service Animals in the Workplace</vt:lpstr>
      <vt:lpstr>What Does This Mean for the Employer?</vt:lpstr>
      <vt:lpstr>Steps to Request a Service Animal Accommodation</vt:lpstr>
      <vt:lpstr>Possible Additional Accommodations Related to Service Animals at Work</vt:lpstr>
      <vt:lpstr>Caring for a Service Animal at Work</vt:lpstr>
      <vt:lpstr>Service Animal Etiquette </vt:lpstr>
      <vt:lpstr>Dos and Don’ts: Etiquette</vt:lpstr>
      <vt:lpstr>Communication Tips for Supervisors </vt:lpstr>
      <vt:lpstr>Crafting Communications to a Team</vt:lpstr>
      <vt:lpstr>Handling Responses to Service Animal Presence </vt:lpstr>
      <vt:lpstr>Service Animal FAQs</vt:lpstr>
      <vt:lpstr>Do service animals need to wear identifying vests or harnesses?</vt:lpstr>
      <vt:lpstr>Do service animals need to be certified, registered or show proof of training?</vt:lpstr>
      <vt:lpstr>Are there breed restrictions or size restrictions for service animals?</vt:lpstr>
      <vt:lpstr>Are there specific requirements for service mini horses?</vt:lpstr>
      <vt:lpstr>Can service animals be denied entry because of fear or allergies?</vt:lpstr>
      <vt:lpstr>What documentation may employers request related to service animals?</vt:lpstr>
      <vt:lpstr>Is proof of vaccination required for service animals?</vt:lpstr>
      <vt:lpstr>If I have a disability and register my dog, is it now a service animal?</vt:lpstr>
      <vt:lpstr>Resources</vt:lpstr>
      <vt:lpstr>Contact the ADA Team https://ecrt-umich-accommodate.symplicity.com/public_accommodation/</vt:lpstr>
      <vt:lpstr>Accommodate Database https://ecrt-umich-accommodate.symplicity.com/</vt:lpstr>
      <vt:lpstr>Request Training or Workshops https://ecrt-umich-accommodate.symplicity.com/activity_provider_request/</vt:lpstr>
      <vt:lpstr>Report Barriers to Access https://ecrt-umich-accommodate.symplicity.com/activity_provider_request/</vt:lpstr>
      <vt:lpstr>Questions?</vt:lpstr>
      <vt:lpstr>Thank You From ECRT!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You Need to Know About Service Animals</dc:title>
  <dc:creator>Norris, Erin</dc:creator>
  <cp:lastModifiedBy>Gruendl, Angie</cp:lastModifiedBy>
  <cp:revision>27</cp:revision>
  <dcterms:created xsi:type="dcterms:W3CDTF">2023-10-25T20:34:20Z</dcterms:created>
  <dcterms:modified xsi:type="dcterms:W3CDTF">2024-02-22T11:47:17Z</dcterms:modified>
</cp:coreProperties>
</file>