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IZ8QyYs66KE3uNhoiEMDmw==" hashData="fQ+OL8+RLU4h6omZtWDuhWO/fTb0MhpdtRTyBqf7SX6BKia+AANugHlj9S6MW6n4k6jaaUMddXzNW9RjE4aGtA=="/>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h0WLsne2KKuHSZb+7vp7HWuZih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48"/>
  </p:normalViewPr>
  <p:slideViewPr>
    <p:cSldViewPr snapToGrid="0">
      <p:cViewPr varScale="1">
        <p:scale>
          <a:sx n="124" d="100"/>
          <a:sy n="124" d="100"/>
        </p:scale>
        <p:origin x="20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workshop is also recommended for Human Resources partners and anyone interested in learning more about the interactive process to determine reasonable workplace accommodations.</a:t>
            </a: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ADA Team need not be a party to all requests, as units can facilitate this process on their own. For today’s training purposes, we’ll be operating on the assumption the ADA Team is facilitating the Interactive Process.</a:t>
            </a:r>
            <a:endParaRPr/>
          </a:p>
        </p:txBody>
      </p:sp>
      <p:sp>
        <p:nvSpPr>
          <p:cNvPr id="129" name="Google Shape;12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many employees, the decision to engage with the ADA Office or to request accommodations from their supervisor or unit begins with a decision about whether or not to disclose a disability. This decision is directly corelated to past experiences and their level of comfort and inclusion in their current or past workplace</a:t>
            </a:r>
            <a:endParaRPr/>
          </a:p>
        </p:txBody>
      </p:sp>
      <p:sp>
        <p:nvSpPr>
          <p:cNvPr id="147" name="Google Shape;14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Applicants should help the employer understand how the diagnosis affects the ability to participate in the hiring process. Keep in mind, the applicant does NOT need to reveal their diagnosis.</a:t>
            </a:r>
            <a:endParaRPr/>
          </a:p>
        </p:txBody>
      </p:sp>
      <p:sp>
        <p:nvSpPr>
          <p:cNvPr id="159" name="Google Shape;15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Accommodation requests should put the employer on notice of the need for assistance with essential job functions.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More language examples:</a:t>
            </a:r>
            <a:endParaRPr/>
          </a:p>
          <a:p>
            <a:pPr marL="0" marR="0" lvl="0" indent="0" algn="l" rtl="0">
              <a:lnSpc>
                <a:spcPct val="100000"/>
              </a:lnSpc>
              <a:spcBef>
                <a:spcPts val="0"/>
              </a:spcBef>
              <a:spcAft>
                <a:spcPts val="0"/>
              </a:spcAft>
              <a:buClr>
                <a:srgbClr val="000000"/>
              </a:buClr>
              <a:buSzPts val="1400"/>
              <a:buFont typeface="Arial"/>
              <a:buNone/>
            </a:pPr>
            <a:r>
              <a:rPr lang="en-US"/>
              <a:t>- “The construction noise outside is making it so harder for me to focus than usual.” </a:t>
            </a:r>
            <a:endParaRPr/>
          </a:p>
          <a:p>
            <a:pPr marL="0" marR="0" lvl="0" indent="0" algn="l" rtl="0">
              <a:lnSpc>
                <a:spcPct val="100000"/>
              </a:lnSpc>
              <a:spcBef>
                <a:spcPts val="0"/>
              </a:spcBef>
              <a:spcAft>
                <a:spcPts val="0"/>
              </a:spcAft>
              <a:buClr>
                <a:srgbClr val="000000"/>
              </a:buClr>
              <a:buSzPts val="1400"/>
              <a:buFont typeface="Arial"/>
              <a:buNone/>
            </a:pPr>
            <a:r>
              <a:rPr lang="en-US"/>
              <a:t>- “Wow does my back hurt after standing all day!”</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68" name="Google Shape;1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The ADA team reviews medical documentation to ensure the condition rises to the level of a disability, using the ADA definition of disability. We’ll talk about documentation needs on the next slide.</a:t>
            </a:r>
            <a:endParaRPr/>
          </a:p>
          <a:p>
            <a:pPr marL="0" lvl="0" indent="0" algn="l" rtl="0">
              <a:lnSpc>
                <a:spcPct val="100000"/>
              </a:lnSpc>
              <a:spcBef>
                <a:spcPts val="0"/>
              </a:spcBef>
              <a:spcAft>
                <a:spcPts val="0"/>
              </a:spcAft>
              <a:buSzPts val="1400"/>
              <a:buNone/>
            </a:pPr>
            <a:endParaRPr/>
          </a:p>
        </p:txBody>
      </p:sp>
      <p:sp>
        <p:nvSpPr>
          <p:cNvPr id="174" name="Google Shape;17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workshop is also being recorded and will be made available on ECRT’s YouTube channel: https://www.youtube.com/@ECRTumich as soon as possible. The slides will be sent out to all registered participants within the coming days.</a:t>
            </a:r>
            <a:endParaRPr/>
          </a:p>
        </p:txBody>
      </p:sp>
      <p:sp>
        <p:nvSpPr>
          <p:cNvPr id="63" name="Google Shape;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the employee shares the need to meet with ECRT, they can simply state they need time away to speak with someone in ECRT regarding a workplace benefit. They do not need to state the meeting will be taking place with the ADA Team specifically. However, if the employee does not wish to disclose meeting with ECRT, they may use PTO/vacation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Regardless of if the employee shares they are meeting with ECRT or if they are requesting time off, the employee should follow standard unit communication guidance to inform the unit they are requesting time away.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the conclusion of Step 2, we also will send an email to the employee giving additional information about the next steps of the interactive process and that nothing has been determined at this point.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Sometimes employees choose to not move forward from step 2, so we do not notify the supervisor of the request for accommodations. Other times, the employee simply needs more time to decide to move forward, more time to obtain documentation, or more time to consider what accommodations may be helpful.</a:t>
            </a:r>
            <a:endParaRPr b="1"/>
          </a:p>
        </p:txBody>
      </p:sp>
      <p:sp>
        <p:nvSpPr>
          <p:cNvPr id="187" name="Google Shape;18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We’ll discuss how Accessibility Specialists determine reasonableness on the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important to document why an accommodation cannot be supported in order to fully engage in the interactive process and minimize risk to the university. If a unit cannot support a preferred accommodation, we will then discuss alternatives that may still provide support to the employee. Though uncommon, there may be instances where an effective accommodation cannot be identified. Though some units may feel like there is “fault” when this occurs, it is up to the ADA Team to determine reasonableness – the burden does not fall to the unit or any one particular individual.</a:t>
            </a:r>
            <a:endParaRPr/>
          </a:p>
        </p:txBody>
      </p:sp>
      <p:sp>
        <p:nvSpPr>
          <p:cNvPr id="213" name="Google Shape;21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Two people with similar conditions may not need the same accommodations.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Direct threat: think back to the nurse in the ED not being able to perform CPR.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Modification of job duties: the truck driver no longer driving a truck.</a:t>
            </a:r>
            <a:endParaRPr/>
          </a:p>
        </p:txBody>
      </p:sp>
      <p:sp>
        <p:nvSpPr>
          <p:cNvPr id="220" name="Google Shape;2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Implementing accommodations promptly will help to eliminate risk. We have a duty not just to identify a reasonable accommodation, but to implement it right away. This may mean purchasing equipment, installing software, modifying a schedule, or relocating furniture. If delays are unavoidable, document what steps you’ve taken to help move things along.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ADA Team’s 4 step process is now complete, but this is where the Unit and Employee begin to set up their next steps</a:t>
            </a:r>
            <a:endParaRPr/>
          </a:p>
        </p:txBody>
      </p:sp>
      <p:sp>
        <p:nvSpPr>
          <p:cNvPr id="239" name="Google Shape;2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7" name="Google Shape;24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Being open-minded about alternative ways to support the employee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Communicating effectively and frequently</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Documenting each of the steps you have taken (what you said and did, how you did it)</a:t>
            </a:r>
            <a:endParaRPr/>
          </a:p>
          <a:p>
            <a:pPr marL="0" lvl="0" indent="0" algn="l" rtl="0">
              <a:lnSpc>
                <a:spcPct val="100000"/>
              </a:lnSpc>
              <a:spcBef>
                <a:spcPts val="0"/>
              </a:spcBef>
              <a:spcAft>
                <a:spcPts val="0"/>
              </a:spcAft>
              <a:buSzPts val="1400"/>
              <a:buNone/>
            </a:pPr>
            <a:endParaRPr/>
          </a:p>
        </p:txBody>
      </p:sp>
      <p:sp>
        <p:nvSpPr>
          <p:cNvPr id="253" name="Google Shape;2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One-time fee examples: furniture, hardware, software programs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Ongoing cost examples: software subscriptions, interpreters/CART, travel accommodations</a:t>
            </a:r>
            <a:endParaRPr/>
          </a:p>
        </p:txBody>
      </p:sp>
      <p:sp>
        <p:nvSpPr>
          <p:cNvPr id="262" name="Google Shape;2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We could spend a lot of time talking about the reasons you are required to accommodate, but instead, we’ll spend more time talking about why you should WANT to accommodate!</a:t>
            </a:r>
            <a:endParaRPr/>
          </a:p>
          <a:p>
            <a:pPr marL="457200" marR="0" lvl="0" indent="-228600" algn="l" rtl="0">
              <a:lnSpc>
                <a:spcPct val="100000"/>
              </a:lnSpc>
              <a:spcBef>
                <a:spcPts val="0"/>
              </a:spcBef>
              <a:spcAft>
                <a:spcPts val="0"/>
              </a:spcAft>
              <a:buSzPts val="1400"/>
              <a:buNone/>
            </a:pPr>
            <a:endParaRPr/>
          </a:p>
        </p:txBody>
      </p:sp>
      <p:sp>
        <p:nvSpPr>
          <p:cNvPr id="269" name="Google Shape;26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 great slide to keep handy for instances where the ADA Team may not be involved in the Interactive Process, but know that the ADA Team is always available to consult.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Involve the employee in the process: Ask what you can do to support the employee and help to eliminate barriers.</a:t>
            </a:r>
            <a:endParaRPr/>
          </a:p>
        </p:txBody>
      </p:sp>
      <p:sp>
        <p:nvSpPr>
          <p:cNvPr id="275" name="Google Shape;2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Example:</a:t>
            </a:r>
            <a:endParaRPr/>
          </a:p>
          <a:p>
            <a:pPr marL="0" lvl="0" indent="0" algn="l" rtl="0">
              <a:lnSpc>
                <a:spcPct val="100000"/>
              </a:lnSpc>
              <a:spcBef>
                <a:spcPts val="0"/>
              </a:spcBef>
              <a:spcAft>
                <a:spcPts val="0"/>
              </a:spcAft>
              <a:buSzPts val="1400"/>
              <a:buNone/>
            </a:pPr>
            <a:r>
              <a:rPr lang="en-US"/>
              <a:t>1. Employee said they are having a hard time lifting heavy boxes.</a:t>
            </a:r>
            <a:endParaRPr/>
          </a:p>
          <a:p>
            <a:pPr marL="0" lvl="0" indent="0" algn="l" rtl="0">
              <a:lnSpc>
                <a:spcPct val="100000"/>
              </a:lnSpc>
              <a:spcBef>
                <a:spcPts val="0"/>
              </a:spcBef>
              <a:spcAft>
                <a:spcPts val="0"/>
              </a:spcAft>
              <a:buSzPts val="1400"/>
              <a:buNone/>
            </a:pPr>
            <a:r>
              <a:rPr lang="en-US"/>
              <a:t>2. I asked what would be helpful to lift the heavy boxes.</a:t>
            </a:r>
            <a:endParaRPr/>
          </a:p>
          <a:p>
            <a:pPr marL="0" lvl="0" indent="0" algn="l" rtl="0">
              <a:lnSpc>
                <a:spcPct val="100000"/>
              </a:lnSpc>
              <a:spcBef>
                <a:spcPts val="0"/>
              </a:spcBef>
              <a:spcAft>
                <a:spcPts val="0"/>
              </a:spcAft>
              <a:buSzPts val="1400"/>
              <a:buNone/>
            </a:pPr>
            <a:r>
              <a:rPr lang="en-US"/>
              <a:t>3. The employee requested a pushcart.</a:t>
            </a:r>
            <a:endParaRPr/>
          </a:p>
          <a:p>
            <a:pPr marL="0" lvl="0" indent="0" algn="l" rtl="0">
              <a:lnSpc>
                <a:spcPct val="100000"/>
              </a:lnSpc>
              <a:spcBef>
                <a:spcPts val="0"/>
              </a:spcBef>
              <a:spcAft>
                <a:spcPts val="0"/>
              </a:spcAft>
              <a:buSzPts val="1400"/>
              <a:buNone/>
            </a:pPr>
            <a:r>
              <a:rPr lang="en-US"/>
              <a:t>4. I said we can purchase a pushcart, but let’s consult with MHealthy Ergonomics to make sure we’re getting something that will work well for you.</a:t>
            </a:r>
            <a:endParaRPr/>
          </a:p>
          <a:p>
            <a:pPr marL="0" lvl="0" indent="0" algn="l" rtl="0">
              <a:lnSpc>
                <a:spcPct val="100000"/>
              </a:lnSpc>
              <a:spcBef>
                <a:spcPts val="0"/>
              </a:spcBef>
              <a:spcAft>
                <a:spcPts val="0"/>
              </a:spcAft>
              <a:buSzPts val="1400"/>
              <a:buNone/>
            </a:pPr>
            <a:r>
              <a:rPr lang="en-US"/>
              <a:t>5. I thanked the employee for having documentation available, but to supply it to MHealthy instead.</a:t>
            </a:r>
            <a:endParaRPr/>
          </a:p>
          <a:p>
            <a:pPr marL="0" lvl="0" indent="0" algn="l" rtl="0">
              <a:lnSpc>
                <a:spcPct val="100000"/>
              </a:lnSpc>
              <a:spcBef>
                <a:spcPts val="0"/>
              </a:spcBef>
              <a:spcAft>
                <a:spcPts val="0"/>
              </a:spcAft>
              <a:buSzPts val="1400"/>
              <a:buNone/>
            </a:pPr>
            <a:r>
              <a:rPr lang="en-US"/>
              <a:t>6. I spoke with the employee 3 weeks later to make sure the identified pushcart was working for them.</a:t>
            </a:r>
            <a:endParaRPr/>
          </a:p>
        </p:txBody>
      </p:sp>
      <p:sp>
        <p:nvSpPr>
          <p:cNvPr id="282" name="Google Shape;28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Has the employee shared information related to a medical condition or disability and stated they are having difficulty performing an essential job function?</a:t>
            </a:r>
            <a:endParaRPr/>
          </a:p>
        </p:txBody>
      </p:sp>
      <p:sp>
        <p:nvSpPr>
          <p:cNvPr id="301" name="Google Shape;301;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If the employee said the coworkers trigger anxiety, this answer would be yes!</a:t>
            </a:r>
            <a:endParaRPr/>
          </a:p>
        </p:txBody>
      </p:sp>
      <p:sp>
        <p:nvSpPr>
          <p:cNvPr id="332" name="Google Shape;332;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Many times, a request for FMLA can turn into a concurrent request for accommodation, or perhaps a request for accommodation upon return to work after FMLA.</a:t>
            </a:r>
            <a:endParaRPr/>
          </a:p>
        </p:txBody>
      </p:sp>
      <p:sp>
        <p:nvSpPr>
          <p:cNvPr id="357" name="Google Shape;35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“what if” mindset can also cause issues. We recommend taking a fact-based approach and resolving questions or issues as they arise. </a:t>
            </a:r>
            <a:endParaRPr/>
          </a:p>
        </p:txBody>
      </p:sp>
      <p:sp>
        <p:nvSpPr>
          <p:cNvPr id="369" name="Google Shape;36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We’ve heard from supervisors that their employees are performing well and exceeding expectations, so why are they requesting an accommodation?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Employees need to receive support BEFORE there are problems, otherwise, it can lead to burnout, sick days, need for FMLA or extended sick leave, etc. Often an employee is performing well while working, but at what expense? They could be masking their symptoms and hiding limitations to continue to perform well, but this is generally not sustainable.</a:t>
            </a:r>
            <a:endParaRPr/>
          </a:p>
        </p:txBody>
      </p:sp>
      <p:sp>
        <p:nvSpPr>
          <p:cNvPr id="376" name="Google Shape;376;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Examples: reduction in limitations, additional requested accommodations, extension of a temporary accommodation</a:t>
            </a:r>
            <a:endParaRPr/>
          </a:p>
        </p:txBody>
      </p:sp>
      <p:sp>
        <p:nvSpPr>
          <p:cNvPr id="383" name="Google Shape;383;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Coworkers do not have a need-to-know about someone else’s accommodation. Information should not be shared, but you can use any of the statements here.</a:t>
            </a:r>
            <a:endParaRPr/>
          </a:p>
        </p:txBody>
      </p:sp>
      <p:sp>
        <p:nvSpPr>
          <p:cNvPr id="402" name="Google Shape;402;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1" name="Google Shape;421;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Lauren</a:t>
            </a:r>
            <a:endParaRPr/>
          </a:p>
        </p:txBody>
      </p:sp>
      <p:sp>
        <p:nvSpPr>
          <p:cNvPr id="445" name="Google Shape;445;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Individuals who have previously contacted the ADA Team (after January 2, 2024) should log into their case file to submit new requests at https://ecrt-umich-accommodate.symplicity.com/</a:t>
            </a:r>
            <a:endParaRPr/>
          </a:p>
          <a:p>
            <a:pPr marL="0" lvl="0" indent="0" algn="l" rtl="0">
              <a:lnSpc>
                <a:spcPct val="100000"/>
              </a:lnSpc>
              <a:spcBef>
                <a:spcPts val="0"/>
              </a:spcBef>
              <a:spcAft>
                <a:spcPts val="0"/>
              </a:spcAft>
              <a:buSzPts val="1400"/>
              <a:buNone/>
            </a:pPr>
            <a:endParaRPr/>
          </a:p>
        </p:txBody>
      </p:sp>
      <p:sp>
        <p:nvSpPr>
          <p:cNvPr id="461" name="Google Shape;461;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many laws and regulations that apply at the University of Michigan, depending on someone’s role</a:t>
            </a:r>
            <a:endParaRPr/>
          </a:p>
          <a:p>
            <a:pPr marL="0" lvl="0" indent="0" algn="l" rtl="0">
              <a:lnSpc>
                <a:spcPct val="100000"/>
              </a:lnSpc>
              <a:spcBef>
                <a:spcPts val="0"/>
              </a:spcBef>
              <a:spcAft>
                <a:spcPts val="0"/>
              </a:spcAft>
              <a:buSzPts val="1400"/>
              <a:buNone/>
            </a:pPr>
            <a:endParaRPr/>
          </a:p>
        </p:txBody>
      </p:sp>
      <p:sp>
        <p:nvSpPr>
          <p:cNvPr id="104" name="Google Shape;10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6"/>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6"/>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36" descr="U-M ECRT Logo with accessibility icons of wheelchair user, service animal, and sign language hands"/>
          <p:cNvPicPr preferRelativeResize="0"/>
          <p:nvPr/>
        </p:nvPicPr>
        <p:blipFill rotWithShape="1">
          <a:blip r:embed="rId2">
            <a:alphaModFix/>
          </a:blip>
          <a:srcRect/>
          <a:stretch/>
        </p:blipFill>
        <p:spPr>
          <a:xfrm>
            <a:off x="-451021" y="0"/>
            <a:ext cx="6858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81455" y="186449"/>
            <a:ext cx="98613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body" idx="1"/>
          </p:nvPr>
        </p:nvSpPr>
        <p:spPr>
          <a:xfrm rot="5400000">
            <a:off x="3219258" y="-1355260"/>
            <a:ext cx="4889007" cy="1116461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6"/>
          <p:cNvSpPr txBox="1">
            <a:spLocks noGrp="1"/>
          </p:cNvSpPr>
          <p:nvPr>
            <p:ph type="body" idx="1"/>
          </p:nvPr>
        </p:nvSpPr>
        <p:spPr>
          <a:xfrm rot="5400000">
            <a:off x="2526914" y="131377"/>
            <a:ext cx="4356872"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Verdan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0"/>
          <p:cNvSpPr>
            <a:spLocks noGrp="1"/>
          </p:cNvSpPr>
          <p:nvPr>
            <p:ph type="pic" idx="2"/>
          </p:nvPr>
        </p:nvSpPr>
        <p:spPr>
          <a:xfrm>
            <a:off x="6463862" y="1857701"/>
            <a:ext cx="4702340" cy="4795347"/>
          </a:xfrm>
          <a:prstGeom prst="rect">
            <a:avLst/>
          </a:prstGeom>
          <a:noFill/>
          <a:ln>
            <a:noFill/>
          </a:ln>
        </p:spPr>
      </p:sp>
      <p:sp>
        <p:nvSpPr>
          <p:cNvPr id="24" name="Google Shape;24;p40"/>
          <p:cNvSpPr txBox="1">
            <a:spLocks noGrp="1"/>
          </p:cNvSpPr>
          <p:nvPr>
            <p:ph type="body" idx="1"/>
          </p:nvPr>
        </p:nvSpPr>
        <p:spPr>
          <a:xfrm>
            <a:off x="115614" y="1857702"/>
            <a:ext cx="5980386" cy="47953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106680" y="222885"/>
            <a:ext cx="991108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106680" y="2004162"/>
            <a:ext cx="5400040"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7"/>
          <p:cNvSpPr txBox="1">
            <a:spLocks noGrp="1"/>
          </p:cNvSpPr>
          <p:nvPr>
            <p:ph type="body" idx="2"/>
          </p:nvPr>
        </p:nvSpPr>
        <p:spPr>
          <a:xfrm>
            <a:off x="5648960" y="2004162"/>
            <a:ext cx="540004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3C200">
                <a:alpha val="48627"/>
              </a:srgbClr>
            </a:gs>
            <a:gs pos="9000">
              <a:srgbClr val="F3C200">
                <a:alpha val="48627"/>
              </a:srgbClr>
            </a:gs>
            <a:gs pos="100000">
              <a:srgbClr val="F3C300">
                <a:alpha val="0"/>
              </a:srgbClr>
            </a:gs>
          </a:gsLst>
          <a:lin ang="5400000" scaled="0"/>
        </a:gradFill>
        <a:effectLst/>
      </p:bgPr>
    </p:bg>
    <p:spTree>
      <p:nvGrpSpPr>
        <p:cNvPr id="1" name="Shape 29"/>
        <p:cNvGrpSpPr/>
        <p:nvPr/>
      </p:nvGrpSpPr>
      <p:grpSpPr>
        <a:xfrm>
          <a:off x="0" y="0"/>
          <a:ext cx="0" cy="0"/>
          <a:chOff x="0" y="0"/>
          <a:chExt cx="0" cy="0"/>
        </a:xfrm>
      </p:grpSpPr>
      <p:sp>
        <p:nvSpPr>
          <p:cNvPr id="30" name="Google Shape;30;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42"/>
          <p:cNvSpPr txBox="1">
            <a:spLocks noGrp="1"/>
          </p:cNvSpPr>
          <p:nvPr>
            <p:ph type="title"/>
          </p:nvPr>
        </p:nvSpPr>
        <p:spPr>
          <a:xfrm>
            <a:off x="135595" y="196959"/>
            <a:ext cx="98492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2"/>
          <p:cNvSpPr txBox="1">
            <a:spLocks noGrp="1"/>
          </p:cNvSpPr>
          <p:nvPr>
            <p:ph type="body" idx="1"/>
          </p:nvPr>
        </p:nvSpPr>
        <p:spPr>
          <a:xfrm>
            <a:off x="135595" y="1681163"/>
            <a:ext cx="546641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42"/>
          <p:cNvSpPr txBox="1">
            <a:spLocks noGrp="1"/>
          </p:cNvSpPr>
          <p:nvPr>
            <p:ph type="body" idx="2"/>
          </p:nvPr>
        </p:nvSpPr>
        <p:spPr>
          <a:xfrm>
            <a:off x="135594" y="2505075"/>
            <a:ext cx="5466420" cy="415596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2"/>
          <p:cNvSpPr txBox="1">
            <a:spLocks noGrp="1"/>
          </p:cNvSpPr>
          <p:nvPr>
            <p:ph type="body" idx="3"/>
          </p:nvPr>
        </p:nvSpPr>
        <p:spPr>
          <a:xfrm>
            <a:off x="5736569" y="1681163"/>
            <a:ext cx="546642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42"/>
          <p:cNvSpPr txBox="1">
            <a:spLocks noGrp="1"/>
          </p:cNvSpPr>
          <p:nvPr>
            <p:ph type="body" idx="4"/>
          </p:nvPr>
        </p:nvSpPr>
        <p:spPr>
          <a:xfrm>
            <a:off x="5736569" y="2505075"/>
            <a:ext cx="5466420" cy="415596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102476" y="175938"/>
            <a:ext cx="991388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83044" y="225972"/>
            <a:ext cx="9870253" cy="11128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Verdan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5235740" y="1784130"/>
            <a:ext cx="5968288" cy="484789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800"/>
              </a:spcBef>
              <a:spcAft>
                <a:spcPts val="0"/>
              </a:spcAft>
              <a:buClr>
                <a:schemeClr val="dk1"/>
              </a:buClr>
              <a:buSzPts val="3200"/>
              <a:buFont typeface="Noto Sans Symbols"/>
              <a:buChar char="▪"/>
              <a:defRPr sz="3200"/>
            </a:lvl1pPr>
            <a:lvl2pPr marL="914400" lvl="1" indent="-406400" algn="l">
              <a:lnSpc>
                <a:spcPct val="100000"/>
              </a:lnSpc>
              <a:spcBef>
                <a:spcPts val="1800"/>
              </a:spcBef>
              <a:spcAft>
                <a:spcPts val="0"/>
              </a:spcAft>
              <a:buClr>
                <a:schemeClr val="dk1"/>
              </a:buClr>
              <a:buSzPts val="2800"/>
              <a:buFont typeface="Noto Sans Symbols"/>
              <a:buChar char="▪"/>
              <a:defRPr sz="2800"/>
            </a:lvl2pPr>
            <a:lvl3pPr marL="1371600" lvl="2" indent="-381000" algn="l">
              <a:lnSpc>
                <a:spcPct val="100000"/>
              </a:lnSpc>
              <a:spcBef>
                <a:spcPts val="1800"/>
              </a:spcBef>
              <a:spcAft>
                <a:spcPts val="0"/>
              </a:spcAft>
              <a:buClr>
                <a:schemeClr val="dk1"/>
              </a:buClr>
              <a:buSzPts val="2400"/>
              <a:buFont typeface="Noto Sans Symbols"/>
              <a:buChar char="▪"/>
              <a:defRPr sz="2400"/>
            </a:lvl3pPr>
            <a:lvl4pPr marL="1828800" lvl="3" indent="-355600" algn="l">
              <a:lnSpc>
                <a:spcPct val="100000"/>
              </a:lnSpc>
              <a:spcBef>
                <a:spcPts val="1800"/>
              </a:spcBef>
              <a:spcAft>
                <a:spcPts val="0"/>
              </a:spcAft>
              <a:buClr>
                <a:schemeClr val="dk1"/>
              </a:buClr>
              <a:buSzPts val="2000"/>
              <a:buFont typeface="Noto Sans Symbols"/>
              <a:buChar char="▪"/>
              <a:defRPr sz="2000"/>
            </a:lvl4pPr>
            <a:lvl5pPr marL="2286000" lvl="4" indent="-355600" algn="l">
              <a:lnSpc>
                <a:spcPct val="100000"/>
              </a:lnSpc>
              <a:spcBef>
                <a:spcPts val="1800"/>
              </a:spcBef>
              <a:spcAft>
                <a:spcPts val="0"/>
              </a:spcAft>
              <a:buClr>
                <a:schemeClr val="dk1"/>
              </a:buClr>
              <a:buSzPts val="2000"/>
              <a:buFont typeface="Noto Sans Symbols"/>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4"/>
          <p:cNvSpPr txBox="1">
            <a:spLocks noGrp="1"/>
          </p:cNvSpPr>
          <p:nvPr>
            <p:ph type="body" idx="2"/>
          </p:nvPr>
        </p:nvSpPr>
        <p:spPr>
          <a:xfrm>
            <a:off x="83044" y="1784130"/>
            <a:ext cx="4982942" cy="48478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5"/>
          <p:cNvSpPr txBox="1">
            <a:spLocks noGrp="1"/>
          </p:cNvSpPr>
          <p:nvPr>
            <p:ph type="title"/>
          </p:nvPr>
        </p:nvSpPr>
        <p:spPr>
          <a:xfrm>
            <a:off x="96520" y="182562"/>
            <a:ext cx="994156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5"/>
          <p:cNvSpPr txBox="1">
            <a:spLocks noGrp="1"/>
          </p:cNvSpPr>
          <p:nvPr>
            <p:ph type="body" idx="1"/>
          </p:nvPr>
        </p:nvSpPr>
        <p:spPr>
          <a:xfrm>
            <a:off x="96520" y="1873250"/>
            <a:ext cx="11099800" cy="48021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p:nvPr/>
        </p:nvSpPr>
        <p:spPr>
          <a:xfrm>
            <a:off x="11353800" y="6176963"/>
            <a:ext cx="680753" cy="598715"/>
          </a:xfrm>
          <a:prstGeom prst="wave">
            <a:avLst>
              <a:gd name="adj1" fmla="val 12500"/>
              <a:gd name="adj2" fmla="val 0"/>
            </a:avLst>
          </a:prstGeom>
          <a:solidFill>
            <a:srgbClr val="FFCB0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274C"/>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pic>
        <p:nvPicPr>
          <p:cNvPr id="14" name="Google Shape;14;p35" descr="U-M Stacked watermark for Equity, Civil Rights, and Title IX Office"/>
          <p:cNvPicPr preferRelativeResize="0"/>
          <p:nvPr/>
        </p:nvPicPr>
        <p:blipFill rotWithShape="1">
          <a:blip r:embed="rId13">
            <a:alphaModFix/>
          </a:blip>
          <a:srcRect b="33625"/>
          <a:stretch/>
        </p:blipFill>
        <p:spPr>
          <a:xfrm>
            <a:off x="9760478" y="0"/>
            <a:ext cx="2547257" cy="16906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rt.umich.edu/wp-content/uploads/2023/12/accommodation-medical-request-form.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askjan.org/a-to-z.cf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pg.umich.edu/policy/201.35"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spg.umich.edu/policy/601.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6038125" y="764181"/>
            <a:ext cx="6095999" cy="499057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Verdana"/>
              <a:buNone/>
            </a:pPr>
            <a:r>
              <a:rPr lang="en-US"/>
              <a:t>A Supervisor and HR Partner’s Guide to Reasonable Workplace Accommodations</a:t>
            </a:r>
            <a:br>
              <a:rPr lang="en-US"/>
            </a:br>
            <a:endParaRPr/>
          </a:p>
        </p:txBody>
      </p:sp>
      <p:sp>
        <p:nvSpPr>
          <p:cNvPr id="59" name="Google Shape;59;p1"/>
          <p:cNvSpPr txBox="1">
            <a:spLocks noGrp="1"/>
          </p:cNvSpPr>
          <p:nvPr>
            <p:ph type="subTitle" idx="1"/>
          </p:nvPr>
        </p:nvSpPr>
        <p:spPr>
          <a:xfrm>
            <a:off x="6571735" y="5234473"/>
            <a:ext cx="5004487" cy="1178853"/>
          </a:xfrm>
          <a:prstGeom prst="rect">
            <a:avLst/>
          </a:prstGeom>
          <a:noFill/>
          <a:ln>
            <a:noFill/>
          </a:ln>
        </p:spPr>
        <p:txBody>
          <a:bodyPr spcFirstLastPara="1" wrap="square" lIns="91425" tIns="45700" rIns="91425" bIns="45700" anchor="t" anchorCtr="0">
            <a:normAutofit/>
          </a:bodyPr>
          <a:lstStyle/>
          <a:p>
            <a:pPr marL="0" lvl="0" indent="0" algn="ctr" rtl="0">
              <a:lnSpc>
                <a:spcPct val="160000"/>
              </a:lnSpc>
              <a:spcBef>
                <a:spcPts val="0"/>
              </a:spcBef>
              <a:spcAft>
                <a:spcPts val="0"/>
              </a:spcAft>
              <a:buClr>
                <a:schemeClr val="dk1"/>
              </a:buClr>
              <a:buSzPts val="2400"/>
              <a:buNone/>
            </a:pPr>
            <a:r>
              <a:rPr lang="en-US"/>
              <a:t>ADA Team of ECRT</a:t>
            </a:r>
            <a:endParaRPr/>
          </a:p>
          <a:p>
            <a:pPr marL="0" lvl="0" indent="0" algn="ctr" rtl="0">
              <a:lnSpc>
                <a:spcPct val="160000"/>
              </a:lnSpc>
              <a:spcBef>
                <a:spcPts val="0"/>
              </a:spcBef>
              <a:spcAft>
                <a:spcPts val="0"/>
              </a:spcAft>
              <a:buClr>
                <a:schemeClr val="dk1"/>
              </a:buClr>
              <a:buSzPts val="2400"/>
              <a:buNone/>
            </a:pPr>
            <a:r>
              <a:rPr lang="en-US" sz="1600"/>
              <a:t>(Updated March 2024)</a:t>
            </a:r>
            <a:endParaRPr sz="1600"/>
          </a:p>
          <a:p>
            <a:pPr marL="0" lvl="0" indent="0" algn="ctr" rtl="0">
              <a:lnSpc>
                <a:spcPct val="100000"/>
              </a:lnSpc>
              <a:spcBef>
                <a:spcPts val="180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The Interactive Process</a:t>
            </a:r>
            <a:endParaRPr/>
          </a:p>
        </p:txBody>
      </p:sp>
      <p:sp>
        <p:nvSpPr>
          <p:cNvPr id="120" name="Google Shape;120;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a:t>4 Steps to Accommodation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126124" y="291553"/>
            <a:ext cx="99112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Disability Definition</a:t>
            </a:r>
            <a:endParaRPr/>
          </a:p>
        </p:txBody>
      </p:sp>
      <p:sp>
        <p:nvSpPr>
          <p:cNvPr id="126" name="Google Shape;126;p8"/>
          <p:cNvSpPr txBox="1">
            <a:spLocks noGrp="1"/>
          </p:cNvSpPr>
          <p:nvPr>
            <p:ph type="body" idx="1"/>
          </p:nvPr>
        </p:nvSpPr>
        <p:spPr>
          <a:xfrm>
            <a:off x="126124" y="1765738"/>
            <a:ext cx="11227676" cy="4992414"/>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60000"/>
              </a:lnSpc>
              <a:spcBef>
                <a:spcPts val="0"/>
              </a:spcBef>
              <a:spcAft>
                <a:spcPts val="0"/>
              </a:spcAft>
              <a:buClr>
                <a:schemeClr val="dk1"/>
              </a:buClr>
              <a:buSzPct val="100000"/>
              <a:buFont typeface="Noto Sans Symbols"/>
              <a:buChar char="▪"/>
            </a:pPr>
            <a:r>
              <a:rPr lang="en-US"/>
              <a:t>A physical or mental impairment that </a:t>
            </a:r>
            <a:r>
              <a:rPr lang="en-US" i="1"/>
              <a:t>substantially</a:t>
            </a:r>
            <a:r>
              <a:rPr lang="en-US"/>
              <a:t> limits one or more major life activity.</a:t>
            </a:r>
            <a:endParaRPr/>
          </a:p>
          <a:p>
            <a:pPr marL="685800" lvl="1" indent="-228600" algn="l" rtl="0">
              <a:lnSpc>
                <a:spcPct val="160000"/>
              </a:lnSpc>
              <a:spcBef>
                <a:spcPts val="1800"/>
              </a:spcBef>
              <a:spcAft>
                <a:spcPts val="0"/>
              </a:spcAft>
              <a:buClr>
                <a:schemeClr val="dk1"/>
              </a:buClr>
              <a:buSzPct val="100000"/>
              <a:buChar char="▪"/>
            </a:pPr>
            <a:r>
              <a:rPr lang="en-US"/>
              <a:t>Substantial limitation is determined by comparison to an average person in the general population.</a:t>
            </a:r>
            <a:endParaRPr/>
          </a:p>
          <a:p>
            <a:pPr marL="685800" lvl="1" indent="-228600" algn="l" rtl="0">
              <a:lnSpc>
                <a:spcPct val="160000"/>
              </a:lnSpc>
              <a:spcBef>
                <a:spcPts val="1800"/>
              </a:spcBef>
              <a:spcAft>
                <a:spcPts val="0"/>
              </a:spcAft>
              <a:buClr>
                <a:schemeClr val="dk1"/>
              </a:buClr>
              <a:buSzPct val="100000"/>
              <a:buChar char="▪"/>
            </a:pPr>
            <a:r>
              <a:rPr lang="en-US"/>
              <a:t>Major life activities include: bending, breathing, caring for self, concentrating, hearing, interacting with others, learning, lifting, sitting, speaking, standing, thinking, walking, working, etc.</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This includes people who have a record of such an impairment, even if they do not currently have a disability.</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It also includes individuals who do not have a disability, but are regarded as such.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3"/>
          <p:cNvSpPr txBox="1">
            <a:spLocks noGrp="1"/>
          </p:cNvSpPr>
          <p:nvPr>
            <p:ph type="title"/>
          </p:nvPr>
        </p:nvSpPr>
        <p:spPr>
          <a:xfrm>
            <a:off x="136634" y="228491"/>
            <a:ext cx="976411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Background</a:t>
            </a:r>
            <a:endParaRPr/>
          </a:p>
        </p:txBody>
      </p:sp>
      <p:sp>
        <p:nvSpPr>
          <p:cNvPr id="132" name="Google Shape;132;p53"/>
          <p:cNvSpPr txBox="1">
            <a:spLocks noGrp="1"/>
          </p:cNvSpPr>
          <p:nvPr>
            <p:ph type="body" idx="1"/>
          </p:nvPr>
        </p:nvSpPr>
        <p:spPr>
          <a:xfrm>
            <a:off x="136634" y="1554054"/>
            <a:ext cx="11696137" cy="4980631"/>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70000"/>
              </a:lnSpc>
              <a:spcBef>
                <a:spcPts val="1800"/>
              </a:spcBef>
              <a:spcAft>
                <a:spcPts val="0"/>
              </a:spcAft>
              <a:buSzPct val="144144"/>
              <a:buFont typeface="Noto Sans Symbols"/>
              <a:buChar char="▪"/>
            </a:pPr>
            <a:r>
              <a:rPr lang="en-US" sz="1800">
                <a:solidFill>
                  <a:srgbClr val="00274C"/>
                </a:solidFill>
                <a:latin typeface="Verdana"/>
                <a:ea typeface="Verdana"/>
                <a:cs typeface="Verdana"/>
                <a:sym typeface="Verdana"/>
              </a:rPr>
              <a:t>The ADA Team is a neutral party facilitating the request for accommodation between the employee and their unit.</a:t>
            </a:r>
            <a:endParaRPr/>
          </a:p>
          <a:p>
            <a:pPr marL="342900" lvl="0" indent="-342900" algn="l" rtl="0">
              <a:lnSpc>
                <a:spcPct val="170000"/>
              </a:lnSpc>
              <a:spcBef>
                <a:spcPts val="1800"/>
              </a:spcBef>
              <a:spcAft>
                <a:spcPts val="0"/>
              </a:spcAft>
              <a:buSzPct val="144144"/>
              <a:buFont typeface="Noto Sans Symbols"/>
              <a:buChar char="▪"/>
            </a:pPr>
            <a:r>
              <a:rPr lang="en-US" sz="1800">
                <a:solidFill>
                  <a:srgbClr val="00274C"/>
                </a:solidFill>
                <a:latin typeface="Verdana"/>
                <a:ea typeface="Verdana"/>
                <a:cs typeface="Verdana"/>
                <a:sym typeface="Verdana"/>
              </a:rPr>
              <a:t>The Interactive Process does not address complaints against a coworker, colleague, supervisor, etc. </a:t>
            </a:r>
            <a:endParaRPr sz="1800">
              <a:solidFill>
                <a:srgbClr val="00274C"/>
              </a:solidFill>
              <a:latin typeface="Verdana"/>
              <a:ea typeface="Verdana"/>
              <a:cs typeface="Verdana"/>
              <a:sym typeface="Verdana"/>
            </a:endParaRPr>
          </a:p>
          <a:p>
            <a:pPr marL="1203325" lvl="1" indent="-398462" algn="l" rtl="0">
              <a:lnSpc>
                <a:spcPct val="170000"/>
              </a:lnSpc>
              <a:spcBef>
                <a:spcPts val="1800"/>
              </a:spcBef>
              <a:spcAft>
                <a:spcPts val="0"/>
              </a:spcAft>
              <a:buSzPct val="162162"/>
              <a:buFont typeface="Noto Sans Symbols"/>
              <a:buChar char="▪"/>
            </a:pPr>
            <a:r>
              <a:rPr lang="en-US" sz="1600">
                <a:solidFill>
                  <a:srgbClr val="00274C"/>
                </a:solidFill>
                <a:latin typeface="Verdana"/>
                <a:ea typeface="Verdana"/>
                <a:cs typeface="Verdana"/>
                <a:sym typeface="Verdana"/>
              </a:rPr>
              <a:t>Complaints of retaliation, discrimination, and harassment are addressed via ECRT.</a:t>
            </a:r>
            <a:endParaRPr/>
          </a:p>
          <a:p>
            <a:pPr marL="1203325" lvl="1" indent="-398462" algn="l" rtl="0">
              <a:lnSpc>
                <a:spcPct val="170000"/>
              </a:lnSpc>
              <a:spcBef>
                <a:spcPts val="1800"/>
              </a:spcBef>
              <a:spcAft>
                <a:spcPts val="0"/>
              </a:spcAft>
              <a:buSzPct val="162162"/>
              <a:buFont typeface="Noto Sans Symbols"/>
              <a:buChar char="▪"/>
            </a:pPr>
            <a:r>
              <a:rPr lang="en-US" sz="1600">
                <a:solidFill>
                  <a:srgbClr val="00274C"/>
                </a:solidFill>
                <a:latin typeface="Verdana"/>
                <a:ea typeface="Verdana"/>
                <a:cs typeface="Verdana"/>
                <a:sym typeface="Verdana"/>
              </a:rPr>
              <a:t>General complaints, concerns, or issues should be addressed by HR.</a:t>
            </a:r>
            <a:endParaRPr/>
          </a:p>
          <a:p>
            <a:pPr marL="342900" lvl="0" indent="-342900" algn="l" rtl="0">
              <a:lnSpc>
                <a:spcPct val="170000"/>
              </a:lnSpc>
              <a:spcBef>
                <a:spcPts val="1800"/>
              </a:spcBef>
              <a:spcAft>
                <a:spcPts val="0"/>
              </a:spcAft>
              <a:buSzPct val="144144"/>
              <a:buFont typeface="Noto Sans Symbols"/>
              <a:buChar char="▪"/>
            </a:pPr>
            <a:r>
              <a:rPr lang="en-US" sz="1800">
                <a:solidFill>
                  <a:srgbClr val="00274C"/>
                </a:solidFill>
                <a:latin typeface="Verdana"/>
                <a:ea typeface="Verdana"/>
                <a:cs typeface="Verdana"/>
                <a:sym typeface="Verdana"/>
              </a:rPr>
              <a:t>Employees requesting accommodations may not know exactly what they need and may be wary of disclosing their disability.</a:t>
            </a:r>
            <a:endParaRPr/>
          </a:p>
          <a:p>
            <a:pPr marL="342900" lvl="0" indent="-342900" algn="l" rtl="0">
              <a:lnSpc>
                <a:spcPct val="170000"/>
              </a:lnSpc>
              <a:spcBef>
                <a:spcPts val="1800"/>
              </a:spcBef>
              <a:spcAft>
                <a:spcPts val="0"/>
              </a:spcAft>
              <a:buSzPct val="144144"/>
              <a:buFont typeface="Noto Sans Symbols"/>
              <a:buChar char="▪"/>
            </a:pPr>
            <a:r>
              <a:rPr lang="en-US" sz="1800">
                <a:solidFill>
                  <a:srgbClr val="00274C"/>
                </a:solidFill>
                <a:latin typeface="Verdana"/>
                <a:ea typeface="Verdana"/>
                <a:cs typeface="Verdana"/>
                <a:sym typeface="Verdana"/>
              </a:rPr>
              <a:t>Employers need to consider the needs of the unit, but also the health and safety of the employee.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4"/>
          <p:cNvSpPr txBox="1">
            <a:spLocks noGrp="1"/>
          </p:cNvSpPr>
          <p:nvPr>
            <p:ph type="title"/>
          </p:nvPr>
        </p:nvSpPr>
        <p:spPr>
          <a:xfrm>
            <a:off x="177636" y="15985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Definitions </a:t>
            </a:r>
            <a:r>
              <a:rPr lang="en-US" sz="2400"/>
              <a:t>(1 of 2)</a:t>
            </a:r>
            <a:endParaRPr/>
          </a:p>
        </p:txBody>
      </p:sp>
      <p:sp>
        <p:nvSpPr>
          <p:cNvPr id="138" name="Google Shape;138;p54"/>
          <p:cNvSpPr txBox="1">
            <a:spLocks noGrp="1"/>
          </p:cNvSpPr>
          <p:nvPr>
            <p:ph type="body" idx="1"/>
          </p:nvPr>
        </p:nvSpPr>
        <p:spPr>
          <a:xfrm>
            <a:off x="177636" y="1665288"/>
            <a:ext cx="11290464" cy="5167312"/>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1600"/>
              <a:buFont typeface="Noto Sans Symbols"/>
              <a:buChar char="▪"/>
            </a:pPr>
            <a:r>
              <a:rPr lang="en-US" sz="2400" i="1"/>
              <a:t>Disability:</a:t>
            </a:r>
            <a:r>
              <a:rPr lang="en-US" sz="2400"/>
              <a:t> a physical or mental impairment that substantially limits one or more major life activity.</a:t>
            </a:r>
            <a:endParaRPr sz="2400"/>
          </a:p>
          <a:p>
            <a:pPr marL="228600" lvl="0" indent="-228600" algn="l" rtl="0">
              <a:lnSpc>
                <a:spcPct val="150000"/>
              </a:lnSpc>
              <a:spcBef>
                <a:spcPts val="1800"/>
              </a:spcBef>
              <a:spcAft>
                <a:spcPts val="0"/>
              </a:spcAft>
              <a:buClr>
                <a:schemeClr val="dk1"/>
              </a:buClr>
              <a:buSzPts val="1600"/>
              <a:buFont typeface="Noto Sans Symbols"/>
              <a:buChar char="▪"/>
            </a:pPr>
            <a:r>
              <a:rPr lang="en-US" sz="2400" i="1"/>
              <a:t>Accommodation: </a:t>
            </a:r>
            <a:r>
              <a:rPr lang="en-US" sz="2400"/>
              <a:t>any modification or adjustment to policy, practice, or environment that provides IWDs equitable access to programs, services, or benefits.</a:t>
            </a:r>
            <a:endParaRPr/>
          </a:p>
          <a:p>
            <a:pPr marL="228600" lvl="0" indent="-228600" algn="l" rtl="0">
              <a:lnSpc>
                <a:spcPct val="150000"/>
              </a:lnSpc>
              <a:spcBef>
                <a:spcPts val="1800"/>
              </a:spcBef>
              <a:spcAft>
                <a:spcPts val="0"/>
              </a:spcAft>
              <a:buSzPts val="1600"/>
              <a:buChar char="▪"/>
            </a:pPr>
            <a:r>
              <a:rPr lang="en-US" sz="2400" i="1"/>
              <a:t>Accessibility Specialist: </a:t>
            </a:r>
            <a:r>
              <a:rPr lang="en-US" sz="2400"/>
              <a:t>the ADA Team representative responsible for facilitating the Interactive Process between the employee and their department.</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5"/>
          <p:cNvSpPr txBox="1">
            <a:spLocks noGrp="1"/>
          </p:cNvSpPr>
          <p:nvPr>
            <p:ph type="title"/>
          </p:nvPr>
        </p:nvSpPr>
        <p:spPr>
          <a:xfrm>
            <a:off x="177636" y="15985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Definitions </a:t>
            </a:r>
            <a:r>
              <a:rPr lang="en-US" sz="2400"/>
              <a:t>(2 of 2)</a:t>
            </a:r>
            <a:endParaRPr/>
          </a:p>
        </p:txBody>
      </p:sp>
      <p:sp>
        <p:nvSpPr>
          <p:cNvPr id="144" name="Google Shape;144;p55"/>
          <p:cNvSpPr txBox="1">
            <a:spLocks noGrp="1"/>
          </p:cNvSpPr>
          <p:nvPr>
            <p:ph type="body" idx="1"/>
          </p:nvPr>
        </p:nvSpPr>
        <p:spPr>
          <a:xfrm>
            <a:off x="177636" y="1485414"/>
            <a:ext cx="11290500" cy="5212733"/>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800"/>
              </a:spcBef>
              <a:spcAft>
                <a:spcPts val="0"/>
              </a:spcAft>
              <a:buClr>
                <a:schemeClr val="dk1"/>
              </a:buClr>
              <a:buSzPts val="1600"/>
              <a:buFont typeface="Noto Sans Symbols"/>
              <a:buChar char="▪"/>
            </a:pPr>
            <a:r>
              <a:rPr lang="en-US" sz="2400" i="1"/>
              <a:t>Interactive Process:</a:t>
            </a:r>
            <a:r>
              <a:rPr lang="en-US" sz="2400"/>
              <a:t> conversations between the employee and the employer to identify a reasonable accommodation based on disability-related needs.</a:t>
            </a:r>
            <a:endParaRPr/>
          </a:p>
          <a:p>
            <a:pPr marL="228600" lvl="0" indent="-228600" algn="l" rtl="0">
              <a:lnSpc>
                <a:spcPct val="150000"/>
              </a:lnSpc>
              <a:spcBef>
                <a:spcPts val="1800"/>
              </a:spcBef>
              <a:spcAft>
                <a:spcPts val="0"/>
              </a:spcAft>
              <a:buClr>
                <a:schemeClr val="dk1"/>
              </a:buClr>
              <a:buSzPts val="1600"/>
              <a:buFont typeface="Noto Sans Symbols"/>
              <a:buChar char="▪"/>
            </a:pPr>
            <a:r>
              <a:rPr lang="en-US" sz="2400" i="1"/>
              <a:t>Qualified employee</a:t>
            </a:r>
            <a:r>
              <a:rPr lang="en-US" sz="2400"/>
              <a:t>: an individual who meets the requirements for the position and can, with or without reasonable accommodation, perform the essential functions of the job.</a:t>
            </a:r>
            <a:endParaRPr/>
          </a:p>
          <a:p>
            <a:pPr marL="228600" lvl="0" indent="-228600" algn="l" rtl="0">
              <a:lnSpc>
                <a:spcPct val="150000"/>
              </a:lnSpc>
              <a:spcBef>
                <a:spcPts val="1800"/>
              </a:spcBef>
              <a:spcAft>
                <a:spcPts val="0"/>
              </a:spcAft>
              <a:buClr>
                <a:schemeClr val="dk1"/>
              </a:buClr>
              <a:buSzPts val="1600"/>
              <a:buFont typeface="Noto Sans Symbols"/>
              <a:buChar char="▪"/>
            </a:pPr>
            <a:r>
              <a:rPr lang="en-US" sz="2400" i="1"/>
              <a:t>Essential job functions: </a:t>
            </a:r>
            <a:r>
              <a:rPr lang="en-US" sz="2400"/>
              <a:t>the fundamental job duties of the employment position the individual with a disability holds or desires.</a:t>
            </a:r>
            <a:endParaRPr sz="24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6"/>
          <p:cNvSpPr txBox="1">
            <a:spLocks noGrp="1"/>
          </p:cNvSpPr>
          <p:nvPr>
            <p:ph type="title"/>
          </p:nvPr>
        </p:nvSpPr>
        <p:spPr>
          <a:xfrm>
            <a:off x="167640" y="212725"/>
            <a:ext cx="968756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Top Factors Considered Before Disclosing Disabilities</a:t>
            </a:r>
            <a:endParaRPr/>
          </a:p>
        </p:txBody>
      </p:sp>
      <p:sp>
        <p:nvSpPr>
          <p:cNvPr id="150" name="Google Shape;150;p56"/>
          <p:cNvSpPr txBox="1">
            <a:spLocks noGrp="1"/>
          </p:cNvSpPr>
          <p:nvPr>
            <p:ph type="body" idx="1"/>
          </p:nvPr>
        </p:nvSpPr>
        <p:spPr>
          <a:xfrm>
            <a:off x="167640" y="1756611"/>
            <a:ext cx="11186160" cy="488866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30000"/>
              </a:lnSpc>
              <a:spcBef>
                <a:spcPts val="1200"/>
              </a:spcBef>
              <a:spcAft>
                <a:spcPts val="0"/>
              </a:spcAft>
              <a:buClr>
                <a:schemeClr val="dk1"/>
              </a:buClr>
              <a:buSzPct val="100000"/>
              <a:buFont typeface="Noto Sans Symbols"/>
              <a:buChar char="▪"/>
            </a:pPr>
            <a:r>
              <a:rPr lang="en-US"/>
              <a:t>Uncertain about process: Not sure what to say or to who or what could help.</a:t>
            </a:r>
            <a:endParaRPr/>
          </a:p>
          <a:p>
            <a:pPr marL="228600" lvl="0" indent="-228600" algn="l" rtl="0">
              <a:lnSpc>
                <a:spcPct val="130000"/>
              </a:lnSpc>
              <a:spcBef>
                <a:spcPts val="1200"/>
              </a:spcBef>
              <a:spcAft>
                <a:spcPts val="0"/>
              </a:spcAft>
              <a:buClr>
                <a:schemeClr val="dk1"/>
              </a:buClr>
              <a:buSzPct val="100000"/>
              <a:buFont typeface="Noto Sans Symbols"/>
              <a:buChar char="▪"/>
            </a:pPr>
            <a:r>
              <a:rPr lang="en-US"/>
              <a:t>Concern about medical documentation not being sufficient.</a:t>
            </a:r>
            <a:endParaRPr/>
          </a:p>
          <a:p>
            <a:pPr marL="228600" lvl="0" indent="-228600" algn="l" rtl="0">
              <a:lnSpc>
                <a:spcPct val="130000"/>
              </a:lnSpc>
              <a:spcBef>
                <a:spcPts val="1200"/>
              </a:spcBef>
              <a:spcAft>
                <a:spcPts val="0"/>
              </a:spcAft>
              <a:buClr>
                <a:schemeClr val="dk1"/>
              </a:buClr>
              <a:buSzPct val="100000"/>
              <a:buFont typeface="Noto Sans Symbols"/>
              <a:buChar char="▪"/>
            </a:pPr>
            <a:r>
              <a:rPr lang="en-US"/>
              <a:t>Fear: Concerns about losing their job, being treated differently, discrimination and retaliation.</a:t>
            </a:r>
            <a:endParaRPr/>
          </a:p>
          <a:p>
            <a:pPr marL="228600" lvl="0" indent="-228600" algn="l" rtl="0">
              <a:lnSpc>
                <a:spcPct val="130000"/>
              </a:lnSpc>
              <a:spcBef>
                <a:spcPts val="1200"/>
              </a:spcBef>
              <a:spcAft>
                <a:spcPts val="0"/>
              </a:spcAft>
              <a:buClr>
                <a:schemeClr val="dk1"/>
              </a:buClr>
              <a:buSzPct val="100000"/>
              <a:buFont typeface="Noto Sans Symbols"/>
              <a:buChar char="▪"/>
            </a:pPr>
            <a:r>
              <a:rPr lang="en-US"/>
              <a:t>Overwhelmed by options: Where to go for access and support?</a:t>
            </a:r>
            <a:endParaRPr/>
          </a:p>
          <a:p>
            <a:pPr marL="228600" lvl="0" indent="-228600" algn="l" rtl="0">
              <a:lnSpc>
                <a:spcPct val="130000"/>
              </a:lnSpc>
              <a:spcBef>
                <a:spcPts val="1200"/>
              </a:spcBef>
              <a:spcAft>
                <a:spcPts val="0"/>
              </a:spcAft>
              <a:buSzPct val="100000"/>
              <a:buChar char="▪"/>
            </a:pPr>
            <a:r>
              <a:rPr lang="en-US"/>
              <a:t>Exhaustion: Redirected too many times or without resolution.</a:t>
            </a:r>
            <a:endParaRPr/>
          </a:p>
          <a:p>
            <a:pPr marL="228600" lvl="0" indent="-228600" algn="l" rtl="0">
              <a:lnSpc>
                <a:spcPct val="130000"/>
              </a:lnSpc>
              <a:spcBef>
                <a:spcPts val="1200"/>
              </a:spcBef>
              <a:spcAft>
                <a:spcPts val="0"/>
              </a:spcAft>
              <a:buSzPct val="100000"/>
              <a:buChar char="▪"/>
            </a:pPr>
            <a:r>
              <a:rPr lang="en-US"/>
              <a:t>Negative experiences of others.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7"/>
          <p:cNvSpPr txBox="1">
            <a:spLocks noGrp="1"/>
          </p:cNvSpPr>
          <p:nvPr>
            <p:ph type="title"/>
          </p:nvPr>
        </p:nvSpPr>
        <p:spPr>
          <a:xfrm>
            <a:off x="190336" y="16918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Goals of the Interactive Process</a:t>
            </a:r>
            <a:endParaRPr/>
          </a:p>
        </p:txBody>
      </p:sp>
      <p:sp>
        <p:nvSpPr>
          <p:cNvPr id="156" name="Google Shape;156;p57"/>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Font typeface="Noto Sans Symbols"/>
              <a:buChar char="▪"/>
            </a:pPr>
            <a:r>
              <a:rPr lang="en-US"/>
              <a:t>To identify an effective and reasonable accommodation for an employee with a disability to perform the essential functions of their job.</a:t>
            </a:r>
            <a:endParaRPr/>
          </a:p>
          <a:p>
            <a:pPr marL="228600" lvl="0" indent="-228600" algn="l" rtl="0">
              <a:lnSpc>
                <a:spcPct val="150000"/>
              </a:lnSpc>
              <a:spcBef>
                <a:spcPts val="1800"/>
              </a:spcBef>
              <a:spcAft>
                <a:spcPts val="0"/>
              </a:spcAft>
              <a:buClr>
                <a:schemeClr val="dk1"/>
              </a:buClr>
              <a:buSzPts val="2800"/>
              <a:buFont typeface="Noto Sans Symbols"/>
              <a:buChar char="▪"/>
            </a:pPr>
            <a:r>
              <a:rPr lang="en-US"/>
              <a:t>To provide reasonable workplace accommodations that benefit the employee and the employer.</a:t>
            </a:r>
            <a:endParaRPr/>
          </a:p>
          <a:p>
            <a:pPr marL="228600" lvl="0" indent="-228600" algn="l" rtl="0">
              <a:lnSpc>
                <a:spcPct val="150000"/>
              </a:lnSpc>
              <a:spcBef>
                <a:spcPts val="1800"/>
              </a:spcBef>
              <a:spcAft>
                <a:spcPts val="0"/>
              </a:spcAft>
              <a:buClr>
                <a:schemeClr val="dk1"/>
              </a:buClr>
              <a:buSzPts val="2800"/>
              <a:buFont typeface="Noto Sans Symbols"/>
              <a:buChar char="▪"/>
            </a:pPr>
            <a:r>
              <a:rPr lang="en-US"/>
              <a:t>To find a way to enable an employee with a disability to work effectively, productively, and safely in their job.</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8"/>
          <p:cNvSpPr txBox="1">
            <a:spLocks noGrp="1"/>
          </p:cNvSpPr>
          <p:nvPr>
            <p:ph type="title"/>
          </p:nvPr>
        </p:nvSpPr>
        <p:spPr>
          <a:xfrm>
            <a:off x="208417" y="1926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Individual Responsibilities</a:t>
            </a:r>
            <a:endParaRPr/>
          </a:p>
        </p:txBody>
      </p:sp>
      <p:sp>
        <p:nvSpPr>
          <p:cNvPr id="162" name="Google Shape;162;p58"/>
          <p:cNvSpPr txBox="1">
            <a:spLocks noGrp="1"/>
          </p:cNvSpPr>
          <p:nvPr>
            <p:ph type="body" idx="1"/>
          </p:nvPr>
        </p:nvSpPr>
        <p:spPr>
          <a:xfrm>
            <a:off x="208418" y="1681163"/>
            <a:ext cx="5789158"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a:t>Employee Responsibilities</a:t>
            </a:r>
            <a:endParaRPr/>
          </a:p>
        </p:txBody>
      </p:sp>
      <p:sp>
        <p:nvSpPr>
          <p:cNvPr id="163" name="Google Shape;163;p58"/>
          <p:cNvSpPr txBox="1">
            <a:spLocks noGrp="1"/>
          </p:cNvSpPr>
          <p:nvPr>
            <p:ph type="body" idx="2"/>
          </p:nvPr>
        </p:nvSpPr>
        <p:spPr>
          <a:xfrm>
            <a:off x="208418" y="2505075"/>
            <a:ext cx="5789158" cy="402807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228600" lvl="0" indent="-191770" algn="l" rtl="0">
              <a:lnSpc>
                <a:spcPct val="100000"/>
              </a:lnSpc>
              <a:spcBef>
                <a:spcPts val="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Explain the limitations of the disability and how they relate to the accommodation request.</a:t>
            </a:r>
            <a:endParaRPr/>
          </a:p>
          <a:p>
            <a:pPr marL="228600" lvl="0" indent="-19177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Identify a preferred accommodation but be prepared to discuss alternatives.</a:t>
            </a:r>
            <a:endParaRPr/>
          </a:p>
          <a:p>
            <a:pPr marL="685800" lvl="1" indent="-213359"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How would one accommodation be more or less effective than another?</a:t>
            </a:r>
            <a:endParaRPr/>
          </a:p>
          <a:p>
            <a:pPr marL="228600" lvl="0" indent="-19177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Make fact-based decisions and avoid the “what if” mindset.</a:t>
            </a:r>
            <a:endParaRPr/>
          </a:p>
          <a:p>
            <a:pPr marL="228600" lvl="0" indent="-19177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Engage in a good-faith effort.</a:t>
            </a:r>
            <a:endParaRPr sz="1800"/>
          </a:p>
          <a:p>
            <a:pPr marL="457200" lvl="0" indent="-228600" algn="l" rtl="0">
              <a:lnSpc>
                <a:spcPct val="100000"/>
              </a:lnSpc>
              <a:spcBef>
                <a:spcPts val="1800"/>
              </a:spcBef>
              <a:spcAft>
                <a:spcPts val="0"/>
              </a:spcAft>
              <a:buClr>
                <a:schemeClr val="dk1"/>
              </a:buClr>
              <a:buSzPts val="2800"/>
              <a:buFont typeface="Noto Sans Symbols"/>
              <a:buNone/>
            </a:pPr>
            <a:endParaRPr/>
          </a:p>
        </p:txBody>
      </p:sp>
      <p:sp>
        <p:nvSpPr>
          <p:cNvPr id="164" name="Google Shape;164;p58"/>
          <p:cNvSpPr txBox="1">
            <a:spLocks noGrp="1"/>
          </p:cNvSpPr>
          <p:nvPr>
            <p:ph type="body" idx="3"/>
          </p:nvPr>
        </p:nvSpPr>
        <p:spPr>
          <a:xfrm>
            <a:off x="6172200" y="1681163"/>
            <a:ext cx="5183188"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a:t>Employer Responsibilities</a:t>
            </a:r>
            <a:endParaRPr/>
          </a:p>
        </p:txBody>
      </p:sp>
      <p:sp>
        <p:nvSpPr>
          <p:cNvPr id="165" name="Google Shape;165;p58"/>
          <p:cNvSpPr txBox="1">
            <a:spLocks noGrp="1"/>
          </p:cNvSpPr>
          <p:nvPr>
            <p:ph type="body" idx="4"/>
          </p:nvPr>
        </p:nvSpPr>
        <p:spPr>
          <a:xfrm>
            <a:off x="6172200" y="2505075"/>
            <a:ext cx="5183188" cy="402807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16510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Consult with the employee about limitations.</a:t>
            </a:r>
            <a:endParaRPr/>
          </a:p>
          <a:p>
            <a:pPr marL="228600" lvl="0" indent="-16510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Consider the employee’s preferred accommodation option.</a:t>
            </a:r>
            <a:endParaRPr/>
          </a:p>
          <a:p>
            <a:pPr marL="685800" lvl="1" indent="-165100" algn="l" rtl="0">
              <a:lnSpc>
                <a:spcPct val="100000"/>
              </a:lnSpc>
              <a:spcBef>
                <a:spcPts val="1800"/>
              </a:spcBef>
              <a:spcAft>
                <a:spcPts val="0"/>
              </a:spcAft>
              <a:buSzPts val="1800"/>
              <a:buChar char="▪"/>
            </a:pPr>
            <a:r>
              <a:rPr lang="en-US" sz="1800">
                <a:solidFill>
                  <a:schemeClr val="dk1"/>
                </a:solidFill>
                <a:latin typeface="Verdana"/>
                <a:ea typeface="Verdana"/>
                <a:cs typeface="Verdana"/>
                <a:sym typeface="Verdana"/>
              </a:rPr>
              <a:t>Employers have the option to implement the accommodation that is most appropriate for BOTH the employer and the applicant.</a:t>
            </a:r>
            <a:endParaRPr/>
          </a:p>
          <a:p>
            <a:pPr marL="228600" lvl="0" indent="-16510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Make fact-based decisions and avoid the ”what if” mindset.</a:t>
            </a:r>
            <a:endParaRPr/>
          </a:p>
          <a:p>
            <a:pPr marL="228600" lvl="0" indent="-165100" algn="l" rtl="0">
              <a:lnSpc>
                <a:spcPct val="100000"/>
              </a:lnSpc>
              <a:spcBef>
                <a:spcPts val="1800"/>
              </a:spcBef>
              <a:spcAft>
                <a:spcPts val="0"/>
              </a:spcAft>
              <a:buClr>
                <a:schemeClr val="dk1"/>
              </a:buClr>
              <a:buSzPts val="1800"/>
              <a:buFont typeface="Noto Sans Symbols"/>
              <a:buChar char="▪"/>
            </a:pPr>
            <a:r>
              <a:rPr lang="en-US" sz="1800">
                <a:solidFill>
                  <a:schemeClr val="dk1"/>
                </a:solidFill>
                <a:latin typeface="Verdana"/>
                <a:ea typeface="Verdana"/>
                <a:cs typeface="Verdana"/>
                <a:sym typeface="Verdana"/>
              </a:rPr>
              <a:t>Engage in a good-faith effort.</a:t>
            </a:r>
            <a:endParaRPr sz="1800"/>
          </a:p>
          <a:p>
            <a:pPr marL="457200" lvl="0" indent="-228600" algn="l" rtl="0">
              <a:lnSpc>
                <a:spcPct val="100000"/>
              </a:lnSpc>
              <a:spcBef>
                <a:spcPts val="1800"/>
              </a:spcBef>
              <a:spcAft>
                <a:spcPts val="0"/>
              </a:spcAft>
              <a:buClr>
                <a:schemeClr val="dk1"/>
              </a:buClr>
              <a:buSzPts val="2800"/>
              <a:buFont typeface="Noto Sans Symbol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190336" y="243827"/>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Requesting Accommodations</a:t>
            </a:r>
            <a:endParaRPr/>
          </a:p>
        </p:txBody>
      </p:sp>
      <p:sp>
        <p:nvSpPr>
          <p:cNvPr id="171" name="Google Shape;171;p13"/>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i="1"/>
              <a:t>Accommodation: </a:t>
            </a:r>
            <a:r>
              <a:rPr lang="en-US"/>
              <a:t>any modification or adjustment to policy, practice, or environment that provides IWDs equitable access to programs, services, or benefits.</a:t>
            </a:r>
            <a:endParaRPr i="1"/>
          </a:p>
          <a:p>
            <a:pPr marL="228600" lvl="0" indent="-228600" algn="l" rtl="0">
              <a:lnSpc>
                <a:spcPct val="150000"/>
              </a:lnSpc>
              <a:spcBef>
                <a:spcPts val="1800"/>
              </a:spcBef>
              <a:spcAft>
                <a:spcPts val="0"/>
              </a:spcAft>
              <a:buClr>
                <a:schemeClr val="dk1"/>
              </a:buClr>
              <a:buSzPct val="100000"/>
              <a:buFont typeface="Noto Sans Symbols"/>
              <a:buChar char="▪"/>
            </a:pPr>
            <a:r>
              <a:rPr lang="en-US"/>
              <a:t>Requests do not require magic words and do not need to be submitted in writing. </a:t>
            </a:r>
            <a:endParaRPr/>
          </a:p>
          <a:p>
            <a:pPr marL="685800" lvl="1" indent="-228600" algn="l" rtl="0">
              <a:lnSpc>
                <a:spcPct val="150000"/>
              </a:lnSpc>
              <a:spcBef>
                <a:spcPts val="1800"/>
              </a:spcBef>
              <a:spcAft>
                <a:spcPts val="0"/>
              </a:spcAft>
              <a:buSzPct val="100000"/>
              <a:buChar char="▪"/>
            </a:pPr>
            <a:r>
              <a:rPr lang="en-US"/>
              <a:t>“ I need an accommodation for…</a:t>
            </a:r>
            <a:endParaRPr/>
          </a:p>
          <a:p>
            <a:pPr marL="685800" lvl="1" indent="-228600" algn="l" rtl="0">
              <a:lnSpc>
                <a:spcPct val="150000"/>
              </a:lnSpc>
              <a:spcBef>
                <a:spcPts val="1800"/>
              </a:spcBef>
              <a:spcAft>
                <a:spcPts val="0"/>
              </a:spcAft>
              <a:buSzPct val="100000"/>
              <a:buChar char="▪"/>
            </a:pPr>
            <a:r>
              <a:rPr lang="en-US"/>
              <a:t>“I’m having a hard time with…”</a:t>
            </a:r>
            <a:endParaRPr/>
          </a:p>
          <a:p>
            <a:pPr marL="685800" lvl="1" indent="-228600" algn="l" rtl="0">
              <a:lnSpc>
                <a:spcPct val="150000"/>
              </a:lnSpc>
              <a:spcBef>
                <a:spcPts val="1800"/>
              </a:spcBef>
              <a:spcAft>
                <a:spcPts val="0"/>
              </a:spcAft>
              <a:buClr>
                <a:schemeClr val="dk1"/>
              </a:buClr>
              <a:buSzPct val="100000"/>
              <a:buChar char="▪"/>
            </a:pPr>
            <a:r>
              <a:rPr lang="en-US"/>
              <a:t>“I need help with…”</a:t>
            </a:r>
            <a:endParaRPr/>
          </a:p>
          <a:p>
            <a:pPr marL="685800" lvl="1" indent="-228600" algn="l" rtl="0">
              <a:lnSpc>
                <a:spcPct val="150000"/>
              </a:lnSpc>
              <a:spcBef>
                <a:spcPts val="1800"/>
              </a:spcBef>
              <a:spcAft>
                <a:spcPts val="0"/>
              </a:spcAft>
              <a:buClr>
                <a:schemeClr val="dk1"/>
              </a:buClr>
              <a:buSzPct val="100000"/>
              <a:buChar char="▪"/>
            </a:pPr>
            <a:r>
              <a:rPr lang="en-US"/>
              <a:t>“It would be helpful if I could use/have/try…”</a:t>
            </a:r>
            <a:endParaRPr/>
          </a:p>
          <a:p>
            <a:pPr marL="685800" lvl="1" indent="-228600" algn="l" rtl="0">
              <a:lnSpc>
                <a:spcPct val="150000"/>
              </a:lnSpc>
              <a:spcBef>
                <a:spcPts val="1800"/>
              </a:spcBef>
              <a:spcAft>
                <a:spcPts val="0"/>
              </a:spcAft>
              <a:buClr>
                <a:schemeClr val="dk1"/>
              </a:buClr>
              <a:buSzPct val="100000"/>
              <a:buChar char="▪"/>
            </a:pPr>
            <a:r>
              <a:rPr lang="en-US"/>
              <a:t>“I could engage more fully if…”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9"/>
          <p:cNvSpPr txBox="1">
            <a:spLocks noGrp="1"/>
          </p:cNvSpPr>
          <p:nvPr>
            <p:ph type="title"/>
          </p:nvPr>
        </p:nvSpPr>
        <p:spPr>
          <a:xfrm>
            <a:off x="130662" y="222067"/>
            <a:ext cx="10515600" cy="11128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Step 1: Employee Requests an Accommodation</a:t>
            </a:r>
            <a:endParaRPr/>
          </a:p>
        </p:txBody>
      </p:sp>
      <p:sp>
        <p:nvSpPr>
          <p:cNvPr id="177" name="Google Shape;177;p59"/>
          <p:cNvSpPr txBox="1">
            <a:spLocks noGrp="1"/>
          </p:cNvSpPr>
          <p:nvPr>
            <p:ph type="body" idx="1"/>
          </p:nvPr>
        </p:nvSpPr>
        <p:spPr>
          <a:xfrm>
            <a:off x="239486" y="1739900"/>
            <a:ext cx="6368143" cy="5118100"/>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50000"/>
              </a:lnSpc>
              <a:spcBef>
                <a:spcPts val="0"/>
              </a:spcBef>
              <a:spcAft>
                <a:spcPts val="0"/>
              </a:spcAft>
              <a:buClr>
                <a:schemeClr val="dk1"/>
              </a:buClr>
              <a:buSzPts val="2000"/>
              <a:buFont typeface="Arial"/>
              <a:buChar char="•"/>
            </a:pPr>
            <a:r>
              <a:rPr lang="en-US" sz="2400"/>
              <a:t>Submit a request using the </a:t>
            </a:r>
            <a:r>
              <a:rPr lang="en-US" sz="2400" u="sng">
                <a:solidFill>
                  <a:srgbClr val="00274C"/>
                </a:solidFill>
                <a:hlinkClick r:id="rId3">
                  <a:extLst>
                    <a:ext uri="{A12FA001-AC4F-418D-AE19-62706E023703}">
                      <ahyp:hlinkClr xmlns:ahyp="http://schemas.microsoft.com/office/drawing/2018/hyperlinkcolor" val="tx"/>
                    </a:ext>
                  </a:extLst>
                </a:hlinkClick>
              </a:rPr>
              <a:t>ADA Initial Contact Form</a:t>
            </a:r>
            <a:r>
              <a:rPr lang="en-US" sz="2400" u="sng">
                <a:solidFill>
                  <a:srgbClr val="00274C"/>
                </a:solidFill>
              </a:rPr>
              <a:t>.</a:t>
            </a:r>
            <a:endParaRPr sz="2400">
              <a:solidFill>
                <a:srgbClr val="00274C"/>
              </a:solidFill>
            </a:endParaRPr>
          </a:p>
          <a:p>
            <a:pPr marL="285750" lvl="0" indent="-285750" algn="l" rtl="0">
              <a:lnSpc>
                <a:spcPct val="150000"/>
              </a:lnSpc>
              <a:spcBef>
                <a:spcPts val="1800"/>
              </a:spcBef>
              <a:spcAft>
                <a:spcPts val="0"/>
              </a:spcAft>
              <a:buClr>
                <a:srgbClr val="00274C"/>
              </a:buClr>
              <a:buSzPts val="2000"/>
              <a:buFont typeface="Arial"/>
              <a:buChar char="•"/>
            </a:pPr>
            <a:r>
              <a:rPr lang="en-US" sz="2400">
                <a:solidFill>
                  <a:srgbClr val="00274C"/>
                </a:solidFill>
              </a:rPr>
              <a:t>Supply medical documentation.</a:t>
            </a:r>
            <a:endParaRPr sz="1800"/>
          </a:p>
          <a:p>
            <a:pPr marL="742950" lvl="1" indent="-285750" algn="l" rtl="0">
              <a:lnSpc>
                <a:spcPct val="150000"/>
              </a:lnSpc>
              <a:spcBef>
                <a:spcPts val="1800"/>
              </a:spcBef>
              <a:spcAft>
                <a:spcPts val="0"/>
              </a:spcAft>
              <a:buClr>
                <a:srgbClr val="00274C"/>
              </a:buClr>
              <a:buSzPts val="1800"/>
              <a:buFont typeface="Arial"/>
              <a:buChar char="•"/>
            </a:pPr>
            <a:r>
              <a:rPr lang="en-US" sz="2000">
                <a:solidFill>
                  <a:srgbClr val="00274C"/>
                </a:solidFill>
              </a:rPr>
              <a:t>This allows the ADA Team to make a disability determination and ensures the employee is eligible for workplace accommodations.</a:t>
            </a:r>
            <a:endParaRPr sz="1600"/>
          </a:p>
          <a:p>
            <a:pPr marL="285750" lvl="0" indent="-285750" algn="l" rtl="0">
              <a:lnSpc>
                <a:spcPct val="150000"/>
              </a:lnSpc>
              <a:spcBef>
                <a:spcPts val="1800"/>
              </a:spcBef>
              <a:spcAft>
                <a:spcPts val="0"/>
              </a:spcAft>
              <a:buClr>
                <a:srgbClr val="00274C"/>
              </a:buClr>
              <a:buSzPts val="2000"/>
              <a:buFont typeface="Arial"/>
              <a:buChar char="•"/>
            </a:pPr>
            <a:r>
              <a:rPr lang="en-US" sz="2400">
                <a:solidFill>
                  <a:srgbClr val="00274C"/>
                </a:solidFill>
              </a:rPr>
              <a:t>Become familiar with policies and procedures.</a:t>
            </a:r>
            <a:endParaRPr sz="1800"/>
          </a:p>
        </p:txBody>
      </p:sp>
      <p:pic>
        <p:nvPicPr>
          <p:cNvPr id="178" name="Google Shape;178;p59" descr="A keyboard with a key stating &quot;submit request&quot;"/>
          <p:cNvPicPr preferRelativeResize="0">
            <a:picLocks noGrp="1"/>
          </p:cNvPicPr>
          <p:nvPr>
            <p:ph type="pic" idx="2"/>
          </p:nvPr>
        </p:nvPicPr>
        <p:blipFill rotWithShape="1">
          <a:blip r:embed="rId4">
            <a:alphaModFix/>
          </a:blip>
          <a:srcRect t="5872" b="5871"/>
          <a:stretch/>
        </p:blipFill>
        <p:spPr>
          <a:xfrm>
            <a:off x="6867542" y="2479719"/>
            <a:ext cx="4681781" cy="3032491"/>
          </a:xfrm>
          <a:prstGeom prst="rect">
            <a:avLst/>
          </a:prstGeom>
          <a:solidFill>
            <a:srgbClr val="FFFFFF"/>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a:t>Zoom Webinar Tips</a:t>
            </a:r>
            <a:endParaRPr/>
          </a:p>
        </p:txBody>
      </p:sp>
      <p:sp>
        <p:nvSpPr>
          <p:cNvPr id="66" name="Google Shape;66;p47"/>
          <p:cNvSpPr txBox="1">
            <a:spLocks noGrp="1"/>
          </p:cNvSpPr>
          <p:nvPr>
            <p:ph type="body" idx="1"/>
          </p:nvPr>
        </p:nvSpPr>
        <p:spPr>
          <a:xfrm>
            <a:off x="115613" y="1857703"/>
            <a:ext cx="11804243" cy="2013258"/>
          </a:xfrm>
          <a:prstGeom prst="rect">
            <a:avLst/>
          </a:prstGeom>
          <a:noFill/>
          <a:ln>
            <a:noFill/>
          </a:ln>
        </p:spPr>
        <p:txBody>
          <a:bodyPr spcFirstLastPara="1" wrap="square" lIns="91425" tIns="45700" rIns="91425" bIns="45700" anchor="t" anchorCtr="0">
            <a:normAutofit/>
          </a:bodyPr>
          <a:lstStyle/>
          <a:p>
            <a:pPr marL="514350" lvl="0" indent="-285750" algn="l" rtl="0">
              <a:lnSpc>
                <a:spcPct val="10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0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0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67" name="Google Shape;67;p47"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600892" y="4374167"/>
            <a:ext cx="10660380" cy="1956627"/>
          </a:xfrm>
          <a:prstGeom prst="rect">
            <a:avLst/>
          </a:prstGeom>
          <a:noFill/>
          <a:ln>
            <a:noFill/>
          </a:ln>
        </p:spPr>
      </p:pic>
      <p:sp>
        <p:nvSpPr>
          <p:cNvPr id="68" name="Google Shape;68;p47"/>
          <p:cNvSpPr/>
          <p:nvPr/>
        </p:nvSpPr>
        <p:spPr>
          <a:xfrm>
            <a:off x="6096000" y="5421238"/>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47"/>
          <p:cNvSpPr/>
          <p:nvPr/>
        </p:nvSpPr>
        <p:spPr>
          <a:xfrm>
            <a:off x="7587345" y="5424682"/>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155028" y="1969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Medical Documentation</a:t>
            </a:r>
            <a:endParaRPr/>
          </a:p>
        </p:txBody>
      </p:sp>
      <p:sp>
        <p:nvSpPr>
          <p:cNvPr id="184" name="Google Shape;184;p17"/>
          <p:cNvSpPr txBox="1">
            <a:spLocks noGrp="1"/>
          </p:cNvSpPr>
          <p:nvPr>
            <p:ph type="body" idx="1"/>
          </p:nvPr>
        </p:nvSpPr>
        <p:spPr>
          <a:xfrm>
            <a:off x="155028" y="1710782"/>
            <a:ext cx="11612902" cy="514721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40000"/>
              </a:lnSpc>
              <a:spcBef>
                <a:spcPts val="0"/>
              </a:spcBef>
              <a:spcAft>
                <a:spcPts val="0"/>
              </a:spcAft>
              <a:buClr>
                <a:schemeClr val="dk1"/>
              </a:buClr>
              <a:buSzPct val="100000"/>
              <a:buFont typeface="Noto Sans Symbols"/>
              <a:buChar char="▪"/>
            </a:pPr>
            <a:r>
              <a:rPr lang="en-US"/>
              <a:t>Medical documentation is needed unless the disability and need for accommodation is obvious.</a:t>
            </a:r>
            <a:endParaRPr/>
          </a:p>
          <a:p>
            <a:pPr marL="228600" lvl="0" indent="-228600" algn="l" rtl="0">
              <a:lnSpc>
                <a:spcPct val="140000"/>
              </a:lnSpc>
              <a:spcBef>
                <a:spcPts val="1800"/>
              </a:spcBef>
              <a:spcAft>
                <a:spcPts val="0"/>
              </a:spcAft>
              <a:buClr>
                <a:srgbClr val="00274C"/>
              </a:buClr>
              <a:buSzPct val="100000"/>
              <a:buFont typeface="Noto Sans Symbols"/>
              <a:buChar char="▪"/>
            </a:pPr>
            <a:r>
              <a:rPr lang="en-US" u="sng">
                <a:solidFill>
                  <a:srgbClr val="00274C"/>
                </a:solidFill>
                <a:hlinkClick r:id="rId3">
                  <a:extLst>
                    <a:ext uri="{A12FA001-AC4F-418D-AE19-62706E023703}">
                      <ahyp:hlinkClr xmlns:ahyp="http://schemas.microsoft.com/office/drawing/2018/hyperlinkcolor" val="tx"/>
                    </a:ext>
                  </a:extLst>
                </a:hlinkClick>
              </a:rPr>
              <a:t>Accommodation Medical Request Form (AMRF)</a:t>
            </a:r>
            <a:r>
              <a:rPr lang="en-US">
                <a:solidFill>
                  <a:srgbClr val="00274C"/>
                </a:solidFill>
              </a:rPr>
              <a:t> </a:t>
            </a:r>
            <a:r>
              <a:rPr lang="en-US"/>
              <a:t>or doctor’s note:</a:t>
            </a:r>
            <a:endParaRPr/>
          </a:p>
          <a:p>
            <a:pPr marL="685800" lvl="1" indent="-228600" algn="l" rtl="0">
              <a:lnSpc>
                <a:spcPct val="140000"/>
              </a:lnSpc>
              <a:spcBef>
                <a:spcPts val="1800"/>
              </a:spcBef>
              <a:spcAft>
                <a:spcPts val="0"/>
              </a:spcAft>
              <a:buClr>
                <a:schemeClr val="dk1"/>
              </a:buClr>
              <a:buSzPct val="100000"/>
              <a:buChar char="▪"/>
            </a:pPr>
            <a:r>
              <a:rPr lang="en-US"/>
              <a:t>Diagnosis</a:t>
            </a:r>
            <a:endParaRPr/>
          </a:p>
          <a:p>
            <a:pPr marL="685800" lvl="1" indent="-228600" algn="l" rtl="0">
              <a:lnSpc>
                <a:spcPct val="140000"/>
              </a:lnSpc>
              <a:spcBef>
                <a:spcPts val="1800"/>
              </a:spcBef>
              <a:spcAft>
                <a:spcPts val="0"/>
              </a:spcAft>
              <a:buClr>
                <a:schemeClr val="dk1"/>
              </a:buClr>
              <a:buSzPct val="100000"/>
              <a:buChar char="▪"/>
            </a:pPr>
            <a:r>
              <a:rPr lang="en-US"/>
              <a:t>Limitations/restrictions/barriers</a:t>
            </a:r>
            <a:endParaRPr/>
          </a:p>
          <a:p>
            <a:pPr marL="685800" lvl="1" indent="-228600" algn="l" rtl="0">
              <a:lnSpc>
                <a:spcPct val="140000"/>
              </a:lnSpc>
              <a:spcBef>
                <a:spcPts val="1800"/>
              </a:spcBef>
              <a:spcAft>
                <a:spcPts val="0"/>
              </a:spcAft>
              <a:buClr>
                <a:schemeClr val="dk1"/>
              </a:buClr>
              <a:buSzPct val="100000"/>
              <a:buChar char="▪"/>
            </a:pPr>
            <a:r>
              <a:rPr lang="en-US"/>
              <a:t>Recommendations</a:t>
            </a:r>
            <a:endParaRPr/>
          </a:p>
          <a:p>
            <a:pPr marL="685800" lvl="1" indent="-228600" algn="l" rtl="0">
              <a:lnSpc>
                <a:spcPct val="140000"/>
              </a:lnSpc>
              <a:spcBef>
                <a:spcPts val="1800"/>
              </a:spcBef>
              <a:spcAft>
                <a:spcPts val="0"/>
              </a:spcAft>
              <a:buClr>
                <a:schemeClr val="dk1"/>
              </a:buClr>
              <a:buSzPct val="100000"/>
              <a:buChar char="▪"/>
            </a:pPr>
            <a:r>
              <a:rPr lang="en-US"/>
              <a:t>Length of need</a:t>
            </a:r>
            <a:endParaRPr/>
          </a:p>
          <a:p>
            <a:pPr marL="228600" lvl="0" indent="-228600" algn="l" rtl="0">
              <a:lnSpc>
                <a:spcPct val="140000"/>
              </a:lnSpc>
              <a:spcBef>
                <a:spcPts val="1800"/>
              </a:spcBef>
              <a:spcAft>
                <a:spcPts val="0"/>
              </a:spcAft>
              <a:buClr>
                <a:schemeClr val="dk1"/>
              </a:buClr>
              <a:buSzPct val="100000"/>
              <a:buFont typeface="Noto Sans Symbols"/>
              <a:buChar char="▪"/>
            </a:pPr>
            <a:r>
              <a:rPr lang="en-US"/>
              <a:t>Confidentiality</a:t>
            </a:r>
            <a:endParaRPr/>
          </a:p>
          <a:p>
            <a:pPr marL="685800" lvl="1" indent="-228600" algn="l" rtl="0">
              <a:lnSpc>
                <a:spcPct val="140000"/>
              </a:lnSpc>
              <a:spcBef>
                <a:spcPts val="1800"/>
              </a:spcBef>
              <a:spcAft>
                <a:spcPts val="0"/>
              </a:spcAft>
              <a:buClr>
                <a:schemeClr val="dk1"/>
              </a:buClr>
              <a:buSzPct val="100000"/>
              <a:buChar char="▪"/>
            </a:pPr>
            <a:r>
              <a:rPr lang="en-US"/>
              <a:t>We do not share information about an employee’s disability or medical condition, symptoms, or personal information outside of the ADA Team without an explicit need to know.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0"/>
          <p:cNvSpPr txBox="1">
            <a:spLocks noGrp="1"/>
          </p:cNvSpPr>
          <p:nvPr>
            <p:ph type="title"/>
          </p:nvPr>
        </p:nvSpPr>
        <p:spPr>
          <a:xfrm>
            <a:off x="231709" y="182235"/>
            <a:ext cx="94721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Step 2: Employee Meets with an Accessibility Specialist</a:t>
            </a:r>
            <a:endParaRPr/>
          </a:p>
        </p:txBody>
      </p:sp>
      <p:pic>
        <p:nvPicPr>
          <p:cNvPr id="190" name="Google Shape;190;p60" descr="Two people sit at a table. One is speaking, the other is taking notes on a laptop"/>
          <p:cNvPicPr preferRelativeResize="0"/>
          <p:nvPr/>
        </p:nvPicPr>
        <p:blipFill rotWithShape="1">
          <a:blip r:embed="rId3">
            <a:alphaModFix/>
          </a:blip>
          <a:srcRect/>
          <a:stretch/>
        </p:blipFill>
        <p:spPr>
          <a:xfrm>
            <a:off x="373409" y="2650471"/>
            <a:ext cx="4064508" cy="2931834"/>
          </a:xfrm>
          <a:prstGeom prst="rect">
            <a:avLst/>
          </a:prstGeom>
          <a:solidFill>
            <a:srgbClr val="FFFFFF"/>
          </a:solidFill>
          <a:ln>
            <a:noFill/>
          </a:ln>
        </p:spPr>
      </p:pic>
      <p:sp>
        <p:nvSpPr>
          <p:cNvPr id="191" name="Google Shape;191;p60"/>
          <p:cNvSpPr txBox="1">
            <a:spLocks noGrp="1"/>
          </p:cNvSpPr>
          <p:nvPr>
            <p:ph type="body" idx="1"/>
          </p:nvPr>
        </p:nvSpPr>
        <p:spPr>
          <a:xfrm>
            <a:off x="3836505" y="1690688"/>
            <a:ext cx="7517296" cy="492601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Employees will meet to discuss their request in detail. This is an opportunity to provide additional information and share lived experiences.</a:t>
            </a:r>
            <a:endParaRPr/>
          </a:p>
          <a:p>
            <a:pPr marL="685800" lvl="1" indent="-228600" algn="l" rtl="0">
              <a:lnSpc>
                <a:spcPct val="150000"/>
              </a:lnSpc>
              <a:spcBef>
                <a:spcPts val="1800"/>
              </a:spcBef>
              <a:spcAft>
                <a:spcPts val="0"/>
              </a:spcAft>
              <a:buClr>
                <a:schemeClr val="dk1"/>
              </a:buClr>
              <a:buSzPct val="100000"/>
              <a:buChar char="▪"/>
            </a:pPr>
            <a:r>
              <a:rPr lang="en-US"/>
              <a:t>This meeting can take place during the workday without using PTO/vacation time, so long as the employee has their supervisor’s approval.</a:t>
            </a:r>
            <a:endParaRPr/>
          </a:p>
          <a:p>
            <a:pPr marL="685800" lvl="1" indent="-228600" algn="l" rtl="0">
              <a:lnSpc>
                <a:spcPct val="150000"/>
              </a:lnSpc>
              <a:spcBef>
                <a:spcPts val="1800"/>
              </a:spcBef>
              <a:spcAft>
                <a:spcPts val="0"/>
              </a:spcAft>
              <a:buClr>
                <a:schemeClr val="dk1"/>
              </a:buClr>
              <a:buSzPct val="100000"/>
              <a:buChar char="▪"/>
            </a:pPr>
            <a:r>
              <a:rPr lang="en-US"/>
              <a:t>The employee does not need to disclose to the supervisor specifics regarding the meeting. They should, however, give adequate notice of the need to meet with ECRT and provide the date/time of the scheduled meeting.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155028" y="2284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What Information Is Needed</a:t>
            </a:r>
            <a:endParaRPr/>
          </a:p>
        </p:txBody>
      </p:sp>
      <p:sp>
        <p:nvSpPr>
          <p:cNvPr id="197" name="Google Shape;197;p19"/>
          <p:cNvSpPr txBox="1">
            <a:spLocks noGrp="1"/>
          </p:cNvSpPr>
          <p:nvPr>
            <p:ph type="body" idx="1"/>
          </p:nvPr>
        </p:nvSpPr>
        <p:spPr>
          <a:xfrm>
            <a:off x="155028" y="1818290"/>
            <a:ext cx="11198772" cy="488731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8108"/>
              <a:buFont typeface="Noto Sans Symbols"/>
              <a:buChar char="▪"/>
            </a:pPr>
            <a:r>
              <a:rPr lang="en-US"/>
              <a:t>Accessibility Specialists will:</a:t>
            </a:r>
            <a:endParaRPr/>
          </a:p>
          <a:p>
            <a:pPr marL="685800" lvl="1" indent="-228600" algn="l" rtl="0">
              <a:lnSpc>
                <a:spcPct val="150000"/>
              </a:lnSpc>
              <a:spcBef>
                <a:spcPts val="1800"/>
              </a:spcBef>
              <a:spcAft>
                <a:spcPts val="0"/>
              </a:spcAft>
              <a:buClr>
                <a:schemeClr val="dk1"/>
              </a:buClr>
              <a:buSzPct val="108108"/>
              <a:buChar char="▪"/>
            </a:pPr>
            <a:r>
              <a:rPr lang="en-US"/>
              <a:t>Confirm essential job functions – tasks that are critical to the role where removing them would fundamentally alter the job.</a:t>
            </a:r>
            <a:endParaRPr/>
          </a:p>
          <a:p>
            <a:pPr marL="685800" lvl="1" indent="-228600" algn="l" rtl="0">
              <a:lnSpc>
                <a:spcPct val="150000"/>
              </a:lnSpc>
              <a:spcBef>
                <a:spcPts val="1800"/>
              </a:spcBef>
              <a:spcAft>
                <a:spcPts val="0"/>
              </a:spcAft>
              <a:buClr>
                <a:schemeClr val="dk1"/>
              </a:buClr>
              <a:buSzPct val="108108"/>
              <a:buChar char="▪"/>
            </a:pPr>
            <a:r>
              <a:rPr lang="en-US"/>
              <a:t>Determine barriers – what is it about the job or environment that is creating difficulty?</a:t>
            </a:r>
            <a:endParaRPr/>
          </a:p>
          <a:p>
            <a:pPr marL="685800" lvl="1" indent="-228600" algn="l" rtl="0">
              <a:lnSpc>
                <a:spcPct val="150000"/>
              </a:lnSpc>
              <a:spcBef>
                <a:spcPts val="1800"/>
              </a:spcBef>
              <a:spcAft>
                <a:spcPts val="0"/>
              </a:spcAft>
              <a:buClr>
                <a:schemeClr val="dk1"/>
              </a:buClr>
              <a:buSzPct val="108108"/>
              <a:buChar char="▪"/>
            </a:pPr>
            <a:r>
              <a:rPr lang="en-US"/>
              <a:t>Consult with resources for guidance and assistance.</a:t>
            </a:r>
            <a:endParaRPr/>
          </a:p>
          <a:p>
            <a:pPr marL="1143000" lvl="2" indent="-228600" algn="l" rtl="0">
              <a:lnSpc>
                <a:spcPct val="150000"/>
              </a:lnSpc>
              <a:spcBef>
                <a:spcPts val="1800"/>
              </a:spcBef>
              <a:spcAft>
                <a:spcPts val="0"/>
              </a:spcAft>
              <a:buClr>
                <a:srgbClr val="00274C"/>
              </a:buClr>
              <a:buSzPct val="108107"/>
              <a:buChar char="▪"/>
            </a:pPr>
            <a:r>
              <a:rPr lang="en-US"/>
              <a:t>Example: </a:t>
            </a:r>
            <a:r>
              <a:rPr lang="en-US" u="sng">
                <a:solidFill>
                  <a:srgbClr val="00274C"/>
                </a:solidFill>
                <a:hlinkClick r:id="rId3">
                  <a:extLst>
                    <a:ext uri="{A12FA001-AC4F-418D-AE19-62706E023703}">
                      <ahyp:hlinkClr xmlns:ahyp="http://schemas.microsoft.com/office/drawing/2018/hyperlinkcolor" val="tx"/>
                    </a:ext>
                  </a:extLst>
                </a:hlinkClick>
              </a:rPr>
              <a:t>Job Accommodation Network (JAN)</a:t>
            </a:r>
            <a:r>
              <a:rPr lang="en-US" u="sng">
                <a:solidFill>
                  <a:srgbClr val="00274C"/>
                </a:solidFill>
              </a:rPr>
              <a:t>.</a:t>
            </a:r>
            <a:endParaRPr>
              <a:solidFill>
                <a:srgbClr val="00274C"/>
              </a:solidFill>
            </a:endParaRPr>
          </a:p>
          <a:p>
            <a:pPr marL="685800" lvl="1" indent="-228600" algn="l" rtl="0">
              <a:lnSpc>
                <a:spcPct val="150000"/>
              </a:lnSpc>
              <a:spcBef>
                <a:spcPts val="1800"/>
              </a:spcBef>
              <a:spcAft>
                <a:spcPts val="0"/>
              </a:spcAft>
              <a:buClr>
                <a:schemeClr val="dk1"/>
              </a:buClr>
              <a:buSzPct val="108108"/>
              <a:buChar char="▪"/>
            </a:pPr>
            <a:r>
              <a:rPr lang="en-US"/>
              <a:t>Consider reasonable alternatives.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Essential Job Functions</a:t>
            </a:r>
            <a:endParaRPr/>
          </a:p>
        </p:txBody>
      </p:sp>
      <p:sp>
        <p:nvSpPr>
          <p:cNvPr id="203" name="Google Shape;203;p21"/>
          <p:cNvSpPr txBox="1">
            <a:spLocks noGrp="1"/>
          </p:cNvSpPr>
          <p:nvPr>
            <p:ph type="body" idx="1"/>
          </p:nvPr>
        </p:nvSpPr>
        <p:spPr>
          <a:xfrm>
            <a:off x="137160" y="1731328"/>
            <a:ext cx="11592385" cy="512667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60000"/>
              </a:lnSpc>
              <a:spcBef>
                <a:spcPts val="0"/>
              </a:spcBef>
              <a:spcAft>
                <a:spcPts val="0"/>
              </a:spcAft>
              <a:buClr>
                <a:schemeClr val="dk1"/>
              </a:buClr>
              <a:buSzPct val="100000"/>
              <a:buFont typeface="Noto Sans Symbols"/>
              <a:buChar char="▪"/>
            </a:pPr>
            <a:r>
              <a:rPr lang="en-US" sz="2400"/>
              <a:t>Essential job functions are job duties an employee </a:t>
            </a:r>
            <a:r>
              <a:rPr lang="en-US" sz="2400" i="1"/>
              <a:t>must</a:t>
            </a:r>
            <a:r>
              <a:rPr lang="en-US" sz="2400"/>
              <a:t> perform.</a:t>
            </a:r>
            <a:endParaRPr sz="2400"/>
          </a:p>
          <a:p>
            <a:pPr marL="685800" lvl="1" indent="-228600" algn="l" rtl="0">
              <a:lnSpc>
                <a:spcPct val="160000"/>
              </a:lnSpc>
              <a:spcBef>
                <a:spcPts val="1800"/>
              </a:spcBef>
              <a:spcAft>
                <a:spcPts val="0"/>
              </a:spcAft>
              <a:buClr>
                <a:schemeClr val="dk1"/>
              </a:buClr>
              <a:buSzPct val="100000"/>
              <a:buChar char="▪"/>
            </a:pPr>
            <a:r>
              <a:rPr lang="en-US" sz="1800"/>
              <a:t>These are not incidental, extra, or secondary job duties.</a:t>
            </a:r>
            <a:endParaRPr sz="1800"/>
          </a:p>
          <a:p>
            <a:pPr marL="228600" lvl="0" indent="-228600" algn="l" rtl="0">
              <a:lnSpc>
                <a:spcPct val="160000"/>
              </a:lnSpc>
              <a:spcBef>
                <a:spcPts val="1800"/>
              </a:spcBef>
              <a:spcAft>
                <a:spcPts val="0"/>
              </a:spcAft>
              <a:buClr>
                <a:schemeClr val="dk1"/>
              </a:buClr>
              <a:buSzPct val="100000"/>
              <a:buFont typeface="Noto Sans Symbols"/>
              <a:buChar char="▪"/>
            </a:pPr>
            <a:r>
              <a:rPr lang="en-US" sz="2400"/>
              <a:t>Examples of essential job functions:</a:t>
            </a:r>
            <a:endParaRPr sz="2400"/>
          </a:p>
          <a:p>
            <a:pPr marL="685800" lvl="1" indent="-228600" algn="l" rtl="0">
              <a:lnSpc>
                <a:spcPct val="160000"/>
              </a:lnSpc>
              <a:spcBef>
                <a:spcPts val="1800"/>
              </a:spcBef>
              <a:spcAft>
                <a:spcPts val="0"/>
              </a:spcAft>
              <a:buClr>
                <a:schemeClr val="dk1"/>
              </a:buClr>
              <a:buSzPct val="100000"/>
              <a:buChar char="▪"/>
            </a:pPr>
            <a:r>
              <a:rPr lang="en-US" sz="1800"/>
              <a:t>A truck driver must have the ability to operate/drive a truck.</a:t>
            </a:r>
            <a:endParaRPr sz="1800"/>
          </a:p>
          <a:p>
            <a:pPr marL="685800" lvl="1" indent="-228600" algn="l" rtl="0">
              <a:lnSpc>
                <a:spcPct val="160000"/>
              </a:lnSpc>
              <a:spcBef>
                <a:spcPts val="1800"/>
              </a:spcBef>
              <a:spcAft>
                <a:spcPts val="0"/>
              </a:spcAft>
              <a:buClr>
                <a:schemeClr val="dk1"/>
              </a:buClr>
              <a:buSzPct val="100000"/>
              <a:buChar char="▪"/>
            </a:pPr>
            <a:r>
              <a:rPr lang="en-US" sz="1800"/>
              <a:t>A nurse in the ED must have the ability to perform CPR.</a:t>
            </a:r>
            <a:endParaRPr sz="1800"/>
          </a:p>
          <a:p>
            <a:pPr marL="228600" lvl="0" indent="-228600" algn="l" rtl="0">
              <a:lnSpc>
                <a:spcPct val="160000"/>
              </a:lnSpc>
              <a:spcBef>
                <a:spcPts val="1800"/>
              </a:spcBef>
              <a:spcAft>
                <a:spcPts val="0"/>
              </a:spcAft>
              <a:buClr>
                <a:schemeClr val="dk1"/>
              </a:buClr>
              <a:buSzPct val="100000"/>
              <a:buFont typeface="Noto Sans Symbols"/>
              <a:buChar char="▪"/>
            </a:pPr>
            <a:r>
              <a:rPr lang="en-US" sz="2400"/>
              <a:t>Examples of non-essential job functions:</a:t>
            </a:r>
            <a:endParaRPr sz="2400"/>
          </a:p>
          <a:p>
            <a:pPr marL="685800" lvl="1" indent="-228600" algn="l" rtl="0">
              <a:lnSpc>
                <a:spcPct val="160000"/>
              </a:lnSpc>
              <a:spcBef>
                <a:spcPts val="1800"/>
              </a:spcBef>
              <a:spcAft>
                <a:spcPts val="0"/>
              </a:spcAft>
              <a:buClr>
                <a:schemeClr val="dk1"/>
              </a:buClr>
              <a:buSzPct val="100000"/>
              <a:buChar char="▪"/>
            </a:pPr>
            <a:r>
              <a:rPr lang="en-US" sz="1800"/>
              <a:t>A truck driver scheduling meetings.</a:t>
            </a:r>
            <a:endParaRPr sz="1800"/>
          </a:p>
          <a:p>
            <a:pPr marL="685800" lvl="1" indent="-228600" algn="l" rtl="0">
              <a:lnSpc>
                <a:spcPct val="160000"/>
              </a:lnSpc>
              <a:spcBef>
                <a:spcPts val="1800"/>
              </a:spcBef>
              <a:spcAft>
                <a:spcPts val="0"/>
              </a:spcAft>
              <a:buClr>
                <a:schemeClr val="dk1"/>
              </a:buClr>
              <a:buSzPct val="100000"/>
              <a:buChar char="▪"/>
            </a:pPr>
            <a:r>
              <a:rPr lang="en-US" sz="1800"/>
              <a:t>A nurse in the ED filling the copy machine with paper.</a:t>
            </a:r>
            <a:endParaRPr sz="1800"/>
          </a:p>
          <a:p>
            <a:pPr marL="228600" lvl="0" indent="-77470" algn="l" rtl="0">
              <a:lnSpc>
                <a:spcPct val="100000"/>
              </a:lnSpc>
              <a:spcBef>
                <a:spcPts val="1800"/>
              </a:spcBef>
              <a:spcAft>
                <a:spcPts val="0"/>
              </a:spcAft>
              <a:buClr>
                <a:schemeClr val="dk1"/>
              </a:buClr>
              <a:buSzPct val="100000"/>
              <a:buFont typeface="Noto Sans Symbols"/>
              <a:buNone/>
            </a:pP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1"/>
          <p:cNvSpPr txBox="1">
            <a:spLocks noGrp="1"/>
          </p:cNvSpPr>
          <p:nvPr>
            <p:ph type="title"/>
          </p:nvPr>
        </p:nvSpPr>
        <p:spPr>
          <a:xfrm>
            <a:off x="241041" y="197174"/>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Step 3a: Accessibility Specialist Meets with the Unit HR</a:t>
            </a:r>
            <a:endParaRPr/>
          </a:p>
        </p:txBody>
      </p:sp>
      <p:pic>
        <p:nvPicPr>
          <p:cNvPr id="209" name="Google Shape;209;p61" descr="Two individuals meeting at a table, one using a laptop. Both have thought bubbles."/>
          <p:cNvPicPr preferRelativeResize="0"/>
          <p:nvPr/>
        </p:nvPicPr>
        <p:blipFill rotWithShape="1">
          <a:blip r:embed="rId3">
            <a:alphaModFix/>
          </a:blip>
          <a:srcRect/>
          <a:stretch/>
        </p:blipFill>
        <p:spPr>
          <a:xfrm>
            <a:off x="136847" y="3429000"/>
            <a:ext cx="3934497" cy="2940627"/>
          </a:xfrm>
          <a:prstGeom prst="rect">
            <a:avLst/>
          </a:prstGeom>
          <a:noFill/>
          <a:ln>
            <a:noFill/>
          </a:ln>
        </p:spPr>
      </p:pic>
      <p:sp>
        <p:nvSpPr>
          <p:cNvPr id="210" name="Google Shape;210;p61"/>
          <p:cNvSpPr txBox="1">
            <a:spLocks noGrp="1"/>
          </p:cNvSpPr>
          <p:nvPr>
            <p:ph type="body" idx="1"/>
          </p:nvPr>
        </p:nvSpPr>
        <p:spPr>
          <a:xfrm>
            <a:off x="3512127" y="1699600"/>
            <a:ext cx="8543026" cy="51584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200"/>
              <a:buChar char="▪"/>
            </a:pPr>
            <a:r>
              <a:rPr lang="en-US" sz="2200"/>
              <a:t>New as of March 2024</a:t>
            </a:r>
            <a:endParaRPr/>
          </a:p>
          <a:p>
            <a:pPr marL="228600" lvl="0" indent="-228600" algn="l" rtl="0">
              <a:lnSpc>
                <a:spcPct val="150000"/>
              </a:lnSpc>
              <a:spcBef>
                <a:spcPts val="0"/>
              </a:spcBef>
              <a:spcAft>
                <a:spcPts val="0"/>
              </a:spcAft>
              <a:buClr>
                <a:schemeClr val="dk1"/>
              </a:buClr>
              <a:buSzPts val="2200"/>
              <a:buFont typeface="Noto Sans Symbols"/>
              <a:buChar char="▪"/>
            </a:pPr>
            <a:r>
              <a:rPr lang="en-US" sz="2200"/>
              <a:t>Accessibility Specialists may meet with the employee’s unit Human Resources representative(s) prior to meeting with the supervisor.</a:t>
            </a:r>
            <a:endParaRPr/>
          </a:p>
          <a:p>
            <a:pPr marL="685800" lvl="1" indent="-228600" algn="l" rtl="0">
              <a:lnSpc>
                <a:spcPct val="150000"/>
              </a:lnSpc>
              <a:spcBef>
                <a:spcPts val="1800"/>
              </a:spcBef>
              <a:spcAft>
                <a:spcPts val="0"/>
              </a:spcAft>
              <a:buSzPts val="2000"/>
              <a:buChar char="▪"/>
            </a:pPr>
            <a:r>
              <a:rPr lang="en-US" sz="2000"/>
              <a:t>The unit HR representative can share information regarding: </a:t>
            </a:r>
            <a:endParaRPr/>
          </a:p>
          <a:p>
            <a:pPr marL="1143000" lvl="2" indent="-228600" algn="l" rtl="0">
              <a:lnSpc>
                <a:spcPct val="150000"/>
              </a:lnSpc>
              <a:spcBef>
                <a:spcPts val="1800"/>
              </a:spcBef>
              <a:spcAft>
                <a:spcPts val="0"/>
              </a:spcAft>
              <a:buSzPts val="1800"/>
              <a:buChar char="▪"/>
            </a:pPr>
            <a:r>
              <a:rPr lang="en-US" sz="1800"/>
              <a:t>Overall staffing trends.</a:t>
            </a:r>
            <a:endParaRPr/>
          </a:p>
          <a:p>
            <a:pPr marL="1143000" lvl="2" indent="-228600" algn="l" rtl="0">
              <a:lnSpc>
                <a:spcPct val="150000"/>
              </a:lnSpc>
              <a:spcBef>
                <a:spcPts val="1800"/>
              </a:spcBef>
              <a:spcAft>
                <a:spcPts val="0"/>
              </a:spcAft>
              <a:buSzPts val="1800"/>
              <a:buChar char="▪"/>
            </a:pPr>
            <a:r>
              <a:rPr lang="en-US" sz="1800"/>
              <a:t>Policy-related information.</a:t>
            </a:r>
            <a:endParaRPr/>
          </a:p>
          <a:p>
            <a:pPr marL="1143000" lvl="2" indent="-228600" algn="l" rtl="0">
              <a:lnSpc>
                <a:spcPct val="150000"/>
              </a:lnSpc>
              <a:spcBef>
                <a:spcPts val="1800"/>
              </a:spcBef>
              <a:spcAft>
                <a:spcPts val="0"/>
              </a:spcAft>
              <a:buSzPts val="1800"/>
              <a:buChar char="▪"/>
            </a:pPr>
            <a:r>
              <a:rPr lang="en-US" sz="1800"/>
              <a:t>The employee’s use of PTO/vacation time.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2"/>
          <p:cNvSpPr txBox="1">
            <a:spLocks noGrp="1"/>
          </p:cNvSpPr>
          <p:nvPr>
            <p:ph type="title"/>
          </p:nvPr>
        </p:nvSpPr>
        <p:spPr>
          <a:xfrm>
            <a:off x="0" y="197174"/>
            <a:ext cx="996488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4000"/>
              <a:buFont typeface="Verdana"/>
              <a:buNone/>
            </a:pPr>
            <a:r>
              <a:rPr lang="en-US" sz="4000"/>
              <a:t>Step 3b: Accessibility Specialist Meets with the Supervisor and Unit HR</a:t>
            </a:r>
            <a:endParaRPr sz="4000"/>
          </a:p>
        </p:txBody>
      </p:sp>
      <p:sp>
        <p:nvSpPr>
          <p:cNvPr id="216" name="Google Shape;216;p62"/>
          <p:cNvSpPr txBox="1">
            <a:spLocks noGrp="1"/>
          </p:cNvSpPr>
          <p:nvPr>
            <p:ph type="body" idx="1"/>
          </p:nvPr>
        </p:nvSpPr>
        <p:spPr>
          <a:xfrm>
            <a:off x="89650" y="1709057"/>
            <a:ext cx="8548741" cy="5148943"/>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1900"/>
              <a:buChar char="▪"/>
            </a:pPr>
            <a:r>
              <a:rPr lang="en-US" sz="1900"/>
              <a:t>The Accessibility Specialist will have made a disability determination and initially reviewed the employee’s preferred request for reasonableness.</a:t>
            </a:r>
            <a:endParaRPr/>
          </a:p>
          <a:p>
            <a:pPr marL="228600" lvl="0" indent="-228600" algn="l" rtl="0">
              <a:lnSpc>
                <a:spcPct val="150000"/>
              </a:lnSpc>
              <a:spcBef>
                <a:spcPts val="1800"/>
              </a:spcBef>
              <a:spcAft>
                <a:spcPts val="0"/>
              </a:spcAft>
              <a:buClr>
                <a:schemeClr val="dk1"/>
              </a:buClr>
              <a:buSzPts val="1900"/>
              <a:buFont typeface="Noto Sans Symbols"/>
              <a:buChar char="▪"/>
            </a:pPr>
            <a:r>
              <a:rPr lang="en-US" sz="1900"/>
              <a:t>The unit must be able to discuss the employee’s essential job functions.</a:t>
            </a:r>
            <a:endParaRPr/>
          </a:p>
          <a:p>
            <a:pPr marL="228600" lvl="0" indent="-228600" algn="l" rtl="0">
              <a:lnSpc>
                <a:spcPct val="150000"/>
              </a:lnSpc>
              <a:spcBef>
                <a:spcPts val="1800"/>
              </a:spcBef>
              <a:spcAft>
                <a:spcPts val="0"/>
              </a:spcAft>
              <a:buClr>
                <a:schemeClr val="dk1"/>
              </a:buClr>
              <a:buSzPts val="1900"/>
              <a:buFont typeface="Noto Sans Symbols"/>
              <a:buChar char="▪"/>
            </a:pPr>
            <a:r>
              <a:rPr lang="en-US" sz="1900"/>
              <a:t>This meeting provides the unit the ability to discuss their needs and get answers to their questions.</a:t>
            </a:r>
            <a:endParaRPr/>
          </a:p>
          <a:p>
            <a:pPr marL="228600" lvl="0" indent="-228600" algn="l" rtl="0">
              <a:lnSpc>
                <a:spcPct val="150000"/>
              </a:lnSpc>
              <a:spcBef>
                <a:spcPts val="1800"/>
              </a:spcBef>
              <a:spcAft>
                <a:spcPts val="0"/>
              </a:spcAft>
              <a:buClr>
                <a:schemeClr val="dk1"/>
              </a:buClr>
              <a:buSzPts val="1900"/>
              <a:buFont typeface="Noto Sans Symbols"/>
              <a:buChar char="▪"/>
            </a:pPr>
            <a:r>
              <a:rPr lang="en-US" sz="1900"/>
              <a:t>If a unit cannot support an employee’s preferred accommodation, they should explain how the request may pose a burden to the unit. </a:t>
            </a:r>
            <a:endParaRPr sz="1900"/>
          </a:p>
        </p:txBody>
      </p:sp>
      <p:pic>
        <p:nvPicPr>
          <p:cNvPr id="217" name="Google Shape;217;p62" descr="3 people sit at a table talking"/>
          <p:cNvPicPr preferRelativeResize="0"/>
          <p:nvPr/>
        </p:nvPicPr>
        <p:blipFill rotWithShape="1">
          <a:blip r:embed="rId3">
            <a:alphaModFix/>
          </a:blip>
          <a:srcRect l="13514" t="4868" r="33026" b="9327"/>
          <a:stretch/>
        </p:blipFill>
        <p:spPr>
          <a:xfrm>
            <a:off x="8638391" y="2703337"/>
            <a:ext cx="3463959" cy="2918941"/>
          </a:xfrm>
          <a:prstGeom prst="ellipse">
            <a:avLst/>
          </a:prstGeom>
          <a:noFill/>
          <a:ln>
            <a:noFill/>
          </a:ln>
          <a:effectLst>
            <a:outerShdw blurRad="381000" dist="292100" dir="5400000" sx="-80000" sy="-18000" rotWithShape="0">
              <a:srgbClr val="000000">
                <a:alpha val="21568"/>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106680" y="222885"/>
            <a:ext cx="99110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Determining Reasonableness</a:t>
            </a:r>
            <a:endParaRPr/>
          </a:p>
        </p:txBody>
      </p:sp>
      <p:sp>
        <p:nvSpPr>
          <p:cNvPr id="223" name="Google Shape;223;p23"/>
          <p:cNvSpPr txBox="1">
            <a:spLocks noGrp="1"/>
          </p:cNvSpPr>
          <p:nvPr>
            <p:ph type="body" idx="1"/>
          </p:nvPr>
        </p:nvSpPr>
        <p:spPr>
          <a:xfrm>
            <a:off x="340489" y="1713836"/>
            <a:ext cx="4706074" cy="5144163"/>
          </a:xfrm>
          <a:prstGeom prst="rect">
            <a:avLst/>
          </a:prstGeom>
          <a:noFill/>
          <a:ln>
            <a:noFill/>
          </a:ln>
        </p:spPr>
        <p:txBody>
          <a:bodyPr spcFirstLastPara="1" wrap="square" lIns="91425" tIns="45700" rIns="91425" bIns="45700" anchor="t" anchorCtr="0">
            <a:noAutofit/>
          </a:bodyPr>
          <a:lstStyle/>
          <a:p>
            <a:pPr marL="228600" lvl="0" indent="-201930" algn="l" rtl="0">
              <a:lnSpc>
                <a:spcPct val="100000"/>
              </a:lnSpc>
              <a:spcBef>
                <a:spcPts val="1800"/>
              </a:spcBef>
              <a:spcAft>
                <a:spcPts val="0"/>
              </a:spcAft>
              <a:buClr>
                <a:schemeClr val="dk1"/>
              </a:buClr>
              <a:buSzPts val="2400"/>
              <a:buFont typeface="Noto Sans Symbols"/>
              <a:buChar char="▪"/>
            </a:pPr>
            <a:r>
              <a:rPr lang="en-US" sz="2400"/>
              <a:t>All accommodations are assessed on a case-by-case basis.</a:t>
            </a:r>
            <a:endParaRPr/>
          </a:p>
          <a:p>
            <a:pPr marL="228600" lvl="0" indent="-201930" algn="l" rtl="0">
              <a:lnSpc>
                <a:spcPct val="100000"/>
              </a:lnSpc>
              <a:spcBef>
                <a:spcPts val="1800"/>
              </a:spcBef>
              <a:spcAft>
                <a:spcPts val="0"/>
              </a:spcAft>
              <a:buClr>
                <a:schemeClr val="dk1"/>
              </a:buClr>
              <a:buSzPts val="2400"/>
              <a:buFont typeface="Noto Sans Symbols"/>
              <a:buChar char="▪"/>
            </a:pPr>
            <a:r>
              <a:rPr lang="en-US" sz="2400"/>
              <a:t>Medical necessity is </a:t>
            </a:r>
            <a:r>
              <a:rPr lang="en-US" sz="2400" b="1" i="1"/>
              <a:t>NOT</a:t>
            </a:r>
            <a:r>
              <a:rPr lang="en-US" sz="2400"/>
              <a:t> the threshold for determination.</a:t>
            </a:r>
            <a:endParaRPr/>
          </a:p>
          <a:p>
            <a:pPr marL="228600" lvl="0" indent="-201930" algn="l" rtl="0">
              <a:lnSpc>
                <a:spcPct val="100000"/>
              </a:lnSpc>
              <a:spcBef>
                <a:spcPts val="1800"/>
              </a:spcBef>
              <a:spcAft>
                <a:spcPts val="0"/>
              </a:spcAft>
              <a:buClr>
                <a:schemeClr val="dk1"/>
              </a:buClr>
              <a:buSzPts val="2400"/>
              <a:buFont typeface="Noto Sans Symbols"/>
              <a:buChar char="▪"/>
            </a:pPr>
            <a:r>
              <a:rPr lang="en-US" sz="2400"/>
              <a:t>If multiple accommodations are effective, the unit can choose which effective and reasonable accommodation to implement.</a:t>
            </a:r>
            <a:endParaRPr sz="2400"/>
          </a:p>
        </p:txBody>
      </p:sp>
      <p:sp>
        <p:nvSpPr>
          <p:cNvPr id="224" name="Google Shape;224;p23"/>
          <p:cNvSpPr txBox="1">
            <a:spLocks noGrp="1"/>
          </p:cNvSpPr>
          <p:nvPr>
            <p:ph type="body" idx="2"/>
          </p:nvPr>
        </p:nvSpPr>
        <p:spPr>
          <a:xfrm>
            <a:off x="5460221" y="1713836"/>
            <a:ext cx="6574420" cy="5144162"/>
          </a:xfrm>
          <a:prstGeom prst="rect">
            <a:avLst/>
          </a:prstGeom>
          <a:noFill/>
          <a:ln>
            <a:noFill/>
          </a:ln>
        </p:spPr>
        <p:txBody>
          <a:bodyPr spcFirstLastPara="1" wrap="square" lIns="91425" tIns="45700" rIns="91425" bIns="45700" anchor="t" anchorCtr="0">
            <a:normAutofit lnSpcReduction="10000"/>
          </a:bodyPr>
          <a:lstStyle/>
          <a:p>
            <a:pPr marL="26669" lvl="0" indent="0" algn="l" rtl="0">
              <a:lnSpc>
                <a:spcPct val="100000"/>
              </a:lnSpc>
              <a:spcBef>
                <a:spcPts val="1800"/>
              </a:spcBef>
              <a:spcAft>
                <a:spcPts val="0"/>
              </a:spcAft>
              <a:buClr>
                <a:schemeClr val="dk1"/>
              </a:buClr>
              <a:buSzPts val="2800"/>
              <a:buNone/>
            </a:pPr>
            <a:r>
              <a:rPr lang="en-US"/>
              <a:t>Exceptions:</a:t>
            </a:r>
            <a:endParaRPr/>
          </a:p>
          <a:p>
            <a:pPr marL="404813" lvl="1" indent="-173038" algn="l" rtl="0">
              <a:lnSpc>
                <a:spcPct val="100000"/>
              </a:lnSpc>
              <a:spcBef>
                <a:spcPts val="1800"/>
              </a:spcBef>
              <a:spcAft>
                <a:spcPts val="0"/>
              </a:spcAft>
              <a:buClr>
                <a:schemeClr val="dk1"/>
              </a:buClr>
              <a:buSzPts val="2400"/>
              <a:buChar char="▪"/>
            </a:pPr>
            <a:r>
              <a:rPr lang="en-US"/>
              <a:t>Direct threat to health and/or safety.</a:t>
            </a:r>
            <a:endParaRPr/>
          </a:p>
          <a:p>
            <a:pPr marL="404813" lvl="1" indent="-173038" algn="l" rtl="0">
              <a:lnSpc>
                <a:spcPct val="100000"/>
              </a:lnSpc>
              <a:spcBef>
                <a:spcPts val="1800"/>
              </a:spcBef>
              <a:spcAft>
                <a:spcPts val="0"/>
              </a:spcAft>
              <a:buClr>
                <a:schemeClr val="dk1"/>
              </a:buClr>
              <a:buSzPts val="2400"/>
              <a:buChar char="▪"/>
            </a:pPr>
            <a:r>
              <a:rPr lang="en-US"/>
              <a:t>Modification of essential job functions.</a:t>
            </a:r>
            <a:endParaRPr/>
          </a:p>
          <a:p>
            <a:pPr marL="404813" lvl="1" indent="-173038" algn="l" rtl="0">
              <a:lnSpc>
                <a:spcPct val="100000"/>
              </a:lnSpc>
              <a:spcBef>
                <a:spcPts val="1800"/>
              </a:spcBef>
              <a:spcAft>
                <a:spcPts val="0"/>
              </a:spcAft>
              <a:buClr>
                <a:schemeClr val="dk1"/>
              </a:buClr>
              <a:buSzPts val="2400"/>
              <a:buChar char="▪"/>
            </a:pPr>
            <a:r>
              <a:rPr lang="en-US"/>
              <a:t>Undue hardship:</a:t>
            </a:r>
            <a:endParaRPr/>
          </a:p>
          <a:p>
            <a:pPr marL="682625" lvl="2" indent="-277813" algn="l" rtl="0">
              <a:lnSpc>
                <a:spcPct val="100000"/>
              </a:lnSpc>
              <a:spcBef>
                <a:spcPts val="1800"/>
              </a:spcBef>
              <a:spcAft>
                <a:spcPts val="0"/>
              </a:spcAft>
              <a:buClr>
                <a:schemeClr val="dk1"/>
              </a:buClr>
              <a:buSzPts val="2000"/>
              <a:buChar char="▪"/>
            </a:pPr>
            <a:r>
              <a:rPr lang="en-US"/>
              <a:t>Nature and cost (not likely to apply to U-M as it is based on the financial resources of the university as a whole).</a:t>
            </a:r>
            <a:endParaRPr/>
          </a:p>
          <a:p>
            <a:pPr marL="682625" lvl="2" indent="-277813" algn="l" rtl="0">
              <a:lnSpc>
                <a:spcPct val="100000"/>
              </a:lnSpc>
              <a:spcBef>
                <a:spcPts val="1800"/>
              </a:spcBef>
              <a:spcAft>
                <a:spcPts val="0"/>
              </a:spcAft>
              <a:buClr>
                <a:schemeClr val="dk1"/>
              </a:buClr>
              <a:buSzPts val="2000"/>
              <a:buChar char="▪"/>
            </a:pPr>
            <a:r>
              <a:rPr lang="en-US"/>
              <a:t>Resources, size, number of employees, location.</a:t>
            </a:r>
            <a:endParaRPr/>
          </a:p>
          <a:p>
            <a:pPr marL="682625" lvl="2" indent="-277813" algn="l" rtl="0">
              <a:lnSpc>
                <a:spcPct val="100000"/>
              </a:lnSpc>
              <a:spcBef>
                <a:spcPts val="1800"/>
              </a:spcBef>
              <a:spcAft>
                <a:spcPts val="0"/>
              </a:spcAft>
              <a:buClr>
                <a:schemeClr val="dk1"/>
              </a:buClr>
              <a:buSzPts val="2000"/>
              <a:buChar char="▪"/>
            </a:pPr>
            <a:r>
              <a:rPr lang="en-US"/>
              <a:t>Impact of the accommodation on the operation and resources.</a:t>
            </a:r>
            <a:endParaRPr/>
          </a:p>
          <a:p>
            <a:pPr marL="457200" lvl="0" indent="-228600" algn="l" rtl="0">
              <a:lnSpc>
                <a:spcPct val="100000"/>
              </a:lnSpc>
              <a:spcBef>
                <a:spcPts val="1800"/>
              </a:spcBef>
              <a:spcAft>
                <a:spcPts val="0"/>
              </a:spcAft>
              <a:buClr>
                <a:schemeClr val="dk1"/>
              </a:buClr>
              <a:buSzPts val="2800"/>
              <a:buFont typeface="Noto Sans Symbols"/>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3"/>
          <p:cNvSpPr txBox="1">
            <a:spLocks noGrp="1"/>
          </p:cNvSpPr>
          <p:nvPr>
            <p:ph type="title"/>
          </p:nvPr>
        </p:nvSpPr>
        <p:spPr>
          <a:xfrm>
            <a:off x="190336" y="15985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Step 4: Finalize the Accommodation</a:t>
            </a:r>
            <a:endParaRPr/>
          </a:p>
        </p:txBody>
      </p:sp>
      <p:sp>
        <p:nvSpPr>
          <p:cNvPr id="230" name="Google Shape;230;p63"/>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1800"/>
              </a:spcBef>
              <a:spcAft>
                <a:spcPts val="0"/>
              </a:spcAft>
              <a:buClr>
                <a:schemeClr val="dk1"/>
              </a:buClr>
              <a:buSzPct val="100000"/>
              <a:buFont typeface="Noto Sans Symbols"/>
              <a:buChar char="▪"/>
            </a:pPr>
            <a:r>
              <a:rPr lang="en-US"/>
              <a:t>Draft documents will be issued to the unit and the employee to review.</a:t>
            </a:r>
            <a:endParaRPr/>
          </a:p>
          <a:p>
            <a:pPr marL="685800" lvl="1" indent="-228600" algn="l" rtl="0">
              <a:lnSpc>
                <a:spcPct val="150000"/>
              </a:lnSpc>
              <a:spcBef>
                <a:spcPts val="1800"/>
              </a:spcBef>
              <a:spcAft>
                <a:spcPts val="0"/>
              </a:spcAft>
              <a:buSzPct val="100000"/>
              <a:buChar char="▪"/>
            </a:pPr>
            <a:r>
              <a:rPr lang="en-US"/>
              <a:t>This provides an additional opportunity to ensure the employee’s needs are being met in an effective way without posing a burden to the unit’s operations.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Accommodation documents will be finalized with a copy sent to all parties involved with a copy stored with the ADA Team.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144517" y="207470"/>
            <a:ext cx="97562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Accommodation Examples</a:t>
            </a:r>
            <a:endParaRPr/>
          </a:p>
        </p:txBody>
      </p:sp>
      <p:sp>
        <p:nvSpPr>
          <p:cNvPr id="236" name="Google Shape;236;p25"/>
          <p:cNvSpPr txBox="1">
            <a:spLocks noGrp="1"/>
          </p:cNvSpPr>
          <p:nvPr>
            <p:ph type="body" idx="1"/>
          </p:nvPr>
        </p:nvSpPr>
        <p:spPr>
          <a:xfrm>
            <a:off x="144517" y="1704108"/>
            <a:ext cx="10608365" cy="5081155"/>
          </a:xfrm>
          <a:prstGeom prst="rect">
            <a:avLst/>
          </a:prstGeom>
          <a:noFill/>
          <a:ln>
            <a:noFill/>
          </a:ln>
        </p:spPr>
        <p:txBody>
          <a:bodyPr spcFirstLastPara="1" wrap="square" lIns="91425" tIns="45700" rIns="91425" bIns="45700" anchor="t" anchorCtr="0">
            <a:normAutofit fontScale="70000" lnSpcReduction="20000"/>
          </a:bodyPr>
          <a:lstStyle/>
          <a:p>
            <a:pPr marL="228600" lvl="0" indent="-201930" algn="l" rtl="0">
              <a:lnSpc>
                <a:spcPct val="170000"/>
              </a:lnSpc>
              <a:spcBef>
                <a:spcPts val="0"/>
              </a:spcBef>
              <a:spcAft>
                <a:spcPts val="0"/>
              </a:spcAft>
              <a:buClr>
                <a:schemeClr val="dk1"/>
              </a:buClr>
              <a:buSzPct val="100000"/>
              <a:buFont typeface="Noto Sans Symbols"/>
              <a:buChar char="▪"/>
            </a:pPr>
            <a:r>
              <a:rPr lang="en-US"/>
              <a:t>Modify or provide equipment:</a:t>
            </a:r>
            <a:endParaRPr/>
          </a:p>
          <a:p>
            <a:pPr marL="685800" lvl="1" indent="-205739" algn="l" rtl="0">
              <a:lnSpc>
                <a:spcPct val="170000"/>
              </a:lnSpc>
              <a:spcBef>
                <a:spcPts val="1800"/>
              </a:spcBef>
              <a:spcAft>
                <a:spcPts val="0"/>
              </a:spcAft>
              <a:buClr>
                <a:schemeClr val="dk1"/>
              </a:buClr>
              <a:buSzPct val="100000"/>
              <a:buChar char="▪"/>
            </a:pPr>
            <a:r>
              <a:rPr lang="en-US"/>
              <a:t>Sit-to-stand desk, ergonomic chair, noise-canceling headphones.</a:t>
            </a:r>
            <a:endParaRPr/>
          </a:p>
          <a:p>
            <a:pPr marL="228600" lvl="0" indent="-201930" algn="l" rtl="0">
              <a:lnSpc>
                <a:spcPct val="170000"/>
              </a:lnSpc>
              <a:spcBef>
                <a:spcPts val="1800"/>
              </a:spcBef>
              <a:spcAft>
                <a:spcPts val="0"/>
              </a:spcAft>
              <a:buClr>
                <a:schemeClr val="dk1"/>
              </a:buClr>
              <a:buSzPct val="100000"/>
              <a:buFont typeface="Noto Sans Symbols"/>
              <a:buChar char="▪"/>
            </a:pPr>
            <a:r>
              <a:rPr lang="en-US"/>
              <a:t>Modify a work schedule:</a:t>
            </a:r>
            <a:endParaRPr/>
          </a:p>
          <a:p>
            <a:pPr marL="685800" lvl="1" indent="-205739" algn="l" rtl="0">
              <a:lnSpc>
                <a:spcPct val="170000"/>
              </a:lnSpc>
              <a:spcBef>
                <a:spcPts val="1800"/>
              </a:spcBef>
              <a:spcAft>
                <a:spcPts val="0"/>
              </a:spcAft>
              <a:buClr>
                <a:schemeClr val="dk1"/>
              </a:buClr>
              <a:buSzPct val="100000"/>
              <a:buChar char="▪"/>
            </a:pPr>
            <a:r>
              <a:rPr lang="en-US"/>
              <a:t>Flexible start or end times, alter a break schedule, provide additional breaks.</a:t>
            </a:r>
            <a:endParaRPr/>
          </a:p>
          <a:p>
            <a:pPr marL="228600" lvl="0" indent="-201930" algn="l" rtl="0">
              <a:lnSpc>
                <a:spcPct val="170000"/>
              </a:lnSpc>
              <a:spcBef>
                <a:spcPts val="1800"/>
              </a:spcBef>
              <a:spcAft>
                <a:spcPts val="0"/>
              </a:spcAft>
              <a:buClr>
                <a:schemeClr val="dk1"/>
              </a:buClr>
              <a:buSzPct val="100000"/>
              <a:buFont typeface="Noto Sans Symbols"/>
              <a:buChar char="▪"/>
            </a:pPr>
            <a:r>
              <a:rPr lang="en-US"/>
              <a:t>Provide accessible software:</a:t>
            </a:r>
            <a:endParaRPr/>
          </a:p>
          <a:p>
            <a:pPr marL="685800" lvl="1" indent="-205739" algn="l" rtl="0">
              <a:lnSpc>
                <a:spcPct val="170000"/>
              </a:lnSpc>
              <a:spcBef>
                <a:spcPts val="1800"/>
              </a:spcBef>
              <a:spcAft>
                <a:spcPts val="0"/>
              </a:spcAft>
              <a:buClr>
                <a:schemeClr val="dk1"/>
              </a:buClr>
              <a:buSzPct val="100000"/>
              <a:buChar char="▪"/>
            </a:pPr>
            <a:r>
              <a:rPr lang="en-US"/>
              <a:t>Speech to text, large format, organizational programs, time management software.</a:t>
            </a:r>
            <a:endParaRPr/>
          </a:p>
          <a:p>
            <a:pPr marL="228600" lvl="0" indent="-201930" algn="l" rtl="0">
              <a:lnSpc>
                <a:spcPct val="170000"/>
              </a:lnSpc>
              <a:spcBef>
                <a:spcPts val="1800"/>
              </a:spcBef>
              <a:spcAft>
                <a:spcPts val="0"/>
              </a:spcAft>
              <a:buClr>
                <a:schemeClr val="dk1"/>
              </a:buClr>
              <a:buSzPct val="100000"/>
              <a:buFont typeface="Noto Sans Symbols"/>
              <a:buChar char="▪"/>
            </a:pPr>
            <a:r>
              <a:rPr lang="en-US"/>
              <a:t>Alter a uniform/attire:</a:t>
            </a:r>
            <a:endParaRPr/>
          </a:p>
          <a:p>
            <a:pPr marL="685800" lvl="1" indent="-205739" algn="l" rtl="0">
              <a:lnSpc>
                <a:spcPct val="170000"/>
              </a:lnSpc>
              <a:spcBef>
                <a:spcPts val="1800"/>
              </a:spcBef>
              <a:spcAft>
                <a:spcPts val="0"/>
              </a:spcAft>
              <a:buClr>
                <a:schemeClr val="dk1"/>
              </a:buClr>
              <a:buSzPct val="100000"/>
              <a:buChar char="▪"/>
            </a:pPr>
            <a:r>
              <a:rPr lang="en-US"/>
              <a:t>Allow headwear, allow facial hair, fabric modifications.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title"/>
          </p:nvPr>
        </p:nvSpPr>
        <p:spPr>
          <a:xfrm>
            <a:off x="127165" y="139877"/>
            <a:ext cx="980511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Implementing an Accommodation</a:t>
            </a:r>
            <a:endParaRPr/>
          </a:p>
        </p:txBody>
      </p:sp>
      <p:pic>
        <p:nvPicPr>
          <p:cNvPr id="242" name="Google Shape;242;p24" descr="A checklist with an orange pencil"/>
          <p:cNvPicPr preferRelativeResize="0"/>
          <p:nvPr/>
        </p:nvPicPr>
        <p:blipFill rotWithShape="1">
          <a:blip r:embed="rId3">
            <a:alphaModFix/>
          </a:blip>
          <a:srcRect/>
          <a:stretch/>
        </p:blipFill>
        <p:spPr>
          <a:xfrm>
            <a:off x="127166" y="2663687"/>
            <a:ext cx="2793669" cy="2808386"/>
          </a:xfrm>
          <a:prstGeom prst="rect">
            <a:avLst/>
          </a:prstGeom>
          <a:solidFill>
            <a:srgbClr val="FFFFFF"/>
          </a:solidFill>
          <a:ln>
            <a:noFill/>
          </a:ln>
        </p:spPr>
      </p:pic>
      <p:sp>
        <p:nvSpPr>
          <p:cNvPr id="243" name="Google Shape;243;p24"/>
          <p:cNvSpPr txBox="1">
            <a:spLocks noGrp="1"/>
          </p:cNvSpPr>
          <p:nvPr>
            <p:ph type="body" idx="1"/>
          </p:nvPr>
        </p:nvSpPr>
        <p:spPr>
          <a:xfrm>
            <a:off x="2920835" y="1729410"/>
            <a:ext cx="9143999" cy="512859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70000"/>
              </a:lnSpc>
              <a:spcBef>
                <a:spcPts val="0"/>
              </a:spcBef>
              <a:spcAft>
                <a:spcPts val="0"/>
              </a:spcAft>
              <a:buClr>
                <a:schemeClr val="dk1"/>
              </a:buClr>
              <a:buSzPct val="115976"/>
              <a:buFont typeface="Noto Sans Symbols"/>
              <a:buChar char="▪"/>
            </a:pPr>
            <a:r>
              <a:rPr lang="en-US"/>
              <a:t>Save the accommodation document somewhere secure, but accessible when needed. </a:t>
            </a:r>
            <a:r>
              <a:rPr lang="en-US" sz="2600"/>
              <a:t>It should be stored separately from the employee’s personnel file.</a:t>
            </a:r>
            <a:endParaRPr sz="2600"/>
          </a:p>
          <a:p>
            <a:pPr marL="228600" lvl="0" indent="-228600" algn="l" rtl="0">
              <a:lnSpc>
                <a:spcPct val="170000"/>
              </a:lnSpc>
              <a:spcBef>
                <a:spcPts val="1800"/>
              </a:spcBef>
              <a:spcAft>
                <a:spcPts val="0"/>
              </a:spcAft>
              <a:buClr>
                <a:schemeClr val="dk1"/>
              </a:buClr>
              <a:buSzPct val="100000"/>
              <a:buFont typeface="Noto Sans Symbols"/>
              <a:buChar char="▪"/>
            </a:pPr>
            <a:r>
              <a:rPr lang="en-US"/>
              <a:t>Create a plan for communication:</a:t>
            </a:r>
            <a:endParaRPr/>
          </a:p>
          <a:p>
            <a:pPr marL="685800" lvl="1" indent="-228600" algn="l" rtl="0">
              <a:lnSpc>
                <a:spcPct val="170000"/>
              </a:lnSpc>
              <a:spcBef>
                <a:spcPts val="1800"/>
              </a:spcBef>
              <a:spcAft>
                <a:spcPts val="0"/>
              </a:spcAft>
              <a:buClr>
                <a:schemeClr val="dk1"/>
              </a:buClr>
              <a:buSzPct val="100000"/>
              <a:buChar char="▪"/>
            </a:pPr>
            <a:r>
              <a:rPr lang="en-US" sz="2600"/>
              <a:t>Determine how the accommodation should be implemented, and then implement it </a:t>
            </a:r>
            <a:r>
              <a:rPr lang="en-US" sz="2600" b="1" i="1"/>
              <a:t>promptly</a:t>
            </a:r>
            <a:r>
              <a:rPr lang="en-US" sz="2600"/>
              <a:t>.</a:t>
            </a:r>
            <a:endParaRPr sz="2600"/>
          </a:p>
          <a:p>
            <a:pPr marL="685800" lvl="1" indent="-228600" algn="l" rtl="0">
              <a:lnSpc>
                <a:spcPct val="170000"/>
              </a:lnSpc>
              <a:spcBef>
                <a:spcPts val="1800"/>
              </a:spcBef>
              <a:spcAft>
                <a:spcPts val="0"/>
              </a:spcAft>
              <a:buClr>
                <a:schemeClr val="dk1"/>
              </a:buClr>
              <a:buSzPct val="100000"/>
              <a:buChar char="▪"/>
            </a:pPr>
            <a:r>
              <a:rPr lang="en-US" sz="2600"/>
              <a:t>Create clear and concise expectations.</a:t>
            </a:r>
            <a:endParaRPr sz="2600"/>
          </a:p>
          <a:p>
            <a:pPr marL="685800" lvl="1" indent="-228600" algn="l" rtl="0">
              <a:lnSpc>
                <a:spcPct val="170000"/>
              </a:lnSpc>
              <a:spcBef>
                <a:spcPts val="1800"/>
              </a:spcBef>
              <a:spcAft>
                <a:spcPts val="0"/>
              </a:spcAft>
              <a:buClr>
                <a:schemeClr val="dk1"/>
              </a:buClr>
              <a:buSzPct val="100000"/>
              <a:buChar char="▪"/>
            </a:pPr>
            <a:r>
              <a:rPr lang="en-US" sz="2600"/>
              <a:t>Know who to contact when questions arise</a:t>
            </a:r>
            <a:r>
              <a:rPr lang="en-US"/>
              <a:t>.</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Check in regularly to make sure the accommodation is working as expected.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8"/>
          <p:cNvSpPr txBox="1">
            <a:spLocks noGrp="1"/>
          </p:cNvSpPr>
          <p:nvPr>
            <p:ph type="title"/>
          </p:nvPr>
        </p:nvSpPr>
        <p:spPr>
          <a:xfrm>
            <a:off x="144518" y="176652"/>
            <a:ext cx="98823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75" name="Google Shape;75;p48"/>
          <p:cNvSpPr txBox="1">
            <a:spLocks noGrp="1"/>
          </p:cNvSpPr>
          <p:nvPr>
            <p:ph type="body" idx="2"/>
          </p:nvPr>
        </p:nvSpPr>
        <p:spPr>
          <a:xfrm>
            <a:off x="144518" y="1730153"/>
            <a:ext cx="11963399" cy="50279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1800"/>
              <a:buNone/>
            </a:pPr>
            <a:r>
              <a:rPr lang="en-US"/>
              <a:t>Disability is integral to the university’s diversity, equity, inclusion, and accessibility (DEI</a:t>
            </a:r>
            <a:r>
              <a:rPr lang="en-US" b="1"/>
              <a:t>A</a:t>
            </a:r>
            <a:r>
              <a:rPr lang="en-US"/>
              <a:t>) efforts. </a:t>
            </a:r>
            <a:endParaRPr/>
          </a:p>
          <a:p>
            <a:pPr marL="0" lvl="0" indent="0" algn="l" rtl="0">
              <a:lnSpc>
                <a:spcPct val="100000"/>
              </a:lnSpc>
              <a:spcBef>
                <a:spcPts val="1800"/>
              </a:spcBef>
              <a:spcAft>
                <a:spcPts val="0"/>
              </a:spcAft>
              <a:buSzPts val="1800"/>
              <a:buNone/>
            </a:pPr>
            <a:r>
              <a:rPr lang="en-US"/>
              <a:t>It is important to be part of a culture that supports and embraces disability inclusion. This session will cover:</a:t>
            </a:r>
            <a:endParaRPr/>
          </a:p>
          <a:p>
            <a:pPr marL="285750" lvl="0" indent="-285750" algn="l" rtl="0">
              <a:lnSpc>
                <a:spcPct val="100000"/>
              </a:lnSpc>
              <a:spcBef>
                <a:spcPts val="1800"/>
              </a:spcBef>
              <a:spcAft>
                <a:spcPts val="0"/>
              </a:spcAft>
              <a:buSzPts val="1800"/>
              <a:buChar char="▪"/>
            </a:pPr>
            <a:r>
              <a:rPr lang="en-US" sz="2400"/>
              <a:t>General background information on the ADA and its protections </a:t>
            </a:r>
            <a:endParaRPr/>
          </a:p>
          <a:p>
            <a:pPr marL="285750" lvl="0" indent="-285750" algn="l" rtl="0">
              <a:lnSpc>
                <a:spcPct val="100000"/>
              </a:lnSpc>
              <a:spcBef>
                <a:spcPts val="1800"/>
              </a:spcBef>
              <a:spcAft>
                <a:spcPts val="0"/>
              </a:spcAft>
              <a:buSzPts val="1800"/>
              <a:buChar char="▪"/>
            </a:pPr>
            <a:r>
              <a:rPr lang="en-US" sz="2400"/>
              <a:t>The Interactive Process</a:t>
            </a:r>
            <a:endParaRPr/>
          </a:p>
          <a:p>
            <a:pPr marL="285750" lvl="0" indent="-285750" algn="l" rtl="0">
              <a:lnSpc>
                <a:spcPct val="100000"/>
              </a:lnSpc>
              <a:spcBef>
                <a:spcPts val="1800"/>
              </a:spcBef>
              <a:spcAft>
                <a:spcPts val="0"/>
              </a:spcAft>
              <a:buSzPts val="1800"/>
              <a:buChar char="▪"/>
            </a:pPr>
            <a:r>
              <a:rPr lang="en-US" sz="2400"/>
              <a:t>The Interactive Process – interactive game</a:t>
            </a:r>
            <a:endParaRPr/>
          </a:p>
          <a:p>
            <a:pPr marL="285750" lvl="0" indent="-285750" algn="l" rtl="0">
              <a:lnSpc>
                <a:spcPct val="100000"/>
              </a:lnSpc>
              <a:spcBef>
                <a:spcPts val="1800"/>
              </a:spcBef>
              <a:spcAft>
                <a:spcPts val="0"/>
              </a:spcAft>
              <a:buSzPts val="1800"/>
              <a:buChar char="▪"/>
            </a:pPr>
            <a:r>
              <a:rPr lang="en-US" sz="2400"/>
              <a:t>Frequently Asked Questions</a:t>
            </a:r>
            <a:endParaRPr/>
          </a:p>
          <a:p>
            <a:pPr marL="0" lvl="0" indent="0" algn="l" rtl="0">
              <a:lnSpc>
                <a:spcPct val="100000"/>
              </a:lnSpc>
              <a:spcBef>
                <a:spcPts val="1800"/>
              </a:spcBef>
              <a:spcAft>
                <a:spcPts val="0"/>
              </a:spcAft>
              <a:buClr>
                <a:schemeClr val="dk1"/>
              </a:buClr>
              <a:buSzPts val="1800"/>
              <a:buNone/>
            </a:pP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4"/>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Monitoring Accommodations</a:t>
            </a:r>
            <a:endParaRPr/>
          </a:p>
        </p:txBody>
      </p:sp>
      <p:sp>
        <p:nvSpPr>
          <p:cNvPr id="250" name="Google Shape;250;p64"/>
          <p:cNvSpPr txBox="1">
            <a:spLocks noGrp="1"/>
          </p:cNvSpPr>
          <p:nvPr>
            <p:ph type="body" idx="1"/>
          </p:nvPr>
        </p:nvSpPr>
        <p:spPr>
          <a:xfrm>
            <a:off x="137160" y="1724891"/>
            <a:ext cx="11199322" cy="5011188"/>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00000"/>
              </a:lnSpc>
              <a:spcBef>
                <a:spcPts val="1800"/>
              </a:spcBef>
              <a:spcAft>
                <a:spcPts val="0"/>
              </a:spcAft>
              <a:buClr>
                <a:schemeClr val="dk1"/>
              </a:buClr>
              <a:buSzPct val="116424"/>
              <a:buFont typeface="Noto Sans Symbols"/>
              <a:buChar char="▪"/>
            </a:pPr>
            <a:r>
              <a:rPr lang="en-US" sz="2600"/>
              <a:t>Check on effectiveness.</a:t>
            </a:r>
            <a:endParaRPr/>
          </a:p>
          <a:p>
            <a:pPr marL="914400" lvl="1" indent="-381000" algn="l" rtl="0">
              <a:lnSpc>
                <a:spcPct val="100000"/>
              </a:lnSpc>
              <a:spcBef>
                <a:spcPts val="1800"/>
              </a:spcBef>
              <a:spcAft>
                <a:spcPts val="0"/>
              </a:spcAft>
              <a:buSzPct val="108108"/>
              <a:buChar char="▪"/>
            </a:pPr>
            <a:r>
              <a:rPr lang="en-US"/>
              <a:t>Is the accommodation working as expected?</a:t>
            </a:r>
            <a:endParaRPr/>
          </a:p>
          <a:p>
            <a:pPr marL="457200" lvl="0" indent="-406400" algn="l" rtl="0">
              <a:lnSpc>
                <a:spcPct val="100000"/>
              </a:lnSpc>
              <a:spcBef>
                <a:spcPts val="1800"/>
              </a:spcBef>
              <a:spcAft>
                <a:spcPts val="0"/>
              </a:spcAft>
              <a:buClr>
                <a:schemeClr val="dk1"/>
              </a:buClr>
              <a:buSzPct val="116424"/>
              <a:buFont typeface="Noto Sans Symbols"/>
              <a:buChar char="▪"/>
            </a:pPr>
            <a:r>
              <a:rPr lang="en-US" sz="2600"/>
              <a:t>Maintain the accommodation.</a:t>
            </a:r>
            <a:endParaRPr/>
          </a:p>
          <a:p>
            <a:pPr marL="914400" lvl="1" indent="-381000" algn="l" rtl="0">
              <a:lnSpc>
                <a:spcPct val="100000"/>
              </a:lnSpc>
              <a:spcBef>
                <a:spcPts val="1800"/>
              </a:spcBef>
              <a:spcAft>
                <a:spcPts val="0"/>
              </a:spcAft>
              <a:buSzPct val="108108"/>
              <a:buChar char="▪"/>
            </a:pPr>
            <a:r>
              <a:rPr lang="en-US"/>
              <a:t>It should continue to be utilized unless the employee states otherwise.</a:t>
            </a:r>
            <a:endParaRPr/>
          </a:p>
          <a:p>
            <a:pPr marL="457200" lvl="0" indent="-406400" algn="l" rtl="0">
              <a:lnSpc>
                <a:spcPct val="100000"/>
              </a:lnSpc>
              <a:spcBef>
                <a:spcPts val="1800"/>
              </a:spcBef>
              <a:spcAft>
                <a:spcPts val="0"/>
              </a:spcAft>
              <a:buClr>
                <a:schemeClr val="dk1"/>
              </a:buClr>
              <a:buSzPct val="116424"/>
              <a:buFont typeface="Noto Sans Symbols"/>
              <a:buChar char="▪"/>
            </a:pPr>
            <a:r>
              <a:rPr lang="en-US" sz="2600"/>
              <a:t>Encourage ongoing communication.</a:t>
            </a:r>
            <a:endParaRPr/>
          </a:p>
          <a:p>
            <a:pPr marL="457200" lvl="0" indent="-406400" algn="l" rtl="0">
              <a:lnSpc>
                <a:spcPct val="100000"/>
              </a:lnSpc>
              <a:spcBef>
                <a:spcPts val="1800"/>
              </a:spcBef>
              <a:spcAft>
                <a:spcPts val="0"/>
              </a:spcAft>
              <a:buClr>
                <a:schemeClr val="dk1"/>
              </a:buClr>
              <a:buSzPct val="116424"/>
              <a:buFont typeface="Noto Sans Symbols"/>
              <a:buChar char="▪"/>
            </a:pPr>
            <a:r>
              <a:rPr lang="en-US" sz="2600"/>
              <a:t>Restrict medical inquiries.</a:t>
            </a:r>
            <a:endParaRPr/>
          </a:p>
          <a:p>
            <a:pPr marL="914400" lvl="1" indent="-381000" algn="l" rtl="0">
              <a:lnSpc>
                <a:spcPct val="100000"/>
              </a:lnSpc>
              <a:spcBef>
                <a:spcPts val="1800"/>
              </a:spcBef>
              <a:spcAft>
                <a:spcPts val="0"/>
              </a:spcAft>
              <a:buSzPct val="108108"/>
              <a:buChar char="▪"/>
            </a:pPr>
            <a:r>
              <a:rPr lang="en-US"/>
              <a:t>Don’t ask for updated documentation if there is no need</a:t>
            </a:r>
            <a:endParaRPr/>
          </a:p>
          <a:p>
            <a:pPr marL="457200" lvl="0" indent="-406400" algn="l" rtl="0">
              <a:lnSpc>
                <a:spcPct val="100000"/>
              </a:lnSpc>
              <a:spcBef>
                <a:spcPts val="1800"/>
              </a:spcBef>
              <a:spcAft>
                <a:spcPts val="0"/>
              </a:spcAft>
              <a:buClr>
                <a:schemeClr val="dk1"/>
              </a:buClr>
              <a:buSzPct val="116424"/>
              <a:buFont typeface="Noto Sans Symbols"/>
              <a:buChar char="▪"/>
            </a:pPr>
            <a:r>
              <a:rPr lang="en-US" sz="2600"/>
              <a:t>Document findings.</a:t>
            </a:r>
            <a:endParaRPr/>
          </a:p>
          <a:p>
            <a:pPr marL="914400" lvl="1" indent="-381000" algn="l" rtl="0">
              <a:lnSpc>
                <a:spcPct val="100000"/>
              </a:lnSpc>
              <a:spcBef>
                <a:spcPts val="1800"/>
              </a:spcBef>
              <a:spcAft>
                <a:spcPts val="0"/>
              </a:spcAft>
              <a:buSzPct val="108108"/>
              <a:buChar char="▪"/>
            </a:pPr>
            <a:r>
              <a:rPr lang="en-US"/>
              <a:t>Effective, needs amendment, change in need, etc.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161544" y="249511"/>
            <a:ext cx="98758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Keys to Effective Accommodations</a:t>
            </a:r>
            <a:endParaRPr/>
          </a:p>
        </p:txBody>
      </p:sp>
      <p:pic>
        <p:nvPicPr>
          <p:cNvPr id="256" name="Google Shape;256;p26" descr="Vintage key outline"/>
          <p:cNvPicPr preferRelativeResize="0"/>
          <p:nvPr/>
        </p:nvPicPr>
        <p:blipFill rotWithShape="1">
          <a:blip r:embed="rId3">
            <a:alphaModFix/>
          </a:blip>
          <a:srcRect/>
          <a:stretch/>
        </p:blipFill>
        <p:spPr>
          <a:xfrm>
            <a:off x="4388710" y="2217738"/>
            <a:ext cx="914400" cy="914400"/>
          </a:xfrm>
          <a:prstGeom prst="rect">
            <a:avLst/>
          </a:prstGeom>
          <a:noFill/>
          <a:ln>
            <a:noFill/>
          </a:ln>
        </p:spPr>
      </p:pic>
      <p:sp>
        <p:nvSpPr>
          <p:cNvPr id="257" name="Google Shape;257;p26"/>
          <p:cNvSpPr txBox="1">
            <a:spLocks noGrp="1"/>
          </p:cNvSpPr>
          <p:nvPr>
            <p:ph type="body" idx="1"/>
          </p:nvPr>
        </p:nvSpPr>
        <p:spPr>
          <a:xfrm>
            <a:off x="5419344" y="1964531"/>
            <a:ext cx="5257800" cy="4121150"/>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Clr>
                <a:schemeClr val="dk1"/>
              </a:buClr>
              <a:buSzPts val="2800"/>
              <a:buNone/>
            </a:pPr>
            <a:r>
              <a:rPr lang="en-US"/>
              <a:t>Open-mindedness</a:t>
            </a:r>
            <a:endParaRPr/>
          </a:p>
          <a:p>
            <a:pPr marL="0" lvl="0" indent="0" algn="l" rtl="0">
              <a:lnSpc>
                <a:spcPct val="200000"/>
              </a:lnSpc>
              <a:spcBef>
                <a:spcPts val="3000"/>
              </a:spcBef>
              <a:spcAft>
                <a:spcPts val="0"/>
              </a:spcAft>
              <a:buClr>
                <a:schemeClr val="dk1"/>
              </a:buClr>
              <a:buSzPts val="2800"/>
              <a:buNone/>
            </a:pPr>
            <a:r>
              <a:rPr lang="en-US"/>
              <a:t>Communication</a:t>
            </a:r>
            <a:endParaRPr/>
          </a:p>
          <a:p>
            <a:pPr marL="0" lvl="0" indent="0" algn="l" rtl="0">
              <a:lnSpc>
                <a:spcPct val="200000"/>
              </a:lnSpc>
              <a:spcBef>
                <a:spcPts val="3000"/>
              </a:spcBef>
              <a:spcAft>
                <a:spcPts val="0"/>
              </a:spcAft>
              <a:buClr>
                <a:schemeClr val="dk1"/>
              </a:buClr>
              <a:buSzPts val="2800"/>
              <a:buNone/>
            </a:pPr>
            <a:r>
              <a:rPr lang="en-US"/>
              <a:t>Documentation </a:t>
            </a:r>
            <a:endParaRPr/>
          </a:p>
        </p:txBody>
      </p:sp>
      <p:pic>
        <p:nvPicPr>
          <p:cNvPr id="258" name="Google Shape;258;p26"/>
          <p:cNvPicPr preferRelativeResize="0"/>
          <p:nvPr/>
        </p:nvPicPr>
        <p:blipFill rotWithShape="1">
          <a:blip r:embed="rId3">
            <a:alphaModFix/>
          </a:blip>
          <a:srcRect/>
          <a:stretch/>
        </p:blipFill>
        <p:spPr>
          <a:xfrm>
            <a:off x="4388710" y="3350537"/>
            <a:ext cx="914400" cy="914400"/>
          </a:xfrm>
          <a:prstGeom prst="rect">
            <a:avLst/>
          </a:prstGeom>
          <a:noFill/>
          <a:ln>
            <a:noFill/>
          </a:ln>
        </p:spPr>
      </p:pic>
      <p:pic>
        <p:nvPicPr>
          <p:cNvPr id="259" name="Google Shape;259;p26"/>
          <p:cNvPicPr preferRelativeResize="0"/>
          <p:nvPr/>
        </p:nvPicPr>
        <p:blipFill rotWithShape="1">
          <a:blip r:embed="rId3">
            <a:alphaModFix/>
          </a:blip>
          <a:srcRect/>
          <a:stretch/>
        </p:blipFill>
        <p:spPr>
          <a:xfrm>
            <a:off x="4388710" y="4483337"/>
            <a:ext cx="9144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title"/>
          </p:nvPr>
        </p:nvSpPr>
        <p:spPr>
          <a:xfrm>
            <a:off x="155027" y="207470"/>
            <a:ext cx="97982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Cost of Accommodations</a:t>
            </a:r>
            <a:endParaRPr/>
          </a:p>
        </p:txBody>
      </p:sp>
      <p:sp>
        <p:nvSpPr>
          <p:cNvPr id="265" name="Google Shape;265;p27"/>
          <p:cNvSpPr txBox="1">
            <a:spLocks noGrp="1"/>
          </p:cNvSpPr>
          <p:nvPr>
            <p:ph type="body" idx="1"/>
          </p:nvPr>
        </p:nvSpPr>
        <p:spPr>
          <a:xfrm>
            <a:off x="155027" y="1752600"/>
            <a:ext cx="10512973" cy="5007429"/>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sz="2400"/>
              <a:t>More than half of all accommodations have NO COST associated.</a:t>
            </a:r>
            <a:endParaRPr sz="2400"/>
          </a:p>
          <a:p>
            <a:pPr marL="228600" lvl="0" indent="-228600" algn="l" rtl="0">
              <a:lnSpc>
                <a:spcPct val="170000"/>
              </a:lnSpc>
              <a:spcBef>
                <a:spcPts val="1200"/>
              </a:spcBef>
              <a:spcAft>
                <a:spcPts val="0"/>
              </a:spcAft>
              <a:buClr>
                <a:schemeClr val="dk1"/>
              </a:buClr>
              <a:buSzPct val="100000"/>
              <a:buFont typeface="Noto Sans Symbols"/>
              <a:buChar char="▪"/>
            </a:pPr>
            <a:r>
              <a:rPr lang="en-US" sz="2400"/>
              <a:t>When there is a cost:</a:t>
            </a:r>
            <a:endParaRPr sz="2400"/>
          </a:p>
          <a:p>
            <a:pPr marL="685800" lvl="1" indent="-228600" algn="l" rtl="0">
              <a:lnSpc>
                <a:spcPct val="170000"/>
              </a:lnSpc>
              <a:spcBef>
                <a:spcPts val="1200"/>
              </a:spcBef>
              <a:spcAft>
                <a:spcPts val="0"/>
              </a:spcAft>
              <a:buClr>
                <a:schemeClr val="dk1"/>
              </a:buClr>
              <a:buSzPct val="100000"/>
              <a:buChar char="▪"/>
            </a:pPr>
            <a:r>
              <a:rPr lang="en-US" sz="2100"/>
              <a:t>43%: a one-time fee to the unit of around $300.</a:t>
            </a:r>
            <a:endParaRPr sz="2100"/>
          </a:p>
          <a:p>
            <a:pPr marL="685800" lvl="1" indent="-228600" algn="l" rtl="0">
              <a:lnSpc>
                <a:spcPct val="170000"/>
              </a:lnSpc>
              <a:spcBef>
                <a:spcPts val="1200"/>
              </a:spcBef>
              <a:spcAft>
                <a:spcPts val="0"/>
              </a:spcAft>
              <a:buClr>
                <a:schemeClr val="dk1"/>
              </a:buClr>
              <a:buSzPct val="100000"/>
              <a:buChar char="▪"/>
            </a:pPr>
            <a:r>
              <a:rPr lang="en-US" sz="2100"/>
              <a:t>7%: an ongoing cost to the unit of around $3,750/year.</a:t>
            </a:r>
            <a:endParaRPr sz="2100"/>
          </a:p>
          <a:p>
            <a:pPr marL="228600" lvl="0" indent="-228600" algn="l" rtl="0">
              <a:lnSpc>
                <a:spcPct val="170000"/>
              </a:lnSpc>
              <a:spcBef>
                <a:spcPts val="1200"/>
              </a:spcBef>
              <a:spcAft>
                <a:spcPts val="0"/>
              </a:spcAft>
              <a:buClr>
                <a:schemeClr val="dk1"/>
              </a:buClr>
              <a:buSzPct val="100000"/>
              <a:buFont typeface="Noto Sans Symbols"/>
              <a:buChar char="▪"/>
            </a:pPr>
            <a:r>
              <a:rPr lang="en-US" sz="2400"/>
              <a:t>On average, the cost of an accommodation is offset within 6-10 months:</a:t>
            </a:r>
            <a:endParaRPr sz="2400"/>
          </a:p>
          <a:p>
            <a:pPr marL="685800" lvl="1" indent="-228600" algn="l" rtl="0">
              <a:lnSpc>
                <a:spcPct val="170000"/>
              </a:lnSpc>
              <a:spcBef>
                <a:spcPts val="1200"/>
              </a:spcBef>
              <a:spcAft>
                <a:spcPts val="0"/>
              </a:spcAft>
              <a:buClr>
                <a:schemeClr val="dk1"/>
              </a:buClr>
              <a:buSzPct val="100000"/>
              <a:buChar char="▪"/>
            </a:pPr>
            <a:r>
              <a:rPr lang="en-US" sz="2100"/>
              <a:t>Fewer missed workdays.</a:t>
            </a:r>
            <a:endParaRPr sz="2100"/>
          </a:p>
          <a:p>
            <a:pPr marL="685800" lvl="1" indent="-228600" algn="l" rtl="0">
              <a:lnSpc>
                <a:spcPct val="170000"/>
              </a:lnSpc>
              <a:spcBef>
                <a:spcPts val="1200"/>
              </a:spcBef>
              <a:spcAft>
                <a:spcPts val="0"/>
              </a:spcAft>
              <a:buClr>
                <a:schemeClr val="dk1"/>
              </a:buClr>
              <a:buSzPct val="100000"/>
              <a:buChar char="▪"/>
            </a:pPr>
            <a:r>
              <a:rPr lang="en-US" sz="2100"/>
              <a:t>Fewer workers’ compensation claims.</a:t>
            </a:r>
            <a:endParaRPr/>
          </a:p>
          <a:p>
            <a:pPr marL="685800" lvl="1" indent="-228600" algn="l" rtl="0">
              <a:lnSpc>
                <a:spcPct val="170000"/>
              </a:lnSpc>
              <a:spcBef>
                <a:spcPts val="1200"/>
              </a:spcBef>
              <a:spcAft>
                <a:spcPts val="0"/>
              </a:spcAft>
              <a:buClr>
                <a:schemeClr val="dk1"/>
              </a:buClr>
              <a:buSzPct val="100000"/>
              <a:buChar char="▪"/>
            </a:pPr>
            <a:r>
              <a:rPr lang="en-US" sz="2100"/>
              <a:t>More productive employees.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5"/>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Reasons Why We WANT to Accommodate</a:t>
            </a:r>
            <a:endParaRPr/>
          </a:p>
        </p:txBody>
      </p:sp>
      <p:sp>
        <p:nvSpPr>
          <p:cNvPr id="272" name="Google Shape;272;p65"/>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150000"/>
              </a:lnSpc>
              <a:spcBef>
                <a:spcPts val="1800"/>
              </a:spcBef>
              <a:spcAft>
                <a:spcPts val="0"/>
              </a:spcAft>
              <a:buSzPct val="108108"/>
              <a:buChar char="▪"/>
            </a:pPr>
            <a:r>
              <a:rPr lang="en-US"/>
              <a:t>Accommodations enable IWDs to have equal access to  opportunities.</a:t>
            </a:r>
            <a:endParaRPr/>
          </a:p>
          <a:p>
            <a:pPr marL="457200" lvl="0" indent="-406400" algn="l" rtl="0">
              <a:lnSpc>
                <a:spcPct val="150000"/>
              </a:lnSpc>
              <a:spcBef>
                <a:spcPts val="1800"/>
              </a:spcBef>
              <a:spcAft>
                <a:spcPts val="0"/>
              </a:spcAft>
              <a:buSzPct val="108108"/>
              <a:buChar char="▪"/>
            </a:pPr>
            <a:r>
              <a:rPr lang="en-US"/>
              <a:t>Greater employee retention.</a:t>
            </a:r>
            <a:endParaRPr/>
          </a:p>
          <a:p>
            <a:pPr marL="457200" lvl="0" indent="-406400" algn="l" rtl="0">
              <a:lnSpc>
                <a:spcPct val="150000"/>
              </a:lnSpc>
              <a:spcBef>
                <a:spcPts val="1800"/>
              </a:spcBef>
              <a:spcAft>
                <a:spcPts val="0"/>
              </a:spcAft>
              <a:buSzPct val="108108"/>
              <a:buChar char="▪"/>
            </a:pPr>
            <a:r>
              <a:rPr lang="en-US"/>
              <a:t>Increase in employee productivity, efficiency, success, and performance.</a:t>
            </a:r>
            <a:endParaRPr/>
          </a:p>
          <a:p>
            <a:pPr marL="457200" lvl="0" indent="-406400" algn="l" rtl="0">
              <a:lnSpc>
                <a:spcPct val="150000"/>
              </a:lnSpc>
              <a:spcBef>
                <a:spcPts val="1800"/>
              </a:spcBef>
              <a:spcAft>
                <a:spcPts val="0"/>
              </a:spcAft>
              <a:buSzPct val="108108"/>
              <a:buChar char="▪"/>
            </a:pPr>
            <a:r>
              <a:rPr lang="en-US"/>
              <a:t>Improved safety.</a:t>
            </a:r>
            <a:endParaRPr/>
          </a:p>
          <a:p>
            <a:pPr marL="457200" lvl="0" indent="-406400" algn="l" rtl="0">
              <a:lnSpc>
                <a:spcPct val="150000"/>
              </a:lnSpc>
              <a:spcBef>
                <a:spcPts val="1800"/>
              </a:spcBef>
              <a:spcAft>
                <a:spcPts val="0"/>
              </a:spcAft>
              <a:buSzPct val="108108"/>
              <a:buChar char="▪"/>
            </a:pPr>
            <a:r>
              <a:rPr lang="en-US"/>
              <a:t>Increase in morale and improved coworker interactions.</a:t>
            </a:r>
            <a:endParaRPr/>
          </a:p>
          <a:p>
            <a:pPr marL="457200" lvl="0" indent="-228600" algn="l" rtl="0">
              <a:lnSpc>
                <a:spcPct val="100000"/>
              </a:lnSpc>
              <a:spcBef>
                <a:spcPts val="1800"/>
              </a:spcBef>
              <a:spcAft>
                <a:spcPts val="0"/>
              </a:spcAft>
              <a:buClr>
                <a:schemeClr val="dk1"/>
              </a:buClr>
              <a:buSzPct val="108108"/>
              <a:buFont typeface="Noto Sans Symbols"/>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title"/>
          </p:nvPr>
        </p:nvSpPr>
        <p:spPr>
          <a:xfrm>
            <a:off x="112986" y="191991"/>
            <a:ext cx="99033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Supervisor’s Checklist</a:t>
            </a:r>
            <a:endParaRPr/>
          </a:p>
        </p:txBody>
      </p:sp>
      <p:sp>
        <p:nvSpPr>
          <p:cNvPr id="278" name="Google Shape;278;p28"/>
          <p:cNvSpPr txBox="1">
            <a:spLocks noGrp="1"/>
          </p:cNvSpPr>
          <p:nvPr>
            <p:ph type="body" idx="1"/>
          </p:nvPr>
        </p:nvSpPr>
        <p:spPr>
          <a:xfrm>
            <a:off x="701040" y="1763486"/>
            <a:ext cx="10515600" cy="509451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70000"/>
              </a:lnSpc>
              <a:spcBef>
                <a:spcPts val="0"/>
              </a:spcBef>
              <a:spcAft>
                <a:spcPts val="0"/>
              </a:spcAft>
              <a:buClr>
                <a:schemeClr val="dk1"/>
              </a:buClr>
              <a:buSzPct val="100000"/>
              <a:buFont typeface="Noto Sans Symbols"/>
              <a:buChar char="❑"/>
            </a:pPr>
            <a:r>
              <a:rPr lang="en-US"/>
              <a:t>Recognize a request for accommodation</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Communicate options</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Contact the ADA Team for consultation or facilitation</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Involve the employee in the process</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Maintain confidentiality and privacy</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Maintain equity in the work environment</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Document, document, document</a:t>
            </a:r>
            <a:endParaRPr/>
          </a:p>
          <a:p>
            <a:pPr marL="228600" lvl="0" indent="-228600" algn="l" rtl="0">
              <a:lnSpc>
                <a:spcPct val="170000"/>
              </a:lnSpc>
              <a:spcBef>
                <a:spcPts val="1800"/>
              </a:spcBef>
              <a:spcAft>
                <a:spcPts val="0"/>
              </a:spcAft>
              <a:buClr>
                <a:schemeClr val="dk1"/>
              </a:buClr>
              <a:buSzPct val="100000"/>
              <a:buFont typeface="Noto Sans Symbols"/>
              <a:buChar char="❑"/>
            </a:pPr>
            <a:r>
              <a:rPr lang="en-US"/>
              <a:t>Most importantly – come from a place of “how can I help?”</a:t>
            </a:r>
            <a:endParaRPr/>
          </a:p>
        </p:txBody>
      </p:sp>
      <p:pic>
        <p:nvPicPr>
          <p:cNvPr id="279" name="Google Shape;279;p28" descr="A green checkmark inside of a green circle"/>
          <p:cNvPicPr preferRelativeResize="0"/>
          <p:nvPr/>
        </p:nvPicPr>
        <p:blipFill rotWithShape="1">
          <a:blip r:embed="rId3">
            <a:alphaModFix/>
          </a:blip>
          <a:srcRect/>
          <a:stretch/>
        </p:blipFill>
        <p:spPr>
          <a:xfrm>
            <a:off x="8014389" y="2464377"/>
            <a:ext cx="2766614" cy="25752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134007" y="154918"/>
            <a:ext cx="97562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Documenting</a:t>
            </a:r>
            <a:endParaRPr/>
          </a:p>
        </p:txBody>
      </p:sp>
      <p:sp>
        <p:nvSpPr>
          <p:cNvPr id="285" name="Google Shape;285;p29"/>
          <p:cNvSpPr txBox="1">
            <a:spLocks noGrp="1"/>
          </p:cNvSpPr>
          <p:nvPr>
            <p:ph type="body" idx="1"/>
          </p:nvPr>
        </p:nvSpPr>
        <p:spPr>
          <a:xfrm>
            <a:off x="134007" y="1817224"/>
            <a:ext cx="11219793" cy="5040775"/>
          </a:xfrm>
          <a:prstGeom prst="rect">
            <a:avLst/>
          </a:prstGeom>
          <a:noFill/>
          <a:ln>
            <a:noFill/>
          </a:ln>
        </p:spPr>
        <p:txBody>
          <a:bodyPr spcFirstLastPara="1" wrap="square" lIns="91425" tIns="45700" rIns="91425" bIns="45700" anchor="t" anchorCtr="0">
            <a:normAutofit fontScale="70000" lnSpcReduction="20000"/>
          </a:bodyPr>
          <a:lstStyle/>
          <a:p>
            <a:pPr marL="514350" lvl="0" indent="-501015" algn="l" rtl="0">
              <a:lnSpc>
                <a:spcPct val="170000"/>
              </a:lnSpc>
              <a:spcBef>
                <a:spcPts val="0"/>
              </a:spcBef>
              <a:spcAft>
                <a:spcPts val="0"/>
              </a:spcAft>
              <a:buClr>
                <a:schemeClr val="dk1"/>
              </a:buClr>
              <a:buSzPct val="100000"/>
              <a:buFont typeface="Calibri"/>
              <a:buAutoNum type="arabicPeriod"/>
            </a:pPr>
            <a:r>
              <a:rPr lang="en-US"/>
              <a:t>What the employee said when they requested an accommodation.</a:t>
            </a:r>
            <a:endParaRPr/>
          </a:p>
          <a:p>
            <a:pPr marL="514350" lvl="0" indent="-501015" algn="l" rtl="0">
              <a:lnSpc>
                <a:spcPct val="170000"/>
              </a:lnSpc>
              <a:spcBef>
                <a:spcPts val="1800"/>
              </a:spcBef>
              <a:spcAft>
                <a:spcPts val="0"/>
              </a:spcAft>
              <a:buClr>
                <a:schemeClr val="dk1"/>
              </a:buClr>
              <a:buSzPct val="100000"/>
              <a:buFont typeface="Calibri"/>
              <a:buAutoNum type="arabicPeriod"/>
            </a:pPr>
            <a:r>
              <a:rPr lang="en-US"/>
              <a:t>I asked, “How can I help?”</a:t>
            </a:r>
            <a:endParaRPr/>
          </a:p>
          <a:p>
            <a:pPr marL="514350" lvl="0" indent="-501015" algn="l" rtl="0">
              <a:lnSpc>
                <a:spcPct val="170000"/>
              </a:lnSpc>
              <a:spcBef>
                <a:spcPts val="1800"/>
              </a:spcBef>
              <a:spcAft>
                <a:spcPts val="0"/>
              </a:spcAft>
              <a:buClr>
                <a:schemeClr val="dk1"/>
              </a:buClr>
              <a:buSzPct val="100000"/>
              <a:buFont typeface="Calibri"/>
              <a:buAutoNum type="arabicPeriod"/>
            </a:pPr>
            <a:r>
              <a:rPr lang="en-US"/>
              <a:t>The employee said “…”</a:t>
            </a:r>
            <a:endParaRPr/>
          </a:p>
          <a:p>
            <a:pPr marL="514350" lvl="0" indent="-501015" algn="l" rtl="0">
              <a:lnSpc>
                <a:spcPct val="170000"/>
              </a:lnSpc>
              <a:spcBef>
                <a:spcPts val="1800"/>
              </a:spcBef>
              <a:spcAft>
                <a:spcPts val="0"/>
              </a:spcAft>
              <a:buClr>
                <a:schemeClr val="dk1"/>
              </a:buClr>
              <a:buSzPct val="100000"/>
              <a:buFont typeface="Calibri"/>
              <a:buAutoNum type="arabicPeriod"/>
            </a:pPr>
            <a:r>
              <a:rPr lang="en-US"/>
              <a:t>I said “…” (yes; no - and the reason why; let’s loop in the ADA Team, etc.)</a:t>
            </a:r>
            <a:endParaRPr/>
          </a:p>
          <a:p>
            <a:pPr marL="514350" lvl="0" indent="-501015" algn="l" rtl="0">
              <a:lnSpc>
                <a:spcPct val="170000"/>
              </a:lnSpc>
              <a:spcBef>
                <a:spcPts val="1800"/>
              </a:spcBef>
              <a:spcAft>
                <a:spcPts val="0"/>
              </a:spcAft>
              <a:buClr>
                <a:schemeClr val="dk1"/>
              </a:buClr>
              <a:buSzPct val="100000"/>
              <a:buFont typeface="Calibri"/>
              <a:buAutoNum type="arabicPeriod"/>
            </a:pPr>
            <a:r>
              <a:rPr lang="en-US"/>
              <a:t>If medical documentation was provided, I sent it to an appropriate party.</a:t>
            </a:r>
            <a:endParaRPr/>
          </a:p>
          <a:p>
            <a:pPr marL="682625" lvl="1" indent="-211137" algn="l" rtl="0">
              <a:lnSpc>
                <a:spcPct val="170000"/>
              </a:lnSpc>
              <a:spcBef>
                <a:spcPts val="1800"/>
              </a:spcBef>
              <a:spcAft>
                <a:spcPts val="0"/>
              </a:spcAft>
              <a:buSzPct val="100000"/>
              <a:buChar char="▪"/>
            </a:pPr>
            <a:r>
              <a:rPr lang="en-US"/>
              <a:t>Or, I didn’t ask for any medical information or documentation and referred the employee to the appropriate resource(s).</a:t>
            </a:r>
            <a:endParaRPr/>
          </a:p>
          <a:p>
            <a:pPr marL="514350" lvl="0" indent="-501015" algn="l" rtl="0">
              <a:lnSpc>
                <a:spcPct val="170000"/>
              </a:lnSpc>
              <a:spcBef>
                <a:spcPts val="1800"/>
              </a:spcBef>
              <a:spcAft>
                <a:spcPts val="0"/>
              </a:spcAft>
              <a:buClr>
                <a:schemeClr val="dk1"/>
              </a:buClr>
              <a:buSzPct val="100000"/>
              <a:buFont typeface="Calibri"/>
              <a:buAutoNum type="arabicPeriod"/>
            </a:pPr>
            <a:r>
              <a:rPr lang="en-US"/>
              <a:t>On [date], I followed up by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The Interactive Process Game</a:t>
            </a:r>
            <a:endParaRPr/>
          </a:p>
        </p:txBody>
      </p:sp>
      <p:sp>
        <p:nvSpPr>
          <p:cNvPr id="291" name="Google Shape;291;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7"/>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Instructions</a:t>
            </a:r>
            <a:endParaRPr/>
          </a:p>
        </p:txBody>
      </p:sp>
      <p:sp>
        <p:nvSpPr>
          <p:cNvPr id="297" name="Google Shape;297;p67"/>
          <p:cNvSpPr txBox="1">
            <a:spLocks noGrp="1"/>
          </p:cNvSpPr>
          <p:nvPr>
            <p:ph type="body" idx="1"/>
          </p:nvPr>
        </p:nvSpPr>
        <p:spPr>
          <a:xfrm>
            <a:off x="381965" y="1861457"/>
            <a:ext cx="11123270" cy="489857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70000"/>
              </a:lnSpc>
              <a:spcBef>
                <a:spcPts val="0"/>
              </a:spcBef>
              <a:spcAft>
                <a:spcPts val="0"/>
              </a:spcAft>
              <a:buSzPct val="122447"/>
              <a:buNone/>
            </a:pPr>
            <a:r>
              <a:rPr lang="en-US">
                <a:solidFill>
                  <a:srgbClr val="00274C"/>
                </a:solidFill>
                <a:latin typeface="Verdana"/>
                <a:ea typeface="Verdana"/>
                <a:cs typeface="Verdana"/>
                <a:sym typeface="Verdana"/>
              </a:rPr>
              <a:t>Determine if an employee triggered engagement in the Interactive Process in the following scenarios.</a:t>
            </a:r>
            <a:endParaRPr>
              <a:latin typeface="Verdana"/>
              <a:ea typeface="Verdana"/>
              <a:cs typeface="Verdana"/>
              <a:sym typeface="Verdana"/>
            </a:endParaRPr>
          </a:p>
          <a:p>
            <a:pPr marL="0" lvl="0" indent="0" algn="l" rtl="0">
              <a:lnSpc>
                <a:spcPct val="170000"/>
              </a:lnSpc>
              <a:spcBef>
                <a:spcPts val="2200"/>
              </a:spcBef>
              <a:spcAft>
                <a:spcPts val="0"/>
              </a:spcAft>
              <a:buSzPct val="122447"/>
              <a:buNone/>
            </a:pPr>
            <a:r>
              <a:rPr lang="en-US" i="1">
                <a:solidFill>
                  <a:srgbClr val="00274C"/>
                </a:solidFill>
                <a:latin typeface="Verdana"/>
                <a:ea typeface="Verdana"/>
                <a:cs typeface="Verdana"/>
                <a:sym typeface="Verdana"/>
              </a:rPr>
              <a:t>Remember: </a:t>
            </a:r>
            <a:r>
              <a:rPr lang="en-US">
                <a:solidFill>
                  <a:srgbClr val="00274C"/>
                </a:solidFill>
                <a:latin typeface="Verdana"/>
                <a:ea typeface="Verdana"/>
                <a:cs typeface="Verdana"/>
                <a:sym typeface="Verdana"/>
              </a:rPr>
              <a:t>Requests for accommodation do not require magic words and do not need to be submitted in writing. </a:t>
            </a:r>
            <a:endParaRPr/>
          </a:p>
          <a:p>
            <a:pPr marL="0" lvl="0" indent="0" algn="l" rtl="0">
              <a:lnSpc>
                <a:spcPct val="170000"/>
              </a:lnSpc>
              <a:spcBef>
                <a:spcPts val="2200"/>
              </a:spcBef>
              <a:spcAft>
                <a:spcPts val="0"/>
              </a:spcAft>
              <a:buSzPct val="122447"/>
              <a:buNone/>
            </a:pPr>
            <a:r>
              <a:rPr lang="en-US">
                <a:solidFill>
                  <a:srgbClr val="00274C"/>
                </a:solidFill>
                <a:latin typeface="Verdana"/>
                <a:ea typeface="Verdana"/>
                <a:cs typeface="Verdana"/>
                <a:sym typeface="Verdana"/>
              </a:rPr>
              <a:t>Requests for accommodation need to put the employer on notice of the need for assistance with essential job functions due to disability.</a:t>
            </a:r>
            <a:endParaRPr>
              <a:solidFill>
                <a:srgbClr val="00274C"/>
              </a:solidFill>
              <a:latin typeface="Verdana"/>
              <a:ea typeface="Verdana"/>
              <a:cs typeface="Verdana"/>
              <a:sym typeface="Verdana"/>
            </a:endParaRPr>
          </a:p>
          <a:p>
            <a:pPr marL="0" lvl="0" indent="0" algn="l" rtl="0">
              <a:lnSpc>
                <a:spcPct val="170000"/>
              </a:lnSpc>
              <a:spcBef>
                <a:spcPts val="2200"/>
              </a:spcBef>
              <a:spcAft>
                <a:spcPts val="0"/>
              </a:spcAft>
              <a:buSzPct val="122447"/>
              <a:buNone/>
            </a:pPr>
            <a:r>
              <a:rPr lang="en-US" i="1">
                <a:solidFill>
                  <a:srgbClr val="00274C"/>
                </a:solidFill>
                <a:latin typeface="Verdana"/>
                <a:ea typeface="Verdana"/>
                <a:cs typeface="Verdana"/>
                <a:sym typeface="Verdana"/>
              </a:rPr>
              <a:t>Also remember: </a:t>
            </a:r>
            <a:r>
              <a:rPr lang="en-US">
                <a:solidFill>
                  <a:srgbClr val="00274C"/>
                </a:solidFill>
                <a:latin typeface="Verdana"/>
                <a:ea typeface="Verdana"/>
                <a:cs typeface="Verdana"/>
                <a:sym typeface="Verdana"/>
              </a:rPr>
              <a:t>triggering the Interactive Process does not automatically render a disability determination nor implement an accommodation.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8"/>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Question 1: </a:t>
            </a:r>
            <a:endParaRPr/>
          </a:p>
        </p:txBody>
      </p:sp>
      <p:sp>
        <p:nvSpPr>
          <p:cNvPr id="304" name="Google Shape;304;p68"/>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50000"/>
              </a:lnSpc>
              <a:spcBef>
                <a:spcPts val="1800"/>
              </a:spcBef>
              <a:spcAft>
                <a:spcPts val="0"/>
              </a:spcAft>
              <a:buSzPts val="2800"/>
              <a:buNone/>
            </a:pPr>
            <a:r>
              <a:rPr lang="en-US"/>
              <a:t>“I get migraines in the morning. I can’t be in 9am meetings.”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9"/>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Answer 1:</a:t>
            </a:r>
            <a:endParaRPr/>
          </a:p>
        </p:txBody>
      </p:sp>
      <p:sp>
        <p:nvSpPr>
          <p:cNvPr id="310" name="Google Shape;310;p69"/>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50000"/>
              </a:lnSpc>
              <a:spcBef>
                <a:spcPts val="1800"/>
              </a:spcBef>
              <a:spcAft>
                <a:spcPts val="0"/>
              </a:spcAft>
              <a:buSzPts val="2800"/>
              <a:buNone/>
            </a:pPr>
            <a:r>
              <a:rPr lang="en-US"/>
              <a:t>“I get migraines in the morning. I can’t be in 9am meetings.”</a:t>
            </a:r>
            <a:endParaRPr/>
          </a:p>
          <a:p>
            <a:pPr marL="457200" lvl="0" indent="-228600" algn="l" rtl="0">
              <a:lnSpc>
                <a:spcPct val="100000"/>
              </a:lnSpc>
              <a:spcBef>
                <a:spcPts val="1800"/>
              </a:spcBef>
              <a:spcAft>
                <a:spcPts val="0"/>
              </a:spcAft>
              <a:buClr>
                <a:schemeClr val="dk1"/>
              </a:buClr>
              <a:buSzPts val="2800"/>
              <a:buFont typeface="Noto Sans Symbols"/>
              <a:buNone/>
            </a:pPr>
            <a:endParaRPr/>
          </a:p>
          <a:p>
            <a:pPr marL="50800" lvl="0" indent="0" algn="l" rtl="0">
              <a:lnSpc>
                <a:spcPct val="100000"/>
              </a:lnSpc>
              <a:spcBef>
                <a:spcPts val="1800"/>
              </a:spcBef>
              <a:spcAft>
                <a:spcPts val="0"/>
              </a:spcAft>
              <a:buSzPts val="2800"/>
              <a:buNone/>
            </a:pPr>
            <a:r>
              <a:rPr lang="en-US"/>
              <a:t>YES!</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Job function: meetings</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Condition: migraines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81" name="Google Shape;81;p4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82" name="Google Shape;82;p49"/>
          <p:cNvSpPr txBox="1">
            <a:spLocks noGrp="1"/>
          </p:cNvSpPr>
          <p:nvPr>
            <p:ph type="body" idx="1"/>
          </p:nvPr>
        </p:nvSpPr>
        <p:spPr>
          <a:xfrm>
            <a:off x="3924301" y="1790700"/>
            <a:ext cx="7404100" cy="5067300"/>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sz="3600"/>
              <a:t>We are modeling creating a comfortable and inclusive space.</a:t>
            </a:r>
            <a:endParaRPr/>
          </a:p>
          <a:p>
            <a:pPr marL="685800" lvl="1" indent="-228600" algn="l" rtl="0">
              <a:lnSpc>
                <a:spcPct val="150000"/>
              </a:lnSpc>
              <a:spcBef>
                <a:spcPts val="1800"/>
              </a:spcBef>
              <a:spcAft>
                <a:spcPts val="0"/>
              </a:spcAft>
              <a:buClr>
                <a:schemeClr val="dk1"/>
              </a:buClr>
              <a:buSzPct val="100000"/>
              <a:buChar char="▪"/>
            </a:pPr>
            <a:r>
              <a:rPr lang="en-US" sz="2900"/>
              <a:t>Questions are encouraged!</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sz="3600"/>
              <a:t>We don’t know what we don’t know.</a:t>
            </a:r>
            <a:endParaRPr/>
          </a:p>
          <a:p>
            <a:pPr marL="685800" lvl="1" indent="-228600" algn="l" rtl="0">
              <a:lnSpc>
                <a:spcPct val="150000"/>
              </a:lnSpc>
              <a:spcBef>
                <a:spcPts val="1800"/>
              </a:spcBef>
              <a:spcAft>
                <a:spcPts val="0"/>
              </a:spcAft>
              <a:buClr>
                <a:schemeClr val="dk1"/>
              </a:buClr>
              <a:buSzPct val="100000"/>
              <a:buChar char="▪"/>
            </a:pPr>
            <a:r>
              <a:rPr lang="en-US" sz="2900"/>
              <a:t>If you’re thinking about it, chances are someone else is, too.</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sz="3600"/>
              <a:t>We strive to promote a brave and safe space.</a:t>
            </a:r>
            <a:endParaRPr/>
          </a:p>
          <a:p>
            <a:pPr marL="685800" lvl="1" indent="-228600" algn="l" rtl="0">
              <a:lnSpc>
                <a:spcPct val="150000"/>
              </a:lnSpc>
              <a:spcBef>
                <a:spcPts val="1800"/>
              </a:spcBef>
              <a:spcAft>
                <a:spcPts val="0"/>
              </a:spcAft>
              <a:buClr>
                <a:schemeClr val="dk1"/>
              </a:buClr>
              <a:buSzPct val="100000"/>
              <a:buChar char="▪"/>
            </a:pPr>
            <a:r>
              <a:rPr lang="en-US" sz="2900"/>
              <a:t>Respect the experiences of others.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sz="3600"/>
              <a:t>Opportunities for growth and learning.</a:t>
            </a:r>
            <a:endParaRPr/>
          </a:p>
          <a:p>
            <a:pPr marL="685800" lvl="1" indent="-228600" algn="l" rtl="0">
              <a:lnSpc>
                <a:spcPct val="150000"/>
              </a:lnSpc>
              <a:spcBef>
                <a:spcPts val="1800"/>
              </a:spcBef>
              <a:spcAft>
                <a:spcPts val="0"/>
              </a:spcAft>
              <a:buClr>
                <a:schemeClr val="dk1"/>
              </a:buClr>
              <a:buSzPct val="100000"/>
              <a:buChar char="▪"/>
            </a:pPr>
            <a:r>
              <a:rPr lang="en-US" sz="2900"/>
              <a:t>We’re all learning together.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0"/>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Question 2:</a:t>
            </a:r>
            <a:endParaRPr/>
          </a:p>
        </p:txBody>
      </p:sp>
      <p:sp>
        <p:nvSpPr>
          <p:cNvPr id="316" name="Google Shape;316;p70"/>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a:t>“It’s hard for me to sit all day because of my back pain.”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71"/>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Answer 2:</a:t>
            </a:r>
            <a:endParaRPr/>
          </a:p>
        </p:txBody>
      </p:sp>
      <p:sp>
        <p:nvSpPr>
          <p:cNvPr id="322" name="Google Shape;322;p71"/>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a:t>“It’s hard for me to sit all day because of my back pain.”</a:t>
            </a:r>
            <a:endParaRPr/>
          </a:p>
          <a:p>
            <a:pPr marL="457200" lvl="0" indent="-228600" algn="l" rtl="0">
              <a:lnSpc>
                <a:spcPct val="100000"/>
              </a:lnSpc>
              <a:spcBef>
                <a:spcPts val="1800"/>
              </a:spcBef>
              <a:spcAft>
                <a:spcPts val="0"/>
              </a:spcAft>
              <a:buClr>
                <a:schemeClr val="dk1"/>
              </a:buClr>
              <a:buSzPts val="2800"/>
              <a:buFont typeface="Noto Sans Symbols"/>
              <a:buNone/>
            </a:pPr>
            <a:endParaRPr/>
          </a:p>
          <a:p>
            <a:pPr marL="50800" lvl="0" indent="0" algn="l" rtl="0">
              <a:lnSpc>
                <a:spcPct val="100000"/>
              </a:lnSpc>
              <a:spcBef>
                <a:spcPts val="1800"/>
              </a:spcBef>
              <a:spcAft>
                <a:spcPts val="0"/>
              </a:spcAft>
              <a:buSzPts val="2800"/>
              <a:buNone/>
            </a:pPr>
            <a:r>
              <a:rPr lang="en-US"/>
              <a:t>YES!</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Job function: sitting (at a desk, driving a bus, etc.)</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Condition: back pain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2"/>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Question 3:</a:t>
            </a:r>
            <a:endParaRPr/>
          </a:p>
        </p:txBody>
      </p:sp>
      <p:sp>
        <p:nvSpPr>
          <p:cNvPr id="328" name="Google Shape;328;p72"/>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50000"/>
              </a:lnSpc>
              <a:spcBef>
                <a:spcPts val="1800"/>
              </a:spcBef>
              <a:spcAft>
                <a:spcPts val="0"/>
              </a:spcAft>
              <a:buSzPts val="2800"/>
              <a:buNone/>
            </a:pPr>
            <a:r>
              <a:rPr lang="en-US"/>
              <a:t>“I don’t like my coworkers. I shouldn’t have to work with them on projects.”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3"/>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Answer 3:</a:t>
            </a:r>
            <a:endParaRPr/>
          </a:p>
        </p:txBody>
      </p:sp>
      <p:sp>
        <p:nvSpPr>
          <p:cNvPr id="335" name="Google Shape;335;p73"/>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50000"/>
              </a:lnSpc>
              <a:spcBef>
                <a:spcPts val="1800"/>
              </a:spcBef>
              <a:spcAft>
                <a:spcPts val="0"/>
              </a:spcAft>
              <a:buSzPts val="2800"/>
              <a:buNone/>
            </a:pPr>
            <a:r>
              <a:rPr lang="en-US"/>
              <a:t>“I don’t like my coworkers. I shouldn’t have to work with them on projects.”</a:t>
            </a:r>
            <a:endParaRPr/>
          </a:p>
          <a:p>
            <a:pPr marL="457200" lvl="0" indent="-228600" algn="l" rtl="0">
              <a:lnSpc>
                <a:spcPct val="100000"/>
              </a:lnSpc>
              <a:spcBef>
                <a:spcPts val="1800"/>
              </a:spcBef>
              <a:spcAft>
                <a:spcPts val="0"/>
              </a:spcAft>
              <a:buClr>
                <a:schemeClr val="dk1"/>
              </a:buClr>
              <a:buSzPts val="2800"/>
              <a:buFont typeface="Noto Sans Symbols"/>
              <a:buNone/>
            </a:pPr>
            <a:endParaRPr/>
          </a:p>
          <a:p>
            <a:pPr marL="50800" lvl="0" indent="0" algn="l" rtl="0">
              <a:lnSpc>
                <a:spcPct val="100000"/>
              </a:lnSpc>
              <a:spcBef>
                <a:spcPts val="1800"/>
              </a:spcBef>
              <a:spcAft>
                <a:spcPts val="0"/>
              </a:spcAft>
              <a:buSzPts val="2800"/>
              <a:buNone/>
            </a:pPr>
            <a:r>
              <a:rPr lang="en-US"/>
              <a:t>No</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Job function: interacting with others?</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Condition: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4"/>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Question 4: </a:t>
            </a:r>
            <a:endParaRPr/>
          </a:p>
        </p:txBody>
      </p:sp>
      <p:sp>
        <p:nvSpPr>
          <p:cNvPr id="341" name="Google Shape;341;p74"/>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a:t>“I need a different job. I just can’t do this.”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5"/>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Answer 4:</a:t>
            </a:r>
            <a:endParaRPr/>
          </a:p>
        </p:txBody>
      </p:sp>
      <p:sp>
        <p:nvSpPr>
          <p:cNvPr id="347" name="Google Shape;347;p75"/>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a:t>“I need a different job. I just can’t do this.”</a:t>
            </a:r>
            <a:endParaRPr/>
          </a:p>
          <a:p>
            <a:pPr marL="457200" lvl="0" indent="-228600" algn="l" rtl="0">
              <a:lnSpc>
                <a:spcPct val="100000"/>
              </a:lnSpc>
              <a:spcBef>
                <a:spcPts val="1800"/>
              </a:spcBef>
              <a:spcAft>
                <a:spcPts val="0"/>
              </a:spcAft>
              <a:buClr>
                <a:schemeClr val="dk1"/>
              </a:buClr>
              <a:buSzPts val="2800"/>
              <a:buFont typeface="Noto Sans Symbols"/>
              <a:buNone/>
            </a:pPr>
            <a:endParaRPr/>
          </a:p>
          <a:p>
            <a:pPr marL="50800" lvl="0" indent="0" algn="l" rtl="0">
              <a:lnSpc>
                <a:spcPct val="100000"/>
              </a:lnSpc>
              <a:spcBef>
                <a:spcPts val="1800"/>
              </a:spcBef>
              <a:spcAft>
                <a:spcPts val="0"/>
              </a:spcAft>
              <a:buSzPts val="2800"/>
              <a:buNone/>
            </a:pPr>
            <a:r>
              <a:rPr lang="en-US"/>
              <a:t>Maybe</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Job function: not specified</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Condition: Not specified, but we can ask more questions like “How can I help?”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76"/>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Question 5:</a:t>
            </a:r>
            <a:endParaRPr/>
          </a:p>
        </p:txBody>
      </p:sp>
      <p:sp>
        <p:nvSpPr>
          <p:cNvPr id="353" name="Google Shape;353;p76"/>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a:t>“I need FMLA because of my condition.”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7"/>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Answer 5:</a:t>
            </a:r>
            <a:endParaRPr/>
          </a:p>
        </p:txBody>
      </p:sp>
      <p:sp>
        <p:nvSpPr>
          <p:cNvPr id="360" name="Google Shape;360;p77"/>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a:t>“I need FMLA because of my condition.”</a:t>
            </a:r>
            <a:endParaRPr/>
          </a:p>
          <a:p>
            <a:pPr marL="457200" lvl="0" indent="-228600" algn="l" rtl="0">
              <a:lnSpc>
                <a:spcPct val="100000"/>
              </a:lnSpc>
              <a:spcBef>
                <a:spcPts val="1800"/>
              </a:spcBef>
              <a:spcAft>
                <a:spcPts val="0"/>
              </a:spcAft>
              <a:buClr>
                <a:schemeClr val="dk1"/>
              </a:buClr>
              <a:buSzPts val="2800"/>
              <a:buFont typeface="Noto Sans Symbols"/>
              <a:buNone/>
            </a:pPr>
            <a:endParaRPr/>
          </a:p>
          <a:p>
            <a:pPr marL="50800" lvl="0" indent="0" algn="l" rtl="0">
              <a:lnSpc>
                <a:spcPct val="100000"/>
              </a:lnSpc>
              <a:spcBef>
                <a:spcPts val="1800"/>
              </a:spcBef>
              <a:spcAft>
                <a:spcPts val="0"/>
              </a:spcAft>
              <a:buSzPts val="2800"/>
              <a:buNone/>
            </a:pPr>
            <a:r>
              <a:rPr lang="en-US"/>
              <a:t>Maybe</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Job function: unknown</a:t>
            </a:r>
            <a:endParaRPr/>
          </a:p>
          <a:p>
            <a:pPr marL="457200" lvl="0" indent="-406400" algn="l" rtl="0">
              <a:lnSpc>
                <a:spcPct val="100000"/>
              </a:lnSpc>
              <a:spcBef>
                <a:spcPts val="1800"/>
              </a:spcBef>
              <a:spcAft>
                <a:spcPts val="0"/>
              </a:spcAft>
              <a:buClr>
                <a:schemeClr val="dk1"/>
              </a:buClr>
              <a:buSzPts val="2800"/>
              <a:buFont typeface="Noto Sans Symbols"/>
              <a:buChar char="▪"/>
            </a:pPr>
            <a:r>
              <a:rPr lang="en-US"/>
              <a:t>Condition: Not specified, but we can ask more questions like “How can I help?”</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Frequently Asked Questions</a:t>
            </a:r>
            <a:endParaRPr/>
          </a:p>
        </p:txBody>
      </p:sp>
      <p:sp>
        <p:nvSpPr>
          <p:cNvPr id="366" name="Google Shape;366;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800"/>
              </a:spcBef>
              <a:spcAft>
                <a:spcPts val="0"/>
              </a:spcAft>
              <a:buClr>
                <a:schemeClr val="dk1"/>
              </a:buClr>
              <a:buSzPts val="24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title"/>
          </p:nvPr>
        </p:nvSpPr>
        <p:spPr>
          <a:xfrm>
            <a:off x="123497" y="217981"/>
            <a:ext cx="995592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111111"/>
              <a:buFont typeface="Verdana"/>
              <a:buNone/>
            </a:pPr>
            <a:r>
              <a:rPr lang="en-US"/>
              <a:t>What are the most common concerns with workplace accommodations?</a:t>
            </a:r>
            <a:endParaRPr/>
          </a:p>
        </p:txBody>
      </p:sp>
      <p:sp>
        <p:nvSpPr>
          <p:cNvPr id="372" name="Google Shape;372;p30"/>
          <p:cNvSpPr txBox="1">
            <a:spLocks noGrp="1"/>
          </p:cNvSpPr>
          <p:nvPr>
            <p:ph type="body" idx="1"/>
          </p:nvPr>
        </p:nvSpPr>
        <p:spPr>
          <a:xfrm>
            <a:off x="123497" y="1723696"/>
            <a:ext cx="11230303" cy="5134303"/>
          </a:xfrm>
          <a:prstGeom prst="rect">
            <a:avLst/>
          </a:prstGeom>
          <a:noFill/>
          <a:ln>
            <a:noFill/>
          </a:ln>
        </p:spPr>
        <p:txBody>
          <a:bodyPr spcFirstLastPara="1" wrap="square" lIns="91425" tIns="45700" rIns="91425" bIns="45700" anchor="t" anchorCtr="0">
            <a:normAutofit fontScale="62500" lnSpcReduction="20000"/>
          </a:bodyPr>
          <a:lstStyle/>
          <a:p>
            <a:pPr marL="228600" lvl="0" indent="-201930" algn="l" rtl="0">
              <a:lnSpc>
                <a:spcPct val="160000"/>
              </a:lnSpc>
              <a:spcBef>
                <a:spcPts val="0"/>
              </a:spcBef>
              <a:spcAft>
                <a:spcPts val="0"/>
              </a:spcAft>
              <a:buClr>
                <a:schemeClr val="dk1"/>
              </a:buClr>
              <a:buSzPct val="100000"/>
              <a:buFont typeface="Noto Sans Symbols"/>
              <a:buChar char="▪"/>
            </a:pPr>
            <a:r>
              <a:rPr lang="en-US"/>
              <a:t>Supervisors and employees having difficulty or not knowing how to communicate about accommodations or access.</a:t>
            </a:r>
            <a:endParaRPr/>
          </a:p>
          <a:p>
            <a:pPr marL="228600" lvl="0" indent="-201930" algn="l" rtl="0">
              <a:lnSpc>
                <a:spcPct val="160000"/>
              </a:lnSpc>
              <a:spcBef>
                <a:spcPts val="1800"/>
              </a:spcBef>
              <a:spcAft>
                <a:spcPts val="0"/>
              </a:spcAft>
              <a:buClr>
                <a:schemeClr val="dk1"/>
              </a:buClr>
              <a:buSzPct val="100000"/>
              <a:buFont typeface="Noto Sans Symbols"/>
              <a:buChar char="▪"/>
            </a:pPr>
            <a:r>
              <a:rPr lang="en-US"/>
              <a:t>Maintaining confidentiality and understanding who has a need to know.</a:t>
            </a:r>
            <a:endParaRPr/>
          </a:p>
          <a:p>
            <a:pPr marL="228600" lvl="0" indent="-201930" algn="l" rtl="0">
              <a:lnSpc>
                <a:spcPct val="160000"/>
              </a:lnSpc>
              <a:spcBef>
                <a:spcPts val="1800"/>
              </a:spcBef>
              <a:spcAft>
                <a:spcPts val="0"/>
              </a:spcAft>
              <a:buClr>
                <a:schemeClr val="dk1"/>
              </a:buClr>
              <a:buSzPct val="100000"/>
              <a:buFont typeface="Noto Sans Symbols"/>
              <a:buChar char="▪"/>
            </a:pPr>
            <a:r>
              <a:rPr lang="en-US"/>
              <a:t>Not knowing the underlying condition is causing a lack of understanding as to how the limitations relate to the job duties.</a:t>
            </a:r>
            <a:endParaRPr/>
          </a:p>
          <a:p>
            <a:pPr marL="685800" lvl="1" indent="-201930" algn="l" rtl="0">
              <a:lnSpc>
                <a:spcPct val="160000"/>
              </a:lnSpc>
              <a:spcBef>
                <a:spcPts val="1800"/>
              </a:spcBef>
              <a:spcAft>
                <a:spcPts val="0"/>
              </a:spcAft>
              <a:buSzPct val="100000"/>
              <a:buChar char="▪"/>
            </a:pPr>
            <a:r>
              <a:rPr lang="en-US" sz="2600"/>
              <a:t>The ADA Team determines reasonableness on behalf of the employer to maintain the employee’s privacy.</a:t>
            </a:r>
            <a:endParaRPr sz="2600"/>
          </a:p>
          <a:p>
            <a:pPr marL="228600" lvl="0" indent="-201930" algn="l" rtl="0">
              <a:lnSpc>
                <a:spcPct val="160000"/>
              </a:lnSpc>
              <a:spcBef>
                <a:spcPts val="1800"/>
              </a:spcBef>
              <a:spcAft>
                <a:spcPts val="0"/>
              </a:spcAft>
              <a:buClr>
                <a:schemeClr val="dk1"/>
              </a:buClr>
              <a:buSzPct val="100000"/>
              <a:buFont typeface="Noto Sans Symbols"/>
              <a:buChar char="▪"/>
            </a:pPr>
            <a:r>
              <a:rPr lang="en-US"/>
              <a:t>Putting too much stock in morale and precedent.</a:t>
            </a:r>
            <a:endParaRPr/>
          </a:p>
          <a:p>
            <a:pPr marL="685800" lvl="1" indent="-201930" algn="l" rtl="0">
              <a:lnSpc>
                <a:spcPct val="160000"/>
              </a:lnSpc>
              <a:spcBef>
                <a:spcPts val="1800"/>
              </a:spcBef>
              <a:spcAft>
                <a:spcPts val="0"/>
              </a:spcAft>
              <a:buSzPct val="100000"/>
              <a:buChar char="▪"/>
            </a:pPr>
            <a:r>
              <a:rPr lang="en-US" sz="2600"/>
              <a:t>We can help to create an inclusive workspace that addresses these concerns, but they are not a reason to deny a reasonable accommodation.</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The Americans with Disabilities Act (ADA)</a:t>
            </a:r>
            <a:endParaRPr/>
          </a:p>
        </p:txBody>
      </p:sp>
      <p:sp>
        <p:nvSpPr>
          <p:cNvPr id="88" name="Google Shape;88;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a:t>And the ADA Team</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9"/>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When should an employee request accommodations?</a:t>
            </a:r>
            <a:endParaRPr/>
          </a:p>
        </p:txBody>
      </p:sp>
      <p:sp>
        <p:nvSpPr>
          <p:cNvPr id="379" name="Google Shape;379;p79"/>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1800"/>
              </a:spcBef>
              <a:spcAft>
                <a:spcPts val="0"/>
              </a:spcAft>
              <a:buSzPts val="2800"/>
              <a:buChar char="▪"/>
            </a:pPr>
            <a:r>
              <a:rPr lang="en-US"/>
              <a:t>Before experiencing performance issues.</a:t>
            </a:r>
            <a:endParaRPr/>
          </a:p>
          <a:p>
            <a:pPr marL="457200" lvl="0" indent="-406400" algn="l" rtl="0">
              <a:lnSpc>
                <a:spcPct val="150000"/>
              </a:lnSpc>
              <a:spcBef>
                <a:spcPts val="1800"/>
              </a:spcBef>
              <a:spcAft>
                <a:spcPts val="0"/>
              </a:spcAft>
              <a:buSzPts val="2800"/>
              <a:buChar char="▪"/>
            </a:pPr>
            <a:r>
              <a:rPr lang="en-US"/>
              <a:t>When there is difficulty performing essential job functions due to disability.</a:t>
            </a:r>
            <a:endParaRPr/>
          </a:p>
          <a:p>
            <a:pPr marL="457200" lvl="0" indent="-406400" algn="l" rtl="0">
              <a:lnSpc>
                <a:spcPct val="150000"/>
              </a:lnSpc>
              <a:spcBef>
                <a:spcPts val="1800"/>
              </a:spcBef>
              <a:spcAft>
                <a:spcPts val="0"/>
              </a:spcAft>
              <a:buSzPts val="2800"/>
              <a:buChar char="▪"/>
            </a:pPr>
            <a:r>
              <a:rPr lang="en-US"/>
              <a:t>As soon as an employee feels they need help.</a:t>
            </a:r>
            <a:endParaRPr/>
          </a:p>
          <a:p>
            <a:pPr marL="914400" lvl="1" indent="-381000" algn="l" rtl="0">
              <a:lnSpc>
                <a:spcPct val="150000"/>
              </a:lnSpc>
              <a:spcBef>
                <a:spcPts val="1800"/>
              </a:spcBef>
              <a:spcAft>
                <a:spcPts val="0"/>
              </a:spcAft>
              <a:buSzPts val="2400"/>
              <a:buChar char="▪"/>
            </a:pPr>
            <a:r>
              <a:rPr lang="en-US"/>
              <a:t>There is no specific time requirement, but accommodations are not retroactive.</a:t>
            </a:r>
            <a:endParaRPr/>
          </a:p>
          <a:p>
            <a:pPr marL="457200" lvl="0" indent="-228600" algn="l" rtl="0">
              <a:lnSpc>
                <a:spcPct val="100000"/>
              </a:lnSpc>
              <a:spcBef>
                <a:spcPts val="1800"/>
              </a:spcBef>
              <a:spcAft>
                <a:spcPts val="0"/>
              </a:spcAft>
              <a:buClr>
                <a:schemeClr val="dk1"/>
              </a:buClr>
              <a:buSzPts val="2800"/>
              <a:buFont typeface="Noto Sans Symbols"/>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80"/>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Can accommodations change?</a:t>
            </a:r>
            <a:endParaRPr/>
          </a:p>
        </p:txBody>
      </p:sp>
      <p:sp>
        <p:nvSpPr>
          <p:cNvPr id="386" name="Google Shape;386;p80"/>
          <p:cNvSpPr txBox="1">
            <a:spLocks noGrp="1"/>
          </p:cNvSpPr>
          <p:nvPr>
            <p:ph type="body" idx="1"/>
          </p:nvPr>
        </p:nvSpPr>
        <p:spPr>
          <a:xfrm>
            <a:off x="137160" y="1731328"/>
            <a:ext cx="11069320" cy="4893627"/>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50000"/>
              </a:lnSpc>
              <a:spcBef>
                <a:spcPts val="1800"/>
              </a:spcBef>
              <a:spcAft>
                <a:spcPts val="0"/>
              </a:spcAft>
              <a:buSzPct val="108108"/>
              <a:buChar char="▪"/>
            </a:pPr>
            <a:r>
              <a:rPr lang="en-US"/>
              <a:t>Yes!</a:t>
            </a:r>
            <a:endParaRPr/>
          </a:p>
          <a:p>
            <a:pPr marL="457200" lvl="0" indent="-406400" algn="l" rtl="0">
              <a:lnSpc>
                <a:spcPct val="150000"/>
              </a:lnSpc>
              <a:spcBef>
                <a:spcPts val="1800"/>
              </a:spcBef>
              <a:spcAft>
                <a:spcPts val="0"/>
              </a:spcAft>
              <a:buSzPct val="108108"/>
              <a:buChar char="▪"/>
            </a:pPr>
            <a:r>
              <a:rPr lang="en-US"/>
              <a:t>All accommodations are amendable.</a:t>
            </a:r>
            <a:endParaRPr/>
          </a:p>
          <a:p>
            <a:pPr marL="457200" lvl="0" indent="-406400" algn="l" rtl="0">
              <a:lnSpc>
                <a:spcPct val="150000"/>
              </a:lnSpc>
              <a:spcBef>
                <a:spcPts val="1800"/>
              </a:spcBef>
              <a:spcAft>
                <a:spcPts val="0"/>
              </a:spcAft>
              <a:buSzPct val="108108"/>
              <a:buChar char="▪"/>
            </a:pPr>
            <a:r>
              <a:rPr lang="en-US"/>
              <a:t>Either the employee OR the unit can contact the ADA Team to request a review.</a:t>
            </a:r>
            <a:endParaRPr/>
          </a:p>
          <a:p>
            <a:pPr marL="457200" lvl="0" indent="-406400" algn="l" rtl="0">
              <a:lnSpc>
                <a:spcPct val="150000"/>
              </a:lnSpc>
              <a:spcBef>
                <a:spcPts val="1800"/>
              </a:spcBef>
              <a:spcAft>
                <a:spcPts val="0"/>
              </a:spcAft>
              <a:buSzPct val="108108"/>
              <a:buChar char="▪"/>
            </a:pPr>
            <a:r>
              <a:rPr lang="en-US"/>
              <a:t>The ADA Team will facilitate the Interactive Process to determine a more effective accommodation that works for the employee and the unit.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1"/>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Can a supervisor choose to change an accommodation?</a:t>
            </a:r>
            <a:endParaRPr/>
          </a:p>
        </p:txBody>
      </p:sp>
      <p:sp>
        <p:nvSpPr>
          <p:cNvPr id="392" name="Google Shape;392;p81"/>
          <p:cNvSpPr txBox="1">
            <a:spLocks noGrp="1"/>
          </p:cNvSpPr>
          <p:nvPr>
            <p:ph type="body" idx="1"/>
          </p:nvPr>
        </p:nvSpPr>
        <p:spPr>
          <a:xfrm>
            <a:off x="137160" y="1842452"/>
            <a:ext cx="11652504" cy="4893627"/>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70000"/>
              </a:lnSpc>
              <a:spcBef>
                <a:spcPts val="1800"/>
              </a:spcBef>
              <a:spcAft>
                <a:spcPts val="0"/>
              </a:spcAft>
              <a:buSzPct val="142857"/>
              <a:buChar char="▪"/>
            </a:pPr>
            <a:r>
              <a:rPr lang="en-US"/>
              <a:t>Yes, but…</a:t>
            </a:r>
            <a:endParaRPr/>
          </a:p>
          <a:p>
            <a:pPr marL="914400" lvl="1" indent="-381000" algn="l" rtl="0">
              <a:lnSpc>
                <a:spcPct val="170000"/>
              </a:lnSpc>
              <a:spcBef>
                <a:spcPts val="1800"/>
              </a:spcBef>
              <a:spcAft>
                <a:spcPts val="0"/>
              </a:spcAft>
              <a:buSzPct val="142856"/>
              <a:buChar char="▪"/>
            </a:pPr>
            <a:r>
              <a:rPr lang="en-US"/>
              <a:t>They should include the employee to ensure they are still receiving the support they need.</a:t>
            </a:r>
            <a:endParaRPr/>
          </a:p>
          <a:p>
            <a:pPr marL="1371600" lvl="2" indent="-355600" algn="l" rtl="0">
              <a:lnSpc>
                <a:spcPct val="170000"/>
              </a:lnSpc>
              <a:spcBef>
                <a:spcPts val="1800"/>
              </a:spcBef>
              <a:spcAft>
                <a:spcPts val="0"/>
              </a:spcAft>
              <a:buSzPct val="119047"/>
              <a:buChar char="▪"/>
            </a:pPr>
            <a:r>
              <a:rPr lang="en-US" sz="2400"/>
              <a:t>A supervisor can support the employee by engaging in the Interactive Process to determine effective changes.</a:t>
            </a:r>
            <a:endParaRPr/>
          </a:p>
          <a:p>
            <a:pPr marL="457200" lvl="0" indent="-406400" algn="l" rtl="0">
              <a:lnSpc>
                <a:spcPct val="170000"/>
              </a:lnSpc>
              <a:spcBef>
                <a:spcPts val="1800"/>
              </a:spcBef>
              <a:spcAft>
                <a:spcPts val="0"/>
              </a:spcAft>
              <a:buSzPct val="142857"/>
              <a:buChar char="▪"/>
            </a:pPr>
            <a:r>
              <a:rPr lang="en-US"/>
              <a:t>Accommodations can be amended for many reasons:</a:t>
            </a:r>
            <a:endParaRPr/>
          </a:p>
          <a:p>
            <a:pPr marL="914400" lvl="1" indent="-381000" algn="l" rtl="0">
              <a:lnSpc>
                <a:spcPct val="170000"/>
              </a:lnSpc>
              <a:spcBef>
                <a:spcPts val="1800"/>
              </a:spcBef>
              <a:spcAft>
                <a:spcPts val="0"/>
              </a:spcAft>
              <a:buSzPct val="142856"/>
              <a:buChar char="▪"/>
            </a:pPr>
            <a:r>
              <a:rPr lang="en-US"/>
              <a:t>Unit needs have changed (staffing turnover, change in schedule, change in workload).</a:t>
            </a:r>
            <a:endParaRPr/>
          </a:p>
          <a:p>
            <a:pPr marL="914400" lvl="1" indent="-381000" algn="l" rtl="0">
              <a:lnSpc>
                <a:spcPct val="170000"/>
              </a:lnSpc>
              <a:spcBef>
                <a:spcPts val="1800"/>
              </a:spcBef>
              <a:spcAft>
                <a:spcPts val="0"/>
              </a:spcAft>
              <a:buSzPct val="142856"/>
              <a:buChar char="▪"/>
            </a:pPr>
            <a:r>
              <a:rPr lang="en-US"/>
              <a:t>Employee needs have changed (medically or functionally).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82"/>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What accommodation information can be shared?</a:t>
            </a:r>
            <a:endParaRPr/>
          </a:p>
        </p:txBody>
      </p:sp>
      <p:sp>
        <p:nvSpPr>
          <p:cNvPr id="398" name="Google Shape;398;p82"/>
          <p:cNvSpPr txBox="1">
            <a:spLocks noGrp="1"/>
          </p:cNvSpPr>
          <p:nvPr>
            <p:ph type="body" idx="1"/>
          </p:nvPr>
        </p:nvSpPr>
        <p:spPr>
          <a:xfrm>
            <a:off x="137160" y="1731328"/>
            <a:ext cx="11069320" cy="4893627"/>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60000"/>
              </a:lnSpc>
              <a:spcBef>
                <a:spcPts val="1800"/>
              </a:spcBef>
              <a:spcAft>
                <a:spcPts val="0"/>
              </a:spcAft>
              <a:buSzPct val="142857"/>
              <a:buChar char="▪"/>
            </a:pPr>
            <a:r>
              <a:rPr lang="en-US"/>
              <a:t>The accommodation document should be shared on a need-to-know basis only.</a:t>
            </a:r>
            <a:endParaRPr/>
          </a:p>
          <a:p>
            <a:pPr marL="914400" lvl="1" indent="-381000" algn="l" rtl="0">
              <a:lnSpc>
                <a:spcPct val="160000"/>
              </a:lnSpc>
              <a:spcBef>
                <a:spcPts val="1800"/>
              </a:spcBef>
              <a:spcAft>
                <a:spcPts val="0"/>
              </a:spcAft>
              <a:buSzPct val="142856"/>
              <a:buChar char="▪"/>
            </a:pPr>
            <a:r>
              <a:rPr lang="en-US"/>
              <a:t>Other supervisors the employee reports to.</a:t>
            </a:r>
            <a:endParaRPr/>
          </a:p>
          <a:p>
            <a:pPr marL="914400" lvl="1" indent="-381000" algn="l" rtl="0">
              <a:lnSpc>
                <a:spcPct val="160000"/>
              </a:lnSpc>
              <a:spcBef>
                <a:spcPts val="1800"/>
              </a:spcBef>
              <a:spcAft>
                <a:spcPts val="0"/>
              </a:spcAft>
              <a:buSzPct val="142856"/>
              <a:buChar char="▪"/>
            </a:pPr>
            <a:r>
              <a:rPr lang="en-US"/>
              <a:t>Someone who handles scheduling.</a:t>
            </a:r>
            <a:endParaRPr/>
          </a:p>
          <a:p>
            <a:pPr marL="914400" lvl="1" indent="-381000" algn="l" rtl="0">
              <a:lnSpc>
                <a:spcPct val="160000"/>
              </a:lnSpc>
              <a:spcBef>
                <a:spcPts val="1800"/>
              </a:spcBef>
              <a:spcAft>
                <a:spcPts val="0"/>
              </a:spcAft>
              <a:buSzPct val="142856"/>
              <a:buChar char="▪"/>
            </a:pPr>
            <a:r>
              <a:rPr lang="en-US"/>
              <a:t>Someone who handles purchasing of items or equipment.</a:t>
            </a:r>
            <a:endParaRPr/>
          </a:p>
          <a:p>
            <a:pPr marL="457200" lvl="0" indent="-406400" algn="l" rtl="0">
              <a:lnSpc>
                <a:spcPct val="160000"/>
              </a:lnSpc>
              <a:spcBef>
                <a:spcPts val="1800"/>
              </a:spcBef>
              <a:spcAft>
                <a:spcPts val="0"/>
              </a:spcAft>
              <a:buSzPct val="142857"/>
              <a:buChar char="▪"/>
            </a:pPr>
            <a:r>
              <a:rPr lang="en-US"/>
              <a:t>Supervisors and managers can share work-related restrictions.</a:t>
            </a:r>
            <a:endParaRPr/>
          </a:p>
          <a:p>
            <a:pPr marL="914400" lvl="1" indent="-381000" algn="l" rtl="0">
              <a:lnSpc>
                <a:spcPct val="160000"/>
              </a:lnSpc>
              <a:spcBef>
                <a:spcPts val="1800"/>
              </a:spcBef>
              <a:spcAft>
                <a:spcPts val="0"/>
              </a:spcAft>
              <a:buSzPct val="142856"/>
              <a:buChar char="▪"/>
            </a:pPr>
            <a:r>
              <a:rPr lang="en-US"/>
              <a:t>Lifting/carrying restrictions, sitting or standing time restrictions, etc.</a:t>
            </a:r>
            <a:endParaRPr/>
          </a:p>
          <a:p>
            <a:pPr marL="457200" lvl="0" indent="-406400" algn="l" rtl="0">
              <a:lnSpc>
                <a:spcPct val="160000"/>
              </a:lnSpc>
              <a:spcBef>
                <a:spcPts val="1800"/>
              </a:spcBef>
              <a:spcAft>
                <a:spcPts val="0"/>
              </a:spcAft>
              <a:buSzPct val="142857"/>
              <a:buChar char="▪"/>
            </a:pPr>
            <a:r>
              <a:rPr lang="en-US" b="1"/>
              <a:t>Sharing that an employee has an accommodation is also sharing that employee’s private disability information.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83"/>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How can I respond to coworkers asking about accommodations?</a:t>
            </a:r>
            <a:endParaRPr/>
          </a:p>
        </p:txBody>
      </p:sp>
      <p:sp>
        <p:nvSpPr>
          <p:cNvPr id="405" name="Google Shape;405;p83"/>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150000"/>
              </a:lnSpc>
              <a:spcBef>
                <a:spcPts val="1800"/>
              </a:spcBef>
              <a:spcAft>
                <a:spcPts val="0"/>
              </a:spcAft>
              <a:buSzPct val="108108"/>
              <a:buChar char="▪"/>
            </a:pPr>
            <a:r>
              <a:rPr lang="en-US"/>
              <a:t>Respect the privacy of your coworkers, just as you would want your privacy respected.</a:t>
            </a:r>
            <a:endParaRPr/>
          </a:p>
          <a:p>
            <a:pPr marL="457200" lvl="0" indent="-406400" algn="l" rtl="0">
              <a:lnSpc>
                <a:spcPct val="150000"/>
              </a:lnSpc>
              <a:spcBef>
                <a:spcPts val="1800"/>
              </a:spcBef>
              <a:spcAft>
                <a:spcPts val="0"/>
              </a:spcAft>
              <a:buSzPct val="108108"/>
              <a:buChar char="▪"/>
            </a:pPr>
            <a:r>
              <a:rPr lang="en-US"/>
              <a:t>We’re acting for legitimate business purposes.</a:t>
            </a:r>
            <a:endParaRPr/>
          </a:p>
          <a:p>
            <a:pPr marL="457200" lvl="0" indent="-406400" algn="l" rtl="0">
              <a:lnSpc>
                <a:spcPct val="150000"/>
              </a:lnSpc>
              <a:spcBef>
                <a:spcPts val="1800"/>
              </a:spcBef>
              <a:spcAft>
                <a:spcPts val="0"/>
              </a:spcAft>
              <a:buSzPct val="108108"/>
              <a:buChar char="▪"/>
            </a:pPr>
            <a:r>
              <a:rPr lang="en-US"/>
              <a:t>We are complying with legal obligations.</a:t>
            </a:r>
            <a:endParaRPr/>
          </a:p>
          <a:p>
            <a:pPr marL="457200" lvl="0" indent="-406400" algn="l" rtl="0">
              <a:lnSpc>
                <a:spcPct val="150000"/>
              </a:lnSpc>
              <a:spcBef>
                <a:spcPts val="1800"/>
              </a:spcBef>
              <a:spcAft>
                <a:spcPts val="0"/>
              </a:spcAft>
              <a:buSzPct val="108108"/>
              <a:buChar char="▪"/>
            </a:pPr>
            <a:r>
              <a:rPr lang="en-US"/>
              <a:t>We have a policy of assisting any employee who encounters difficulties in the workplace.</a:t>
            </a:r>
            <a:endParaRPr/>
          </a:p>
          <a:p>
            <a:pPr marL="457200" lvl="0" indent="-406400" algn="l" rtl="0">
              <a:lnSpc>
                <a:spcPct val="150000"/>
              </a:lnSpc>
              <a:spcBef>
                <a:spcPts val="1800"/>
              </a:spcBef>
              <a:spcAft>
                <a:spcPts val="0"/>
              </a:spcAft>
              <a:buSzPct val="108108"/>
              <a:buChar char="▪"/>
            </a:pPr>
            <a:r>
              <a:rPr lang="en-US"/>
              <a:t>We can discuss your specific needs privately.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4"/>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45454"/>
              <a:buNone/>
            </a:pPr>
            <a:r>
              <a:rPr lang="en-US"/>
              <a:t>Can I expect IWDs to perform equally as those without disabilities?</a:t>
            </a:r>
            <a:endParaRPr/>
          </a:p>
        </p:txBody>
      </p:sp>
      <p:sp>
        <p:nvSpPr>
          <p:cNvPr id="411" name="Google Shape;411;p84"/>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fontScale="85000" lnSpcReduction="20000"/>
          </a:bodyPr>
          <a:lstStyle/>
          <a:p>
            <a:pPr marL="457200" lvl="0" indent="-406400" algn="l" rtl="0">
              <a:lnSpc>
                <a:spcPct val="150000"/>
              </a:lnSpc>
              <a:spcBef>
                <a:spcPts val="1800"/>
              </a:spcBef>
              <a:spcAft>
                <a:spcPts val="0"/>
              </a:spcAft>
              <a:buSzPct val="117646"/>
              <a:buChar char="▪"/>
            </a:pPr>
            <a:r>
              <a:rPr lang="en-US"/>
              <a:t>Yes.</a:t>
            </a:r>
            <a:endParaRPr/>
          </a:p>
          <a:p>
            <a:pPr marL="457200" lvl="0" indent="-406400" algn="l" rtl="0">
              <a:lnSpc>
                <a:spcPct val="150000"/>
              </a:lnSpc>
              <a:spcBef>
                <a:spcPts val="1800"/>
              </a:spcBef>
              <a:spcAft>
                <a:spcPts val="0"/>
              </a:spcAft>
              <a:buSzPct val="117646"/>
              <a:buChar char="▪"/>
            </a:pPr>
            <a:r>
              <a:rPr lang="en-US"/>
              <a:t>An employee with a disability must meet the same production and performance standards as their non-disabled coworkers in the same job.</a:t>
            </a:r>
            <a:endParaRPr/>
          </a:p>
          <a:p>
            <a:pPr marL="457200" lvl="0" indent="-406400" algn="l" rtl="0">
              <a:lnSpc>
                <a:spcPct val="150000"/>
              </a:lnSpc>
              <a:spcBef>
                <a:spcPts val="1800"/>
              </a:spcBef>
              <a:spcAft>
                <a:spcPts val="0"/>
              </a:spcAft>
              <a:buSzPct val="117646"/>
              <a:buChar char="▪"/>
            </a:pPr>
            <a:r>
              <a:rPr lang="en-US"/>
              <a:t>Keep in mind accommodations may be necessary to assist an employee in meeting production or performance standards.</a:t>
            </a:r>
            <a:endParaRPr/>
          </a:p>
          <a:p>
            <a:pPr marL="457200" lvl="0" indent="-406400" algn="l" rtl="0">
              <a:lnSpc>
                <a:spcPct val="150000"/>
              </a:lnSpc>
              <a:spcBef>
                <a:spcPts val="1800"/>
              </a:spcBef>
              <a:spcAft>
                <a:spcPts val="0"/>
              </a:spcAft>
              <a:buSzPct val="117646"/>
              <a:buChar char="▪"/>
            </a:pPr>
            <a:r>
              <a:rPr lang="en-US"/>
              <a:t>Supervisors should give clear and concise expectations regarding quality of work.</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85"/>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Must I rescind discipline after disclosure?</a:t>
            </a:r>
            <a:endParaRPr/>
          </a:p>
        </p:txBody>
      </p:sp>
      <p:sp>
        <p:nvSpPr>
          <p:cNvPr id="417" name="Google Shape;417;p85"/>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fontScale="77500" lnSpcReduction="20000"/>
          </a:bodyPr>
          <a:lstStyle/>
          <a:p>
            <a:pPr marL="457200" lvl="0" indent="-406400" algn="l" rtl="0">
              <a:lnSpc>
                <a:spcPct val="170000"/>
              </a:lnSpc>
              <a:spcBef>
                <a:spcPts val="1800"/>
              </a:spcBef>
              <a:spcAft>
                <a:spcPts val="0"/>
              </a:spcAft>
              <a:buSzPct val="129032"/>
              <a:buChar char="▪"/>
            </a:pPr>
            <a:r>
              <a:rPr lang="en-US"/>
              <a:t>No - accommodations are not retroactive.</a:t>
            </a:r>
            <a:endParaRPr/>
          </a:p>
          <a:p>
            <a:pPr marL="457200" lvl="0" indent="-406400" algn="l" rtl="0">
              <a:lnSpc>
                <a:spcPct val="170000"/>
              </a:lnSpc>
              <a:spcBef>
                <a:spcPts val="1800"/>
              </a:spcBef>
              <a:spcAft>
                <a:spcPts val="0"/>
              </a:spcAft>
              <a:buSzPct val="129032"/>
              <a:buChar char="▪"/>
            </a:pPr>
            <a:r>
              <a:rPr lang="en-US"/>
              <a:t>However, if this is the first time the employee has cited a disability as the cause of the need for discipline, the supervisor should provide:</a:t>
            </a:r>
            <a:endParaRPr/>
          </a:p>
          <a:p>
            <a:pPr marL="914400" lvl="1" indent="-381000" algn="l" rtl="0">
              <a:lnSpc>
                <a:spcPct val="170000"/>
              </a:lnSpc>
              <a:spcBef>
                <a:spcPts val="1800"/>
              </a:spcBef>
              <a:spcAft>
                <a:spcPts val="0"/>
              </a:spcAft>
              <a:buSzPct val="129032"/>
              <a:buChar char="▪"/>
            </a:pPr>
            <a:r>
              <a:rPr lang="en-US"/>
              <a:t>Information about reasonable accommodations.</a:t>
            </a:r>
            <a:endParaRPr/>
          </a:p>
          <a:p>
            <a:pPr marL="914400" lvl="1" indent="-381000" algn="l" rtl="0">
              <a:lnSpc>
                <a:spcPct val="170000"/>
              </a:lnSpc>
              <a:spcBef>
                <a:spcPts val="1800"/>
              </a:spcBef>
              <a:spcAft>
                <a:spcPts val="0"/>
              </a:spcAft>
              <a:buSzPct val="129032"/>
              <a:buChar char="▪"/>
            </a:pPr>
            <a:r>
              <a:rPr lang="en-US"/>
              <a:t>Clear and concise expectations for performance and productivity standards.</a:t>
            </a:r>
            <a:endParaRPr/>
          </a:p>
          <a:p>
            <a:pPr marL="457200" lvl="0" indent="-406400" algn="l" rtl="0">
              <a:lnSpc>
                <a:spcPct val="170000"/>
              </a:lnSpc>
              <a:spcBef>
                <a:spcPts val="1800"/>
              </a:spcBef>
              <a:spcAft>
                <a:spcPts val="0"/>
              </a:spcAft>
              <a:buSzPct val="129032"/>
              <a:buChar char="▪"/>
            </a:pPr>
            <a:r>
              <a:rPr lang="en-US"/>
              <a:t>A supervisor cannot refuse to engage in the Interactive Process or provide accommodations as a result of the discipline.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6"/>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Must I remove essential job functions as an accommodation?</a:t>
            </a:r>
            <a:endParaRPr/>
          </a:p>
        </p:txBody>
      </p:sp>
      <p:sp>
        <p:nvSpPr>
          <p:cNvPr id="424" name="Google Shape;424;p86"/>
          <p:cNvSpPr txBox="1">
            <a:spLocks noGrp="1"/>
          </p:cNvSpPr>
          <p:nvPr>
            <p:ph type="body" idx="1"/>
          </p:nvPr>
        </p:nvSpPr>
        <p:spPr>
          <a:xfrm>
            <a:off x="137160" y="1782500"/>
            <a:ext cx="11701272" cy="5075499"/>
          </a:xfrm>
          <a:prstGeom prst="rect">
            <a:avLst/>
          </a:prstGeom>
          <a:noFill/>
          <a:ln>
            <a:noFill/>
          </a:ln>
        </p:spPr>
        <p:txBody>
          <a:bodyPr spcFirstLastPara="1" wrap="square" lIns="91425" tIns="45700" rIns="91425" bIns="45700" anchor="t" anchorCtr="0">
            <a:normAutofit fontScale="62500" lnSpcReduction="20000"/>
          </a:bodyPr>
          <a:lstStyle/>
          <a:p>
            <a:pPr marL="457200" lvl="0" indent="-406400" algn="l" rtl="0">
              <a:lnSpc>
                <a:spcPct val="170000"/>
              </a:lnSpc>
              <a:spcBef>
                <a:spcPts val="1800"/>
              </a:spcBef>
              <a:spcAft>
                <a:spcPts val="0"/>
              </a:spcAft>
              <a:buSzPct val="160000"/>
              <a:buChar char="▪"/>
            </a:pPr>
            <a:r>
              <a:rPr lang="en-US"/>
              <a:t>No, but…</a:t>
            </a:r>
            <a:endParaRPr/>
          </a:p>
          <a:p>
            <a:pPr marL="457200" lvl="0" indent="-406400" algn="l" rtl="0">
              <a:lnSpc>
                <a:spcPct val="170000"/>
              </a:lnSpc>
              <a:spcBef>
                <a:spcPts val="1800"/>
              </a:spcBef>
              <a:spcAft>
                <a:spcPts val="0"/>
              </a:spcAft>
              <a:buSzPct val="160000"/>
              <a:buChar char="▪"/>
            </a:pPr>
            <a:r>
              <a:rPr lang="en-US"/>
              <a:t>Units are not required to remove essential job functions, and generally removing them would not be reasonable. However, a </a:t>
            </a:r>
            <a:r>
              <a:rPr lang="en-US" i="1"/>
              <a:t>temporary</a:t>
            </a:r>
            <a:r>
              <a:rPr lang="en-US"/>
              <a:t> change can be a reasonable accommodation.</a:t>
            </a:r>
            <a:endParaRPr/>
          </a:p>
          <a:p>
            <a:pPr marL="457200" lvl="0" indent="-406400" algn="l" rtl="0">
              <a:lnSpc>
                <a:spcPct val="170000"/>
              </a:lnSpc>
              <a:spcBef>
                <a:spcPts val="1800"/>
              </a:spcBef>
              <a:spcAft>
                <a:spcPts val="0"/>
              </a:spcAft>
              <a:buSzPct val="160000"/>
              <a:buChar char="▪"/>
            </a:pPr>
            <a:r>
              <a:rPr lang="en-US"/>
              <a:t>If essential functions are removed, a supervisor should document:</a:t>
            </a:r>
            <a:endParaRPr/>
          </a:p>
          <a:p>
            <a:pPr marL="914400" lvl="1" indent="-381000" algn="l" rtl="0">
              <a:lnSpc>
                <a:spcPct val="170000"/>
              </a:lnSpc>
              <a:spcBef>
                <a:spcPts val="1800"/>
              </a:spcBef>
              <a:spcAft>
                <a:spcPts val="0"/>
              </a:spcAft>
              <a:buSzPct val="147692"/>
              <a:buChar char="▪"/>
            </a:pPr>
            <a:r>
              <a:rPr lang="en-US" sz="2600"/>
              <a:t>We all understand and agree functions x, y, z are essential.</a:t>
            </a:r>
            <a:endParaRPr/>
          </a:p>
          <a:p>
            <a:pPr marL="914400" lvl="1" indent="-381000" algn="l" rtl="0">
              <a:lnSpc>
                <a:spcPct val="170000"/>
              </a:lnSpc>
              <a:spcBef>
                <a:spcPts val="1800"/>
              </a:spcBef>
              <a:spcAft>
                <a:spcPts val="0"/>
              </a:spcAft>
              <a:buSzPct val="147692"/>
              <a:buChar char="▪"/>
            </a:pPr>
            <a:r>
              <a:rPr lang="en-US" sz="2600"/>
              <a:t>We are </a:t>
            </a:r>
            <a:r>
              <a:rPr lang="en-US" sz="2600" i="1"/>
              <a:t>temporarily</a:t>
            </a:r>
            <a:r>
              <a:rPr lang="en-US" sz="2600"/>
              <a:t> removing functions x, y, z for this long.</a:t>
            </a:r>
            <a:endParaRPr/>
          </a:p>
          <a:p>
            <a:pPr marL="914400" lvl="1" indent="-381000" algn="l" rtl="0">
              <a:lnSpc>
                <a:spcPct val="170000"/>
              </a:lnSpc>
              <a:spcBef>
                <a:spcPts val="1800"/>
              </a:spcBef>
              <a:spcAft>
                <a:spcPts val="0"/>
              </a:spcAft>
              <a:buSzPct val="147692"/>
              <a:buChar char="▪"/>
            </a:pPr>
            <a:r>
              <a:rPr lang="en-US" sz="2600"/>
              <a:t>(In a performance review) The employee has not been performing x, y, z, but based on the jobs they are performing, here is how they are doing.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7"/>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45454"/>
              <a:buNone/>
            </a:pPr>
            <a:r>
              <a:rPr lang="en-US"/>
              <a:t>If an employee requests FMLA, do I need to mention accommodations?</a:t>
            </a:r>
            <a:endParaRPr/>
          </a:p>
        </p:txBody>
      </p:sp>
      <p:sp>
        <p:nvSpPr>
          <p:cNvPr id="430" name="Google Shape;430;p87"/>
          <p:cNvSpPr txBox="1">
            <a:spLocks noGrp="1"/>
          </p:cNvSpPr>
          <p:nvPr>
            <p:ph type="body" idx="1"/>
          </p:nvPr>
        </p:nvSpPr>
        <p:spPr>
          <a:xfrm>
            <a:off x="137160" y="1782501"/>
            <a:ext cx="10904124" cy="4842454"/>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150000"/>
              </a:lnSpc>
              <a:spcBef>
                <a:spcPts val="1800"/>
              </a:spcBef>
              <a:spcAft>
                <a:spcPts val="0"/>
              </a:spcAft>
              <a:buSzPct val="108108"/>
              <a:buChar char="▪"/>
            </a:pPr>
            <a:r>
              <a:rPr lang="en-US"/>
              <a:t>Maybe.</a:t>
            </a:r>
            <a:endParaRPr/>
          </a:p>
          <a:p>
            <a:pPr marL="457200" lvl="0" indent="-406400" algn="l" rtl="0">
              <a:lnSpc>
                <a:spcPct val="150000"/>
              </a:lnSpc>
              <a:spcBef>
                <a:spcPts val="1800"/>
              </a:spcBef>
              <a:spcAft>
                <a:spcPts val="0"/>
              </a:spcAft>
              <a:buSzPct val="108108"/>
              <a:buChar char="▪"/>
            </a:pPr>
            <a:r>
              <a:rPr lang="en-US"/>
              <a:t>A request for FMLA for an employee’s own condition could also prompt engagement in the Interactive Process.</a:t>
            </a:r>
            <a:endParaRPr/>
          </a:p>
          <a:p>
            <a:pPr marL="457200" lvl="0" indent="-406400" algn="l" rtl="0">
              <a:lnSpc>
                <a:spcPct val="150000"/>
              </a:lnSpc>
              <a:spcBef>
                <a:spcPts val="1800"/>
              </a:spcBef>
              <a:spcAft>
                <a:spcPts val="0"/>
              </a:spcAft>
              <a:buSzPct val="108108"/>
              <a:buChar char="▪"/>
            </a:pPr>
            <a:r>
              <a:rPr lang="en-US"/>
              <a:t>Ask the employee if they may need support beyond what FMLA can provide.</a:t>
            </a:r>
            <a:endParaRPr/>
          </a:p>
          <a:p>
            <a:pPr marL="914400" lvl="1" indent="-381000" algn="l" rtl="0">
              <a:lnSpc>
                <a:spcPct val="150000"/>
              </a:lnSpc>
              <a:spcBef>
                <a:spcPts val="1800"/>
              </a:spcBef>
              <a:spcAft>
                <a:spcPts val="0"/>
              </a:spcAft>
              <a:buSzPct val="108108"/>
              <a:buChar char="▪"/>
            </a:pPr>
            <a:r>
              <a:rPr lang="en-US"/>
              <a:t>If yes, provide information or refer the employee to the ADA Team.</a:t>
            </a:r>
            <a:endParaRPr/>
          </a:p>
          <a:p>
            <a:pPr marL="914400" lvl="1" indent="-381000" algn="l" rtl="0">
              <a:lnSpc>
                <a:spcPct val="150000"/>
              </a:lnSpc>
              <a:spcBef>
                <a:spcPts val="1800"/>
              </a:spcBef>
              <a:spcAft>
                <a:spcPts val="0"/>
              </a:spcAft>
              <a:buSzPct val="108108"/>
              <a:buChar char="▪"/>
            </a:pPr>
            <a:r>
              <a:rPr lang="en-US"/>
              <a:t>If no, do not pursue accommodations, but document the interaction.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88"/>
          <p:cNvSpPr txBox="1">
            <a:spLocks noGrp="1"/>
          </p:cNvSpPr>
          <p:nvPr>
            <p:ph type="title"/>
          </p:nvPr>
        </p:nvSpPr>
        <p:spPr>
          <a:xfrm>
            <a:off x="112350" y="206099"/>
            <a:ext cx="985659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45454"/>
              <a:buNone/>
            </a:pPr>
            <a:r>
              <a:rPr lang="en-US"/>
              <a:t>Can I ask employees with known disabilities if they need an accommodation?</a:t>
            </a:r>
            <a:endParaRPr/>
          </a:p>
        </p:txBody>
      </p:sp>
      <p:sp>
        <p:nvSpPr>
          <p:cNvPr id="436" name="Google Shape;436;p88"/>
          <p:cNvSpPr txBox="1">
            <a:spLocks noGrp="1"/>
          </p:cNvSpPr>
          <p:nvPr>
            <p:ph type="body" idx="1"/>
          </p:nvPr>
        </p:nvSpPr>
        <p:spPr>
          <a:xfrm>
            <a:off x="219456" y="1728480"/>
            <a:ext cx="11204448" cy="5129519"/>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70000"/>
              </a:lnSpc>
              <a:spcBef>
                <a:spcPts val="1800"/>
              </a:spcBef>
              <a:spcAft>
                <a:spcPts val="0"/>
              </a:spcAft>
              <a:buSzPct val="142857"/>
              <a:buChar char="▪"/>
            </a:pPr>
            <a:r>
              <a:rPr lang="en-US"/>
              <a:t>Yes.</a:t>
            </a:r>
            <a:endParaRPr/>
          </a:p>
          <a:p>
            <a:pPr marL="457200" lvl="0" indent="-406400" algn="l" rtl="0">
              <a:lnSpc>
                <a:spcPct val="170000"/>
              </a:lnSpc>
              <a:spcBef>
                <a:spcPts val="1800"/>
              </a:spcBef>
              <a:spcAft>
                <a:spcPts val="0"/>
              </a:spcAft>
              <a:buSzPct val="142857"/>
              <a:buChar char="▪"/>
            </a:pPr>
            <a:r>
              <a:rPr lang="en-US"/>
              <a:t>Alternatively, a supervisor may prefer to ask if there are any steps that can be taken to enable the employee to improve performance or conduct without mentioning accommodation or the employee’s disability.</a:t>
            </a:r>
            <a:endParaRPr/>
          </a:p>
          <a:p>
            <a:pPr marL="914400" lvl="1" indent="-381000" algn="l" rtl="0">
              <a:lnSpc>
                <a:spcPct val="170000"/>
              </a:lnSpc>
              <a:spcBef>
                <a:spcPts val="1800"/>
              </a:spcBef>
              <a:spcAft>
                <a:spcPts val="0"/>
              </a:spcAft>
              <a:buSzPct val="142856"/>
              <a:buChar char="▪"/>
            </a:pPr>
            <a:r>
              <a:rPr lang="en-US"/>
              <a:t>“How can I help?”</a:t>
            </a:r>
            <a:endParaRPr/>
          </a:p>
          <a:p>
            <a:pPr marL="914400" lvl="1" indent="-381000" algn="l" rtl="0">
              <a:lnSpc>
                <a:spcPct val="170000"/>
              </a:lnSpc>
              <a:spcBef>
                <a:spcPts val="1800"/>
              </a:spcBef>
              <a:spcAft>
                <a:spcPts val="0"/>
              </a:spcAft>
              <a:buSzPct val="142856"/>
              <a:buChar char="▪"/>
            </a:pPr>
            <a:r>
              <a:rPr lang="en-US"/>
              <a:t>“How can I support you?”</a:t>
            </a:r>
            <a:endParaRPr/>
          </a:p>
          <a:p>
            <a:pPr marL="914400" lvl="1" indent="-381000" algn="l" rtl="0">
              <a:lnSpc>
                <a:spcPct val="170000"/>
              </a:lnSpc>
              <a:spcBef>
                <a:spcPts val="1800"/>
              </a:spcBef>
              <a:spcAft>
                <a:spcPts val="0"/>
              </a:spcAft>
              <a:buSzPct val="142856"/>
              <a:buChar char="▪"/>
            </a:pPr>
            <a:r>
              <a:rPr lang="en-US"/>
              <a:t>“How can we make the environment more inclusive?”</a:t>
            </a:r>
            <a:endParaRPr/>
          </a:p>
          <a:p>
            <a:pPr marL="457200" lvl="0" indent="-406400" algn="l" rtl="0">
              <a:lnSpc>
                <a:spcPct val="170000"/>
              </a:lnSpc>
              <a:spcBef>
                <a:spcPts val="1800"/>
              </a:spcBef>
              <a:spcAft>
                <a:spcPts val="0"/>
              </a:spcAft>
              <a:buSzPct val="142857"/>
              <a:buChar char="▪"/>
            </a:pPr>
            <a:r>
              <a:rPr lang="en-US"/>
              <a:t>Be prepared to offer resources or a referral to the ADA Team.</a:t>
            </a:r>
            <a:endParaRPr/>
          </a:p>
          <a:p>
            <a:pPr marL="457200" lvl="0" indent="-228600" algn="l" rtl="0">
              <a:lnSpc>
                <a:spcPct val="100000"/>
              </a:lnSpc>
              <a:spcBef>
                <a:spcPts val="1800"/>
              </a:spcBef>
              <a:spcAft>
                <a:spcPts val="0"/>
              </a:spcAft>
              <a:buClr>
                <a:schemeClr val="dk1"/>
              </a:buClr>
              <a:buSzPct val="142857"/>
              <a:buFont typeface="Noto Sans Symbols"/>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123497" y="2179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Role of the ADA Team</a:t>
            </a:r>
            <a:endParaRPr/>
          </a:p>
        </p:txBody>
      </p:sp>
      <p:sp>
        <p:nvSpPr>
          <p:cNvPr id="94" name="Google Shape;94;p3"/>
          <p:cNvSpPr txBox="1">
            <a:spLocks noGrp="1"/>
          </p:cNvSpPr>
          <p:nvPr>
            <p:ph type="body" idx="1"/>
          </p:nvPr>
        </p:nvSpPr>
        <p:spPr>
          <a:xfrm>
            <a:off x="123497" y="1755228"/>
            <a:ext cx="11230303" cy="502657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60000"/>
              </a:lnSpc>
              <a:spcBef>
                <a:spcPts val="0"/>
              </a:spcBef>
              <a:spcAft>
                <a:spcPts val="0"/>
              </a:spcAft>
              <a:buClr>
                <a:schemeClr val="dk1"/>
              </a:buClr>
              <a:buSzPct val="100000"/>
              <a:buFont typeface="Noto Sans Symbols"/>
              <a:buChar char="▪"/>
            </a:pPr>
            <a:r>
              <a:rPr lang="en-US"/>
              <a:t>Provide institutional consultation, educational outreach, and advice about accessibility, disability, and inclusion.</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Promote digital and physical accessibility planning and implementation.</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Advocate for the inclusion of disability as a critical part of diversity initiatives and planning across all aspects of our university community.</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Facilitate the Interactive Process for workplace accommodations.</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Coordinate and/or provide ASL interpreting and CART transcription services.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9"/>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45454"/>
              <a:buNone/>
            </a:pPr>
            <a:r>
              <a:rPr lang="en-US"/>
              <a:t>Why would an employee choose to work with the ADA Team rather than their unit?</a:t>
            </a:r>
            <a:endParaRPr/>
          </a:p>
        </p:txBody>
      </p:sp>
      <p:sp>
        <p:nvSpPr>
          <p:cNvPr id="442" name="Google Shape;442;p89"/>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50000"/>
              </a:lnSpc>
              <a:spcBef>
                <a:spcPts val="1800"/>
              </a:spcBef>
              <a:spcAft>
                <a:spcPts val="0"/>
              </a:spcAft>
              <a:buSzPct val="108108"/>
              <a:buChar char="▪"/>
            </a:pPr>
            <a:r>
              <a:rPr lang="en-US"/>
              <a:t>The employee is new to their diagnosis and is seeking guidance on the process.</a:t>
            </a:r>
            <a:endParaRPr/>
          </a:p>
          <a:p>
            <a:pPr marL="457200" lvl="0" indent="-406400" algn="l" rtl="0">
              <a:lnSpc>
                <a:spcPct val="150000"/>
              </a:lnSpc>
              <a:spcBef>
                <a:spcPts val="1800"/>
              </a:spcBef>
              <a:spcAft>
                <a:spcPts val="0"/>
              </a:spcAft>
              <a:buSzPct val="108108"/>
              <a:buChar char="▪"/>
            </a:pPr>
            <a:r>
              <a:rPr lang="en-US"/>
              <a:t>The employee may not know how to discuss their request with their unit.</a:t>
            </a:r>
            <a:endParaRPr/>
          </a:p>
          <a:p>
            <a:pPr marL="457200" lvl="0" indent="-406400" algn="l" rtl="0">
              <a:lnSpc>
                <a:spcPct val="150000"/>
              </a:lnSpc>
              <a:spcBef>
                <a:spcPts val="1800"/>
              </a:spcBef>
              <a:spcAft>
                <a:spcPts val="0"/>
              </a:spcAft>
              <a:buSzPct val="108108"/>
              <a:buChar char="▪"/>
            </a:pPr>
            <a:r>
              <a:rPr lang="en-US"/>
              <a:t>An employee may not want to inadvertently disclose their condition to their supervisor.</a:t>
            </a:r>
            <a:endParaRPr/>
          </a:p>
          <a:p>
            <a:pPr marL="457200" lvl="0" indent="-406400" algn="l" rtl="0">
              <a:lnSpc>
                <a:spcPct val="150000"/>
              </a:lnSpc>
              <a:spcBef>
                <a:spcPts val="1800"/>
              </a:spcBef>
              <a:spcAft>
                <a:spcPts val="0"/>
              </a:spcAft>
              <a:buSzPct val="108108"/>
              <a:buChar char="▪"/>
            </a:pPr>
            <a:r>
              <a:rPr lang="en-US"/>
              <a:t>There may be tension between the employee and their unit.</a:t>
            </a:r>
            <a:endParaRPr/>
          </a:p>
          <a:p>
            <a:pPr marL="457200" lvl="0" indent="-228600" algn="l" rtl="0">
              <a:lnSpc>
                <a:spcPct val="100000"/>
              </a:lnSpc>
              <a:spcBef>
                <a:spcPts val="1800"/>
              </a:spcBef>
              <a:spcAft>
                <a:spcPts val="0"/>
              </a:spcAft>
              <a:buClr>
                <a:schemeClr val="dk1"/>
              </a:buClr>
              <a:buSzPct val="108108"/>
              <a:buFont typeface="Noto Sans Symbols"/>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Wrap Up</a:t>
            </a:r>
            <a:endParaRPr/>
          </a:p>
        </p:txBody>
      </p:sp>
      <p:sp>
        <p:nvSpPr>
          <p:cNvPr id="448" name="Google Shape;448;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1800"/>
              </a:spcBef>
              <a:spcAft>
                <a:spcPts val="0"/>
              </a:spcAft>
              <a:buClr>
                <a:schemeClr val="dk1"/>
              </a:buClr>
              <a:buSzPts val="24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91"/>
          <p:cNvSpPr txBox="1">
            <a:spLocks noGrp="1"/>
          </p:cNvSpPr>
          <p:nvPr>
            <p:ph type="title"/>
          </p:nvPr>
        </p:nvSpPr>
        <p:spPr>
          <a:xfrm>
            <a:off x="135595" y="196959"/>
            <a:ext cx="984923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Key Takeaways</a:t>
            </a:r>
            <a:endParaRPr/>
          </a:p>
        </p:txBody>
      </p:sp>
      <p:sp>
        <p:nvSpPr>
          <p:cNvPr id="454" name="Google Shape;454;p91"/>
          <p:cNvSpPr txBox="1">
            <a:spLocks noGrp="1"/>
          </p:cNvSpPr>
          <p:nvPr>
            <p:ph type="body" idx="1"/>
          </p:nvPr>
        </p:nvSpPr>
        <p:spPr>
          <a:xfrm>
            <a:off x="135595" y="1681163"/>
            <a:ext cx="5466419"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457200" lvl="0" indent="-228600" algn="l" rtl="0">
              <a:lnSpc>
                <a:spcPct val="100000"/>
              </a:lnSpc>
              <a:spcBef>
                <a:spcPts val="1800"/>
              </a:spcBef>
              <a:spcAft>
                <a:spcPts val="0"/>
              </a:spcAft>
              <a:buClr>
                <a:schemeClr val="dk1"/>
              </a:buClr>
              <a:buSzPts val="2400"/>
              <a:buNone/>
            </a:pPr>
            <a:r>
              <a:rPr lang="en-US"/>
              <a:t>Dos</a:t>
            </a:r>
            <a:endParaRPr/>
          </a:p>
        </p:txBody>
      </p:sp>
      <p:sp>
        <p:nvSpPr>
          <p:cNvPr id="455" name="Google Shape;455;p91"/>
          <p:cNvSpPr txBox="1">
            <a:spLocks noGrp="1"/>
          </p:cNvSpPr>
          <p:nvPr>
            <p:ph type="body" idx="2"/>
          </p:nvPr>
        </p:nvSpPr>
        <p:spPr>
          <a:xfrm>
            <a:off x="135594" y="2505075"/>
            <a:ext cx="5466420" cy="415596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457200" lvl="0" indent="-406400" algn="l" rtl="0">
              <a:lnSpc>
                <a:spcPct val="100000"/>
              </a:lnSpc>
              <a:spcBef>
                <a:spcPts val="1800"/>
              </a:spcBef>
              <a:spcAft>
                <a:spcPts val="0"/>
              </a:spcAft>
              <a:buClr>
                <a:schemeClr val="dk1"/>
              </a:buClr>
              <a:buSzPct val="108108"/>
              <a:buFont typeface="Noto Sans Symbols"/>
              <a:buChar char="▪"/>
            </a:pPr>
            <a:r>
              <a:rPr lang="en-US"/>
              <a:t>Keep an open mind.</a:t>
            </a:r>
            <a:endParaRPr/>
          </a:p>
          <a:p>
            <a:pPr marL="457200" lvl="0" indent="-406400" algn="l" rtl="0">
              <a:lnSpc>
                <a:spcPct val="100000"/>
              </a:lnSpc>
              <a:spcBef>
                <a:spcPts val="1800"/>
              </a:spcBef>
              <a:spcAft>
                <a:spcPts val="0"/>
              </a:spcAft>
              <a:buClr>
                <a:schemeClr val="dk1"/>
              </a:buClr>
              <a:buSzPct val="108108"/>
              <a:buFont typeface="Noto Sans Symbols"/>
              <a:buChar char="▪"/>
            </a:pPr>
            <a:r>
              <a:rPr lang="en-US"/>
              <a:t>Be prepared to accommodate employees.</a:t>
            </a:r>
            <a:endParaRPr/>
          </a:p>
          <a:p>
            <a:pPr marL="457200" lvl="0" indent="-406400" algn="l" rtl="0">
              <a:lnSpc>
                <a:spcPct val="100000"/>
              </a:lnSpc>
              <a:spcBef>
                <a:spcPts val="1800"/>
              </a:spcBef>
              <a:spcAft>
                <a:spcPts val="0"/>
              </a:spcAft>
              <a:buClr>
                <a:schemeClr val="dk1"/>
              </a:buClr>
              <a:buSzPct val="108108"/>
              <a:buFont typeface="Noto Sans Symbols"/>
              <a:buChar char="▪"/>
            </a:pPr>
            <a:r>
              <a:rPr lang="en-US"/>
              <a:t>Consult with the ADA Team/ADA Coordinator when questions come up.</a:t>
            </a:r>
            <a:endParaRPr/>
          </a:p>
          <a:p>
            <a:pPr marL="457200" lvl="0" indent="-406400" algn="l" rtl="0">
              <a:lnSpc>
                <a:spcPct val="100000"/>
              </a:lnSpc>
              <a:spcBef>
                <a:spcPts val="1800"/>
              </a:spcBef>
              <a:spcAft>
                <a:spcPts val="0"/>
              </a:spcAft>
              <a:buClr>
                <a:schemeClr val="dk1"/>
              </a:buClr>
              <a:buSzPct val="108108"/>
              <a:buFont typeface="Noto Sans Symbols"/>
              <a:buChar char="▪"/>
            </a:pPr>
            <a:r>
              <a:rPr lang="en-US"/>
              <a:t>Communicate with the employee to ensure support.</a:t>
            </a:r>
            <a:endParaRPr/>
          </a:p>
          <a:p>
            <a:pPr marL="457200" lvl="0" indent="-228600" algn="l" rtl="0">
              <a:lnSpc>
                <a:spcPct val="100000"/>
              </a:lnSpc>
              <a:spcBef>
                <a:spcPts val="1800"/>
              </a:spcBef>
              <a:spcAft>
                <a:spcPts val="0"/>
              </a:spcAft>
              <a:buClr>
                <a:schemeClr val="dk1"/>
              </a:buClr>
              <a:buSzPct val="108108"/>
              <a:buFont typeface="Noto Sans Symbols"/>
              <a:buNone/>
            </a:pPr>
            <a:endParaRPr/>
          </a:p>
        </p:txBody>
      </p:sp>
      <p:sp>
        <p:nvSpPr>
          <p:cNvPr id="456" name="Google Shape;456;p91"/>
          <p:cNvSpPr txBox="1">
            <a:spLocks noGrp="1"/>
          </p:cNvSpPr>
          <p:nvPr>
            <p:ph type="body" idx="3"/>
          </p:nvPr>
        </p:nvSpPr>
        <p:spPr>
          <a:xfrm>
            <a:off x="5736569" y="1681163"/>
            <a:ext cx="5466420"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457200" lvl="0" indent="-228600" algn="l" rtl="0">
              <a:lnSpc>
                <a:spcPct val="100000"/>
              </a:lnSpc>
              <a:spcBef>
                <a:spcPts val="1800"/>
              </a:spcBef>
              <a:spcAft>
                <a:spcPts val="0"/>
              </a:spcAft>
              <a:buClr>
                <a:schemeClr val="dk1"/>
              </a:buClr>
              <a:buSzPts val="2400"/>
              <a:buNone/>
            </a:pPr>
            <a:r>
              <a:rPr lang="en-US"/>
              <a:t>Don’ts</a:t>
            </a:r>
            <a:endParaRPr/>
          </a:p>
        </p:txBody>
      </p:sp>
      <p:sp>
        <p:nvSpPr>
          <p:cNvPr id="457" name="Google Shape;457;p91"/>
          <p:cNvSpPr txBox="1">
            <a:spLocks noGrp="1"/>
          </p:cNvSpPr>
          <p:nvPr>
            <p:ph type="body" idx="4"/>
          </p:nvPr>
        </p:nvSpPr>
        <p:spPr>
          <a:xfrm>
            <a:off x="5736569" y="2505075"/>
            <a:ext cx="5466420" cy="415596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457200" lvl="0" indent="-406400" algn="l" rtl="0">
              <a:lnSpc>
                <a:spcPct val="100000"/>
              </a:lnSpc>
              <a:spcBef>
                <a:spcPts val="1800"/>
              </a:spcBef>
              <a:spcAft>
                <a:spcPts val="0"/>
              </a:spcAft>
              <a:buClr>
                <a:schemeClr val="dk1"/>
              </a:buClr>
              <a:buSzPct val="108108"/>
              <a:buFont typeface="Noto Sans Symbols"/>
              <a:buChar char="▪"/>
            </a:pPr>
            <a:r>
              <a:rPr lang="en-US"/>
              <a:t>Live in the “what if” mindset.</a:t>
            </a:r>
            <a:endParaRPr/>
          </a:p>
          <a:p>
            <a:pPr marL="457200" lvl="0" indent="-406400" algn="l" rtl="0">
              <a:lnSpc>
                <a:spcPct val="100000"/>
              </a:lnSpc>
              <a:spcBef>
                <a:spcPts val="1800"/>
              </a:spcBef>
              <a:spcAft>
                <a:spcPts val="0"/>
              </a:spcAft>
              <a:buClr>
                <a:schemeClr val="dk1"/>
              </a:buClr>
              <a:buSzPct val="108108"/>
              <a:buFont typeface="Noto Sans Symbols"/>
              <a:buChar char="▪"/>
            </a:pPr>
            <a:r>
              <a:rPr lang="en-US"/>
              <a:t>Ask about an employee’s medical condition or documentation.</a:t>
            </a:r>
            <a:endParaRPr/>
          </a:p>
          <a:p>
            <a:pPr marL="457200" lvl="0" indent="-406400" algn="l" rtl="0">
              <a:lnSpc>
                <a:spcPct val="100000"/>
              </a:lnSpc>
              <a:spcBef>
                <a:spcPts val="1800"/>
              </a:spcBef>
              <a:spcAft>
                <a:spcPts val="0"/>
              </a:spcAft>
              <a:buClr>
                <a:schemeClr val="dk1"/>
              </a:buClr>
              <a:buSzPct val="108108"/>
              <a:buFont typeface="Noto Sans Symbols"/>
              <a:buChar char="▪"/>
            </a:pPr>
            <a:r>
              <a:rPr lang="en-US"/>
              <a:t>Share information without a need to know.</a:t>
            </a:r>
            <a:endParaRPr/>
          </a:p>
          <a:p>
            <a:pPr marL="457200" lvl="0" indent="-406400" algn="l" rtl="0">
              <a:lnSpc>
                <a:spcPct val="100000"/>
              </a:lnSpc>
              <a:spcBef>
                <a:spcPts val="1800"/>
              </a:spcBef>
              <a:spcAft>
                <a:spcPts val="0"/>
              </a:spcAft>
              <a:buClr>
                <a:schemeClr val="dk1"/>
              </a:buClr>
              <a:buSzPct val="108108"/>
              <a:buFont typeface="Noto Sans Symbols"/>
              <a:buChar char="▪"/>
            </a:pPr>
            <a:r>
              <a:rPr lang="en-US"/>
              <a:t>Be afraid to ask for assistance.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92"/>
          <p:cNvSpPr txBox="1">
            <a:spLocks noGrp="1"/>
          </p:cNvSpPr>
          <p:nvPr>
            <p:ph type="title"/>
          </p:nvPr>
        </p:nvSpPr>
        <p:spPr>
          <a:xfrm>
            <a:off x="1" y="324571"/>
            <a:ext cx="10005848"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ADA Team</a:t>
            </a:r>
            <a:br>
              <a:rPr lang="en-US" sz="4400"/>
            </a:br>
            <a:r>
              <a:rPr lang="en-US" sz="20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2000">
              <a:solidFill>
                <a:srgbClr val="FFCB05"/>
              </a:solidFill>
            </a:endParaRPr>
          </a:p>
        </p:txBody>
      </p:sp>
      <p:sp>
        <p:nvSpPr>
          <p:cNvPr id="464" name="Google Shape;464;p92"/>
          <p:cNvSpPr txBox="1">
            <a:spLocks noGrp="1"/>
          </p:cNvSpPr>
          <p:nvPr>
            <p:ph type="body" idx="1"/>
          </p:nvPr>
        </p:nvSpPr>
        <p:spPr>
          <a:xfrm>
            <a:off x="247649" y="1857374"/>
            <a:ext cx="3895725" cy="48383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Workplace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Hiring process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Consultation with the ADA Team</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ASL or CART services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Event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18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465" name="Google Shape;465;p92" descr="screenshot of the ADA Initial Contact Form"/>
          <p:cNvPicPr preferRelativeResize="0"/>
          <p:nvPr/>
        </p:nvPicPr>
        <p:blipFill rotWithShape="1">
          <a:blip r:embed="rId4">
            <a:alphaModFix/>
          </a:blip>
          <a:srcRect r="8301" b="29859"/>
          <a:stretch/>
        </p:blipFill>
        <p:spPr>
          <a:xfrm>
            <a:off x="4052766" y="1818679"/>
            <a:ext cx="7991724" cy="428820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93"/>
          <p:cNvSpPr txBox="1">
            <a:spLocks noGrp="1"/>
          </p:cNvSpPr>
          <p:nvPr>
            <p:ph type="title"/>
          </p:nvPr>
        </p:nvSpPr>
        <p:spPr>
          <a:xfrm>
            <a:off x="213049"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pic>
        <p:nvPicPr>
          <p:cNvPr id="471" name="Google Shape;471;p93" descr="A yellow chat bubble with a question mark inside."/>
          <p:cNvPicPr preferRelativeResize="0"/>
          <p:nvPr/>
        </p:nvPicPr>
        <p:blipFill rotWithShape="1">
          <a:blip r:embed="rId3">
            <a:alphaModFix/>
          </a:blip>
          <a:srcRect/>
          <a:stretch/>
        </p:blipFill>
        <p:spPr>
          <a:xfrm>
            <a:off x="3208598" y="1083197"/>
            <a:ext cx="5774803" cy="577480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94"/>
          <p:cNvSpPr txBox="1">
            <a:spLocks noGrp="1"/>
          </p:cNvSpPr>
          <p:nvPr>
            <p:ph type="title"/>
          </p:nvPr>
        </p:nvSpPr>
        <p:spPr>
          <a:xfrm>
            <a:off x="105569" y="439648"/>
            <a:ext cx="9963342"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4400"/>
            </a:br>
            <a:r>
              <a:rPr lang="en-US" sz="20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2000">
              <a:solidFill>
                <a:srgbClr val="FFCB05"/>
              </a:solidFill>
            </a:endParaRPr>
          </a:p>
        </p:txBody>
      </p:sp>
      <p:sp>
        <p:nvSpPr>
          <p:cNvPr id="478" name="Google Shape;478;p94"/>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ct val="108107"/>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Ableism Awareness</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Creating Accessible Digital Documents</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Creating Inclusive Environments</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Disability Awareness</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Reasonable Accommodations and the Interactive Process</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Service and Emotional Support Animals</a:t>
            </a:r>
            <a:endParaRPr/>
          </a:p>
          <a:p>
            <a:pPr marL="285750" lvl="0" indent="-285750" algn="l" rtl="0">
              <a:lnSpc>
                <a:spcPct val="100000"/>
              </a:lnSpc>
              <a:spcBef>
                <a:spcPts val="1800"/>
              </a:spcBef>
              <a:spcAft>
                <a:spcPts val="0"/>
              </a:spcAft>
              <a:buClr>
                <a:schemeClr val="dk1"/>
              </a:buClr>
              <a:buSzPct val="108107"/>
              <a:buFont typeface="Noto Sans Symbols"/>
              <a:buChar char="▪"/>
            </a:pPr>
            <a:r>
              <a:rPr lang="en-US"/>
              <a:t>Supervisor’s Guide to Accommodations</a:t>
            </a:r>
            <a:endParaRPr/>
          </a:p>
          <a:p>
            <a:pPr marL="285750" lvl="0" indent="-184150" algn="l" rtl="0">
              <a:lnSpc>
                <a:spcPct val="100000"/>
              </a:lnSpc>
              <a:spcBef>
                <a:spcPts val="1800"/>
              </a:spcBef>
              <a:spcAft>
                <a:spcPts val="0"/>
              </a:spcAft>
              <a:buClr>
                <a:schemeClr val="dk1"/>
              </a:buClr>
              <a:buSzPct val="108107"/>
              <a:buFont typeface="Noto Sans Symbols"/>
              <a:buNone/>
            </a:pPr>
            <a:endParaRPr/>
          </a:p>
        </p:txBody>
      </p:sp>
      <p:pic>
        <p:nvPicPr>
          <p:cNvPr id="479" name="Google Shape;479;p94" descr="screenshot of the Request Training and Report Barriers Form"/>
          <p:cNvPicPr preferRelativeResize="0"/>
          <p:nvPr/>
        </p:nvPicPr>
        <p:blipFill rotWithShape="1">
          <a:blip r:embed="rId4">
            <a:alphaModFix/>
          </a:blip>
          <a:srcRect/>
          <a:stretch/>
        </p:blipFill>
        <p:spPr>
          <a:xfrm>
            <a:off x="4316300" y="1905525"/>
            <a:ext cx="7743200" cy="414693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95"/>
          <p:cNvSpPr txBox="1">
            <a:spLocks noGrp="1"/>
          </p:cNvSpPr>
          <p:nvPr>
            <p:ph type="title"/>
          </p:nvPr>
        </p:nvSpPr>
        <p:spPr>
          <a:xfrm>
            <a:off x="84547" y="408654"/>
            <a:ext cx="9963343"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20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2000">
              <a:solidFill>
                <a:srgbClr val="FFCB05"/>
              </a:solidFill>
            </a:endParaRPr>
          </a:p>
        </p:txBody>
      </p:sp>
      <p:sp>
        <p:nvSpPr>
          <p:cNvPr id="485" name="Google Shape;485;p95"/>
          <p:cNvSpPr txBox="1">
            <a:spLocks noGrp="1"/>
          </p:cNvSpPr>
          <p:nvPr>
            <p:ph type="body" idx="1"/>
          </p:nvPr>
        </p:nvSpPr>
        <p:spPr>
          <a:xfrm>
            <a:off x="194548" y="2057400"/>
            <a:ext cx="4215527" cy="448229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report physical or digital barriers to access</a:t>
            </a:r>
            <a:endParaRPr/>
          </a:p>
          <a:p>
            <a:pPr marL="0" lvl="0" indent="0" algn="l" rtl="0">
              <a:lnSpc>
                <a:spcPct val="100000"/>
              </a:lnSpc>
              <a:spcBef>
                <a:spcPts val="1800"/>
              </a:spcBef>
              <a:spcAft>
                <a:spcPts val="0"/>
              </a:spcAft>
              <a:buClr>
                <a:schemeClr val="dk1"/>
              </a:buClr>
              <a:buSzPts val="1600"/>
              <a:buNone/>
            </a:pPr>
            <a:r>
              <a:rPr lang="en-US"/>
              <a:t>Examples: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Inoperable door openers or elevators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Cracked pavement causing tripping hazards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Inaccessible software or documents</a:t>
            </a:r>
            <a:endParaRPr/>
          </a:p>
        </p:txBody>
      </p:sp>
      <p:pic>
        <p:nvPicPr>
          <p:cNvPr id="486" name="Google Shape;486;p95" descr="screenshot of the Request Training and Report Barriers Form"/>
          <p:cNvPicPr preferRelativeResize="0"/>
          <p:nvPr/>
        </p:nvPicPr>
        <p:blipFill rotWithShape="1">
          <a:blip r:embed="rId4">
            <a:alphaModFix/>
          </a:blip>
          <a:srcRect/>
          <a:stretch/>
        </p:blipFill>
        <p:spPr>
          <a:xfrm>
            <a:off x="4227876" y="1787596"/>
            <a:ext cx="7769576" cy="422131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96"/>
          <p:cNvSpPr txBox="1">
            <a:spLocks noGrp="1"/>
          </p:cNvSpPr>
          <p:nvPr>
            <p:ph type="title"/>
          </p:nvPr>
        </p:nvSpPr>
        <p:spPr>
          <a:xfrm>
            <a:off x="222379" y="215835"/>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Thank You From ECRT</a:t>
            </a:r>
            <a:endParaRPr/>
          </a:p>
        </p:txBody>
      </p:sp>
      <p:pic>
        <p:nvPicPr>
          <p:cNvPr id="492" name="Google Shape;492;p96" descr="ECRT finger spelled in American Sign Language"/>
          <p:cNvPicPr preferRelativeResize="0"/>
          <p:nvPr/>
        </p:nvPicPr>
        <p:blipFill rotWithShape="1">
          <a:blip r:embed="rId3">
            <a:alphaModFix/>
          </a:blip>
          <a:srcRect/>
          <a:stretch/>
        </p:blipFill>
        <p:spPr>
          <a:xfrm>
            <a:off x="2110689" y="2679700"/>
            <a:ext cx="7970621" cy="2946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0"/>
          <p:cNvSpPr txBox="1">
            <a:spLocks noGrp="1"/>
          </p:cNvSpPr>
          <p:nvPr>
            <p:ph type="title"/>
          </p:nvPr>
        </p:nvSpPr>
        <p:spPr>
          <a:xfrm>
            <a:off x="177636" y="289249"/>
            <a:ext cx="9563523" cy="1158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100000"/>
              <a:buFont typeface="Verdana"/>
              <a:buNone/>
            </a:pPr>
            <a:r>
              <a:rPr lang="en-US"/>
              <a:t>What is the ADA? </a:t>
            </a:r>
            <a:br>
              <a:rPr lang="en-US"/>
            </a:br>
            <a:r>
              <a:rPr lang="en-US" sz="2700"/>
              <a:t>The Americans with Disabilities Act (1990) and the Amendments Act (2008)</a:t>
            </a:r>
            <a:endParaRPr/>
          </a:p>
        </p:txBody>
      </p:sp>
      <p:sp>
        <p:nvSpPr>
          <p:cNvPr id="101" name="Google Shape;101;p50"/>
          <p:cNvSpPr txBox="1">
            <a:spLocks noGrp="1"/>
          </p:cNvSpPr>
          <p:nvPr>
            <p:ph type="body" idx="1"/>
          </p:nvPr>
        </p:nvSpPr>
        <p:spPr>
          <a:xfrm>
            <a:off x="177636" y="1690688"/>
            <a:ext cx="10934864" cy="507841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Prohibits discrimination and harassment against a qualified individual with a disability (IWD) in employment, public places, public education, etc.</a:t>
            </a:r>
            <a:endParaRPr/>
          </a:p>
          <a:p>
            <a:pPr marL="685800" lvl="1" indent="-228600" algn="l" rtl="0">
              <a:lnSpc>
                <a:spcPct val="150000"/>
              </a:lnSpc>
              <a:spcBef>
                <a:spcPts val="1800"/>
              </a:spcBef>
              <a:spcAft>
                <a:spcPts val="0"/>
              </a:spcAft>
              <a:buClr>
                <a:schemeClr val="dk1"/>
              </a:buClr>
              <a:buSzPct val="100000"/>
              <a:buChar char="▪"/>
            </a:pPr>
            <a:r>
              <a:rPr lang="en-US" sz="2600"/>
              <a:t>Employment -Title I: Application procedures, hiring, promotion, discharge, compensation, benefits, training, etc.</a:t>
            </a:r>
            <a:endParaRPr sz="2600"/>
          </a:p>
          <a:p>
            <a:pPr marL="685800" lvl="1" indent="-228600" algn="l" rtl="0">
              <a:lnSpc>
                <a:spcPct val="150000"/>
              </a:lnSpc>
              <a:spcBef>
                <a:spcPts val="1800"/>
              </a:spcBef>
              <a:spcAft>
                <a:spcPts val="0"/>
              </a:spcAft>
              <a:buClr>
                <a:schemeClr val="dk1"/>
              </a:buClr>
              <a:buSzPct val="100000"/>
              <a:buChar char="▪"/>
            </a:pPr>
            <a:r>
              <a:rPr lang="en-US" sz="2600"/>
              <a:t>Federal, state, &amp; local government -Title II: Requires places, services, and benefits provided to be accessible, including places of education like U-M.  </a:t>
            </a:r>
            <a:endParaRPr sz="2600"/>
          </a:p>
          <a:p>
            <a:pPr marL="685800" lvl="1" indent="-228600" algn="l" rtl="0">
              <a:lnSpc>
                <a:spcPct val="150000"/>
              </a:lnSpc>
              <a:spcBef>
                <a:spcPts val="1800"/>
              </a:spcBef>
              <a:spcAft>
                <a:spcPts val="0"/>
              </a:spcAft>
              <a:buClr>
                <a:schemeClr val="dk1"/>
              </a:buClr>
              <a:buSzPct val="100000"/>
              <a:buChar char="▪"/>
            </a:pPr>
            <a:r>
              <a:rPr lang="en-US" sz="2600"/>
              <a:t>Public places -Title III: Requires places open to the public to be accessible and provide accessible information &amp; digital services.</a:t>
            </a:r>
            <a:endParaRPr sz="2600"/>
          </a:p>
          <a:p>
            <a:pPr marL="228600" lvl="0" indent="-228600" algn="l" rtl="0">
              <a:lnSpc>
                <a:spcPct val="150000"/>
              </a:lnSpc>
              <a:spcBef>
                <a:spcPts val="1800"/>
              </a:spcBef>
              <a:spcAft>
                <a:spcPts val="0"/>
              </a:spcAft>
              <a:buClr>
                <a:schemeClr val="dk1"/>
              </a:buClr>
              <a:buSzPct val="100000"/>
              <a:buFont typeface="Noto Sans Symbols"/>
              <a:buChar char="▪"/>
            </a:pPr>
            <a:r>
              <a:rPr lang="en-US"/>
              <a:t>Protects individuals from discrimination based on association with an IWD.</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Creates an affirmative duty to provide a reasonable accommodation (to deny a reasonable accommodation is discriminatory).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1"/>
          <p:cNvSpPr txBox="1">
            <a:spLocks noGrp="1"/>
          </p:cNvSpPr>
          <p:nvPr>
            <p:ph type="title"/>
          </p:nvPr>
        </p:nvSpPr>
        <p:spPr>
          <a:xfrm>
            <a:off x="208808" y="16358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Legal Framework</a:t>
            </a:r>
            <a:endParaRPr/>
          </a:p>
        </p:txBody>
      </p:sp>
      <p:sp>
        <p:nvSpPr>
          <p:cNvPr id="107" name="Google Shape;107;p51"/>
          <p:cNvSpPr txBox="1">
            <a:spLocks noGrp="1"/>
          </p:cNvSpPr>
          <p:nvPr>
            <p:ph type="body" idx="1"/>
          </p:nvPr>
        </p:nvSpPr>
        <p:spPr>
          <a:xfrm>
            <a:off x="208808" y="1690688"/>
            <a:ext cx="5315692" cy="501887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The Americans with Disabilities Act 1990</a:t>
            </a:r>
            <a:endParaRPr/>
          </a:p>
          <a:p>
            <a:pPr marL="685800" lvl="1" indent="-228600" algn="l" rtl="0">
              <a:lnSpc>
                <a:spcPct val="150000"/>
              </a:lnSpc>
              <a:spcBef>
                <a:spcPts val="1800"/>
              </a:spcBef>
              <a:spcAft>
                <a:spcPts val="0"/>
              </a:spcAft>
              <a:buClr>
                <a:schemeClr val="dk1"/>
              </a:buClr>
              <a:buSzPct val="100000"/>
              <a:buChar char="▪"/>
            </a:pPr>
            <a:r>
              <a:rPr lang="en-US"/>
              <a:t>Amendments Act 2008: expanded definitions and spirit of the law</a:t>
            </a:r>
            <a:endParaRPr/>
          </a:p>
          <a:p>
            <a:pPr marL="685800" lvl="1" indent="-228600" algn="l" rtl="0">
              <a:lnSpc>
                <a:spcPct val="150000"/>
              </a:lnSpc>
              <a:spcBef>
                <a:spcPts val="1800"/>
              </a:spcBef>
              <a:spcAft>
                <a:spcPts val="0"/>
              </a:spcAft>
              <a:buClr>
                <a:schemeClr val="dk1"/>
              </a:buClr>
              <a:buSzPct val="100000"/>
              <a:buChar char="▪"/>
            </a:pPr>
            <a:r>
              <a:rPr lang="en-US"/>
              <a:t>Title I – employment</a:t>
            </a:r>
            <a:endParaRPr/>
          </a:p>
          <a:p>
            <a:pPr marL="685800" lvl="1" indent="-228600" algn="l" rtl="0">
              <a:lnSpc>
                <a:spcPct val="150000"/>
              </a:lnSpc>
              <a:spcBef>
                <a:spcPts val="1800"/>
              </a:spcBef>
              <a:spcAft>
                <a:spcPts val="0"/>
              </a:spcAft>
              <a:buClr>
                <a:schemeClr val="dk1"/>
              </a:buClr>
              <a:buSzPct val="100000"/>
              <a:buChar char="▪"/>
            </a:pPr>
            <a:r>
              <a:rPr lang="en-US"/>
              <a:t>Title II – state and local government</a:t>
            </a:r>
            <a:endParaRPr/>
          </a:p>
          <a:p>
            <a:pPr marL="685800" lvl="1" indent="-228600" algn="l" rtl="0">
              <a:lnSpc>
                <a:spcPct val="150000"/>
              </a:lnSpc>
              <a:spcBef>
                <a:spcPts val="1800"/>
              </a:spcBef>
              <a:spcAft>
                <a:spcPts val="0"/>
              </a:spcAft>
              <a:buClr>
                <a:schemeClr val="dk1"/>
              </a:buClr>
              <a:buSzPct val="100000"/>
              <a:buChar char="▪"/>
            </a:pPr>
            <a:r>
              <a:rPr lang="en-US"/>
              <a:t>Title III – public accommodations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Rehabilitation Act of 1973</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Fair Housing Act</a:t>
            </a:r>
            <a:endParaRPr/>
          </a:p>
          <a:p>
            <a:pPr marL="228600" lvl="0" indent="-104140" algn="l" rtl="0">
              <a:lnSpc>
                <a:spcPct val="150000"/>
              </a:lnSpc>
              <a:spcBef>
                <a:spcPts val="1800"/>
              </a:spcBef>
              <a:spcAft>
                <a:spcPts val="0"/>
              </a:spcAft>
              <a:buClr>
                <a:schemeClr val="dk1"/>
              </a:buClr>
              <a:buSzPct val="100000"/>
              <a:buFont typeface="Noto Sans Symbols"/>
              <a:buNone/>
            </a:pPr>
            <a:endParaRPr/>
          </a:p>
        </p:txBody>
      </p:sp>
      <p:sp>
        <p:nvSpPr>
          <p:cNvPr id="108" name="Google Shape;108;p51"/>
          <p:cNvSpPr txBox="1">
            <a:spLocks noGrp="1"/>
          </p:cNvSpPr>
          <p:nvPr>
            <p:ph type="body" idx="2"/>
          </p:nvPr>
        </p:nvSpPr>
        <p:spPr>
          <a:xfrm>
            <a:off x="5616370" y="1675550"/>
            <a:ext cx="5648529" cy="501887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Font typeface="Noto Sans Symbols"/>
              <a:buChar char="▪"/>
            </a:pPr>
            <a:r>
              <a:rPr lang="en-US" sz="2000"/>
              <a:t>Air Carrier Access Act</a:t>
            </a:r>
            <a:endParaRPr sz="2000"/>
          </a:p>
          <a:p>
            <a:pPr marL="228600" lvl="0" indent="-228600" algn="l" rtl="0">
              <a:lnSpc>
                <a:spcPct val="150000"/>
              </a:lnSpc>
              <a:spcBef>
                <a:spcPts val="1800"/>
              </a:spcBef>
              <a:spcAft>
                <a:spcPts val="0"/>
              </a:spcAft>
              <a:buClr>
                <a:schemeClr val="dk1"/>
              </a:buClr>
              <a:buSzPts val="2000"/>
              <a:buFont typeface="Noto Sans Symbols"/>
              <a:buChar char="▪"/>
            </a:pPr>
            <a:r>
              <a:rPr lang="en-US" sz="2000"/>
              <a:t>Individuals with Disabilities in Education Act (IDEA)</a:t>
            </a:r>
            <a:endParaRPr sz="2000"/>
          </a:p>
          <a:p>
            <a:pPr marL="228600" lvl="0" indent="-228600" algn="l" rtl="0">
              <a:lnSpc>
                <a:spcPct val="150000"/>
              </a:lnSpc>
              <a:spcBef>
                <a:spcPts val="1800"/>
              </a:spcBef>
              <a:spcAft>
                <a:spcPts val="0"/>
              </a:spcAft>
              <a:buClr>
                <a:schemeClr val="dk1"/>
              </a:buClr>
              <a:buSzPts val="2000"/>
              <a:buFont typeface="Noto Sans Symbols"/>
              <a:buChar char="▪"/>
            </a:pPr>
            <a:r>
              <a:rPr lang="en-US" sz="2000"/>
              <a:t>Michigan Persons with Disabilities Civil Rights Act</a:t>
            </a:r>
            <a:endParaRPr sz="2000"/>
          </a:p>
          <a:p>
            <a:pPr marL="228600" lvl="0" indent="-228600" algn="l" rtl="0">
              <a:lnSpc>
                <a:spcPct val="150000"/>
              </a:lnSpc>
              <a:spcBef>
                <a:spcPts val="1800"/>
              </a:spcBef>
              <a:spcAft>
                <a:spcPts val="0"/>
              </a:spcAft>
              <a:buClr>
                <a:schemeClr val="dk1"/>
              </a:buClr>
              <a:buSzPts val="2000"/>
              <a:buFont typeface="Noto Sans Symbols"/>
              <a:buChar char="▪"/>
            </a:pPr>
            <a:r>
              <a:rPr lang="en-US" sz="2000"/>
              <a:t>Deaf Persons’ Interpreters Public Act</a:t>
            </a:r>
            <a:endParaRPr sz="2000"/>
          </a:p>
          <a:p>
            <a:pPr marL="228600" lvl="0" indent="-228600" algn="l" rtl="0">
              <a:lnSpc>
                <a:spcPct val="150000"/>
              </a:lnSpc>
              <a:spcBef>
                <a:spcPts val="1800"/>
              </a:spcBef>
              <a:spcAft>
                <a:spcPts val="0"/>
              </a:spcAft>
              <a:buClr>
                <a:schemeClr val="dk1"/>
              </a:buClr>
              <a:buSzPts val="2000"/>
              <a:buFont typeface="Noto Sans Symbols"/>
              <a:buChar char="▪"/>
            </a:pPr>
            <a:r>
              <a:rPr lang="en-US" sz="2000"/>
              <a:t>Public Act No. 75 of 2022 (service animals in training)</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2"/>
          <p:cNvSpPr txBox="1">
            <a:spLocks noGrp="1"/>
          </p:cNvSpPr>
          <p:nvPr>
            <p:ph type="title"/>
          </p:nvPr>
        </p:nvSpPr>
        <p:spPr>
          <a:xfrm>
            <a:off x="190336" y="206504"/>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U-M Disability Related Policies: </a:t>
            </a:r>
            <a:r>
              <a:rPr lang="en-US" sz="2400"/>
              <a:t>SPG </a:t>
            </a:r>
            <a:r>
              <a:rPr lang="en-US" sz="2400" u="sng">
                <a:solidFill>
                  <a:srgbClr val="FFCB05"/>
                </a:solidFill>
                <a:hlinkClick r:id="rId3">
                  <a:extLst>
                    <a:ext uri="{A12FA001-AC4F-418D-AE19-62706E023703}">
                      <ahyp:hlinkClr xmlns:ahyp="http://schemas.microsoft.com/office/drawing/2018/hyperlinkcolor" val="tx"/>
                    </a:ext>
                  </a:extLst>
                </a:hlinkClick>
              </a:rPr>
              <a:t>201.35</a:t>
            </a:r>
            <a:r>
              <a:rPr lang="en-US" sz="2400">
                <a:solidFill>
                  <a:srgbClr val="FFCB05"/>
                </a:solidFill>
              </a:rPr>
              <a:t> and SPG </a:t>
            </a:r>
            <a:r>
              <a:rPr lang="en-US" sz="2400" u="sng">
                <a:solidFill>
                  <a:srgbClr val="FFCB05"/>
                </a:solidFill>
                <a:hlinkClick r:id="rId4">
                  <a:extLst>
                    <a:ext uri="{A12FA001-AC4F-418D-AE19-62706E023703}">
                      <ahyp:hlinkClr xmlns:ahyp="http://schemas.microsoft.com/office/drawing/2018/hyperlinkcolor" val="tx"/>
                    </a:ext>
                  </a:extLst>
                </a:hlinkClick>
              </a:rPr>
              <a:t>601.20</a:t>
            </a:r>
            <a:endParaRPr sz="2400">
              <a:solidFill>
                <a:srgbClr val="FFCB05"/>
              </a:solidFill>
            </a:endParaRPr>
          </a:p>
        </p:txBody>
      </p:sp>
      <p:sp>
        <p:nvSpPr>
          <p:cNvPr id="114" name="Google Shape;114;p52"/>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70000"/>
              </a:lnSpc>
              <a:spcBef>
                <a:spcPts val="0"/>
              </a:spcBef>
              <a:spcAft>
                <a:spcPts val="0"/>
              </a:spcAft>
              <a:buClr>
                <a:srgbClr val="00274C"/>
              </a:buClr>
              <a:buSzPct val="100000"/>
              <a:buChar char="▪"/>
            </a:pPr>
            <a:r>
              <a:rPr lang="en-US" sz="3400">
                <a:solidFill>
                  <a:srgbClr val="00274C"/>
                </a:solidFill>
              </a:rPr>
              <a:t>Nondiscrimination Policy (201.35): </a:t>
            </a:r>
            <a:endParaRPr/>
          </a:p>
          <a:p>
            <a:pPr marL="685800" lvl="1" indent="-228600" algn="l" rtl="0">
              <a:lnSpc>
                <a:spcPct val="170000"/>
              </a:lnSpc>
              <a:spcBef>
                <a:spcPts val="1800"/>
              </a:spcBef>
              <a:spcAft>
                <a:spcPts val="0"/>
              </a:spcAft>
              <a:buClr>
                <a:srgbClr val="00274C"/>
              </a:buClr>
              <a:buSzPct val="100000"/>
              <a:buChar char="▪"/>
            </a:pPr>
            <a:r>
              <a:rPr lang="en-US">
                <a:solidFill>
                  <a:srgbClr val="00274C"/>
                </a:solidFill>
              </a:rPr>
              <a:t>“The University of Michigan is committed to a policy of equal opportunity for all persons and does not discriminate on the basis of race, color, national origin, age, marital status, sex, sexual orientation, gender identity, gender expression, disability, religion, height, weight, or veteran status in employment, educational programs and activities, and admissions.”</a:t>
            </a:r>
            <a:endParaRPr/>
          </a:p>
          <a:p>
            <a:pPr marL="228600" lvl="0" indent="-228600" algn="l" rtl="0">
              <a:lnSpc>
                <a:spcPct val="170000"/>
              </a:lnSpc>
              <a:spcBef>
                <a:spcPts val="1800"/>
              </a:spcBef>
              <a:spcAft>
                <a:spcPts val="0"/>
              </a:spcAft>
              <a:buClr>
                <a:srgbClr val="00274C"/>
              </a:buClr>
              <a:buSzPct val="100000"/>
              <a:buChar char="▪"/>
            </a:pPr>
            <a:r>
              <a:rPr lang="en-US" sz="3400">
                <a:solidFill>
                  <a:srgbClr val="00274C"/>
                </a:solidFill>
              </a:rPr>
              <a:t>Electronic Information and Technology Accessibility Policy (601.20): </a:t>
            </a:r>
            <a:endParaRPr/>
          </a:p>
          <a:p>
            <a:pPr marL="685800" lvl="1" indent="-228600" algn="l" rtl="0">
              <a:lnSpc>
                <a:spcPct val="170000"/>
              </a:lnSpc>
              <a:spcBef>
                <a:spcPts val="1800"/>
              </a:spcBef>
              <a:spcAft>
                <a:spcPts val="0"/>
              </a:spcAft>
              <a:buClr>
                <a:srgbClr val="00274C"/>
              </a:buClr>
              <a:buSzPct val="100000"/>
              <a:buChar char="▪"/>
            </a:pPr>
            <a:r>
              <a:rPr lang="en-US">
                <a:solidFill>
                  <a:srgbClr val="00274C"/>
                </a:solidFill>
              </a:rPr>
              <a:t>All EIT used, created, and procured for use by U-M "should </a:t>
            </a:r>
            <a:r>
              <a:rPr lang="en-US" b="0" i="0">
                <a:solidFill>
                  <a:srgbClr val="00274C"/>
                </a:solidFill>
              </a:rPr>
              <a:t>provide equal access and be as effective, available, and usable for individuals with disabilities as for those who do not have disabilities.”</a:t>
            </a:r>
            <a:endParaRPr>
              <a:solidFill>
                <a:srgbClr val="00274C"/>
              </a:solidFill>
            </a:endParaRPr>
          </a:p>
          <a:p>
            <a:pPr marL="228600" lvl="0" indent="-104140" algn="l" rtl="0">
              <a:lnSpc>
                <a:spcPct val="170000"/>
              </a:lnSpc>
              <a:spcBef>
                <a:spcPts val="1800"/>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5266</Words>
  <Application>Microsoft Macintosh PowerPoint</Application>
  <PresentationFormat>Widescreen</PresentationFormat>
  <Paragraphs>466</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Noto Sans Symbols</vt:lpstr>
      <vt:lpstr>Verdana</vt:lpstr>
      <vt:lpstr>Office Theme</vt:lpstr>
      <vt:lpstr>A Supervisor and HR Partner’s Guide to Reasonable Workplace Accommodations </vt:lpstr>
      <vt:lpstr>Zoom Webinar Tips</vt:lpstr>
      <vt:lpstr>Agenda</vt:lpstr>
      <vt:lpstr>Please Engage</vt:lpstr>
      <vt:lpstr>The Americans with Disabilities Act (ADA)</vt:lpstr>
      <vt:lpstr>Role of the ADA Team</vt:lpstr>
      <vt:lpstr>What is the ADA?  The Americans with Disabilities Act (1990) and the Amendments Act (2008)</vt:lpstr>
      <vt:lpstr>Legal Framework</vt:lpstr>
      <vt:lpstr>U-M Disability Related Policies: SPG 201.35 and SPG 601.20</vt:lpstr>
      <vt:lpstr>The Interactive Process</vt:lpstr>
      <vt:lpstr>Disability Definition</vt:lpstr>
      <vt:lpstr>Background</vt:lpstr>
      <vt:lpstr>Definitions (1 of 2)</vt:lpstr>
      <vt:lpstr>Definitions (2 of 2)</vt:lpstr>
      <vt:lpstr>Top Factors Considered Before Disclosing Disabilities</vt:lpstr>
      <vt:lpstr>Goals of the Interactive Process</vt:lpstr>
      <vt:lpstr>Individual Responsibilities</vt:lpstr>
      <vt:lpstr>Requesting Accommodations</vt:lpstr>
      <vt:lpstr>Step 1: Employee Requests an Accommodation</vt:lpstr>
      <vt:lpstr>Medical Documentation</vt:lpstr>
      <vt:lpstr>Step 2: Employee Meets with an Accessibility Specialist</vt:lpstr>
      <vt:lpstr>What Information Is Needed</vt:lpstr>
      <vt:lpstr>Essential Job Functions</vt:lpstr>
      <vt:lpstr>Step 3a: Accessibility Specialist Meets with the Unit HR</vt:lpstr>
      <vt:lpstr>Step 3b: Accessibility Specialist Meets with the Supervisor and Unit HR</vt:lpstr>
      <vt:lpstr>Determining Reasonableness</vt:lpstr>
      <vt:lpstr>Step 4: Finalize the Accommodation</vt:lpstr>
      <vt:lpstr>Accommodation Examples</vt:lpstr>
      <vt:lpstr>Implementing an Accommodation</vt:lpstr>
      <vt:lpstr>Monitoring Accommodations</vt:lpstr>
      <vt:lpstr>Keys to Effective Accommodations</vt:lpstr>
      <vt:lpstr>Cost of Accommodations</vt:lpstr>
      <vt:lpstr>Reasons Why We WANT to Accommodate</vt:lpstr>
      <vt:lpstr>Supervisor’s Checklist</vt:lpstr>
      <vt:lpstr>Documenting</vt:lpstr>
      <vt:lpstr>The Interactive Process Game</vt:lpstr>
      <vt:lpstr>Instructions</vt:lpstr>
      <vt:lpstr>Question 1: </vt:lpstr>
      <vt:lpstr>Answer 1:</vt:lpstr>
      <vt:lpstr>Question 2:</vt:lpstr>
      <vt:lpstr>Answer 2:</vt:lpstr>
      <vt:lpstr>Question 3:</vt:lpstr>
      <vt:lpstr>Answer 3:</vt:lpstr>
      <vt:lpstr>Question 4: </vt:lpstr>
      <vt:lpstr>Answer 4:</vt:lpstr>
      <vt:lpstr>Question 5:</vt:lpstr>
      <vt:lpstr>Answer 5:</vt:lpstr>
      <vt:lpstr>Frequently Asked Questions</vt:lpstr>
      <vt:lpstr>What are the most common concerns with workplace accommodations?</vt:lpstr>
      <vt:lpstr>When should an employee request accommodations?</vt:lpstr>
      <vt:lpstr>Can accommodations change?</vt:lpstr>
      <vt:lpstr>Can a supervisor choose to change an accommodation?</vt:lpstr>
      <vt:lpstr>What accommodation information can be shared?</vt:lpstr>
      <vt:lpstr>How can I respond to coworkers asking about accommodations?</vt:lpstr>
      <vt:lpstr>Can I expect IWDs to perform equally as those without disabilities?</vt:lpstr>
      <vt:lpstr>Must I rescind discipline after disclosure?</vt:lpstr>
      <vt:lpstr>Must I remove essential job functions as an accommodation?</vt:lpstr>
      <vt:lpstr>If an employee requests FMLA, do I need to mention accommodations?</vt:lpstr>
      <vt:lpstr>Can I ask employees with known disabilities if they need an accommodation?</vt:lpstr>
      <vt:lpstr>Why would an employee choose to work with the ADA Team rather than their unit?</vt:lpstr>
      <vt:lpstr>Wrap Up</vt:lpstr>
      <vt:lpstr>Key Takeaways</vt:lpstr>
      <vt:lpstr>Contact the ADA Team https://ecrt-umich-accommodate.symplicity.com/public_accommodation/</vt:lpstr>
      <vt:lpstr>Questions?</vt:lpstr>
      <vt:lpstr>Request Training or Workshops https://ecrt-umich-accommodate.symplicity.com/activity_provider_request/</vt:lpstr>
      <vt:lpstr>Report Barriers to Access https://ecrt-umich-accommodate.symplicity.com/activity_provider_request/</vt:lpstr>
      <vt:lpstr>Thank You From ECRT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Supervisor and HR Partner’s Guide to Reasonable Workplace Accommodations </dc:title>
  <dc:creator>Norris, Erin</dc:creator>
  <cp:lastModifiedBy>Gruendl, Angie</cp:lastModifiedBy>
  <cp:revision>1</cp:revision>
  <dcterms:created xsi:type="dcterms:W3CDTF">2023-10-25T20:34:20Z</dcterms:created>
  <dcterms:modified xsi:type="dcterms:W3CDTF">2024-03-27T14:44:28Z</dcterms:modified>
</cp:coreProperties>
</file>