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60"/>
  </p:notesMasterIdLst>
  <p:sldIdLst>
    <p:sldId id="257" r:id="rId2"/>
    <p:sldId id="258" r:id="rId3"/>
    <p:sldId id="259" r:id="rId4"/>
    <p:sldId id="260" r:id="rId5"/>
    <p:sldId id="261" r:id="rId6"/>
    <p:sldId id="262" r:id="rId7"/>
    <p:sldId id="314"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Lst>
  <p:sldSz cx="12192000" cy="6858000"/>
  <p:notesSz cx="6858000" cy="9144000"/>
  <p:embeddedFontLst>
    <p:embeddedFont>
      <p:font typeface="Calibri" panose="020F0502020204030204" pitchFamily="34" charset="0"/>
      <p:regular r:id="rId61"/>
      <p:bold r:id="rId62"/>
      <p:italic r:id="rId63"/>
      <p:boldItalic r:id="rId64"/>
    </p:embeddedFont>
    <p:embeddedFont>
      <p:font typeface="Garamond" panose="02020404030301010803" pitchFamily="18" charset="0"/>
      <p:regular r:id="rId65"/>
      <p:bold r:id="rId66"/>
      <p:italic r:id="rId67"/>
      <p:boldItalic r:id="rId68"/>
    </p:embeddedFont>
    <p:embeddedFont>
      <p:font typeface="Verdana" panose="020B0604030504040204" pitchFamily="34"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fOLX83Cl/GZ/UmenfFpEvA==" hashData="1XBOzfZ26zl4750ggoVhzB9LdPCq0WqCJ0pBA7vn9JLFi9VD89kOSCffXjPg1DqmQNyfwJ/zbwkamj+5af6REQ=="/>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4" roundtripDataSignature="AMtx7mhhbV1J1cdnS27TDciwQb0QFupyP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7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85901" autoAdjust="0"/>
  </p:normalViewPr>
  <p:slideViewPr>
    <p:cSldViewPr snapToGrid="0">
      <p:cViewPr varScale="1">
        <p:scale>
          <a:sx n="97" d="100"/>
          <a:sy n="97" d="100"/>
        </p:scale>
        <p:origin x="107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customschemas.google.com/relationships/presentationmetadata" Target="metadata"/><Relationship Id="rId5" Type="http://schemas.openxmlformats.org/officeDocument/2006/relationships/slide" Target="slides/slide4.xml"/><Relationship Id="rId61"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Today we’re going to be talking about ways we can add the A to DEI and how we can work together to create accessible environments for everyone.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63" name="Google Shape;6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For many employees, the decision to engage with the ADA Office or to request accommodations from their supervisor or unit begins with a decision about whether or not to disclose a disability. This decision is directly corelated to past experiences and their level of comfort and inclusion in their current or past workplace</a:t>
            </a:r>
            <a:endParaRPr/>
          </a:p>
        </p:txBody>
      </p:sp>
      <p:sp>
        <p:nvSpPr>
          <p:cNvPr id="128" name="Google Shape;12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6e5d89d3a8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6e5d89d3a8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g26e5d89d3a8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 name="Google Shape;14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Considering those with neurodiverse disabilities but also those within the broader disability community, our words and actions have a very important role in creating the neuro-inclusive and disability-inclusive environments we are trying to create in the workplace and classroom. Language and actions are two of the most impactful areas where you can make a difference in creating and maintaining an inclusive environment. </a:t>
            </a:r>
            <a:endParaRPr/>
          </a:p>
        </p:txBody>
      </p:sp>
      <p:sp>
        <p:nvSpPr>
          <p:cNvPr id="147" name="Google Shape;14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3" name="Google Shape;15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Link to video: https://www.cbc.ca/news/canada/saskatchewan/spoon-theory-taking-a-sitting-stand-1.6221706</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Credit: CBC/Radio-Canada / CBSSaskatchewan</a:t>
            </a:r>
            <a:endParaRPr/>
          </a:p>
        </p:txBody>
      </p:sp>
      <p:sp>
        <p:nvSpPr>
          <p:cNvPr id="160" name="Google Shape;16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do we know which is the right type of language to use? Both can be right, depending on the circumstances</a:t>
            </a:r>
            <a:endParaRPr/>
          </a:p>
        </p:txBody>
      </p:sp>
      <p:sp>
        <p:nvSpPr>
          <p:cNvPr id="179" name="Google Shape;179;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 name="Google Shape;6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Remember we’re interacting with individuals and there is likely to never be a 100% buy in for all words and characterizations.</a:t>
            </a:r>
          </a:p>
        </p:txBody>
      </p:sp>
      <p:sp>
        <p:nvSpPr>
          <p:cNvPr id="188" name="Google Shape;18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5" name="Google Shape;19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2" name="Google Shape;20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216" name="Google Shape;21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237" name="Google Shape;23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244" name="Google Shape;244;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CART = Communication Access Realtime Translation</a:t>
            </a:r>
            <a:endParaRPr/>
          </a:p>
        </p:txBody>
      </p:sp>
      <p:sp>
        <p:nvSpPr>
          <p:cNvPr id="251" name="Google Shape;25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 name="Google Shape;75;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6e5d89d3a8_1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58" name="Google Shape;258;g26e5d89d3a8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1" name="Google Shape;27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the next 3 slides, we’ll provide some examples of environments we DO NOT want to create or maintain.</a:t>
            </a:r>
            <a:endParaRPr/>
          </a:p>
        </p:txBody>
      </p:sp>
      <p:sp>
        <p:nvSpPr>
          <p:cNvPr id="277" name="Google Shape;27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Andy wants to join the Finer Things Club with Pam, Toby, and Oscar, but he’s not invited.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Credit: The Office</a:t>
            </a:r>
            <a:endParaRPr/>
          </a:p>
        </p:txBody>
      </p:sp>
      <p:sp>
        <p:nvSpPr>
          <p:cNvPr id="283" name="Google Shape;283;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Gretchen and Karen tell Regina that she’s not allowed to sit with them because she doesn’t adhere to The Plastics’ standards.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Credit: Mean Girls</a:t>
            </a:r>
            <a:endParaRPr/>
          </a:p>
        </p:txBody>
      </p:sp>
      <p:sp>
        <p:nvSpPr>
          <p:cNvPr id="290" name="Google Shape;29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Elle Woods introduces herself to other new Harvard students, who all speak about their prestigious educational background while Elle describes herself as a Gemini vegetarian.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Credit: Legally Blonde</a:t>
            </a:r>
            <a:endParaRPr/>
          </a:p>
        </p:txBody>
      </p:sp>
      <p:sp>
        <p:nvSpPr>
          <p:cNvPr id="298" name="Google Shape;29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Wheelchair user Babie, Bionic Barbie, and Deaf Barbie are all dancing together with the other Barbies in Barbieland.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Credit: Barbie</a:t>
            </a:r>
            <a:endParaRPr/>
          </a:p>
        </p:txBody>
      </p:sp>
      <p:sp>
        <p:nvSpPr>
          <p:cNvPr id="305" name="Google Shape;305;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9" name="Google Shape;31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6e5d89d3a8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6e5d89d3a8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Our team is almost entirely comprised of individuals who have been here for 1 year or less.  We are learning the university processes and working to enact change. </a:t>
            </a:r>
            <a:endParaRPr dirty="0"/>
          </a:p>
        </p:txBody>
      </p:sp>
      <p:sp>
        <p:nvSpPr>
          <p:cNvPr id="83" name="Google Shape;83;g26e5d89d3a8_0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Creating an intentionally welcoming environment for all employees means having options and embracing differences in how people work </a:t>
            </a:r>
            <a:endParaRPr/>
          </a:p>
        </p:txBody>
      </p:sp>
      <p:sp>
        <p:nvSpPr>
          <p:cNvPr id="326" name="Google Shape;326;p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7" name="Google Shape;337;p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3" name="Google Shape;343;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9" name="Google Shape;349;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356" name="Google Shape;356;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Serif fonts use extra embellishments which may be harder to read for many users, especially when words or lines of words are too close together. </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a:t>
            </a:r>
            <a:r>
              <a:rPr lang="en-US" dirty="0" err="1"/>
              <a:t>Colour</a:t>
            </a:r>
            <a:r>
              <a:rPr lang="en-US" dirty="0"/>
              <a:t> Contrast </a:t>
            </a:r>
            <a:r>
              <a:rPr lang="en-US" dirty="0" err="1"/>
              <a:t>Analyser</a:t>
            </a:r>
            <a:r>
              <a:rPr lang="en-US" dirty="0"/>
              <a:t> app (using British spelling) is available in the UM Software Center</a:t>
            </a: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363" name="Google Shape;363;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PDFs can be very tricky to remediate for accessibility! We discourage saving documents as PDFs due to accessibility hurdles. </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And really, we just discourage use of PDFs in general…</a:t>
            </a:r>
          </a:p>
        </p:txBody>
      </p:sp>
      <p:sp>
        <p:nvSpPr>
          <p:cNvPr id="371" name="Google Shape;371;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8" name="Google Shape;378;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Bonus that this food label is in two languages!</a:t>
            </a:r>
            <a:endParaRPr/>
          </a:p>
        </p:txBody>
      </p:sp>
      <p:sp>
        <p:nvSpPr>
          <p:cNvPr id="384" name="Google Shape;384;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393" name="Google Shape;393;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6e5d89d3a8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6e5d89d3a8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g26e5d89d3a8_0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401" name="Google Shape;401;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07" name="Google Shape;40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6" name="Google Shape;416;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3" name="Google Shape;42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1" name="Google Shape;43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6" name="Google Shape;44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3" name="Google Shape;453;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65cb7e5e46_2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0" name="Google Shape;460;g265cb7e5e46_2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6e5d89d3a8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6e5d89d3a8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g26e5d89d3a8_0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6e5d89d3a8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6e5d89d3a8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g26e5d89d3a8_0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extLst>
      <p:ext uri="{BB962C8B-B14F-4D97-AF65-F5344CB8AC3E}">
        <p14:creationId xmlns:p14="http://schemas.microsoft.com/office/powerpoint/2010/main" val="2469157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6e5d89d3a8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6e5d89d3a8_0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6" name="Google Shape;106;g26e5d89d3a8_0_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6e5d89d3a8_1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6e5d89d3a8_1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4" name="Google Shape;114;g26e5d89d3a8_1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8"/>
          <p:cNvSpPr/>
          <p:nvPr/>
        </p:nvSpPr>
        <p:spPr>
          <a:xfrm>
            <a:off x="5955957" y="0"/>
            <a:ext cx="623604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 name="Google Shape;17;p48"/>
          <p:cNvSpPr txBox="1">
            <a:spLocks noGrp="1"/>
          </p:cNvSpPr>
          <p:nvPr>
            <p:ph type="ctrTitle"/>
          </p:nvPr>
        </p:nvSpPr>
        <p:spPr>
          <a:xfrm>
            <a:off x="6571735" y="764182"/>
            <a:ext cx="5004487" cy="2133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Verdana"/>
              <a:buNone/>
              <a:defRPr sz="6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48"/>
          <p:cNvSpPr txBox="1">
            <a:spLocks noGrp="1"/>
          </p:cNvSpPr>
          <p:nvPr>
            <p:ph type="subTitle" idx="1"/>
          </p:nvPr>
        </p:nvSpPr>
        <p:spPr>
          <a:xfrm>
            <a:off x="6571735" y="3602037"/>
            <a:ext cx="5004487" cy="2811289"/>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800"/>
              </a:spcBef>
              <a:spcAft>
                <a:spcPts val="0"/>
              </a:spcAft>
              <a:buClr>
                <a:schemeClr val="dk1"/>
              </a:buClr>
              <a:buSzPts val="2400"/>
              <a:buNone/>
              <a:defRPr sz="2400"/>
            </a:lvl1pPr>
            <a:lvl2pPr lvl="1" algn="ctr">
              <a:lnSpc>
                <a:spcPct val="100000"/>
              </a:lnSpc>
              <a:spcBef>
                <a:spcPts val="1800"/>
              </a:spcBef>
              <a:spcAft>
                <a:spcPts val="0"/>
              </a:spcAft>
              <a:buClr>
                <a:schemeClr val="dk1"/>
              </a:buClr>
              <a:buSzPts val="2000"/>
              <a:buNone/>
              <a:defRPr sz="2000"/>
            </a:lvl2pPr>
            <a:lvl3pPr lvl="2" algn="ctr">
              <a:lnSpc>
                <a:spcPct val="100000"/>
              </a:lnSpc>
              <a:spcBef>
                <a:spcPts val="1800"/>
              </a:spcBef>
              <a:spcAft>
                <a:spcPts val="0"/>
              </a:spcAft>
              <a:buClr>
                <a:schemeClr val="dk1"/>
              </a:buClr>
              <a:buSzPts val="1800"/>
              <a:buNone/>
              <a:defRPr sz="1800"/>
            </a:lvl3pPr>
            <a:lvl4pPr lvl="3" algn="ctr">
              <a:lnSpc>
                <a:spcPct val="100000"/>
              </a:lnSpc>
              <a:spcBef>
                <a:spcPts val="1800"/>
              </a:spcBef>
              <a:spcAft>
                <a:spcPts val="0"/>
              </a:spcAft>
              <a:buClr>
                <a:schemeClr val="dk1"/>
              </a:buClr>
              <a:buSzPts val="1600"/>
              <a:buNone/>
              <a:defRPr sz="1600"/>
            </a:lvl4pPr>
            <a:lvl5pPr lvl="4" algn="ctr">
              <a:lnSpc>
                <a:spcPct val="100000"/>
              </a:lnSpc>
              <a:spcBef>
                <a:spcPts val="18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48"/>
          <p:cNvSpPr/>
          <p:nvPr/>
        </p:nvSpPr>
        <p:spPr>
          <a:xfrm>
            <a:off x="0" y="0"/>
            <a:ext cx="5955957" cy="6858000"/>
          </a:xfrm>
          <a:prstGeom prst="rect">
            <a:avLst/>
          </a:prstGeom>
          <a:solidFill>
            <a:schemeClr val="dk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 name="Google Shape;20;p48" descr="U-M ECRT Logo with accessibility icons of wheelchair user, service animal, and sign language hands"/>
          <p:cNvPicPr preferRelativeResize="0"/>
          <p:nvPr/>
        </p:nvPicPr>
        <p:blipFill rotWithShape="1">
          <a:blip r:embed="rId2">
            <a:alphaModFix/>
          </a:blip>
          <a:srcRect/>
          <a:stretch/>
        </p:blipFill>
        <p:spPr>
          <a:xfrm>
            <a:off x="-451021" y="0"/>
            <a:ext cx="6858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8"/>
        <p:cNvGrpSpPr/>
        <p:nvPr/>
      </p:nvGrpSpPr>
      <p:grpSpPr>
        <a:xfrm>
          <a:off x="0" y="0"/>
          <a:ext cx="0" cy="0"/>
          <a:chOff x="0" y="0"/>
          <a:chExt cx="0" cy="0"/>
        </a:xfrm>
      </p:grpSpPr>
      <p:sp>
        <p:nvSpPr>
          <p:cNvPr id="49" name="Google Shape;49;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57"/>
          <p:cNvSpPr txBox="1">
            <a:spLocks noGrp="1"/>
          </p:cNvSpPr>
          <p:nvPr>
            <p:ph type="body" idx="1"/>
          </p:nvPr>
        </p:nvSpPr>
        <p:spPr>
          <a:xfrm rot="5400000">
            <a:off x="4035425" y="-1141412"/>
            <a:ext cx="4121150" cy="105156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200"/>
              </a:spcBef>
              <a:spcAft>
                <a:spcPts val="0"/>
              </a:spcAft>
              <a:buClr>
                <a:schemeClr val="dk1"/>
              </a:buClr>
              <a:buSzPts val="2800"/>
              <a:buFont typeface="Noto Sans Symbols"/>
              <a:buChar char="▪"/>
              <a:defRPr/>
            </a:lvl1pPr>
            <a:lvl2pPr marL="914400" lvl="1" indent="-381000" algn="l">
              <a:lnSpc>
                <a:spcPct val="100000"/>
              </a:lnSpc>
              <a:spcBef>
                <a:spcPts val="1200"/>
              </a:spcBef>
              <a:spcAft>
                <a:spcPts val="0"/>
              </a:spcAft>
              <a:buClr>
                <a:schemeClr val="dk1"/>
              </a:buClr>
              <a:buSzPts val="2400"/>
              <a:buFont typeface="Noto Sans Symbols"/>
              <a:buChar char="▪"/>
              <a:defRPr/>
            </a:lvl2pPr>
            <a:lvl3pPr marL="1371600" lvl="2" indent="-355600" algn="l">
              <a:lnSpc>
                <a:spcPct val="100000"/>
              </a:lnSpc>
              <a:spcBef>
                <a:spcPts val="1200"/>
              </a:spcBef>
              <a:spcAft>
                <a:spcPts val="0"/>
              </a:spcAft>
              <a:buClr>
                <a:schemeClr val="dk1"/>
              </a:buClr>
              <a:buSzPts val="2000"/>
              <a:buFont typeface="Noto Sans Symbols"/>
              <a:buChar char="▪"/>
              <a:defRPr/>
            </a:lvl3pPr>
            <a:lvl4pPr marL="1828800" lvl="3" indent="-342900" algn="l">
              <a:lnSpc>
                <a:spcPct val="100000"/>
              </a:lnSpc>
              <a:spcBef>
                <a:spcPts val="1200"/>
              </a:spcBef>
              <a:spcAft>
                <a:spcPts val="0"/>
              </a:spcAft>
              <a:buClr>
                <a:schemeClr val="dk1"/>
              </a:buClr>
              <a:buSzPts val="1800"/>
              <a:buFont typeface="Noto Sans Symbols"/>
              <a:buChar char="▪"/>
              <a:defRPr/>
            </a:lvl4pPr>
            <a:lvl5pPr marL="2286000" lvl="4" indent="-342900" algn="l">
              <a:lnSpc>
                <a:spcPct val="100000"/>
              </a:lnSpc>
              <a:spcBef>
                <a:spcPts val="1200"/>
              </a:spcBef>
              <a:spcAft>
                <a:spcPts val="0"/>
              </a:spcAft>
              <a:buClr>
                <a:schemeClr val="dk1"/>
              </a:buClr>
              <a:buSzPts val="180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1"/>
        <p:cNvGrpSpPr/>
        <p:nvPr/>
      </p:nvGrpSpPr>
      <p:grpSpPr>
        <a:xfrm>
          <a:off x="0" y="0"/>
          <a:ext cx="0" cy="0"/>
          <a:chOff x="0" y="0"/>
          <a:chExt cx="0" cy="0"/>
        </a:xfrm>
      </p:grpSpPr>
      <p:sp>
        <p:nvSpPr>
          <p:cNvPr id="52" name="Google Shape;52;p5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8"/>
          <p:cNvSpPr txBox="1">
            <a:spLocks noGrp="1"/>
          </p:cNvSpPr>
          <p:nvPr>
            <p:ph type="body" idx="1"/>
          </p:nvPr>
        </p:nvSpPr>
        <p:spPr>
          <a:xfrm rot="5400000">
            <a:off x="2526914" y="131377"/>
            <a:ext cx="4356872" cy="77343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200"/>
              </a:spcBef>
              <a:spcAft>
                <a:spcPts val="0"/>
              </a:spcAft>
              <a:buClr>
                <a:schemeClr val="dk1"/>
              </a:buClr>
              <a:buSzPts val="2800"/>
              <a:buFont typeface="Noto Sans Symbols"/>
              <a:buChar char="▪"/>
              <a:defRPr/>
            </a:lvl1pPr>
            <a:lvl2pPr marL="914400" lvl="1" indent="-381000" algn="l">
              <a:lnSpc>
                <a:spcPct val="100000"/>
              </a:lnSpc>
              <a:spcBef>
                <a:spcPts val="1200"/>
              </a:spcBef>
              <a:spcAft>
                <a:spcPts val="0"/>
              </a:spcAft>
              <a:buClr>
                <a:schemeClr val="dk1"/>
              </a:buClr>
              <a:buSzPts val="2400"/>
              <a:buFont typeface="Noto Sans Symbols"/>
              <a:buChar char="▪"/>
              <a:defRPr/>
            </a:lvl2pPr>
            <a:lvl3pPr marL="1371600" lvl="2" indent="-355600" algn="l">
              <a:lnSpc>
                <a:spcPct val="100000"/>
              </a:lnSpc>
              <a:spcBef>
                <a:spcPts val="1200"/>
              </a:spcBef>
              <a:spcAft>
                <a:spcPts val="0"/>
              </a:spcAft>
              <a:buClr>
                <a:schemeClr val="dk1"/>
              </a:buClr>
              <a:buSzPts val="2000"/>
              <a:buFont typeface="Noto Sans Symbols"/>
              <a:buChar char="▪"/>
              <a:defRPr/>
            </a:lvl3pPr>
            <a:lvl4pPr marL="1828800" lvl="3" indent="-342900" algn="l">
              <a:lnSpc>
                <a:spcPct val="100000"/>
              </a:lnSpc>
              <a:spcBef>
                <a:spcPts val="1200"/>
              </a:spcBef>
              <a:spcAft>
                <a:spcPts val="0"/>
              </a:spcAft>
              <a:buClr>
                <a:schemeClr val="dk1"/>
              </a:buClr>
              <a:buSzPts val="1800"/>
              <a:buFont typeface="Noto Sans Symbols"/>
              <a:buChar char="▪"/>
              <a:defRPr/>
            </a:lvl4pPr>
            <a:lvl5pPr marL="2286000" lvl="4" indent="-342900" algn="l">
              <a:lnSpc>
                <a:spcPct val="100000"/>
              </a:lnSpc>
              <a:spcBef>
                <a:spcPts val="1200"/>
              </a:spcBef>
              <a:spcAft>
                <a:spcPts val="0"/>
              </a:spcAft>
              <a:buClr>
                <a:schemeClr val="dk1"/>
              </a:buClr>
              <a:buSzPts val="180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C7AA6-5AFB-D957-0894-FEE4D7137A3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950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9"/>
          <p:cNvSpPr txBox="1">
            <a:spLocks noGrp="1"/>
          </p:cNvSpPr>
          <p:nvPr>
            <p:ph type="title"/>
          </p:nvPr>
        </p:nvSpPr>
        <p:spPr>
          <a:xfrm>
            <a:off x="129073" y="153242"/>
            <a:ext cx="98920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9"/>
          <p:cNvSpPr txBox="1">
            <a:spLocks noGrp="1"/>
          </p:cNvSpPr>
          <p:nvPr>
            <p:ph type="body" idx="1"/>
          </p:nvPr>
        </p:nvSpPr>
        <p:spPr>
          <a:xfrm>
            <a:off x="129073" y="1785225"/>
            <a:ext cx="11039670" cy="4820848"/>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800"/>
              </a:spcBef>
              <a:spcAft>
                <a:spcPts val="0"/>
              </a:spcAft>
              <a:buClr>
                <a:schemeClr val="dk1"/>
              </a:buClr>
              <a:buSzPts val="2800"/>
              <a:buFont typeface="Noto Sans Symbols"/>
              <a:buChar char="▪"/>
              <a:defRPr/>
            </a:lvl1pPr>
            <a:lvl2pPr marL="914400" lvl="1" indent="-381000" algn="l">
              <a:lnSpc>
                <a:spcPct val="100000"/>
              </a:lnSpc>
              <a:spcBef>
                <a:spcPts val="1800"/>
              </a:spcBef>
              <a:spcAft>
                <a:spcPts val="0"/>
              </a:spcAft>
              <a:buClr>
                <a:schemeClr val="dk1"/>
              </a:buClr>
              <a:buSzPts val="2400"/>
              <a:buFont typeface="Noto Sans Symbols"/>
              <a:buChar char="▪"/>
              <a:defRPr/>
            </a:lvl2pPr>
            <a:lvl3pPr marL="1371600" lvl="2" indent="-355600" algn="l">
              <a:lnSpc>
                <a:spcPct val="100000"/>
              </a:lnSpc>
              <a:spcBef>
                <a:spcPts val="1800"/>
              </a:spcBef>
              <a:spcAft>
                <a:spcPts val="0"/>
              </a:spcAft>
              <a:buClr>
                <a:schemeClr val="dk1"/>
              </a:buClr>
              <a:buSzPts val="2000"/>
              <a:buFont typeface="Noto Sans Symbols"/>
              <a:buChar char="▪"/>
              <a:defRPr/>
            </a:lvl3pPr>
            <a:lvl4pPr marL="1828800" lvl="3" indent="-342900" algn="l">
              <a:lnSpc>
                <a:spcPct val="100000"/>
              </a:lnSpc>
              <a:spcBef>
                <a:spcPts val="1800"/>
              </a:spcBef>
              <a:spcAft>
                <a:spcPts val="0"/>
              </a:spcAft>
              <a:buClr>
                <a:schemeClr val="dk1"/>
              </a:buClr>
              <a:buSzPts val="1800"/>
              <a:buFont typeface="Noto Sans Symbols"/>
              <a:buChar char="▪"/>
              <a:defRPr/>
            </a:lvl4pPr>
            <a:lvl5pPr marL="2286000" lvl="4" indent="-342900" algn="l">
              <a:lnSpc>
                <a:spcPct val="100000"/>
              </a:lnSpc>
              <a:spcBef>
                <a:spcPts val="1800"/>
              </a:spcBef>
              <a:spcAft>
                <a:spcPts val="0"/>
              </a:spcAft>
              <a:buClr>
                <a:schemeClr val="dk1"/>
              </a:buClr>
              <a:buSzPts val="180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
        <p:cNvGrpSpPr/>
        <p:nvPr/>
      </p:nvGrpSpPr>
      <p:grpSpPr>
        <a:xfrm>
          <a:off x="0" y="0"/>
          <a:ext cx="0" cy="0"/>
          <a:chOff x="0" y="0"/>
          <a:chExt cx="0" cy="0"/>
        </a:xfrm>
      </p:grpSpPr>
      <p:sp>
        <p:nvSpPr>
          <p:cNvPr id="25" name="Google Shape;25;p50"/>
          <p:cNvSpPr txBox="1">
            <a:spLocks noGrp="1"/>
          </p:cNvSpPr>
          <p:nvPr>
            <p:ph type="title"/>
          </p:nvPr>
        </p:nvSpPr>
        <p:spPr>
          <a:xfrm>
            <a:off x="147734" y="185000"/>
            <a:ext cx="996665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50"/>
          <p:cNvSpPr txBox="1">
            <a:spLocks noGrp="1"/>
          </p:cNvSpPr>
          <p:nvPr>
            <p:ph type="body" idx="1"/>
          </p:nvPr>
        </p:nvSpPr>
        <p:spPr>
          <a:xfrm>
            <a:off x="147734" y="1822819"/>
            <a:ext cx="5181600" cy="41728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800"/>
              </a:spcBef>
              <a:spcAft>
                <a:spcPts val="0"/>
              </a:spcAft>
              <a:buClr>
                <a:schemeClr val="dk1"/>
              </a:buClr>
              <a:buSzPts val="2800"/>
              <a:buFont typeface="Noto Sans Symbols"/>
              <a:buChar char="▪"/>
              <a:defRPr/>
            </a:lvl1pPr>
            <a:lvl2pPr marL="914400" lvl="1" indent="-381000" algn="l">
              <a:lnSpc>
                <a:spcPct val="100000"/>
              </a:lnSpc>
              <a:spcBef>
                <a:spcPts val="1800"/>
              </a:spcBef>
              <a:spcAft>
                <a:spcPts val="0"/>
              </a:spcAft>
              <a:buClr>
                <a:schemeClr val="dk1"/>
              </a:buClr>
              <a:buSzPts val="2400"/>
              <a:buFont typeface="Noto Sans Symbols"/>
              <a:buChar char="▪"/>
              <a:defRPr/>
            </a:lvl2pPr>
            <a:lvl3pPr marL="1371600" lvl="2" indent="-355600" algn="l">
              <a:lnSpc>
                <a:spcPct val="100000"/>
              </a:lnSpc>
              <a:spcBef>
                <a:spcPts val="1800"/>
              </a:spcBef>
              <a:spcAft>
                <a:spcPts val="0"/>
              </a:spcAft>
              <a:buClr>
                <a:schemeClr val="dk1"/>
              </a:buClr>
              <a:buSzPts val="2000"/>
              <a:buFont typeface="Noto Sans Symbols"/>
              <a:buChar char="▪"/>
              <a:defRPr/>
            </a:lvl3pPr>
            <a:lvl4pPr marL="1828800" lvl="3" indent="-342900" algn="l">
              <a:lnSpc>
                <a:spcPct val="100000"/>
              </a:lnSpc>
              <a:spcBef>
                <a:spcPts val="1800"/>
              </a:spcBef>
              <a:spcAft>
                <a:spcPts val="0"/>
              </a:spcAft>
              <a:buClr>
                <a:schemeClr val="dk1"/>
              </a:buClr>
              <a:buSzPts val="1800"/>
              <a:buFont typeface="Noto Sans Symbols"/>
              <a:buChar char="▪"/>
              <a:defRPr/>
            </a:lvl4pPr>
            <a:lvl5pPr marL="2286000" lvl="4" indent="-342900" algn="l">
              <a:lnSpc>
                <a:spcPct val="100000"/>
              </a:lnSpc>
              <a:spcBef>
                <a:spcPts val="1800"/>
              </a:spcBef>
              <a:spcAft>
                <a:spcPts val="0"/>
              </a:spcAft>
              <a:buClr>
                <a:schemeClr val="dk1"/>
              </a:buClr>
              <a:buSzPts val="180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50"/>
          <p:cNvSpPr txBox="1">
            <a:spLocks noGrp="1"/>
          </p:cNvSpPr>
          <p:nvPr>
            <p:ph type="body" idx="2"/>
          </p:nvPr>
        </p:nvSpPr>
        <p:spPr>
          <a:xfrm>
            <a:off x="5453743" y="1822819"/>
            <a:ext cx="5181600" cy="417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800"/>
              </a:spcBef>
              <a:spcAft>
                <a:spcPts val="0"/>
              </a:spcAft>
              <a:buClr>
                <a:schemeClr val="dk1"/>
              </a:buClr>
              <a:buSzPts val="2800"/>
              <a:buFont typeface="Noto Sans Symbols"/>
              <a:buChar char="▪"/>
              <a:defRPr/>
            </a:lvl1pPr>
            <a:lvl2pPr marL="914400" lvl="1" indent="-381000" algn="l">
              <a:lnSpc>
                <a:spcPct val="100000"/>
              </a:lnSpc>
              <a:spcBef>
                <a:spcPts val="1800"/>
              </a:spcBef>
              <a:spcAft>
                <a:spcPts val="0"/>
              </a:spcAft>
              <a:buClr>
                <a:schemeClr val="dk1"/>
              </a:buClr>
              <a:buSzPts val="2400"/>
              <a:buFont typeface="Noto Sans Symbols"/>
              <a:buChar char="▪"/>
              <a:defRPr/>
            </a:lvl2pPr>
            <a:lvl3pPr marL="1371600" lvl="2" indent="-355600" algn="l">
              <a:lnSpc>
                <a:spcPct val="100000"/>
              </a:lnSpc>
              <a:spcBef>
                <a:spcPts val="1800"/>
              </a:spcBef>
              <a:spcAft>
                <a:spcPts val="0"/>
              </a:spcAft>
              <a:buClr>
                <a:schemeClr val="dk1"/>
              </a:buClr>
              <a:buSzPts val="2000"/>
              <a:buFont typeface="Noto Sans Symbols"/>
              <a:buChar char="▪"/>
              <a:defRPr/>
            </a:lvl3pPr>
            <a:lvl4pPr marL="1828800" lvl="3" indent="-342900" algn="l">
              <a:lnSpc>
                <a:spcPct val="100000"/>
              </a:lnSpc>
              <a:spcBef>
                <a:spcPts val="1800"/>
              </a:spcBef>
              <a:spcAft>
                <a:spcPts val="0"/>
              </a:spcAft>
              <a:buClr>
                <a:schemeClr val="dk1"/>
              </a:buClr>
              <a:buSzPts val="1800"/>
              <a:buFont typeface="Noto Sans Symbols"/>
              <a:buChar char="▪"/>
              <a:defRPr/>
            </a:lvl4pPr>
            <a:lvl5pPr marL="2286000" lvl="4" indent="-342900" algn="l">
              <a:lnSpc>
                <a:spcPct val="100000"/>
              </a:lnSpc>
              <a:spcBef>
                <a:spcPts val="1800"/>
              </a:spcBef>
              <a:spcAft>
                <a:spcPts val="0"/>
              </a:spcAft>
              <a:buClr>
                <a:schemeClr val="dk1"/>
              </a:buClr>
              <a:buSzPts val="180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FFCB05">
                <a:alpha val="47843"/>
              </a:srgbClr>
            </a:gs>
            <a:gs pos="9000">
              <a:srgbClr val="FFCB05">
                <a:alpha val="47843"/>
              </a:srgbClr>
            </a:gs>
            <a:gs pos="100000">
              <a:srgbClr val="FFCB05">
                <a:alpha val="0"/>
              </a:srgbClr>
            </a:gs>
          </a:gsLst>
          <a:lin ang="5400000" scaled="0"/>
        </a:gradFill>
        <a:effectLst/>
      </p:bgPr>
    </p:bg>
    <p:spTree>
      <p:nvGrpSpPr>
        <p:cNvPr id="1" name="Shape 28"/>
        <p:cNvGrpSpPr/>
        <p:nvPr/>
      </p:nvGrpSpPr>
      <p:grpSpPr>
        <a:xfrm>
          <a:off x="0" y="0"/>
          <a:ext cx="0" cy="0"/>
          <a:chOff x="0" y="0"/>
          <a:chExt cx="0" cy="0"/>
        </a:xfrm>
      </p:grpSpPr>
      <p:sp>
        <p:nvSpPr>
          <p:cNvPr id="29" name="Google Shape;29;p5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Verdana"/>
              <a:buNone/>
              <a:defRPr sz="6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800"/>
              </a:spcBef>
              <a:spcAft>
                <a:spcPts val="0"/>
              </a:spcAft>
              <a:buClr>
                <a:schemeClr val="dk1"/>
              </a:buClr>
              <a:buSzPts val="2400"/>
              <a:buNone/>
              <a:defRPr sz="2400">
                <a:solidFill>
                  <a:schemeClr val="dk1"/>
                </a:solidFill>
              </a:defRPr>
            </a:lvl1pPr>
            <a:lvl2pPr marL="914400" lvl="1" indent="-228600" algn="l">
              <a:lnSpc>
                <a:spcPct val="100000"/>
              </a:lnSpc>
              <a:spcBef>
                <a:spcPts val="1800"/>
              </a:spcBef>
              <a:spcAft>
                <a:spcPts val="0"/>
              </a:spcAft>
              <a:buClr>
                <a:srgbClr val="888B94"/>
              </a:buClr>
              <a:buSzPts val="2000"/>
              <a:buNone/>
              <a:defRPr sz="2000">
                <a:solidFill>
                  <a:srgbClr val="888B94"/>
                </a:solidFill>
              </a:defRPr>
            </a:lvl2pPr>
            <a:lvl3pPr marL="1371600" lvl="2" indent="-228600" algn="l">
              <a:lnSpc>
                <a:spcPct val="100000"/>
              </a:lnSpc>
              <a:spcBef>
                <a:spcPts val="1800"/>
              </a:spcBef>
              <a:spcAft>
                <a:spcPts val="0"/>
              </a:spcAft>
              <a:buClr>
                <a:srgbClr val="888B94"/>
              </a:buClr>
              <a:buSzPts val="1800"/>
              <a:buNone/>
              <a:defRPr sz="1800">
                <a:solidFill>
                  <a:srgbClr val="888B94"/>
                </a:solidFill>
              </a:defRPr>
            </a:lvl3pPr>
            <a:lvl4pPr marL="1828800" lvl="3" indent="-228600" algn="l">
              <a:lnSpc>
                <a:spcPct val="100000"/>
              </a:lnSpc>
              <a:spcBef>
                <a:spcPts val="1800"/>
              </a:spcBef>
              <a:spcAft>
                <a:spcPts val="0"/>
              </a:spcAft>
              <a:buClr>
                <a:srgbClr val="888B94"/>
              </a:buClr>
              <a:buSzPts val="1600"/>
              <a:buNone/>
              <a:defRPr sz="1600">
                <a:solidFill>
                  <a:srgbClr val="888B94"/>
                </a:solidFill>
              </a:defRPr>
            </a:lvl4pPr>
            <a:lvl5pPr marL="2286000" lvl="4" indent="-228600" algn="l">
              <a:lnSpc>
                <a:spcPct val="100000"/>
              </a:lnSpc>
              <a:spcBef>
                <a:spcPts val="1800"/>
              </a:spcBef>
              <a:spcAft>
                <a:spcPts val="0"/>
              </a:spcAft>
              <a:buClr>
                <a:srgbClr val="888B94"/>
              </a:buClr>
              <a:buSzPts val="1600"/>
              <a:buNone/>
              <a:defRPr sz="1600">
                <a:solidFill>
                  <a:srgbClr val="888B94"/>
                </a:solidFill>
              </a:defRPr>
            </a:lvl5pPr>
            <a:lvl6pPr marL="2743200" lvl="5" indent="-228600" algn="l">
              <a:lnSpc>
                <a:spcPct val="90000"/>
              </a:lnSpc>
              <a:spcBef>
                <a:spcPts val="500"/>
              </a:spcBef>
              <a:spcAft>
                <a:spcPts val="0"/>
              </a:spcAft>
              <a:buClr>
                <a:srgbClr val="888B94"/>
              </a:buClr>
              <a:buSzPts val="1600"/>
              <a:buNone/>
              <a:defRPr sz="1600">
                <a:solidFill>
                  <a:srgbClr val="888B94"/>
                </a:solidFill>
              </a:defRPr>
            </a:lvl6pPr>
            <a:lvl7pPr marL="3200400" lvl="6" indent="-228600" algn="l">
              <a:lnSpc>
                <a:spcPct val="90000"/>
              </a:lnSpc>
              <a:spcBef>
                <a:spcPts val="500"/>
              </a:spcBef>
              <a:spcAft>
                <a:spcPts val="0"/>
              </a:spcAft>
              <a:buClr>
                <a:srgbClr val="888B94"/>
              </a:buClr>
              <a:buSzPts val="1600"/>
              <a:buNone/>
              <a:defRPr sz="1600">
                <a:solidFill>
                  <a:srgbClr val="888B94"/>
                </a:solidFill>
              </a:defRPr>
            </a:lvl7pPr>
            <a:lvl8pPr marL="3657600" lvl="7" indent="-228600" algn="l">
              <a:lnSpc>
                <a:spcPct val="90000"/>
              </a:lnSpc>
              <a:spcBef>
                <a:spcPts val="500"/>
              </a:spcBef>
              <a:spcAft>
                <a:spcPts val="0"/>
              </a:spcAft>
              <a:buClr>
                <a:srgbClr val="888B94"/>
              </a:buClr>
              <a:buSzPts val="1600"/>
              <a:buNone/>
              <a:defRPr sz="1600">
                <a:solidFill>
                  <a:srgbClr val="888B94"/>
                </a:solidFill>
              </a:defRPr>
            </a:lvl8pPr>
            <a:lvl9pPr marL="4114800" lvl="8" indent="-228600" algn="l">
              <a:lnSpc>
                <a:spcPct val="90000"/>
              </a:lnSpc>
              <a:spcBef>
                <a:spcPts val="500"/>
              </a:spcBef>
              <a:spcAft>
                <a:spcPts val="0"/>
              </a:spcAft>
              <a:buClr>
                <a:srgbClr val="888B94"/>
              </a:buClr>
              <a:buSzPts val="1600"/>
              <a:buNone/>
              <a:defRPr sz="1600">
                <a:solidFill>
                  <a:srgbClr val="888B94"/>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1"/>
        <p:cNvGrpSpPr/>
        <p:nvPr/>
      </p:nvGrpSpPr>
      <p:grpSpPr>
        <a:xfrm>
          <a:off x="0" y="0"/>
          <a:ext cx="0" cy="0"/>
          <a:chOff x="0" y="0"/>
          <a:chExt cx="0" cy="0"/>
        </a:xfrm>
      </p:grpSpPr>
      <p:sp>
        <p:nvSpPr>
          <p:cNvPr id="32" name="Google Shape;32;p52"/>
          <p:cNvSpPr txBox="1">
            <a:spLocks noGrp="1"/>
          </p:cNvSpPr>
          <p:nvPr>
            <p:ph type="title"/>
          </p:nvPr>
        </p:nvSpPr>
        <p:spPr>
          <a:xfrm>
            <a:off x="149323" y="233266"/>
            <a:ext cx="9843763" cy="11128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4"/>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2"/>
          <p:cNvSpPr>
            <a:spLocks noGrp="1"/>
          </p:cNvSpPr>
          <p:nvPr>
            <p:ph type="pic" idx="2"/>
          </p:nvPr>
        </p:nvSpPr>
        <p:spPr>
          <a:xfrm>
            <a:off x="4464730" y="1777481"/>
            <a:ext cx="6806650" cy="4978827"/>
          </a:xfrm>
          <a:prstGeom prst="rect">
            <a:avLst/>
          </a:prstGeom>
          <a:noFill/>
          <a:ln>
            <a:noFill/>
          </a:ln>
        </p:spPr>
      </p:sp>
      <p:sp>
        <p:nvSpPr>
          <p:cNvPr id="34" name="Google Shape;34;p52"/>
          <p:cNvSpPr txBox="1">
            <a:spLocks noGrp="1"/>
          </p:cNvSpPr>
          <p:nvPr>
            <p:ph type="body" idx="1"/>
          </p:nvPr>
        </p:nvSpPr>
        <p:spPr>
          <a:xfrm>
            <a:off x="149323" y="1777482"/>
            <a:ext cx="3932237" cy="461370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800"/>
              </a:spcBef>
              <a:spcAft>
                <a:spcPts val="0"/>
              </a:spcAft>
              <a:buClr>
                <a:schemeClr val="dk1"/>
              </a:buClr>
              <a:buSzPts val="1600"/>
              <a:buNone/>
              <a:defRPr sz="1600"/>
            </a:lvl1pPr>
            <a:lvl2pPr marL="914400" lvl="1" indent="-228600" algn="l">
              <a:lnSpc>
                <a:spcPct val="100000"/>
              </a:lnSpc>
              <a:spcBef>
                <a:spcPts val="1800"/>
              </a:spcBef>
              <a:spcAft>
                <a:spcPts val="0"/>
              </a:spcAft>
              <a:buClr>
                <a:schemeClr val="dk1"/>
              </a:buClr>
              <a:buSzPts val="1400"/>
              <a:buNone/>
              <a:defRPr sz="1400"/>
            </a:lvl2pPr>
            <a:lvl3pPr marL="1371600" lvl="2" indent="-228600" algn="l">
              <a:lnSpc>
                <a:spcPct val="100000"/>
              </a:lnSpc>
              <a:spcBef>
                <a:spcPts val="1800"/>
              </a:spcBef>
              <a:spcAft>
                <a:spcPts val="0"/>
              </a:spcAft>
              <a:buClr>
                <a:schemeClr val="dk1"/>
              </a:buClr>
              <a:buSzPts val="1200"/>
              <a:buNone/>
              <a:defRPr sz="1200"/>
            </a:lvl3pPr>
            <a:lvl4pPr marL="1828800" lvl="3" indent="-228600" algn="l">
              <a:lnSpc>
                <a:spcPct val="100000"/>
              </a:lnSpc>
              <a:spcBef>
                <a:spcPts val="1800"/>
              </a:spcBef>
              <a:spcAft>
                <a:spcPts val="0"/>
              </a:spcAft>
              <a:buClr>
                <a:schemeClr val="dk1"/>
              </a:buClr>
              <a:buSzPts val="1000"/>
              <a:buNone/>
              <a:defRPr sz="1000"/>
            </a:lvl4pPr>
            <a:lvl5pPr marL="2286000" lvl="4" indent="-228600" algn="l">
              <a:lnSpc>
                <a:spcPct val="100000"/>
              </a:lnSpc>
              <a:spcBef>
                <a:spcPts val="18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5"/>
        <p:cNvGrpSpPr/>
        <p:nvPr/>
      </p:nvGrpSpPr>
      <p:grpSpPr>
        <a:xfrm>
          <a:off x="0" y="0"/>
          <a:ext cx="0" cy="0"/>
          <a:chOff x="0" y="0"/>
          <a:chExt cx="0" cy="0"/>
        </a:xfrm>
      </p:grpSpPr>
      <p:sp>
        <p:nvSpPr>
          <p:cNvPr id="36" name="Google Shape;36;p5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800"/>
              </a:spcBef>
              <a:spcAft>
                <a:spcPts val="0"/>
              </a:spcAft>
              <a:buClr>
                <a:schemeClr val="dk1"/>
              </a:buClr>
              <a:buSzPts val="2400"/>
              <a:buNone/>
              <a:defRPr sz="2400" b="1"/>
            </a:lvl1pPr>
            <a:lvl2pPr marL="914400" lvl="1" indent="-228600" algn="l">
              <a:lnSpc>
                <a:spcPct val="100000"/>
              </a:lnSpc>
              <a:spcBef>
                <a:spcPts val="1800"/>
              </a:spcBef>
              <a:spcAft>
                <a:spcPts val="0"/>
              </a:spcAft>
              <a:buClr>
                <a:schemeClr val="dk1"/>
              </a:buClr>
              <a:buSzPts val="2000"/>
              <a:buNone/>
              <a:defRPr sz="2000" b="1"/>
            </a:lvl2pPr>
            <a:lvl3pPr marL="1371600" lvl="2" indent="-228600" algn="l">
              <a:lnSpc>
                <a:spcPct val="100000"/>
              </a:lnSpc>
              <a:spcBef>
                <a:spcPts val="1800"/>
              </a:spcBef>
              <a:spcAft>
                <a:spcPts val="0"/>
              </a:spcAft>
              <a:buClr>
                <a:schemeClr val="dk1"/>
              </a:buClr>
              <a:buSzPts val="1800"/>
              <a:buNone/>
              <a:defRPr sz="1800" b="1"/>
            </a:lvl3pPr>
            <a:lvl4pPr marL="1828800" lvl="3" indent="-228600" algn="l">
              <a:lnSpc>
                <a:spcPct val="100000"/>
              </a:lnSpc>
              <a:spcBef>
                <a:spcPts val="1800"/>
              </a:spcBef>
              <a:spcAft>
                <a:spcPts val="0"/>
              </a:spcAft>
              <a:buClr>
                <a:schemeClr val="dk1"/>
              </a:buClr>
              <a:buSzPts val="1600"/>
              <a:buNone/>
              <a:defRPr sz="1600" b="1"/>
            </a:lvl4pPr>
            <a:lvl5pPr marL="2286000" lvl="4" indent="-228600" algn="l">
              <a:lnSpc>
                <a:spcPct val="100000"/>
              </a:lnSpc>
              <a:spcBef>
                <a:spcPts val="18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 name="Google Shape;38;p5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800"/>
              </a:spcBef>
              <a:spcAft>
                <a:spcPts val="0"/>
              </a:spcAft>
              <a:buClr>
                <a:schemeClr val="dk1"/>
              </a:buClr>
              <a:buSzPts val="2800"/>
              <a:buFont typeface="Noto Sans Symbols"/>
              <a:buChar char="▪"/>
              <a:defRPr/>
            </a:lvl1pPr>
            <a:lvl2pPr marL="914400" lvl="1" indent="-381000" algn="l">
              <a:lnSpc>
                <a:spcPct val="100000"/>
              </a:lnSpc>
              <a:spcBef>
                <a:spcPts val="1800"/>
              </a:spcBef>
              <a:spcAft>
                <a:spcPts val="0"/>
              </a:spcAft>
              <a:buClr>
                <a:schemeClr val="dk1"/>
              </a:buClr>
              <a:buSzPts val="2400"/>
              <a:buFont typeface="Noto Sans Symbols"/>
              <a:buChar char="▪"/>
              <a:defRPr/>
            </a:lvl2pPr>
            <a:lvl3pPr marL="1371600" lvl="2" indent="-355600" algn="l">
              <a:lnSpc>
                <a:spcPct val="100000"/>
              </a:lnSpc>
              <a:spcBef>
                <a:spcPts val="1800"/>
              </a:spcBef>
              <a:spcAft>
                <a:spcPts val="0"/>
              </a:spcAft>
              <a:buClr>
                <a:schemeClr val="dk1"/>
              </a:buClr>
              <a:buSzPts val="2000"/>
              <a:buFont typeface="Noto Sans Symbols"/>
              <a:buChar char="▪"/>
              <a:defRPr/>
            </a:lvl3pPr>
            <a:lvl4pPr marL="1828800" lvl="3" indent="-342900" algn="l">
              <a:lnSpc>
                <a:spcPct val="100000"/>
              </a:lnSpc>
              <a:spcBef>
                <a:spcPts val="1800"/>
              </a:spcBef>
              <a:spcAft>
                <a:spcPts val="0"/>
              </a:spcAft>
              <a:buClr>
                <a:schemeClr val="dk1"/>
              </a:buClr>
              <a:buSzPts val="1800"/>
              <a:buFont typeface="Noto Sans Symbols"/>
              <a:buChar char="▪"/>
              <a:defRPr/>
            </a:lvl4pPr>
            <a:lvl5pPr marL="2286000" lvl="4" indent="-342900" algn="l">
              <a:lnSpc>
                <a:spcPct val="100000"/>
              </a:lnSpc>
              <a:spcBef>
                <a:spcPts val="1800"/>
              </a:spcBef>
              <a:spcAft>
                <a:spcPts val="0"/>
              </a:spcAft>
              <a:buClr>
                <a:schemeClr val="dk1"/>
              </a:buClr>
              <a:buSzPts val="180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5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800"/>
              </a:spcBef>
              <a:spcAft>
                <a:spcPts val="0"/>
              </a:spcAft>
              <a:buClr>
                <a:schemeClr val="dk1"/>
              </a:buClr>
              <a:buSzPts val="2400"/>
              <a:buNone/>
              <a:defRPr sz="2400" b="1"/>
            </a:lvl1pPr>
            <a:lvl2pPr marL="914400" lvl="1" indent="-228600" algn="l">
              <a:lnSpc>
                <a:spcPct val="100000"/>
              </a:lnSpc>
              <a:spcBef>
                <a:spcPts val="1800"/>
              </a:spcBef>
              <a:spcAft>
                <a:spcPts val="0"/>
              </a:spcAft>
              <a:buClr>
                <a:schemeClr val="dk1"/>
              </a:buClr>
              <a:buSzPts val="2000"/>
              <a:buNone/>
              <a:defRPr sz="2000" b="1"/>
            </a:lvl2pPr>
            <a:lvl3pPr marL="1371600" lvl="2" indent="-228600" algn="l">
              <a:lnSpc>
                <a:spcPct val="100000"/>
              </a:lnSpc>
              <a:spcBef>
                <a:spcPts val="1800"/>
              </a:spcBef>
              <a:spcAft>
                <a:spcPts val="0"/>
              </a:spcAft>
              <a:buClr>
                <a:schemeClr val="dk1"/>
              </a:buClr>
              <a:buSzPts val="1800"/>
              <a:buNone/>
              <a:defRPr sz="1800" b="1"/>
            </a:lvl3pPr>
            <a:lvl4pPr marL="1828800" lvl="3" indent="-228600" algn="l">
              <a:lnSpc>
                <a:spcPct val="100000"/>
              </a:lnSpc>
              <a:spcBef>
                <a:spcPts val="1800"/>
              </a:spcBef>
              <a:spcAft>
                <a:spcPts val="0"/>
              </a:spcAft>
              <a:buClr>
                <a:schemeClr val="dk1"/>
              </a:buClr>
              <a:buSzPts val="1600"/>
              <a:buNone/>
              <a:defRPr sz="1600" b="1"/>
            </a:lvl4pPr>
            <a:lvl5pPr marL="2286000" lvl="4" indent="-228600" algn="l">
              <a:lnSpc>
                <a:spcPct val="100000"/>
              </a:lnSpc>
              <a:spcBef>
                <a:spcPts val="18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5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800"/>
              </a:spcBef>
              <a:spcAft>
                <a:spcPts val="0"/>
              </a:spcAft>
              <a:buClr>
                <a:schemeClr val="dk1"/>
              </a:buClr>
              <a:buSzPts val="2800"/>
              <a:buFont typeface="Noto Sans Symbols"/>
              <a:buChar char="▪"/>
              <a:defRPr/>
            </a:lvl1pPr>
            <a:lvl2pPr marL="914400" lvl="1" indent="-381000" algn="l">
              <a:lnSpc>
                <a:spcPct val="100000"/>
              </a:lnSpc>
              <a:spcBef>
                <a:spcPts val="1800"/>
              </a:spcBef>
              <a:spcAft>
                <a:spcPts val="0"/>
              </a:spcAft>
              <a:buClr>
                <a:schemeClr val="dk1"/>
              </a:buClr>
              <a:buSzPts val="2400"/>
              <a:buFont typeface="Noto Sans Symbols"/>
              <a:buChar char="▪"/>
              <a:defRPr/>
            </a:lvl2pPr>
            <a:lvl3pPr marL="1371600" lvl="2" indent="-355600" algn="l">
              <a:lnSpc>
                <a:spcPct val="100000"/>
              </a:lnSpc>
              <a:spcBef>
                <a:spcPts val="1800"/>
              </a:spcBef>
              <a:spcAft>
                <a:spcPts val="0"/>
              </a:spcAft>
              <a:buClr>
                <a:schemeClr val="dk1"/>
              </a:buClr>
              <a:buSzPts val="2000"/>
              <a:buFont typeface="Noto Sans Symbols"/>
              <a:buChar char="▪"/>
              <a:defRPr/>
            </a:lvl3pPr>
            <a:lvl4pPr marL="1828800" lvl="3" indent="-342900" algn="l">
              <a:lnSpc>
                <a:spcPct val="100000"/>
              </a:lnSpc>
              <a:spcBef>
                <a:spcPts val="1800"/>
              </a:spcBef>
              <a:spcAft>
                <a:spcPts val="0"/>
              </a:spcAft>
              <a:buClr>
                <a:schemeClr val="dk1"/>
              </a:buClr>
              <a:buSzPts val="1800"/>
              <a:buFont typeface="Noto Sans Symbols"/>
              <a:buChar char="▪"/>
              <a:defRPr/>
            </a:lvl4pPr>
            <a:lvl5pPr marL="2286000" lvl="4" indent="-342900" algn="l">
              <a:lnSpc>
                <a:spcPct val="100000"/>
              </a:lnSpc>
              <a:spcBef>
                <a:spcPts val="1800"/>
              </a:spcBef>
              <a:spcAft>
                <a:spcPts val="0"/>
              </a:spcAft>
              <a:buClr>
                <a:schemeClr val="dk1"/>
              </a:buClr>
              <a:buSzPts val="180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54"/>
          <p:cNvSpPr txBox="1">
            <a:spLocks noGrp="1"/>
          </p:cNvSpPr>
          <p:nvPr>
            <p:ph type="title"/>
          </p:nvPr>
        </p:nvSpPr>
        <p:spPr>
          <a:xfrm>
            <a:off x="147735" y="149575"/>
            <a:ext cx="988267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4"/>
        <p:cNvGrpSpPr/>
        <p:nvPr/>
      </p:nvGrpSpPr>
      <p:grpSpPr>
        <a:xfrm>
          <a:off x="0" y="0"/>
          <a:ext cx="0" cy="0"/>
          <a:chOff x="0" y="0"/>
          <a:chExt cx="0" cy="0"/>
        </a:xfrm>
      </p:grpSpPr>
      <p:sp>
        <p:nvSpPr>
          <p:cNvPr id="45" name="Google Shape;45;p56"/>
          <p:cNvSpPr txBox="1">
            <a:spLocks noGrp="1"/>
          </p:cNvSpPr>
          <p:nvPr>
            <p:ph type="title"/>
          </p:nvPr>
        </p:nvSpPr>
        <p:spPr>
          <a:xfrm>
            <a:off x="839788" y="457200"/>
            <a:ext cx="3932237" cy="11128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4"/>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56"/>
          <p:cNvSpPr txBox="1">
            <a:spLocks noGrp="1"/>
          </p:cNvSpPr>
          <p:nvPr>
            <p:ph type="body" idx="1"/>
          </p:nvPr>
        </p:nvSpPr>
        <p:spPr>
          <a:xfrm>
            <a:off x="5183188" y="2049462"/>
            <a:ext cx="6172200" cy="3811588"/>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1800"/>
              </a:spcBef>
              <a:spcAft>
                <a:spcPts val="0"/>
              </a:spcAft>
              <a:buClr>
                <a:schemeClr val="dk1"/>
              </a:buClr>
              <a:buSzPts val="3200"/>
              <a:buFont typeface="Noto Sans Symbols"/>
              <a:buChar char="▪"/>
              <a:defRPr sz="3200"/>
            </a:lvl1pPr>
            <a:lvl2pPr marL="914400" lvl="1" indent="-406400" algn="l">
              <a:lnSpc>
                <a:spcPct val="100000"/>
              </a:lnSpc>
              <a:spcBef>
                <a:spcPts val="1800"/>
              </a:spcBef>
              <a:spcAft>
                <a:spcPts val="0"/>
              </a:spcAft>
              <a:buClr>
                <a:schemeClr val="dk1"/>
              </a:buClr>
              <a:buSzPts val="2800"/>
              <a:buFont typeface="Noto Sans Symbols"/>
              <a:buChar char="▪"/>
              <a:defRPr sz="2800"/>
            </a:lvl2pPr>
            <a:lvl3pPr marL="1371600" lvl="2" indent="-381000" algn="l">
              <a:lnSpc>
                <a:spcPct val="100000"/>
              </a:lnSpc>
              <a:spcBef>
                <a:spcPts val="1800"/>
              </a:spcBef>
              <a:spcAft>
                <a:spcPts val="0"/>
              </a:spcAft>
              <a:buClr>
                <a:schemeClr val="dk1"/>
              </a:buClr>
              <a:buSzPts val="2400"/>
              <a:buFont typeface="Noto Sans Symbols"/>
              <a:buChar char="▪"/>
              <a:defRPr sz="2400"/>
            </a:lvl3pPr>
            <a:lvl4pPr marL="1828800" lvl="3" indent="-355600" algn="l">
              <a:lnSpc>
                <a:spcPct val="100000"/>
              </a:lnSpc>
              <a:spcBef>
                <a:spcPts val="1800"/>
              </a:spcBef>
              <a:spcAft>
                <a:spcPts val="0"/>
              </a:spcAft>
              <a:buClr>
                <a:schemeClr val="dk1"/>
              </a:buClr>
              <a:buSzPts val="2000"/>
              <a:buFont typeface="Noto Sans Symbols"/>
              <a:buChar char="▪"/>
              <a:defRPr sz="2000"/>
            </a:lvl4pPr>
            <a:lvl5pPr marL="2286000" lvl="4" indent="-355600" algn="l">
              <a:lnSpc>
                <a:spcPct val="100000"/>
              </a:lnSpc>
              <a:spcBef>
                <a:spcPts val="1800"/>
              </a:spcBef>
              <a:spcAft>
                <a:spcPts val="0"/>
              </a:spcAft>
              <a:buClr>
                <a:schemeClr val="dk1"/>
              </a:buClr>
              <a:buSzPts val="2000"/>
              <a:buFont typeface="Noto Sans Symbols"/>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7" name="Google Shape;47;p5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800"/>
              </a:spcBef>
              <a:spcAft>
                <a:spcPts val="0"/>
              </a:spcAft>
              <a:buClr>
                <a:schemeClr val="dk1"/>
              </a:buClr>
              <a:buSzPts val="1600"/>
              <a:buNone/>
              <a:defRPr sz="1600"/>
            </a:lvl1pPr>
            <a:lvl2pPr marL="914400" lvl="1" indent="-228600" algn="l">
              <a:lnSpc>
                <a:spcPct val="100000"/>
              </a:lnSpc>
              <a:spcBef>
                <a:spcPts val="1800"/>
              </a:spcBef>
              <a:spcAft>
                <a:spcPts val="0"/>
              </a:spcAft>
              <a:buClr>
                <a:schemeClr val="dk1"/>
              </a:buClr>
              <a:buSzPts val="1400"/>
              <a:buNone/>
              <a:defRPr sz="1400"/>
            </a:lvl2pPr>
            <a:lvl3pPr marL="1371600" lvl="2" indent="-228600" algn="l">
              <a:lnSpc>
                <a:spcPct val="100000"/>
              </a:lnSpc>
              <a:spcBef>
                <a:spcPts val="1800"/>
              </a:spcBef>
              <a:spcAft>
                <a:spcPts val="0"/>
              </a:spcAft>
              <a:buClr>
                <a:schemeClr val="dk1"/>
              </a:buClr>
              <a:buSzPts val="1200"/>
              <a:buNone/>
              <a:defRPr sz="1200"/>
            </a:lvl3pPr>
            <a:lvl4pPr marL="1828800" lvl="3" indent="-228600" algn="l">
              <a:lnSpc>
                <a:spcPct val="100000"/>
              </a:lnSpc>
              <a:spcBef>
                <a:spcPts val="1800"/>
              </a:spcBef>
              <a:spcAft>
                <a:spcPts val="0"/>
              </a:spcAft>
              <a:buClr>
                <a:schemeClr val="dk1"/>
              </a:buClr>
              <a:buSzPts val="1000"/>
              <a:buNone/>
              <a:defRPr sz="1000"/>
            </a:lvl4pPr>
            <a:lvl5pPr marL="2286000" lvl="4" indent="-228600" algn="l">
              <a:lnSpc>
                <a:spcPct val="100000"/>
              </a:lnSpc>
              <a:spcBef>
                <a:spcPts val="18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7"/>
          <p:cNvSpPr/>
          <p:nvPr/>
        </p:nvSpPr>
        <p:spPr>
          <a:xfrm>
            <a:off x="0" y="0"/>
            <a:ext cx="12192000" cy="1690688"/>
          </a:xfrm>
          <a:prstGeom prst="rect">
            <a:avLst/>
          </a:prstGeom>
          <a:solidFill>
            <a:schemeClr val="dk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 name="Google Shape;11;p47"/>
          <p:cNvSpPr txBox="1">
            <a:spLocks noGrp="1"/>
          </p:cNvSpPr>
          <p:nvPr>
            <p:ph type="title"/>
          </p:nvPr>
        </p:nvSpPr>
        <p:spPr>
          <a:xfrm>
            <a:off x="157066" y="182562"/>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4"/>
              </a:buClr>
              <a:buSzPts val="4400"/>
              <a:buFont typeface="Verdana"/>
              <a:buNone/>
              <a:defRPr sz="4400" b="0" i="0" u="none" strike="noStrike" cap="none">
                <a:solidFill>
                  <a:schemeClr val="accent4"/>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47"/>
          <p:cNvSpPr txBox="1">
            <a:spLocks noGrp="1"/>
          </p:cNvSpPr>
          <p:nvPr>
            <p:ph type="body" idx="1"/>
          </p:nvPr>
        </p:nvSpPr>
        <p:spPr>
          <a:xfrm>
            <a:off x="157066" y="1894988"/>
            <a:ext cx="10515600" cy="412115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1800"/>
              </a:spcBef>
              <a:spcAft>
                <a:spcPts val="0"/>
              </a:spcAft>
              <a:buClr>
                <a:schemeClr val="dk1"/>
              </a:buClr>
              <a:buSzPts val="2800"/>
              <a:buFont typeface="Noto Sans Symbols"/>
              <a:buChar char="▪"/>
              <a:defRPr sz="2800" b="0" i="0" u="none" strike="noStrike" cap="none">
                <a:solidFill>
                  <a:schemeClr val="dk1"/>
                </a:solidFill>
                <a:latin typeface="Verdana"/>
                <a:ea typeface="Verdana"/>
                <a:cs typeface="Verdana"/>
                <a:sym typeface="Verdana"/>
              </a:defRPr>
            </a:lvl1pPr>
            <a:lvl2pPr marL="914400" marR="0" lvl="1" indent="-381000" algn="l" rtl="0">
              <a:lnSpc>
                <a:spcPct val="100000"/>
              </a:lnSpc>
              <a:spcBef>
                <a:spcPts val="1800"/>
              </a:spcBef>
              <a:spcAft>
                <a:spcPts val="0"/>
              </a:spcAft>
              <a:buClr>
                <a:schemeClr val="dk1"/>
              </a:buClr>
              <a:buSzPts val="2400"/>
              <a:buFont typeface="Noto Sans Symbols"/>
              <a:buChar char="▪"/>
              <a:defRPr sz="2400" b="0" i="0" u="none" strike="noStrike" cap="none">
                <a:solidFill>
                  <a:schemeClr val="dk1"/>
                </a:solidFill>
                <a:latin typeface="Verdana"/>
                <a:ea typeface="Verdana"/>
                <a:cs typeface="Verdana"/>
                <a:sym typeface="Verdana"/>
              </a:defRPr>
            </a:lvl2pPr>
            <a:lvl3pPr marL="1371600" marR="0" lvl="2" indent="-355600" algn="l" rtl="0">
              <a:lnSpc>
                <a:spcPct val="100000"/>
              </a:lnSpc>
              <a:spcBef>
                <a:spcPts val="1800"/>
              </a:spcBef>
              <a:spcAft>
                <a:spcPts val="0"/>
              </a:spcAft>
              <a:buClr>
                <a:schemeClr val="dk1"/>
              </a:buClr>
              <a:buSzPts val="2000"/>
              <a:buFont typeface="Noto Sans Symbols"/>
              <a:buChar char="▪"/>
              <a:defRPr sz="2000" b="0" i="0" u="none" strike="noStrike" cap="none">
                <a:solidFill>
                  <a:schemeClr val="dk1"/>
                </a:solidFill>
                <a:latin typeface="Verdana"/>
                <a:ea typeface="Verdana"/>
                <a:cs typeface="Verdana"/>
                <a:sym typeface="Verdana"/>
              </a:defRPr>
            </a:lvl3pPr>
            <a:lvl4pPr marL="1828800" marR="0" lvl="3" indent="-342900" algn="l" rtl="0">
              <a:lnSpc>
                <a:spcPct val="100000"/>
              </a:lnSpc>
              <a:spcBef>
                <a:spcPts val="1800"/>
              </a:spcBef>
              <a:spcAft>
                <a:spcPts val="0"/>
              </a:spcAft>
              <a:buClr>
                <a:schemeClr val="dk1"/>
              </a:buClr>
              <a:buSzPts val="1800"/>
              <a:buFont typeface="Noto Sans Symbols"/>
              <a:buChar char="▪"/>
              <a:defRPr sz="1800" b="0" i="0" u="none" strike="noStrike" cap="none">
                <a:solidFill>
                  <a:schemeClr val="dk1"/>
                </a:solidFill>
                <a:latin typeface="Verdana"/>
                <a:ea typeface="Verdana"/>
                <a:cs typeface="Verdana"/>
                <a:sym typeface="Verdana"/>
              </a:defRPr>
            </a:lvl4pPr>
            <a:lvl5pPr marL="2286000" marR="0" lvl="4" indent="-342900" algn="l" rtl="0">
              <a:lnSpc>
                <a:spcPct val="100000"/>
              </a:lnSpc>
              <a:spcBef>
                <a:spcPts val="1800"/>
              </a:spcBef>
              <a:spcAft>
                <a:spcPts val="0"/>
              </a:spcAft>
              <a:buClr>
                <a:schemeClr val="dk1"/>
              </a:buClr>
              <a:buSzPts val="1800"/>
              <a:buFont typeface="Noto Sans Symbols"/>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3" name="Google Shape;13;p47" descr="U-M Stacked watermark for Equity, Civil Rights, and Title IX Office"/>
          <p:cNvPicPr preferRelativeResize="0"/>
          <p:nvPr/>
        </p:nvPicPr>
        <p:blipFill rotWithShape="1">
          <a:blip r:embed="rId14">
            <a:alphaModFix/>
          </a:blip>
          <a:srcRect b="33625"/>
          <a:stretch/>
        </p:blipFill>
        <p:spPr>
          <a:xfrm>
            <a:off x="9802189" y="1"/>
            <a:ext cx="2547257" cy="1690688"/>
          </a:xfrm>
          <a:prstGeom prst="rect">
            <a:avLst/>
          </a:prstGeom>
          <a:noFill/>
          <a:ln>
            <a:noFill/>
          </a:ln>
        </p:spPr>
      </p:pic>
      <p:sp>
        <p:nvSpPr>
          <p:cNvPr id="14" name="Google Shape;14;p47"/>
          <p:cNvSpPr/>
          <p:nvPr/>
        </p:nvSpPr>
        <p:spPr>
          <a:xfrm>
            <a:off x="11353799" y="6107916"/>
            <a:ext cx="680753" cy="598715"/>
          </a:xfrm>
          <a:prstGeom prst="wave">
            <a:avLst>
              <a:gd name="adj1" fmla="val 12500"/>
              <a:gd name="adj2" fmla="val 0"/>
            </a:avLst>
          </a:prstGeom>
          <a:solidFill>
            <a:srgbClr val="FFCB0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274C"/>
                </a:solidFill>
                <a:latin typeface="Calibri"/>
                <a:ea typeface="Calibri"/>
                <a:cs typeface="Calibri"/>
                <a:sym typeface="Calibri"/>
              </a:rPr>
              <a:t>‹#›</a:t>
            </a:fld>
            <a:endParaRPr sz="18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cbc.ca/news/canada/saskatchewan/spoon-theory-taking-a-sitting-stand-1.6221706"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diversity.umich.edu/resources/accessible-and-inclusive-resource-guide-for-events/"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https://www.mediavine.com/wp-content/uploads/2020/05/alt-text-attributes-flow-chart-768x1515.jpg.webp"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hyperlink" Target="https://chromewebstore.google.com/detail/web-disability-simulator/olioanlbgbpmdlgjnnampnnlohigkjla"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diversity.umich.edu/resources/accessible-and-inclusive-resource-guide-for-events/"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ecrt-umich-accommodate.symplicity.com/public_accommodation/" TargetMode="External"/><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54.xml.rels><?xml version="1.0" encoding="UTF-8" standalone="yes"?>
<Relationships xmlns="http://schemas.openxmlformats.org/package/2006/relationships"><Relationship Id="rId3" Type="http://schemas.openxmlformats.org/officeDocument/2006/relationships/hyperlink" Target="https://ecrt-umich-accommodate.symplicity.com/" TargetMode="External"/><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55.xml.rels><?xml version="1.0" encoding="UTF-8" standalone="yes"?>
<Relationships xmlns="http://schemas.openxmlformats.org/package/2006/relationships"><Relationship Id="rId3" Type="http://schemas.openxmlformats.org/officeDocument/2006/relationships/hyperlink" Target="https://ecrt-umich-accommodate.symplicity.com/activity_provider_request/" TargetMode="External"/><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56.xml.rels><?xml version="1.0" encoding="UTF-8" standalone="yes"?>
<Relationships xmlns="http://schemas.openxmlformats.org/package/2006/relationships"><Relationship Id="rId3" Type="http://schemas.openxmlformats.org/officeDocument/2006/relationships/hyperlink" Target="https://ecrt-umich-accommodate.symplicity.com/activity_provider_request/" TargetMode="External"/><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57.xml.rels><?xml version="1.0" encoding="UTF-8" standalone="yes"?>
<Relationships xmlns="http://schemas.openxmlformats.org/package/2006/relationships"><Relationship Id="rId3" Type="http://schemas.openxmlformats.org/officeDocument/2006/relationships/hyperlink" Target="https://ecrt.umich.edu/get-help-support/resources/" TargetMode="External"/><Relationship Id="rId7" Type="http://schemas.openxmlformats.org/officeDocument/2006/relationships/image" Target="../media/image28.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hyperlink" Target="https://ecrt-umich-accommodate.symplicity.com/" TargetMode="External"/><Relationship Id="rId5" Type="http://schemas.openxmlformats.org/officeDocument/2006/relationships/hyperlink" Target="https://events.umich.edu/group/4765" TargetMode="External"/><Relationship Id="rId4" Type="http://schemas.openxmlformats.org/officeDocument/2006/relationships/hyperlink" Target="https://www.youtube.com/@ECRTumich"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
          <p:cNvSpPr txBox="1">
            <a:spLocks noGrp="1"/>
          </p:cNvSpPr>
          <p:nvPr>
            <p:ph type="ctrTitle"/>
          </p:nvPr>
        </p:nvSpPr>
        <p:spPr>
          <a:xfrm>
            <a:off x="5924939" y="114150"/>
            <a:ext cx="6195486" cy="4971034"/>
          </a:xfrm>
          <a:prstGeom prst="rect">
            <a:avLst/>
          </a:prstGeom>
          <a:noFill/>
          <a:ln>
            <a:noFill/>
          </a:ln>
        </p:spPr>
        <p:txBody>
          <a:bodyPr spcFirstLastPara="1" wrap="square" lIns="91425" tIns="45700" rIns="91425" bIns="45700" anchor="b" anchorCtr="0">
            <a:normAutofit/>
          </a:bodyPr>
          <a:lstStyle/>
          <a:p>
            <a:pPr marL="0" lvl="0" indent="0" algn="ctr" rtl="0">
              <a:lnSpc>
                <a:spcPct val="120000"/>
              </a:lnSpc>
              <a:spcBef>
                <a:spcPts val="0"/>
              </a:spcBef>
              <a:spcAft>
                <a:spcPts val="0"/>
              </a:spcAft>
              <a:buClr>
                <a:schemeClr val="dk1"/>
              </a:buClr>
              <a:buSzPts val="4800"/>
              <a:buFont typeface="Verdana"/>
              <a:buNone/>
            </a:pPr>
            <a:r>
              <a:rPr lang="en-US" sz="4800"/>
              <a:t>Creating a Disability-Centric Workplace: Adding Accessibility to DEI(A) 2.0</a:t>
            </a:r>
            <a:endParaRPr sz="4800"/>
          </a:p>
        </p:txBody>
      </p:sp>
      <p:sp>
        <p:nvSpPr>
          <p:cNvPr id="66" name="Google Shape;66;p1"/>
          <p:cNvSpPr txBox="1">
            <a:spLocks noGrp="1"/>
          </p:cNvSpPr>
          <p:nvPr>
            <p:ph type="subTitle" idx="1"/>
          </p:nvPr>
        </p:nvSpPr>
        <p:spPr>
          <a:xfrm>
            <a:off x="6585275" y="5569225"/>
            <a:ext cx="5004600" cy="8685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2400"/>
              <a:buNone/>
            </a:pPr>
            <a:r>
              <a:rPr lang="en-US"/>
              <a:t>ADA Team of ECRT</a:t>
            </a:r>
            <a:endParaRPr/>
          </a:p>
          <a:p>
            <a:pPr marL="0" lvl="0" indent="0" algn="ctr" rtl="0">
              <a:lnSpc>
                <a:spcPct val="100000"/>
              </a:lnSpc>
              <a:spcBef>
                <a:spcPts val="1800"/>
              </a:spcBef>
              <a:spcAft>
                <a:spcPts val="0"/>
              </a:spcAft>
              <a:buClr>
                <a:schemeClr val="dk1"/>
              </a:buClr>
              <a:buSzPts val="240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Verdana"/>
              <a:buNone/>
            </a:pPr>
            <a:r>
              <a:rPr lang="en-US"/>
              <a:t>Disclosure and Requesting Accommodations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4"/>
          <p:cNvSpPr txBox="1">
            <a:spLocks noGrp="1"/>
          </p:cNvSpPr>
          <p:nvPr>
            <p:ph type="title"/>
          </p:nvPr>
        </p:nvSpPr>
        <p:spPr>
          <a:xfrm>
            <a:off x="167640" y="212725"/>
            <a:ext cx="968756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4400"/>
              <a:buFont typeface="Verdana"/>
              <a:buNone/>
            </a:pPr>
            <a:r>
              <a:rPr lang="en-US" dirty="0"/>
              <a:t>Top Factors Considered Before Disclosing Disabilities</a:t>
            </a:r>
            <a:endParaRPr dirty="0"/>
          </a:p>
        </p:txBody>
      </p:sp>
      <p:sp>
        <p:nvSpPr>
          <p:cNvPr id="131" name="Google Shape;131;p14"/>
          <p:cNvSpPr txBox="1">
            <a:spLocks noGrp="1"/>
          </p:cNvSpPr>
          <p:nvPr>
            <p:ph type="body" idx="1"/>
          </p:nvPr>
        </p:nvSpPr>
        <p:spPr>
          <a:xfrm>
            <a:off x="167640" y="1756611"/>
            <a:ext cx="11186160" cy="4888664"/>
          </a:xfrm>
          <a:prstGeom prst="rect">
            <a:avLst/>
          </a:prstGeom>
          <a:noFill/>
          <a:ln>
            <a:noFill/>
          </a:ln>
        </p:spPr>
        <p:txBody>
          <a:bodyPr spcFirstLastPara="1" wrap="square" lIns="91425" tIns="45700" rIns="91425" bIns="45700" anchor="t" anchorCtr="0">
            <a:normAutofit/>
          </a:bodyPr>
          <a:lstStyle/>
          <a:p>
            <a:pPr marL="228600" lvl="0" indent="-228600" algn="l" rtl="0">
              <a:lnSpc>
                <a:spcPct val="130000"/>
              </a:lnSpc>
              <a:spcBef>
                <a:spcPts val="1200"/>
              </a:spcBef>
              <a:spcAft>
                <a:spcPts val="0"/>
              </a:spcAft>
              <a:buClr>
                <a:schemeClr val="dk1"/>
              </a:buClr>
              <a:buSzPts val="2400"/>
              <a:buFont typeface="Noto Sans Symbols"/>
              <a:buChar char="▪"/>
            </a:pPr>
            <a:r>
              <a:rPr lang="en-US" sz="2400"/>
              <a:t>Uncertain about process: Not sure what to say or to who or what could help.</a:t>
            </a:r>
            <a:endParaRPr sz="2400"/>
          </a:p>
          <a:p>
            <a:pPr marL="228600" lvl="0" indent="-228600" algn="l" rtl="0">
              <a:lnSpc>
                <a:spcPct val="130000"/>
              </a:lnSpc>
              <a:spcBef>
                <a:spcPts val="1200"/>
              </a:spcBef>
              <a:spcAft>
                <a:spcPts val="0"/>
              </a:spcAft>
              <a:buClr>
                <a:schemeClr val="dk1"/>
              </a:buClr>
              <a:buSzPts val="2400"/>
              <a:buFont typeface="Noto Sans Symbols"/>
              <a:buChar char="▪"/>
            </a:pPr>
            <a:r>
              <a:rPr lang="en-US" sz="2400"/>
              <a:t>Concern about medical documentation not being sufficient.</a:t>
            </a:r>
            <a:endParaRPr sz="2400"/>
          </a:p>
          <a:p>
            <a:pPr marL="228600" lvl="0" indent="-228600" algn="l" rtl="0">
              <a:lnSpc>
                <a:spcPct val="130000"/>
              </a:lnSpc>
              <a:spcBef>
                <a:spcPts val="1200"/>
              </a:spcBef>
              <a:spcAft>
                <a:spcPts val="0"/>
              </a:spcAft>
              <a:buClr>
                <a:schemeClr val="dk1"/>
              </a:buClr>
              <a:buSzPts val="2400"/>
              <a:buFont typeface="Noto Sans Symbols"/>
              <a:buChar char="▪"/>
            </a:pPr>
            <a:r>
              <a:rPr lang="en-US" sz="2400"/>
              <a:t>Fear: Concerns about losing their job, being treated differently, discrimination and retaliation.</a:t>
            </a:r>
            <a:endParaRPr sz="2400"/>
          </a:p>
          <a:p>
            <a:pPr marL="228600" lvl="0" indent="-228600" algn="l" rtl="0">
              <a:lnSpc>
                <a:spcPct val="130000"/>
              </a:lnSpc>
              <a:spcBef>
                <a:spcPts val="1200"/>
              </a:spcBef>
              <a:spcAft>
                <a:spcPts val="0"/>
              </a:spcAft>
              <a:buClr>
                <a:schemeClr val="dk1"/>
              </a:buClr>
              <a:buSzPts val="2400"/>
              <a:buFont typeface="Noto Sans Symbols"/>
              <a:buChar char="▪"/>
            </a:pPr>
            <a:r>
              <a:rPr lang="en-US" sz="2400"/>
              <a:t>Overwhelmed by options: Where to go for access and support?</a:t>
            </a:r>
            <a:endParaRPr sz="2400"/>
          </a:p>
          <a:p>
            <a:pPr marL="228600" lvl="0" indent="-228600" algn="l" rtl="0">
              <a:lnSpc>
                <a:spcPct val="130000"/>
              </a:lnSpc>
              <a:spcBef>
                <a:spcPts val="1200"/>
              </a:spcBef>
              <a:spcAft>
                <a:spcPts val="0"/>
              </a:spcAft>
              <a:buSzPts val="2400"/>
              <a:buChar char="▪"/>
            </a:pPr>
            <a:r>
              <a:rPr lang="en-US" sz="2400"/>
              <a:t>Exhaustion: Redirected too many times or without resolution.</a:t>
            </a:r>
            <a:endParaRPr sz="2400"/>
          </a:p>
          <a:p>
            <a:pPr marL="228600" lvl="0" indent="-228600" algn="l" rtl="0">
              <a:lnSpc>
                <a:spcPct val="130000"/>
              </a:lnSpc>
              <a:spcBef>
                <a:spcPts val="1200"/>
              </a:spcBef>
              <a:spcAft>
                <a:spcPts val="0"/>
              </a:spcAft>
              <a:buSzPts val="2400"/>
              <a:buChar char="▪"/>
            </a:pPr>
            <a:r>
              <a:rPr lang="en-US" sz="2400"/>
              <a:t>Negative experiences of others.</a:t>
            </a:r>
            <a:endParaRPr sz="2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26e5d89d3a8_2_0"/>
          <p:cNvSpPr txBox="1">
            <a:spLocks noGrp="1"/>
          </p:cNvSpPr>
          <p:nvPr>
            <p:ph type="title"/>
          </p:nvPr>
        </p:nvSpPr>
        <p:spPr>
          <a:xfrm>
            <a:off x="129073" y="153242"/>
            <a:ext cx="98919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How to Disclose</a:t>
            </a:r>
            <a:endParaRPr/>
          </a:p>
        </p:txBody>
      </p:sp>
      <p:sp>
        <p:nvSpPr>
          <p:cNvPr id="138" name="Google Shape;138;g26e5d89d3a8_2_0"/>
          <p:cNvSpPr txBox="1">
            <a:spLocks noGrp="1"/>
          </p:cNvSpPr>
          <p:nvPr>
            <p:ph type="body" idx="1"/>
          </p:nvPr>
        </p:nvSpPr>
        <p:spPr>
          <a:xfrm>
            <a:off x="167639" y="1756610"/>
            <a:ext cx="11430193" cy="5101389"/>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160000"/>
              </a:lnSpc>
              <a:spcBef>
                <a:spcPts val="1200"/>
              </a:spcBef>
              <a:spcAft>
                <a:spcPts val="0"/>
              </a:spcAft>
              <a:buSzPts val="2400"/>
              <a:buChar char="▪"/>
            </a:pPr>
            <a:r>
              <a:rPr lang="en-US" sz="2400" dirty="0"/>
              <a:t>A common misconception is that employees are required to share their diagnosis with their supervisor.</a:t>
            </a:r>
            <a:endParaRPr sz="2400" dirty="0"/>
          </a:p>
          <a:p>
            <a:pPr marL="228600" lvl="0" indent="-228600" algn="l" rtl="0">
              <a:lnSpc>
                <a:spcPct val="160000"/>
              </a:lnSpc>
              <a:spcBef>
                <a:spcPts val="1200"/>
              </a:spcBef>
              <a:spcAft>
                <a:spcPts val="0"/>
              </a:spcAft>
              <a:buSzPts val="2400"/>
              <a:buChar char="▪"/>
            </a:pPr>
            <a:r>
              <a:rPr lang="en-US" sz="2400" dirty="0"/>
              <a:t>Supervisors will need to know about an accommodation and the limitations or barriers the employee is experiencing, but they DO NOT need to know the specific condition or diagnosis of the employee.</a:t>
            </a:r>
            <a:endParaRPr sz="2400" dirty="0"/>
          </a:p>
          <a:p>
            <a:pPr marL="228600" lvl="0" indent="-228600" algn="l" rtl="0">
              <a:lnSpc>
                <a:spcPct val="160000"/>
              </a:lnSpc>
              <a:spcBef>
                <a:spcPts val="1200"/>
              </a:spcBef>
              <a:spcAft>
                <a:spcPts val="0"/>
              </a:spcAft>
              <a:buSzPts val="2400"/>
              <a:buChar char="▪"/>
            </a:pPr>
            <a:r>
              <a:rPr lang="en-US" sz="2400" dirty="0"/>
              <a:t>Medical information is only shared privately and confidentially with the ADA Team when an employee requests an accommodation.</a:t>
            </a:r>
            <a:endParaRPr sz="2400" dirty="0"/>
          </a:p>
          <a:p>
            <a:pPr marL="914400" lvl="1" indent="-381000" algn="l" rtl="0">
              <a:lnSpc>
                <a:spcPct val="160000"/>
              </a:lnSpc>
              <a:spcBef>
                <a:spcPts val="1200"/>
              </a:spcBef>
              <a:spcAft>
                <a:spcPts val="0"/>
              </a:spcAft>
              <a:buSzPts val="2400"/>
              <a:buChar char="▪"/>
            </a:pPr>
            <a:r>
              <a:rPr lang="en-US" dirty="0"/>
              <a:t>We don’t need someone’s entire medical history, a diagnosis, a few recommendations for accommodations, and how long they should be in place is generally enough.</a:t>
            </a:r>
            <a:endParaRPr sz="2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6"/>
          <p:cNvSpPr txBox="1">
            <a:spLocks noGrp="1"/>
          </p:cNvSpPr>
          <p:nvPr>
            <p:ph type="title"/>
          </p:nvPr>
        </p:nvSpPr>
        <p:spPr>
          <a:xfrm>
            <a:off x="129073" y="153242"/>
            <a:ext cx="989200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4"/>
              </a:buClr>
              <a:buSzPct val="45454"/>
              <a:buNone/>
            </a:pPr>
            <a:r>
              <a:rPr lang="en-US" dirty="0"/>
              <a:t>Steps to Take When an Accommodation Request Is Received</a:t>
            </a:r>
            <a:endParaRPr dirty="0"/>
          </a:p>
        </p:txBody>
      </p:sp>
      <p:sp>
        <p:nvSpPr>
          <p:cNvPr id="144" name="Google Shape;144;p6"/>
          <p:cNvSpPr txBox="1">
            <a:spLocks noGrp="1"/>
          </p:cNvSpPr>
          <p:nvPr>
            <p:ph type="body" idx="1"/>
          </p:nvPr>
        </p:nvSpPr>
        <p:spPr>
          <a:xfrm>
            <a:off x="129073" y="1785224"/>
            <a:ext cx="11039670" cy="5072775"/>
          </a:xfrm>
          <a:prstGeom prst="rect">
            <a:avLst/>
          </a:prstGeom>
          <a:noFill/>
          <a:ln>
            <a:noFill/>
          </a:ln>
        </p:spPr>
        <p:txBody>
          <a:bodyPr spcFirstLastPara="1" wrap="square" lIns="91425" tIns="45700" rIns="91425" bIns="45700" anchor="t" anchorCtr="0">
            <a:normAutofit lnSpcReduction="10000"/>
          </a:bodyPr>
          <a:lstStyle/>
          <a:p>
            <a:pPr marL="565150" lvl="0" indent="-514350" algn="l" rtl="0">
              <a:lnSpc>
                <a:spcPct val="160000"/>
              </a:lnSpc>
              <a:spcBef>
                <a:spcPts val="1200"/>
              </a:spcBef>
              <a:spcAft>
                <a:spcPts val="0"/>
              </a:spcAft>
              <a:buSzPct val="117647"/>
              <a:buFont typeface="Arial"/>
              <a:buAutoNum type="arabicPeriod"/>
            </a:pPr>
            <a:r>
              <a:rPr lang="en-US" dirty="0"/>
              <a:t>Implement the requested accommodation, if you can.</a:t>
            </a:r>
            <a:endParaRPr dirty="0"/>
          </a:p>
          <a:p>
            <a:pPr marL="565150" lvl="0" indent="-514350" algn="l" rtl="0">
              <a:lnSpc>
                <a:spcPct val="160000"/>
              </a:lnSpc>
              <a:spcBef>
                <a:spcPts val="1200"/>
              </a:spcBef>
              <a:spcAft>
                <a:spcPts val="0"/>
              </a:spcAft>
              <a:buSzPct val="117647"/>
              <a:buFont typeface="Arial"/>
              <a:buAutoNum type="arabicPeriod"/>
            </a:pPr>
            <a:r>
              <a:rPr lang="en-US" dirty="0"/>
              <a:t>Consult with the ADA Team - we’re here to help!</a:t>
            </a:r>
            <a:endParaRPr dirty="0"/>
          </a:p>
          <a:p>
            <a:pPr marL="1479550" lvl="2" indent="-514350" algn="l" rtl="0">
              <a:lnSpc>
                <a:spcPct val="160000"/>
              </a:lnSpc>
              <a:spcBef>
                <a:spcPts val="1200"/>
              </a:spcBef>
              <a:spcAft>
                <a:spcPts val="0"/>
              </a:spcAft>
              <a:buSzPct val="112044"/>
              <a:buChar char="▪"/>
            </a:pPr>
            <a:r>
              <a:rPr lang="en-US" sz="2100" dirty="0"/>
              <a:t>Staff have specialized training and access to resources.</a:t>
            </a:r>
            <a:endParaRPr sz="2100" dirty="0"/>
          </a:p>
          <a:p>
            <a:pPr marL="1479550" lvl="2" indent="-514350" algn="l" rtl="0">
              <a:lnSpc>
                <a:spcPct val="160000"/>
              </a:lnSpc>
              <a:spcBef>
                <a:spcPts val="1200"/>
              </a:spcBef>
              <a:spcAft>
                <a:spcPts val="0"/>
              </a:spcAft>
              <a:buSzPct val="112044"/>
              <a:buChar char="▪"/>
            </a:pPr>
            <a:r>
              <a:rPr lang="en-US" sz="2100" dirty="0"/>
              <a:t>Centralized storage for medical documentation and accommodation documents.</a:t>
            </a:r>
            <a:endParaRPr sz="2100" dirty="0"/>
          </a:p>
          <a:p>
            <a:pPr marL="565150" lvl="0" indent="-514350" algn="l" rtl="0">
              <a:lnSpc>
                <a:spcPct val="160000"/>
              </a:lnSpc>
              <a:spcBef>
                <a:spcPts val="1200"/>
              </a:spcBef>
              <a:spcAft>
                <a:spcPts val="0"/>
              </a:spcAft>
              <a:buSzPct val="117647"/>
              <a:buFont typeface="Arial"/>
              <a:buAutoNum type="arabicPeriod"/>
            </a:pPr>
            <a:r>
              <a:rPr lang="en-US" dirty="0"/>
              <a:t>Follow up with the requestor to ensure needs are met.</a:t>
            </a:r>
            <a:endParaRPr dirty="0"/>
          </a:p>
          <a:p>
            <a:pPr marL="565150" lvl="0" indent="-514350" algn="l" rtl="0">
              <a:lnSpc>
                <a:spcPct val="160000"/>
              </a:lnSpc>
              <a:spcBef>
                <a:spcPts val="1200"/>
              </a:spcBef>
              <a:spcAft>
                <a:spcPts val="0"/>
              </a:spcAft>
              <a:buSzPct val="117647"/>
              <a:buFont typeface="Arial"/>
              <a:buAutoNum type="arabicPeriod"/>
            </a:pPr>
            <a:r>
              <a:rPr lang="en-US" dirty="0"/>
              <a:t>Maintain privacy.</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Verdana"/>
              <a:buNone/>
            </a:pPr>
            <a:r>
              <a:rPr lang="en-US"/>
              <a:t>Ableism &amp; Language Etiquette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6"/>
          <p:cNvSpPr txBox="1">
            <a:spLocks noGrp="1"/>
          </p:cNvSpPr>
          <p:nvPr>
            <p:ph type="title"/>
          </p:nvPr>
        </p:nvSpPr>
        <p:spPr>
          <a:xfrm>
            <a:off x="278363" y="159852"/>
            <a:ext cx="919645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4400"/>
              <a:buFont typeface="Verdana"/>
              <a:buNone/>
            </a:pPr>
            <a:r>
              <a:rPr lang="en-US"/>
              <a:t>Ableism</a:t>
            </a:r>
            <a:endParaRPr/>
          </a:p>
        </p:txBody>
      </p:sp>
      <p:sp>
        <p:nvSpPr>
          <p:cNvPr id="156" name="Google Shape;156;p16"/>
          <p:cNvSpPr txBox="1">
            <a:spLocks noGrp="1"/>
          </p:cNvSpPr>
          <p:nvPr>
            <p:ph type="body" idx="1"/>
          </p:nvPr>
        </p:nvSpPr>
        <p:spPr>
          <a:xfrm>
            <a:off x="190336" y="1794076"/>
            <a:ext cx="11049164" cy="4975024"/>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150000"/>
              </a:lnSpc>
              <a:spcBef>
                <a:spcPts val="0"/>
              </a:spcBef>
              <a:spcAft>
                <a:spcPts val="0"/>
              </a:spcAft>
              <a:buClr>
                <a:schemeClr val="dk1"/>
              </a:buClr>
              <a:buSzPct val="100000"/>
              <a:buFont typeface="Noto Sans Symbols"/>
              <a:buChar char="▪"/>
            </a:pPr>
            <a:r>
              <a:rPr lang="en-US" i="1" dirty="0"/>
              <a:t>Ableism: </a:t>
            </a:r>
            <a:r>
              <a:rPr lang="en-US" dirty="0"/>
              <a:t>the intended or unintended discrimination of and social prejudice against people with (or perceived to have) disabilities based on the belief that typical abilities are superior.</a:t>
            </a:r>
            <a:endParaRPr dirty="0"/>
          </a:p>
          <a:p>
            <a:pPr marL="228600" lvl="0" indent="-228600" algn="l" rtl="0">
              <a:lnSpc>
                <a:spcPct val="150000"/>
              </a:lnSpc>
              <a:spcBef>
                <a:spcPts val="1800"/>
              </a:spcBef>
              <a:spcAft>
                <a:spcPts val="0"/>
              </a:spcAft>
              <a:buClr>
                <a:schemeClr val="dk1"/>
              </a:buClr>
              <a:buSzPct val="100000"/>
              <a:buFont typeface="Noto Sans Symbols"/>
              <a:buChar char="▪"/>
            </a:pPr>
            <a:r>
              <a:rPr lang="en-US" dirty="0"/>
              <a:t>Assumption that individuals require “fixing” and defines people by their disability.</a:t>
            </a:r>
            <a:endParaRPr dirty="0"/>
          </a:p>
          <a:p>
            <a:pPr marL="228600" lvl="0" indent="-228600" algn="l" rtl="0">
              <a:lnSpc>
                <a:spcPct val="150000"/>
              </a:lnSpc>
              <a:spcBef>
                <a:spcPts val="1800"/>
              </a:spcBef>
              <a:spcAft>
                <a:spcPts val="0"/>
              </a:spcAft>
              <a:buClr>
                <a:schemeClr val="dk1"/>
              </a:buClr>
              <a:buSzPct val="100000"/>
              <a:buFont typeface="Noto Sans Symbols"/>
              <a:buChar char="▪"/>
            </a:pPr>
            <a:r>
              <a:rPr lang="en-US" dirty="0"/>
              <a:t>Like other -isms, ableism classifies entire groups of people as “less than.” </a:t>
            </a:r>
            <a:endParaRPr dirty="0"/>
          </a:p>
          <a:p>
            <a:pPr marL="685800" lvl="1" indent="-228600" algn="l" rtl="0">
              <a:lnSpc>
                <a:spcPct val="150000"/>
              </a:lnSpc>
              <a:spcBef>
                <a:spcPts val="1800"/>
              </a:spcBef>
              <a:spcAft>
                <a:spcPts val="0"/>
              </a:spcAft>
              <a:buSzPct val="100000"/>
              <a:buChar char="▪"/>
            </a:pPr>
            <a:r>
              <a:rPr lang="en-US" dirty="0"/>
              <a:t>Includes harmful stereotypes, misconceptions, and generalizations of IWDs.</a:t>
            </a:r>
            <a:endParaRPr dirty="0"/>
          </a:p>
          <a:p>
            <a:pPr marL="228600" lvl="0" indent="-228600" algn="l" rtl="0">
              <a:lnSpc>
                <a:spcPct val="150000"/>
              </a:lnSpc>
              <a:spcBef>
                <a:spcPts val="1800"/>
              </a:spcBef>
              <a:spcAft>
                <a:spcPts val="0"/>
              </a:spcAft>
              <a:buClr>
                <a:schemeClr val="dk1"/>
              </a:buClr>
              <a:buSzPct val="100000"/>
              <a:buFont typeface="Noto Sans Symbols"/>
              <a:buChar char="▪"/>
            </a:pPr>
            <a:r>
              <a:rPr lang="en-US" dirty="0"/>
              <a:t>Devalues and limits potential.</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5"/>
          <p:cNvSpPr txBox="1">
            <a:spLocks noGrp="1"/>
          </p:cNvSpPr>
          <p:nvPr>
            <p:ph type="title"/>
          </p:nvPr>
        </p:nvSpPr>
        <p:spPr>
          <a:xfrm>
            <a:off x="149323" y="233266"/>
            <a:ext cx="9843763" cy="111283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4"/>
              </a:buClr>
              <a:buSzPts val="3200"/>
              <a:buFont typeface="Verdana"/>
              <a:buNone/>
            </a:pPr>
            <a:r>
              <a:rPr lang="en-US" sz="4400"/>
              <a:t>Spoon Theory</a:t>
            </a:r>
            <a:endParaRPr/>
          </a:p>
        </p:txBody>
      </p:sp>
      <p:pic>
        <p:nvPicPr>
          <p:cNvPr id="163" name="Google Shape;163;p5" descr="Taking a Sitting Stand in red text next to a shaded cartoon drawing of a man in a red shirt">
            <a:hlinkClick r:id="rId3"/>
          </p:cNvPr>
          <p:cNvPicPr preferRelativeResize="0"/>
          <p:nvPr/>
        </p:nvPicPr>
        <p:blipFill rotWithShape="1">
          <a:blip r:embed="rId4">
            <a:alphaModFix/>
          </a:blip>
          <a:srcRect t="5798" b="6760"/>
          <a:stretch/>
        </p:blipFill>
        <p:spPr>
          <a:xfrm>
            <a:off x="2153513" y="2115238"/>
            <a:ext cx="8121552" cy="398810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7"/>
          <p:cNvSpPr txBox="1">
            <a:spLocks noGrp="1"/>
          </p:cNvSpPr>
          <p:nvPr>
            <p:ph type="title"/>
          </p:nvPr>
        </p:nvSpPr>
        <p:spPr>
          <a:xfrm>
            <a:off x="190336" y="225166"/>
            <a:ext cx="919645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4400"/>
              <a:buFont typeface="Verdana"/>
              <a:buNone/>
            </a:pPr>
            <a:r>
              <a:rPr lang="en-US"/>
              <a:t>Ableist Microaggressions</a:t>
            </a:r>
            <a:endParaRPr/>
          </a:p>
        </p:txBody>
      </p:sp>
      <p:sp>
        <p:nvSpPr>
          <p:cNvPr id="169" name="Google Shape;169;p17"/>
          <p:cNvSpPr txBox="1">
            <a:spLocks noGrp="1"/>
          </p:cNvSpPr>
          <p:nvPr>
            <p:ph type="body" idx="1"/>
          </p:nvPr>
        </p:nvSpPr>
        <p:spPr>
          <a:xfrm>
            <a:off x="190336" y="1750741"/>
            <a:ext cx="11049164" cy="5018359"/>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170000"/>
              </a:lnSpc>
              <a:spcBef>
                <a:spcPts val="0"/>
              </a:spcBef>
              <a:spcAft>
                <a:spcPts val="0"/>
              </a:spcAft>
              <a:buClr>
                <a:schemeClr val="dk1"/>
              </a:buClr>
              <a:buSzPct val="100000"/>
              <a:buFont typeface="Noto Sans Symbols"/>
              <a:buChar char="▪"/>
            </a:pPr>
            <a:r>
              <a:rPr lang="en-US"/>
              <a:t>Questioning whether someone really </a:t>
            </a:r>
            <a:r>
              <a:rPr lang="en-US" i="1"/>
              <a:t>needs</a:t>
            </a:r>
            <a:r>
              <a:rPr lang="en-US"/>
              <a:t> an assistive device, software program, ergonomic equipment, or any other type of accommodation.</a:t>
            </a:r>
            <a:endParaRPr/>
          </a:p>
          <a:p>
            <a:pPr marL="685800" lvl="1" indent="-228600" algn="l" rtl="0">
              <a:lnSpc>
                <a:spcPct val="170000"/>
              </a:lnSpc>
              <a:spcBef>
                <a:spcPts val="600"/>
              </a:spcBef>
              <a:spcAft>
                <a:spcPts val="0"/>
              </a:spcAft>
              <a:buSzPct val="100000"/>
              <a:buChar char="▪"/>
            </a:pPr>
            <a:r>
              <a:rPr lang="en-US"/>
              <a:t>“They seem fine to me!” or “They don’t look disabled.”</a:t>
            </a:r>
            <a:endParaRPr/>
          </a:p>
          <a:p>
            <a:pPr marL="228600" lvl="0" indent="-228600" algn="l" rtl="0">
              <a:lnSpc>
                <a:spcPct val="170000"/>
              </a:lnSpc>
              <a:spcBef>
                <a:spcPts val="600"/>
              </a:spcBef>
              <a:spcAft>
                <a:spcPts val="0"/>
              </a:spcAft>
              <a:buClr>
                <a:schemeClr val="dk1"/>
              </a:buClr>
              <a:buSzPct val="100000"/>
              <a:buFont typeface="Noto Sans Symbols"/>
              <a:buChar char="▪"/>
            </a:pPr>
            <a:r>
              <a:rPr lang="en-US"/>
              <a:t>Interrupting someone or finishing sentences because someone is taking too long.</a:t>
            </a:r>
            <a:endParaRPr/>
          </a:p>
          <a:p>
            <a:pPr marL="228600" lvl="0" indent="-228600" algn="l" rtl="0">
              <a:lnSpc>
                <a:spcPct val="170000"/>
              </a:lnSpc>
              <a:spcBef>
                <a:spcPts val="600"/>
              </a:spcBef>
              <a:spcAft>
                <a:spcPts val="0"/>
              </a:spcAft>
              <a:buClr>
                <a:schemeClr val="dk1"/>
              </a:buClr>
              <a:buSzPct val="100000"/>
              <a:buFont typeface="Noto Sans Symbols"/>
              <a:buChar char="▪"/>
            </a:pPr>
            <a:r>
              <a:rPr lang="en-US"/>
              <a:t>Using condescending or louder voices to explain something to an IWD.</a:t>
            </a:r>
            <a:endParaRPr/>
          </a:p>
          <a:p>
            <a:pPr marL="228600" lvl="0" indent="-228600" algn="l" rtl="0">
              <a:lnSpc>
                <a:spcPct val="170000"/>
              </a:lnSpc>
              <a:spcBef>
                <a:spcPts val="600"/>
              </a:spcBef>
              <a:spcAft>
                <a:spcPts val="0"/>
              </a:spcAft>
              <a:buClr>
                <a:schemeClr val="dk1"/>
              </a:buClr>
              <a:buSzPct val="100000"/>
              <a:buFont typeface="Noto Sans Symbols"/>
              <a:buChar char="▪"/>
            </a:pPr>
            <a:r>
              <a:rPr lang="en-US"/>
              <a:t>Requiring everyone to participate in the same way.</a:t>
            </a:r>
            <a:endParaRPr/>
          </a:p>
          <a:p>
            <a:pPr marL="685800" lvl="1" indent="-228600" algn="l" rtl="0">
              <a:lnSpc>
                <a:spcPct val="170000"/>
              </a:lnSpc>
              <a:spcBef>
                <a:spcPts val="600"/>
              </a:spcBef>
              <a:spcAft>
                <a:spcPts val="0"/>
              </a:spcAft>
              <a:buSzPct val="100000"/>
              <a:buChar char="▪"/>
            </a:pPr>
            <a:r>
              <a:rPr lang="en-US"/>
              <a:t>“Everyone needs to turn their cameras on in this meeting.”</a:t>
            </a:r>
            <a:endParaRPr/>
          </a:p>
          <a:p>
            <a:pPr marL="228600" lvl="0" indent="-228600" algn="l" rtl="0">
              <a:lnSpc>
                <a:spcPct val="170000"/>
              </a:lnSpc>
              <a:spcBef>
                <a:spcPts val="600"/>
              </a:spcBef>
              <a:spcAft>
                <a:spcPts val="600"/>
              </a:spcAft>
              <a:buClr>
                <a:schemeClr val="dk1"/>
              </a:buClr>
              <a:buSzPct val="100000"/>
              <a:buFont typeface="Noto Sans Symbols"/>
              <a:buChar char="▪"/>
            </a:pPr>
            <a:r>
              <a:rPr lang="en-US"/>
              <a:t>Doing the bare minimum of an accommodation.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8"/>
          <p:cNvSpPr txBox="1">
            <a:spLocks noGrp="1"/>
          </p:cNvSpPr>
          <p:nvPr>
            <p:ph type="title"/>
          </p:nvPr>
        </p:nvSpPr>
        <p:spPr>
          <a:xfrm>
            <a:off x="190336" y="187844"/>
            <a:ext cx="919645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4400"/>
              <a:buFont typeface="Verdana"/>
              <a:buNone/>
            </a:pPr>
            <a:r>
              <a:rPr lang="en-US"/>
              <a:t>Replacing Microaggressions with Microaffirmations!</a:t>
            </a:r>
            <a:endParaRPr/>
          </a:p>
        </p:txBody>
      </p:sp>
      <p:sp>
        <p:nvSpPr>
          <p:cNvPr id="175" name="Google Shape;175;p18"/>
          <p:cNvSpPr txBox="1">
            <a:spLocks noGrp="1"/>
          </p:cNvSpPr>
          <p:nvPr>
            <p:ph type="body" idx="1"/>
          </p:nvPr>
        </p:nvSpPr>
        <p:spPr>
          <a:xfrm>
            <a:off x="190336" y="1690688"/>
            <a:ext cx="11419072" cy="5078412"/>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170000"/>
              </a:lnSpc>
              <a:spcBef>
                <a:spcPts val="1200"/>
              </a:spcBef>
              <a:spcAft>
                <a:spcPts val="0"/>
              </a:spcAft>
              <a:buClr>
                <a:schemeClr val="dk1"/>
              </a:buClr>
              <a:buSzPct val="100000"/>
              <a:buFont typeface="Noto Sans Symbols"/>
              <a:buChar char="▪"/>
            </a:pPr>
            <a:r>
              <a:rPr lang="en-US" dirty="0"/>
              <a:t>Be considerate about how information is processed and received.</a:t>
            </a:r>
            <a:endParaRPr dirty="0"/>
          </a:p>
          <a:p>
            <a:pPr marL="685800" lvl="1" indent="-228600" algn="l" rtl="0">
              <a:lnSpc>
                <a:spcPct val="170000"/>
              </a:lnSpc>
              <a:spcBef>
                <a:spcPts val="1200"/>
              </a:spcBef>
              <a:spcAft>
                <a:spcPts val="0"/>
              </a:spcAft>
              <a:buSzPct val="100000"/>
              <a:buChar char="▪"/>
            </a:pPr>
            <a:r>
              <a:rPr lang="en-US" dirty="0"/>
              <a:t>Reading, hearing, seeing, experiencing, or multiple concurrent modalities. </a:t>
            </a:r>
            <a:endParaRPr dirty="0"/>
          </a:p>
          <a:p>
            <a:pPr marL="228600" lvl="0" indent="-228600" algn="l" rtl="0">
              <a:lnSpc>
                <a:spcPct val="170000"/>
              </a:lnSpc>
              <a:spcBef>
                <a:spcPts val="1200"/>
              </a:spcBef>
              <a:spcAft>
                <a:spcPts val="0"/>
              </a:spcAft>
              <a:buClr>
                <a:schemeClr val="dk1"/>
              </a:buClr>
              <a:buSzPct val="100000"/>
              <a:buFont typeface="Noto Sans Symbols"/>
              <a:buChar char="▪"/>
            </a:pPr>
            <a:r>
              <a:rPr lang="en-US" dirty="0"/>
              <a:t>When considering an accommodation request, consider whether you can provide accommodations to everyone.</a:t>
            </a:r>
            <a:endParaRPr dirty="0"/>
          </a:p>
          <a:p>
            <a:pPr marL="685800" lvl="1" indent="-228600" algn="l" rtl="0">
              <a:lnSpc>
                <a:spcPct val="170000"/>
              </a:lnSpc>
              <a:spcBef>
                <a:spcPts val="1200"/>
              </a:spcBef>
              <a:spcAft>
                <a:spcPts val="0"/>
              </a:spcAft>
              <a:buClr>
                <a:schemeClr val="dk1"/>
              </a:buClr>
              <a:buSzPct val="100000"/>
              <a:buChar char="▪"/>
            </a:pPr>
            <a:r>
              <a:rPr lang="en-US" dirty="0"/>
              <a:t>Can you create an environment where someone doesn’t need to ask for accessibility?</a:t>
            </a:r>
            <a:endParaRPr dirty="0"/>
          </a:p>
          <a:p>
            <a:pPr marL="228600" lvl="0" indent="-228600" algn="l" rtl="0">
              <a:lnSpc>
                <a:spcPct val="170000"/>
              </a:lnSpc>
              <a:spcBef>
                <a:spcPts val="1200"/>
              </a:spcBef>
              <a:spcAft>
                <a:spcPts val="0"/>
              </a:spcAft>
              <a:buClr>
                <a:schemeClr val="dk1"/>
              </a:buClr>
              <a:buSzPct val="100000"/>
              <a:buFont typeface="Noto Sans Symbols"/>
              <a:buChar char="▪"/>
            </a:pPr>
            <a:r>
              <a:rPr lang="en-US" dirty="0"/>
              <a:t>Provide agendas, clear directions, and a variety of seating options for events.</a:t>
            </a:r>
            <a:endParaRPr dirty="0"/>
          </a:p>
          <a:p>
            <a:pPr marL="685800" lvl="1" indent="-228600" algn="l" rtl="0">
              <a:lnSpc>
                <a:spcPct val="170000"/>
              </a:lnSpc>
              <a:spcBef>
                <a:spcPts val="1200"/>
              </a:spcBef>
              <a:spcAft>
                <a:spcPts val="0"/>
              </a:spcAft>
              <a:buSzPct val="100000"/>
              <a:buChar char="▪"/>
            </a:pPr>
            <a:r>
              <a:rPr lang="en-US" dirty="0"/>
              <a:t>State ahead of time what is provided so someone doesn’t need to ask for an accommodation to be included.</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9"/>
          <p:cNvSpPr txBox="1">
            <a:spLocks noGrp="1"/>
          </p:cNvSpPr>
          <p:nvPr>
            <p:ph type="title"/>
          </p:nvPr>
        </p:nvSpPr>
        <p:spPr>
          <a:xfrm>
            <a:off x="208417" y="19263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4400"/>
              <a:buFont typeface="Verdana"/>
              <a:buNone/>
            </a:pPr>
            <a:r>
              <a:rPr lang="en-US"/>
              <a:t>Consider Your Language</a:t>
            </a:r>
            <a:endParaRPr/>
          </a:p>
        </p:txBody>
      </p:sp>
      <p:sp>
        <p:nvSpPr>
          <p:cNvPr id="182" name="Google Shape;182;p19"/>
          <p:cNvSpPr txBox="1">
            <a:spLocks noGrp="1"/>
          </p:cNvSpPr>
          <p:nvPr>
            <p:ph type="body" idx="1"/>
          </p:nvPr>
        </p:nvSpPr>
        <p:spPr>
          <a:xfrm>
            <a:off x="230189" y="1681163"/>
            <a:ext cx="5649300" cy="614168"/>
          </a:xfrm>
          <a:prstGeom prst="rect">
            <a:avLst/>
          </a:prstGeom>
          <a:noFill/>
          <a:ln w="9525" cap="flat" cmpd="sng">
            <a:solidFill>
              <a:srgbClr val="00274C"/>
            </a:solidFill>
            <a:prstDash val="solid"/>
            <a:round/>
            <a:headEnd type="none" w="sm" len="sm"/>
            <a:tailEnd type="none" w="sm" len="sm"/>
          </a:ln>
        </p:spPr>
        <p:txBody>
          <a:bodyPr spcFirstLastPara="1" wrap="square" lIns="91425" tIns="45700" rIns="91425" bIns="45700" anchor="ctr" anchorCtr="0">
            <a:normAutofit/>
          </a:bodyPr>
          <a:lstStyle/>
          <a:p>
            <a:pPr marL="457200" lvl="0" indent="-228600" algn="ctr" rtl="0">
              <a:lnSpc>
                <a:spcPct val="120000"/>
              </a:lnSpc>
              <a:spcBef>
                <a:spcPts val="0"/>
              </a:spcBef>
              <a:spcAft>
                <a:spcPts val="0"/>
              </a:spcAft>
              <a:buClr>
                <a:schemeClr val="dk1"/>
              </a:buClr>
              <a:buSzPts val="2595"/>
              <a:buNone/>
            </a:pPr>
            <a:r>
              <a:rPr lang="en-US" sz="2400" b="1"/>
              <a:t>Person-First Language</a:t>
            </a:r>
            <a:endParaRPr/>
          </a:p>
        </p:txBody>
      </p:sp>
      <p:sp>
        <p:nvSpPr>
          <p:cNvPr id="183" name="Google Shape;183;p19"/>
          <p:cNvSpPr txBox="1">
            <a:spLocks noGrp="1"/>
          </p:cNvSpPr>
          <p:nvPr>
            <p:ph type="body" idx="2"/>
          </p:nvPr>
        </p:nvSpPr>
        <p:spPr>
          <a:xfrm>
            <a:off x="230188" y="2295331"/>
            <a:ext cx="5649300" cy="4438844"/>
          </a:xfrm>
          <a:prstGeom prst="rect">
            <a:avLst/>
          </a:prstGeom>
          <a:noFill/>
          <a:ln w="9525" cap="flat" cmpd="sng">
            <a:solidFill>
              <a:srgbClr val="00274C"/>
            </a:solidFill>
            <a:prstDash val="solid"/>
            <a:round/>
            <a:headEnd type="none" w="sm" len="sm"/>
            <a:tailEnd type="none" w="sm" len="sm"/>
          </a:ln>
        </p:spPr>
        <p:txBody>
          <a:bodyPr spcFirstLastPara="1" wrap="square" lIns="91425" tIns="45700" rIns="91425" bIns="45700" anchor="t" anchorCtr="0">
            <a:noAutofit/>
          </a:bodyPr>
          <a:lstStyle/>
          <a:p>
            <a:pPr marL="228600" lvl="0" indent="-217646" algn="l" rtl="0">
              <a:lnSpc>
                <a:spcPct val="130000"/>
              </a:lnSpc>
              <a:spcBef>
                <a:spcPts val="1200"/>
              </a:spcBef>
              <a:spcAft>
                <a:spcPts val="0"/>
              </a:spcAft>
              <a:buClr>
                <a:schemeClr val="dk1"/>
              </a:buClr>
              <a:buSzPts val="1600"/>
              <a:buFont typeface="Noto Sans Symbols"/>
              <a:buChar char="▪"/>
            </a:pPr>
            <a:r>
              <a:rPr lang="en-US" sz="1600" dirty="0">
                <a:solidFill>
                  <a:schemeClr val="dk1"/>
                </a:solidFill>
                <a:latin typeface="Verdana"/>
                <a:ea typeface="Verdana"/>
                <a:cs typeface="Verdana"/>
                <a:sym typeface="Verdana"/>
              </a:rPr>
              <a:t>The individual is emphasized ahead of their disability, as disability is just one part of their identity.</a:t>
            </a:r>
            <a:endParaRPr sz="1600" dirty="0">
              <a:solidFill>
                <a:schemeClr val="dk1"/>
              </a:solidFill>
              <a:latin typeface="Verdana"/>
              <a:ea typeface="Verdana"/>
              <a:cs typeface="Verdana"/>
              <a:sym typeface="Verdana"/>
            </a:endParaRPr>
          </a:p>
          <a:p>
            <a:pPr marL="228600" lvl="0" indent="-217646" algn="l" rtl="0">
              <a:lnSpc>
                <a:spcPct val="130000"/>
              </a:lnSpc>
              <a:spcBef>
                <a:spcPts val="1200"/>
              </a:spcBef>
              <a:spcAft>
                <a:spcPts val="0"/>
              </a:spcAft>
              <a:buClr>
                <a:schemeClr val="dk1"/>
              </a:buClr>
              <a:buSzPts val="1600"/>
              <a:buFont typeface="Noto Sans Symbols"/>
              <a:buChar char="▪"/>
            </a:pPr>
            <a:r>
              <a:rPr lang="en-US" sz="1600" dirty="0">
                <a:solidFill>
                  <a:schemeClr val="dk1"/>
                </a:solidFill>
                <a:latin typeface="Verdana"/>
                <a:ea typeface="Verdana"/>
                <a:cs typeface="Verdana"/>
                <a:sym typeface="Verdana"/>
              </a:rPr>
              <a:t>Aims to recognize humanity first.</a:t>
            </a:r>
            <a:endParaRPr sz="1600" dirty="0">
              <a:solidFill>
                <a:schemeClr val="dk1"/>
              </a:solidFill>
              <a:latin typeface="Verdana"/>
              <a:ea typeface="Verdana"/>
              <a:cs typeface="Verdana"/>
              <a:sym typeface="Verdana"/>
            </a:endParaRPr>
          </a:p>
          <a:p>
            <a:pPr marL="734854" lvl="1" indent="-285750" algn="l" rtl="0">
              <a:lnSpc>
                <a:spcPct val="115000"/>
              </a:lnSpc>
              <a:spcBef>
                <a:spcPts val="1200"/>
              </a:spcBef>
              <a:spcAft>
                <a:spcPts val="0"/>
              </a:spcAft>
              <a:buSzPts val="1600"/>
              <a:buChar char="▪"/>
            </a:pPr>
            <a:r>
              <a:rPr lang="en-US" sz="1600" dirty="0">
                <a:solidFill>
                  <a:schemeClr val="dk1"/>
                </a:solidFill>
                <a:latin typeface="Verdana"/>
                <a:ea typeface="Verdana"/>
                <a:cs typeface="Verdana"/>
                <a:sym typeface="Verdana"/>
              </a:rPr>
              <a:t>Person with a disability.</a:t>
            </a:r>
            <a:endParaRPr sz="1600" dirty="0"/>
          </a:p>
          <a:p>
            <a:pPr marL="685800" lvl="1" indent="-236696" algn="l" rtl="0">
              <a:lnSpc>
                <a:spcPct val="115000"/>
              </a:lnSpc>
              <a:spcBef>
                <a:spcPts val="1200"/>
              </a:spcBef>
              <a:spcAft>
                <a:spcPts val="0"/>
              </a:spcAft>
              <a:buClr>
                <a:schemeClr val="dk1"/>
              </a:buClr>
              <a:buSzPts val="1600"/>
              <a:buFont typeface="Noto Sans Symbols"/>
              <a:buChar char="▪"/>
            </a:pPr>
            <a:r>
              <a:rPr lang="en-US" sz="1600" dirty="0">
                <a:solidFill>
                  <a:schemeClr val="dk1"/>
                </a:solidFill>
                <a:latin typeface="Verdana"/>
                <a:ea typeface="Verdana"/>
                <a:cs typeface="Verdana"/>
                <a:sym typeface="Verdana"/>
              </a:rPr>
              <a:t>Individual with… epilepsy, an intellectual disability, a mental illness.</a:t>
            </a:r>
            <a:endParaRPr sz="1600" dirty="0"/>
          </a:p>
          <a:p>
            <a:pPr marL="685800" lvl="1" indent="-236696" algn="l" rtl="0">
              <a:lnSpc>
                <a:spcPct val="115000"/>
              </a:lnSpc>
              <a:spcBef>
                <a:spcPts val="1200"/>
              </a:spcBef>
              <a:spcAft>
                <a:spcPts val="0"/>
              </a:spcAft>
              <a:buClr>
                <a:schemeClr val="dk1"/>
              </a:buClr>
              <a:buSzPts val="1600"/>
              <a:buFont typeface="Noto Sans Symbols"/>
              <a:buChar char="▪"/>
            </a:pPr>
            <a:r>
              <a:rPr lang="en-US" sz="1600" dirty="0">
                <a:solidFill>
                  <a:schemeClr val="dk1"/>
                </a:solidFill>
                <a:latin typeface="Verdana"/>
                <a:ea typeface="Verdana"/>
                <a:cs typeface="Verdana"/>
                <a:sym typeface="Verdana"/>
              </a:rPr>
              <a:t>Person who is… deaf, blind, hard of hearing.</a:t>
            </a:r>
            <a:endParaRPr sz="1600" dirty="0"/>
          </a:p>
          <a:p>
            <a:pPr marL="685800" lvl="1" indent="-236696" algn="l" rtl="0">
              <a:lnSpc>
                <a:spcPct val="115000"/>
              </a:lnSpc>
              <a:spcBef>
                <a:spcPts val="1200"/>
              </a:spcBef>
              <a:spcAft>
                <a:spcPts val="0"/>
              </a:spcAft>
              <a:buClr>
                <a:schemeClr val="dk1"/>
              </a:buClr>
              <a:buSzPts val="1600"/>
              <a:buFont typeface="Noto Sans Symbols"/>
              <a:buChar char="▪"/>
            </a:pPr>
            <a:r>
              <a:rPr lang="en-US" sz="1600" dirty="0">
                <a:solidFill>
                  <a:schemeClr val="dk1"/>
                </a:solidFill>
                <a:latin typeface="Verdana"/>
                <a:ea typeface="Verdana"/>
                <a:cs typeface="Verdana"/>
                <a:sym typeface="Verdana"/>
              </a:rPr>
              <a:t>Individual who uses … a wheelchair, a walker, an assistive device.</a:t>
            </a:r>
            <a:endParaRPr sz="1600" dirty="0"/>
          </a:p>
          <a:p>
            <a:pPr marL="685800" lvl="1" indent="-236696" algn="l" rtl="0">
              <a:lnSpc>
                <a:spcPct val="115000"/>
              </a:lnSpc>
              <a:spcBef>
                <a:spcPts val="1200"/>
              </a:spcBef>
              <a:spcAft>
                <a:spcPts val="0"/>
              </a:spcAft>
              <a:buClr>
                <a:schemeClr val="dk1"/>
              </a:buClr>
              <a:buSzPts val="1600"/>
              <a:buFont typeface="Noto Sans Symbols"/>
              <a:buChar char="▪"/>
            </a:pPr>
            <a:r>
              <a:rPr lang="en-US" sz="1600" dirty="0">
                <a:solidFill>
                  <a:schemeClr val="dk1"/>
                </a:solidFill>
                <a:latin typeface="Verdana"/>
                <a:ea typeface="Verdana"/>
                <a:cs typeface="Verdana"/>
                <a:sym typeface="Verdana"/>
              </a:rPr>
              <a:t>Person who has… depression, anxiety, ADHD.</a:t>
            </a:r>
            <a:endParaRPr sz="1600" dirty="0"/>
          </a:p>
        </p:txBody>
      </p:sp>
      <p:sp>
        <p:nvSpPr>
          <p:cNvPr id="184" name="Google Shape;184;p19"/>
          <p:cNvSpPr txBox="1">
            <a:spLocks noGrp="1"/>
          </p:cNvSpPr>
          <p:nvPr>
            <p:ph type="body" idx="3"/>
          </p:nvPr>
        </p:nvSpPr>
        <p:spPr>
          <a:xfrm>
            <a:off x="6019801" y="1681163"/>
            <a:ext cx="5335587" cy="614168"/>
          </a:xfrm>
          <a:prstGeom prst="rect">
            <a:avLst/>
          </a:prstGeom>
          <a:noFill/>
          <a:ln w="9525" cap="flat" cmpd="sng">
            <a:solidFill>
              <a:srgbClr val="00274C"/>
            </a:solidFill>
            <a:prstDash val="solid"/>
            <a:round/>
            <a:headEnd type="none" w="sm" len="sm"/>
            <a:tailEnd type="none" w="sm" len="sm"/>
          </a:ln>
        </p:spPr>
        <p:txBody>
          <a:bodyPr spcFirstLastPara="1" wrap="square" lIns="91425" tIns="45700" rIns="91425" bIns="45700" anchor="ctr" anchorCtr="0">
            <a:normAutofit/>
          </a:bodyPr>
          <a:lstStyle/>
          <a:p>
            <a:pPr marL="0" marR="0" lvl="0" indent="0" algn="ctr" rtl="0">
              <a:lnSpc>
                <a:spcPct val="120000"/>
              </a:lnSpc>
              <a:spcBef>
                <a:spcPts val="0"/>
              </a:spcBef>
              <a:spcAft>
                <a:spcPts val="0"/>
              </a:spcAft>
              <a:buSzPts val="2595"/>
              <a:buNone/>
            </a:pPr>
            <a:r>
              <a:rPr lang="en-US" b="1" i="0" u="none" strike="noStrike">
                <a:solidFill>
                  <a:srgbClr val="00274C"/>
                </a:solidFill>
                <a:latin typeface="Verdana"/>
                <a:ea typeface="Verdana"/>
                <a:cs typeface="Verdana"/>
                <a:sym typeface="Verdana"/>
              </a:rPr>
              <a:t>Identity-First Language</a:t>
            </a:r>
            <a:endParaRPr>
              <a:solidFill>
                <a:srgbClr val="00274C"/>
              </a:solidFill>
            </a:endParaRPr>
          </a:p>
        </p:txBody>
      </p:sp>
      <p:sp>
        <p:nvSpPr>
          <p:cNvPr id="185" name="Google Shape;185;p19"/>
          <p:cNvSpPr txBox="1">
            <a:spLocks noGrp="1"/>
          </p:cNvSpPr>
          <p:nvPr>
            <p:ph type="body" idx="4"/>
          </p:nvPr>
        </p:nvSpPr>
        <p:spPr>
          <a:xfrm>
            <a:off x="6019800" y="2295331"/>
            <a:ext cx="5335588" cy="4438844"/>
          </a:xfrm>
          <a:prstGeom prst="rect">
            <a:avLst/>
          </a:prstGeom>
          <a:noFill/>
          <a:ln w="9525" cap="flat" cmpd="sng">
            <a:solidFill>
              <a:srgbClr val="00274C"/>
            </a:solidFill>
            <a:prstDash val="solid"/>
            <a:round/>
            <a:headEnd type="none" w="sm" len="sm"/>
            <a:tailEnd type="none" w="sm" len="sm"/>
          </a:ln>
        </p:spPr>
        <p:txBody>
          <a:bodyPr spcFirstLastPara="1" wrap="square" lIns="91425" tIns="45700" rIns="91425" bIns="45700" anchor="t" anchorCtr="0">
            <a:noAutofit/>
          </a:bodyPr>
          <a:lstStyle/>
          <a:p>
            <a:pPr marL="228600" lvl="0" indent="-215900" algn="l" rtl="0">
              <a:lnSpc>
                <a:spcPct val="130000"/>
              </a:lnSpc>
              <a:spcBef>
                <a:spcPts val="1200"/>
              </a:spcBef>
              <a:spcAft>
                <a:spcPts val="0"/>
              </a:spcAft>
              <a:buClr>
                <a:schemeClr val="dk1"/>
              </a:buClr>
              <a:buSzPts val="1600"/>
              <a:buFont typeface="Noto Sans Symbols"/>
              <a:buChar char="▪"/>
            </a:pPr>
            <a:r>
              <a:rPr lang="en-US" sz="1600">
                <a:solidFill>
                  <a:schemeClr val="dk1"/>
                </a:solidFill>
                <a:latin typeface="Verdana"/>
                <a:ea typeface="Verdana"/>
                <a:cs typeface="Verdana"/>
                <a:sym typeface="Verdana"/>
              </a:rPr>
              <a:t>Challenges negative connotations by claiming disability directly.</a:t>
            </a:r>
            <a:endParaRPr sz="1600"/>
          </a:p>
          <a:p>
            <a:pPr marL="228600" lvl="0" indent="-215900" algn="l" rtl="0">
              <a:lnSpc>
                <a:spcPct val="130000"/>
              </a:lnSpc>
              <a:spcBef>
                <a:spcPts val="1200"/>
              </a:spcBef>
              <a:spcAft>
                <a:spcPts val="0"/>
              </a:spcAft>
              <a:buClr>
                <a:schemeClr val="dk1"/>
              </a:buClr>
              <a:buSzPts val="1600"/>
              <a:buFont typeface="Noto Sans Symbols"/>
              <a:buChar char="▪"/>
            </a:pPr>
            <a:r>
              <a:rPr lang="en-US" sz="1600">
                <a:solidFill>
                  <a:schemeClr val="dk1"/>
                </a:solidFill>
                <a:latin typeface="Verdana"/>
                <a:ea typeface="Verdana"/>
                <a:cs typeface="Verdana"/>
                <a:sym typeface="Verdana"/>
              </a:rPr>
              <a:t>Acknowledges disability as an integral part of identity.</a:t>
            </a:r>
            <a:endParaRPr sz="1600"/>
          </a:p>
          <a:p>
            <a:pPr marL="685800" lvl="1" indent="-234950" algn="l" rtl="0">
              <a:lnSpc>
                <a:spcPct val="115000"/>
              </a:lnSpc>
              <a:spcBef>
                <a:spcPts val="1200"/>
              </a:spcBef>
              <a:spcAft>
                <a:spcPts val="0"/>
              </a:spcAft>
              <a:buClr>
                <a:schemeClr val="dk1"/>
              </a:buClr>
              <a:buSzPts val="1600"/>
              <a:buFont typeface="Noto Sans Symbols"/>
              <a:buChar char="▪"/>
            </a:pPr>
            <a:r>
              <a:rPr lang="en-US" sz="1600">
                <a:solidFill>
                  <a:schemeClr val="dk1"/>
                </a:solidFill>
                <a:latin typeface="Verdana"/>
                <a:ea typeface="Verdana"/>
                <a:cs typeface="Verdana"/>
                <a:sym typeface="Verdana"/>
              </a:rPr>
              <a:t>Disabled person.</a:t>
            </a:r>
            <a:endParaRPr sz="1600"/>
          </a:p>
          <a:p>
            <a:pPr marL="685800" lvl="1" indent="-234950" algn="l" rtl="0">
              <a:lnSpc>
                <a:spcPct val="115000"/>
              </a:lnSpc>
              <a:spcBef>
                <a:spcPts val="1200"/>
              </a:spcBef>
              <a:spcAft>
                <a:spcPts val="0"/>
              </a:spcAft>
              <a:buClr>
                <a:schemeClr val="dk1"/>
              </a:buClr>
              <a:buSzPts val="1600"/>
              <a:buFont typeface="Noto Sans Symbols"/>
              <a:buChar char="▪"/>
            </a:pPr>
            <a:r>
              <a:rPr lang="en-US" sz="1600">
                <a:solidFill>
                  <a:schemeClr val="dk1"/>
                </a:solidFill>
                <a:latin typeface="Verdana"/>
                <a:ea typeface="Verdana"/>
                <a:cs typeface="Verdana"/>
                <a:sym typeface="Verdana"/>
              </a:rPr>
              <a:t>Deaf/deaf person (“D” refers to culture, “d” refers to the medical condition).</a:t>
            </a:r>
            <a:endParaRPr sz="1600"/>
          </a:p>
          <a:p>
            <a:pPr marL="685800" lvl="1" indent="-234950" algn="l" rtl="0">
              <a:lnSpc>
                <a:spcPct val="115000"/>
              </a:lnSpc>
              <a:spcBef>
                <a:spcPts val="1200"/>
              </a:spcBef>
              <a:spcAft>
                <a:spcPts val="0"/>
              </a:spcAft>
              <a:buClr>
                <a:schemeClr val="dk1"/>
              </a:buClr>
              <a:buSzPts val="1600"/>
              <a:buFont typeface="Noto Sans Symbols"/>
              <a:buChar char="▪"/>
            </a:pPr>
            <a:r>
              <a:rPr lang="en-US" sz="1600">
                <a:solidFill>
                  <a:schemeClr val="dk1"/>
                </a:solidFill>
                <a:latin typeface="Verdana"/>
                <a:ea typeface="Verdana"/>
                <a:cs typeface="Verdana"/>
                <a:sym typeface="Verdana"/>
              </a:rPr>
              <a:t>Autistic person.</a:t>
            </a:r>
            <a:endParaRPr sz="1600"/>
          </a:p>
          <a:p>
            <a:pPr marL="228600" lvl="0" indent="-215900" algn="l" rtl="0">
              <a:lnSpc>
                <a:spcPct val="115000"/>
              </a:lnSpc>
              <a:spcBef>
                <a:spcPts val="1200"/>
              </a:spcBef>
              <a:spcAft>
                <a:spcPts val="0"/>
              </a:spcAft>
              <a:buClr>
                <a:schemeClr val="dk1"/>
              </a:buClr>
              <a:buSzPts val="1600"/>
              <a:buFont typeface="Noto Sans Symbols"/>
              <a:buChar char="▪"/>
            </a:pPr>
            <a:r>
              <a:rPr lang="en-US" sz="1600">
                <a:solidFill>
                  <a:schemeClr val="dk1"/>
                </a:solidFill>
                <a:latin typeface="Verdana"/>
                <a:ea typeface="Verdana"/>
                <a:cs typeface="Verdana"/>
                <a:sym typeface="Verdana"/>
              </a:rPr>
              <a:t>AHEAD (Association on Higher Education and Disability) has adopted the use of Identity-First language.</a:t>
            </a:r>
            <a:endParaRPr sz="1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2"/>
          <p:cNvSpPr txBox="1">
            <a:spLocks noGrp="1"/>
          </p:cNvSpPr>
          <p:nvPr>
            <p:ph type="title"/>
          </p:nvPr>
        </p:nvSpPr>
        <p:spPr>
          <a:xfrm>
            <a:off x="147735" y="197174"/>
            <a:ext cx="996664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4400"/>
              <a:buFont typeface="Verdana"/>
              <a:buNone/>
            </a:pPr>
            <a:r>
              <a:rPr lang="en-US"/>
              <a:t>Agenda</a:t>
            </a:r>
            <a:endParaRPr/>
          </a:p>
        </p:txBody>
      </p:sp>
      <p:sp>
        <p:nvSpPr>
          <p:cNvPr id="72" name="Google Shape;72;p2"/>
          <p:cNvSpPr txBox="1">
            <a:spLocks noGrp="1"/>
          </p:cNvSpPr>
          <p:nvPr>
            <p:ph type="body" idx="1"/>
          </p:nvPr>
        </p:nvSpPr>
        <p:spPr>
          <a:xfrm>
            <a:off x="147735" y="1782146"/>
            <a:ext cx="11206065" cy="4777273"/>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70000"/>
              </a:lnSpc>
              <a:spcBef>
                <a:spcPts val="1200"/>
              </a:spcBef>
              <a:spcAft>
                <a:spcPts val="0"/>
              </a:spcAft>
              <a:buClr>
                <a:schemeClr val="dk1"/>
              </a:buClr>
              <a:buSzPct val="142857"/>
              <a:buNone/>
            </a:pPr>
            <a:r>
              <a:rPr lang="en-US"/>
              <a:t>Disability is an integral part of the university’s diversity, equity, inclusion, and accessibility (DEI</a:t>
            </a:r>
            <a:r>
              <a:rPr lang="en-US" b="1"/>
              <a:t>A</a:t>
            </a:r>
            <a:r>
              <a:rPr lang="en-US"/>
              <a:t>) efforts. It is important to be part of a culture that supports and embraces disability inclusion. This session will cover:</a:t>
            </a:r>
            <a:endParaRPr/>
          </a:p>
          <a:p>
            <a:pPr marL="635000" lvl="0" indent="-438150" algn="l" rtl="0">
              <a:lnSpc>
                <a:spcPct val="170000"/>
              </a:lnSpc>
              <a:spcBef>
                <a:spcPts val="1200"/>
              </a:spcBef>
              <a:spcAft>
                <a:spcPts val="0"/>
              </a:spcAft>
              <a:buSzPct val="142857"/>
              <a:buChar char="▪"/>
            </a:pPr>
            <a:r>
              <a:rPr lang="en-US"/>
              <a:t>Who we are and what we do</a:t>
            </a:r>
            <a:endParaRPr/>
          </a:p>
          <a:p>
            <a:pPr marL="635000" lvl="0" indent="-438150" algn="l" rtl="0">
              <a:lnSpc>
                <a:spcPct val="170000"/>
              </a:lnSpc>
              <a:spcBef>
                <a:spcPts val="1200"/>
              </a:spcBef>
              <a:spcAft>
                <a:spcPts val="0"/>
              </a:spcAft>
              <a:buSzPct val="142857"/>
              <a:buChar char="▪"/>
            </a:pPr>
            <a:r>
              <a:rPr lang="en-US"/>
              <a:t>Ableism and language etiquette</a:t>
            </a:r>
            <a:endParaRPr/>
          </a:p>
          <a:p>
            <a:pPr marL="635000" lvl="0" indent="-438150" algn="l" rtl="0">
              <a:lnSpc>
                <a:spcPct val="170000"/>
              </a:lnSpc>
              <a:spcBef>
                <a:spcPts val="1200"/>
              </a:spcBef>
              <a:spcAft>
                <a:spcPts val="0"/>
              </a:spcAft>
              <a:buSzPct val="142857"/>
              <a:buChar char="▪"/>
            </a:pPr>
            <a:r>
              <a:rPr lang="en-US"/>
              <a:t>Communication strategies</a:t>
            </a:r>
            <a:endParaRPr/>
          </a:p>
          <a:p>
            <a:pPr marL="635000" lvl="0" indent="-438150" algn="l" rtl="0">
              <a:lnSpc>
                <a:spcPct val="170000"/>
              </a:lnSpc>
              <a:spcBef>
                <a:spcPts val="1200"/>
              </a:spcBef>
              <a:spcAft>
                <a:spcPts val="0"/>
              </a:spcAft>
              <a:buSzPct val="142857"/>
              <a:buChar char="▪"/>
            </a:pPr>
            <a:r>
              <a:rPr lang="en-US"/>
              <a:t>Creating and maintaining inclusive environments</a:t>
            </a:r>
            <a:endParaRPr/>
          </a:p>
          <a:p>
            <a:pPr marL="635000" lvl="0" indent="-438150" algn="l" rtl="0">
              <a:lnSpc>
                <a:spcPct val="170000"/>
              </a:lnSpc>
              <a:spcBef>
                <a:spcPts val="1200"/>
              </a:spcBef>
              <a:spcAft>
                <a:spcPts val="0"/>
              </a:spcAft>
              <a:buSzPct val="142857"/>
              <a:buChar char="▪"/>
            </a:pPr>
            <a:r>
              <a:rPr lang="en-US"/>
              <a:t>Time for questions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1"/>
          <p:cNvSpPr txBox="1">
            <a:spLocks noGrp="1"/>
          </p:cNvSpPr>
          <p:nvPr>
            <p:ph type="title"/>
          </p:nvPr>
        </p:nvSpPr>
        <p:spPr>
          <a:xfrm>
            <a:off x="190336" y="197174"/>
            <a:ext cx="919645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4400"/>
              <a:buFont typeface="Verdana"/>
              <a:buNone/>
            </a:pPr>
            <a:r>
              <a:rPr lang="en-US"/>
              <a:t>Keep in Mind</a:t>
            </a:r>
            <a:endParaRPr/>
          </a:p>
        </p:txBody>
      </p:sp>
      <p:sp>
        <p:nvSpPr>
          <p:cNvPr id="191" name="Google Shape;191;p21"/>
          <p:cNvSpPr txBox="1">
            <a:spLocks noGrp="1"/>
          </p:cNvSpPr>
          <p:nvPr>
            <p:ph type="body" idx="1"/>
          </p:nvPr>
        </p:nvSpPr>
        <p:spPr>
          <a:xfrm>
            <a:off x="190325" y="1690700"/>
            <a:ext cx="9700500" cy="5078400"/>
          </a:xfrm>
          <a:prstGeom prst="rect">
            <a:avLst/>
          </a:prstGeom>
          <a:noFill/>
          <a:ln>
            <a:noFill/>
          </a:ln>
        </p:spPr>
        <p:txBody>
          <a:bodyPr spcFirstLastPara="1" wrap="square" lIns="91425" tIns="45700" rIns="91425" bIns="45700" anchor="t" anchorCtr="0">
            <a:normAutofit fontScale="85000" lnSpcReduction="20000"/>
          </a:bodyPr>
          <a:lstStyle/>
          <a:p>
            <a:pPr marL="228600" lvl="0" indent="-255269" algn="l" rtl="0">
              <a:lnSpc>
                <a:spcPct val="150000"/>
              </a:lnSpc>
              <a:spcBef>
                <a:spcPts val="0"/>
              </a:spcBef>
              <a:spcAft>
                <a:spcPts val="0"/>
              </a:spcAft>
              <a:buClr>
                <a:schemeClr val="dk1"/>
              </a:buClr>
              <a:buSzPct val="100000"/>
              <a:buFont typeface="Noto Sans Symbols"/>
              <a:buChar char="▪"/>
            </a:pPr>
            <a:r>
              <a:rPr lang="en-US" b="1" dirty="0"/>
              <a:t>Disability </a:t>
            </a:r>
            <a:r>
              <a:rPr lang="en-US" dirty="0"/>
              <a:t>and </a:t>
            </a:r>
            <a:r>
              <a:rPr lang="en-US" b="1" dirty="0"/>
              <a:t>disabled</a:t>
            </a:r>
            <a:r>
              <a:rPr lang="en-US" dirty="0"/>
              <a:t> are not bad words.</a:t>
            </a:r>
            <a:endParaRPr dirty="0"/>
          </a:p>
          <a:p>
            <a:pPr marL="228600" lvl="0" indent="-255269" algn="l" rtl="0">
              <a:lnSpc>
                <a:spcPct val="150000"/>
              </a:lnSpc>
              <a:spcBef>
                <a:spcPts val="1800"/>
              </a:spcBef>
              <a:spcAft>
                <a:spcPts val="0"/>
              </a:spcAft>
              <a:buClr>
                <a:srgbClr val="00274C"/>
              </a:buClr>
              <a:buSzPct val="100000"/>
              <a:buFont typeface="Noto Sans Symbols"/>
              <a:buChar char="▪"/>
            </a:pPr>
            <a:r>
              <a:rPr lang="en-US" dirty="0">
                <a:solidFill>
                  <a:srgbClr val="00274C"/>
                </a:solidFill>
              </a:rPr>
              <a:t>Challenge yourself to remove words and characterizations that may be offensive to others or outdated.</a:t>
            </a:r>
            <a:endParaRPr dirty="0"/>
          </a:p>
          <a:p>
            <a:pPr marL="685800" lvl="1" indent="-251460" algn="l" rtl="0">
              <a:lnSpc>
                <a:spcPct val="150000"/>
              </a:lnSpc>
              <a:spcBef>
                <a:spcPts val="1800"/>
              </a:spcBef>
              <a:spcAft>
                <a:spcPts val="0"/>
              </a:spcAft>
              <a:buClr>
                <a:srgbClr val="00274C"/>
              </a:buClr>
              <a:buSzPct val="100000"/>
              <a:buChar char="▪"/>
            </a:pPr>
            <a:r>
              <a:rPr lang="en-US" dirty="0">
                <a:solidFill>
                  <a:srgbClr val="00274C"/>
                </a:solidFill>
              </a:rPr>
              <a:t>There are very few instances where you would use “challenged” or “special needs.”</a:t>
            </a:r>
            <a:endParaRPr dirty="0"/>
          </a:p>
          <a:p>
            <a:pPr marL="228600" lvl="0" indent="-255269" algn="l" rtl="0">
              <a:lnSpc>
                <a:spcPct val="150000"/>
              </a:lnSpc>
              <a:spcBef>
                <a:spcPts val="1800"/>
              </a:spcBef>
              <a:spcAft>
                <a:spcPts val="0"/>
              </a:spcAft>
              <a:buClr>
                <a:srgbClr val="00274C"/>
              </a:buClr>
              <a:buSzPct val="100000"/>
              <a:buFont typeface="Noto Sans Symbols"/>
              <a:buChar char="▪"/>
            </a:pPr>
            <a:r>
              <a:rPr lang="en-US" dirty="0">
                <a:solidFill>
                  <a:srgbClr val="00274C"/>
                </a:solidFill>
              </a:rPr>
              <a:t>Ask what is preferred, if you feel comfortable doing so.</a:t>
            </a:r>
            <a:endParaRPr dirty="0"/>
          </a:p>
          <a:p>
            <a:pPr marL="228600" lvl="0" indent="-255269" algn="l" rtl="0">
              <a:lnSpc>
                <a:spcPct val="150000"/>
              </a:lnSpc>
              <a:spcBef>
                <a:spcPts val="1800"/>
              </a:spcBef>
              <a:spcAft>
                <a:spcPts val="0"/>
              </a:spcAft>
              <a:buClr>
                <a:srgbClr val="00274C"/>
              </a:buClr>
              <a:buSzPct val="100000"/>
              <a:buFont typeface="Noto Sans Symbols"/>
              <a:buChar char="▪"/>
            </a:pPr>
            <a:r>
              <a:rPr lang="en-US" dirty="0">
                <a:solidFill>
                  <a:srgbClr val="00274C"/>
                </a:solidFill>
              </a:rPr>
              <a:t>Pay attention to how someone refers to themselves.</a:t>
            </a:r>
          </a:p>
          <a:p>
            <a:pPr marL="228600" lvl="0" indent="-255269" algn="l" rtl="0">
              <a:lnSpc>
                <a:spcPct val="150000"/>
              </a:lnSpc>
              <a:spcBef>
                <a:spcPts val="1800"/>
              </a:spcBef>
              <a:spcAft>
                <a:spcPts val="0"/>
              </a:spcAft>
              <a:buClr>
                <a:srgbClr val="00274C"/>
              </a:buClr>
              <a:buSzPct val="100000"/>
              <a:buFont typeface="Noto Sans Symbols"/>
              <a:buChar char="▪"/>
            </a:pPr>
            <a:r>
              <a:rPr lang="en-US" dirty="0">
                <a:solidFill>
                  <a:srgbClr val="00274C"/>
                </a:solidFill>
              </a:rPr>
              <a:t>Acknowledge that language evolves over time.</a:t>
            </a:r>
            <a:endParaRPr dirty="0"/>
          </a:p>
        </p:txBody>
      </p:sp>
      <p:pic>
        <p:nvPicPr>
          <p:cNvPr id="192" name="Google Shape;192;p21" descr="A blue outline of a head with a brain inside"/>
          <p:cNvPicPr preferRelativeResize="0"/>
          <p:nvPr/>
        </p:nvPicPr>
        <p:blipFill rotWithShape="1">
          <a:blip r:embed="rId3">
            <a:alphaModFix/>
          </a:blip>
          <a:srcRect/>
          <a:stretch/>
        </p:blipFill>
        <p:spPr>
          <a:xfrm flipH="1">
            <a:off x="9717612" y="2643945"/>
            <a:ext cx="2385402" cy="238540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2"/>
          <p:cNvSpPr txBox="1">
            <a:spLocks noGrp="1"/>
          </p:cNvSpPr>
          <p:nvPr>
            <p:ph type="title"/>
          </p:nvPr>
        </p:nvSpPr>
        <p:spPr>
          <a:xfrm>
            <a:off x="190336" y="197174"/>
            <a:ext cx="919645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4400"/>
              <a:buFont typeface="Verdana"/>
              <a:buNone/>
            </a:pPr>
            <a:r>
              <a:rPr lang="en-US"/>
              <a:t>Language to Avoid</a:t>
            </a:r>
            <a:endParaRPr/>
          </a:p>
        </p:txBody>
      </p:sp>
      <p:sp>
        <p:nvSpPr>
          <p:cNvPr id="198" name="Google Shape;198;p22"/>
          <p:cNvSpPr txBox="1">
            <a:spLocks noGrp="1"/>
          </p:cNvSpPr>
          <p:nvPr>
            <p:ph type="body" idx="1"/>
          </p:nvPr>
        </p:nvSpPr>
        <p:spPr>
          <a:xfrm>
            <a:off x="190336" y="1690688"/>
            <a:ext cx="5346864" cy="5167312"/>
          </a:xfrm>
          <a:prstGeom prst="rect">
            <a:avLst/>
          </a:prstGeom>
          <a:noFill/>
          <a:ln>
            <a:noFill/>
          </a:ln>
        </p:spPr>
        <p:txBody>
          <a:bodyPr spcFirstLastPara="1" wrap="square" lIns="91425" tIns="45700" rIns="91425" bIns="45700" anchor="t" anchorCtr="0">
            <a:normAutofit fontScale="70000" lnSpcReduction="20000"/>
          </a:bodyPr>
          <a:lstStyle/>
          <a:p>
            <a:pPr marL="228600" lvl="0" indent="-228600" algn="l" rtl="0">
              <a:lnSpc>
                <a:spcPct val="150000"/>
              </a:lnSpc>
              <a:spcBef>
                <a:spcPts val="0"/>
              </a:spcBef>
              <a:spcAft>
                <a:spcPts val="0"/>
              </a:spcAft>
              <a:buClr>
                <a:schemeClr val="dk1"/>
              </a:buClr>
              <a:buSzPct val="100000"/>
              <a:buFont typeface="Noto Sans Symbols"/>
              <a:buChar char="▪"/>
            </a:pPr>
            <a:r>
              <a:rPr lang="en-US" dirty="0"/>
              <a:t>Language with negative overtones:</a:t>
            </a:r>
            <a:endParaRPr dirty="0"/>
          </a:p>
          <a:p>
            <a:pPr marL="685800" lvl="1" indent="-228600" algn="l" rtl="0">
              <a:lnSpc>
                <a:spcPct val="150000"/>
              </a:lnSpc>
              <a:spcBef>
                <a:spcPts val="1800"/>
              </a:spcBef>
              <a:spcAft>
                <a:spcPts val="0"/>
              </a:spcAft>
              <a:buClr>
                <a:schemeClr val="dk1"/>
              </a:buClr>
              <a:buSzPct val="100000"/>
              <a:buChar char="▪"/>
            </a:pPr>
            <a:r>
              <a:rPr lang="en-US" dirty="0"/>
              <a:t>Stroke </a:t>
            </a:r>
            <a:r>
              <a:rPr lang="en-US" b="1" dirty="0"/>
              <a:t>victim</a:t>
            </a:r>
            <a:endParaRPr dirty="0"/>
          </a:p>
          <a:p>
            <a:pPr marL="685800" lvl="1" indent="-228600" algn="l" rtl="0">
              <a:lnSpc>
                <a:spcPct val="150000"/>
              </a:lnSpc>
              <a:spcBef>
                <a:spcPts val="1800"/>
              </a:spcBef>
              <a:spcAft>
                <a:spcPts val="0"/>
              </a:spcAft>
              <a:buClr>
                <a:schemeClr val="dk1"/>
              </a:buClr>
              <a:buSzPct val="100000"/>
              <a:buChar char="▪"/>
            </a:pPr>
            <a:r>
              <a:rPr lang="en-US" b="1" dirty="0"/>
              <a:t>Afflicted with</a:t>
            </a:r>
            <a:r>
              <a:rPr lang="en-US" dirty="0"/>
              <a:t> cerebral palsy</a:t>
            </a:r>
            <a:endParaRPr dirty="0"/>
          </a:p>
          <a:p>
            <a:pPr marL="685800" lvl="1" indent="-228600" algn="l" rtl="0">
              <a:lnSpc>
                <a:spcPct val="150000"/>
              </a:lnSpc>
              <a:spcBef>
                <a:spcPts val="1800"/>
              </a:spcBef>
              <a:spcAft>
                <a:spcPts val="0"/>
              </a:spcAft>
              <a:buClr>
                <a:schemeClr val="dk1"/>
              </a:buClr>
              <a:buSzPct val="100000"/>
              <a:buChar char="▪"/>
            </a:pPr>
            <a:r>
              <a:rPr lang="en-US" b="1" dirty="0"/>
              <a:t>Suffering from</a:t>
            </a:r>
            <a:r>
              <a:rPr lang="en-US" dirty="0"/>
              <a:t> anxiety</a:t>
            </a:r>
            <a:endParaRPr dirty="0"/>
          </a:p>
          <a:p>
            <a:pPr marL="685800" lvl="1" indent="-228600" algn="l" rtl="0">
              <a:lnSpc>
                <a:spcPct val="150000"/>
              </a:lnSpc>
              <a:spcBef>
                <a:spcPts val="1800"/>
              </a:spcBef>
              <a:spcAft>
                <a:spcPts val="0"/>
              </a:spcAft>
              <a:buClr>
                <a:schemeClr val="dk1"/>
              </a:buClr>
              <a:buSzPct val="100000"/>
              <a:buChar char="▪"/>
            </a:pPr>
            <a:r>
              <a:rPr lang="en-US" dirty="0"/>
              <a:t>Wheelchair </a:t>
            </a:r>
            <a:r>
              <a:rPr lang="en-US" b="1" dirty="0"/>
              <a:t>bound</a:t>
            </a:r>
            <a:endParaRPr dirty="0"/>
          </a:p>
          <a:p>
            <a:pPr marL="228600" lvl="0" indent="-228600" algn="l" rtl="0">
              <a:lnSpc>
                <a:spcPct val="150000"/>
              </a:lnSpc>
              <a:spcBef>
                <a:spcPts val="1800"/>
              </a:spcBef>
              <a:spcAft>
                <a:spcPts val="0"/>
              </a:spcAft>
              <a:buClr>
                <a:schemeClr val="dk1"/>
              </a:buClr>
              <a:buSzPct val="100000"/>
              <a:buFont typeface="Noto Sans Symbols"/>
              <a:buChar char="▪"/>
            </a:pPr>
            <a:r>
              <a:rPr lang="en-US" dirty="0"/>
              <a:t>Language regarded as slurs:</a:t>
            </a:r>
            <a:endParaRPr dirty="0"/>
          </a:p>
          <a:p>
            <a:pPr marL="685800" lvl="1" indent="-228600" algn="l" rtl="0">
              <a:lnSpc>
                <a:spcPct val="150000"/>
              </a:lnSpc>
              <a:spcBef>
                <a:spcPts val="1800"/>
              </a:spcBef>
              <a:spcAft>
                <a:spcPts val="0"/>
              </a:spcAft>
              <a:buClr>
                <a:schemeClr val="dk1"/>
              </a:buClr>
              <a:buSzPct val="100000"/>
              <a:buChar char="▪"/>
            </a:pPr>
            <a:r>
              <a:rPr lang="en-US" dirty="0"/>
              <a:t>Crazy </a:t>
            </a:r>
            <a:endParaRPr dirty="0"/>
          </a:p>
          <a:p>
            <a:pPr marL="685800" lvl="1" indent="-228600" algn="l" rtl="0">
              <a:lnSpc>
                <a:spcPct val="150000"/>
              </a:lnSpc>
              <a:spcBef>
                <a:spcPts val="1800"/>
              </a:spcBef>
              <a:spcAft>
                <a:spcPts val="0"/>
              </a:spcAft>
              <a:buClr>
                <a:schemeClr val="dk1"/>
              </a:buClr>
              <a:buSzPct val="100000"/>
              <a:buChar char="▪"/>
            </a:pPr>
            <a:r>
              <a:rPr lang="en-US" dirty="0"/>
              <a:t>The R word</a:t>
            </a:r>
            <a:endParaRPr dirty="0"/>
          </a:p>
          <a:p>
            <a:pPr marL="685800" lvl="1" indent="-228600" algn="l" rtl="0">
              <a:lnSpc>
                <a:spcPct val="150000"/>
              </a:lnSpc>
              <a:spcBef>
                <a:spcPts val="1800"/>
              </a:spcBef>
              <a:spcAft>
                <a:spcPts val="0"/>
              </a:spcAft>
              <a:buClr>
                <a:schemeClr val="dk1"/>
              </a:buClr>
              <a:buSzPct val="100000"/>
              <a:buChar char="▪"/>
            </a:pPr>
            <a:r>
              <a:rPr lang="en-US" dirty="0"/>
              <a:t>Spaz</a:t>
            </a:r>
            <a:endParaRPr dirty="0"/>
          </a:p>
        </p:txBody>
      </p:sp>
      <p:sp>
        <p:nvSpPr>
          <p:cNvPr id="199" name="Google Shape;199;p22"/>
          <p:cNvSpPr txBox="1"/>
          <p:nvPr/>
        </p:nvSpPr>
        <p:spPr>
          <a:xfrm>
            <a:off x="5702136" y="1666876"/>
            <a:ext cx="5346864" cy="5078412"/>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50000"/>
              </a:lnSpc>
              <a:spcBef>
                <a:spcPts val="0"/>
              </a:spcBef>
              <a:spcAft>
                <a:spcPts val="0"/>
              </a:spcAft>
              <a:buClr>
                <a:schemeClr val="dk1"/>
              </a:buClr>
              <a:buSzPts val="2000"/>
              <a:buFont typeface="Noto Sans Symbols"/>
              <a:buChar char="▪"/>
            </a:pPr>
            <a:r>
              <a:rPr lang="en-US" sz="2000" b="0" i="0" u="none" strike="noStrike" cap="none" dirty="0">
                <a:solidFill>
                  <a:schemeClr val="dk1"/>
                </a:solidFill>
                <a:latin typeface="Verdana"/>
                <a:ea typeface="Verdana"/>
                <a:cs typeface="Verdana"/>
                <a:sym typeface="Verdana"/>
              </a:rPr>
              <a:t>Language that assumes knowledge about an individual’s experience because: </a:t>
            </a:r>
            <a:endParaRPr sz="1400" b="0" i="0" u="none" strike="noStrike" cap="none" dirty="0">
              <a:solidFill>
                <a:srgbClr val="000000"/>
              </a:solidFill>
              <a:latin typeface="Arial"/>
              <a:ea typeface="Arial"/>
              <a:cs typeface="Arial"/>
              <a:sym typeface="Arial"/>
            </a:endParaRPr>
          </a:p>
          <a:p>
            <a:pPr marL="685800" marR="0" lvl="1" indent="-228600" algn="l" rtl="0">
              <a:lnSpc>
                <a:spcPct val="150000"/>
              </a:lnSpc>
              <a:spcBef>
                <a:spcPts val="1800"/>
              </a:spcBef>
              <a:spcAft>
                <a:spcPts val="0"/>
              </a:spcAft>
              <a:buClr>
                <a:schemeClr val="dk1"/>
              </a:buClr>
              <a:buSzPts val="1700"/>
              <a:buFont typeface="Noto Sans Symbols"/>
              <a:buChar char="▪"/>
            </a:pPr>
            <a:r>
              <a:rPr lang="en-US" sz="1700" b="0" i="0" u="none" strike="noStrike" cap="none" dirty="0">
                <a:solidFill>
                  <a:schemeClr val="dk1"/>
                </a:solidFill>
                <a:latin typeface="Verdana"/>
                <a:ea typeface="Verdana"/>
                <a:cs typeface="Verdana"/>
                <a:sym typeface="Verdana"/>
              </a:rPr>
              <a:t>you “know someone with”</a:t>
            </a:r>
            <a:endParaRPr sz="1400" b="0" i="0" u="none" strike="noStrike" cap="none" dirty="0">
              <a:solidFill>
                <a:srgbClr val="000000"/>
              </a:solidFill>
              <a:latin typeface="Arial"/>
              <a:ea typeface="Arial"/>
              <a:cs typeface="Arial"/>
              <a:sym typeface="Arial"/>
            </a:endParaRPr>
          </a:p>
          <a:p>
            <a:pPr marL="685800" marR="0" lvl="1" indent="-228600" algn="l" rtl="0">
              <a:lnSpc>
                <a:spcPct val="150000"/>
              </a:lnSpc>
              <a:spcBef>
                <a:spcPts val="1800"/>
              </a:spcBef>
              <a:spcAft>
                <a:spcPts val="0"/>
              </a:spcAft>
              <a:buClr>
                <a:schemeClr val="dk1"/>
              </a:buClr>
              <a:buSzPts val="1700"/>
              <a:buFont typeface="Noto Sans Symbols"/>
              <a:buChar char="▪"/>
            </a:pPr>
            <a:r>
              <a:rPr lang="en-US" sz="1700" b="0" i="0" u="none" strike="noStrike" cap="none" dirty="0">
                <a:solidFill>
                  <a:schemeClr val="dk1"/>
                </a:solidFill>
                <a:latin typeface="Verdana"/>
                <a:ea typeface="Verdana"/>
                <a:cs typeface="Verdana"/>
                <a:sym typeface="Verdana"/>
              </a:rPr>
              <a:t>a “family member has”</a:t>
            </a:r>
            <a:endParaRPr sz="1400" b="0" i="0" u="none" strike="noStrike" cap="none" dirty="0">
              <a:solidFill>
                <a:srgbClr val="000000"/>
              </a:solidFill>
              <a:latin typeface="Arial"/>
              <a:ea typeface="Arial"/>
              <a:cs typeface="Arial"/>
              <a:sym typeface="Arial"/>
            </a:endParaRPr>
          </a:p>
          <a:p>
            <a:pPr marL="685800" marR="0" lvl="1" indent="-228600" algn="l" rtl="0">
              <a:lnSpc>
                <a:spcPct val="150000"/>
              </a:lnSpc>
              <a:spcBef>
                <a:spcPts val="1800"/>
              </a:spcBef>
              <a:spcAft>
                <a:spcPts val="0"/>
              </a:spcAft>
              <a:buClr>
                <a:schemeClr val="dk1"/>
              </a:buClr>
              <a:buSzPts val="1700"/>
              <a:buFont typeface="Noto Sans Symbols"/>
              <a:buChar char="▪"/>
            </a:pPr>
            <a:r>
              <a:rPr lang="en-US" sz="1700" b="0" i="0" u="none" strike="noStrike" cap="none" dirty="0">
                <a:solidFill>
                  <a:schemeClr val="dk1"/>
                </a:solidFill>
                <a:latin typeface="Verdana"/>
                <a:ea typeface="Verdana"/>
                <a:cs typeface="Verdana"/>
                <a:sym typeface="Verdana"/>
              </a:rPr>
              <a:t>“I used to have”</a:t>
            </a:r>
            <a:endParaRPr sz="1400" b="0" i="0" u="none" strike="noStrike" cap="none" dirty="0">
              <a:solidFill>
                <a:srgbClr val="000000"/>
              </a:solidFill>
              <a:latin typeface="Arial"/>
              <a:ea typeface="Arial"/>
              <a:cs typeface="Arial"/>
              <a:sym typeface="Arial"/>
            </a:endParaRPr>
          </a:p>
          <a:p>
            <a:pPr marL="1143000" marR="0" lvl="2" indent="-228600" algn="l" rtl="0">
              <a:lnSpc>
                <a:spcPct val="150000"/>
              </a:lnSpc>
              <a:spcBef>
                <a:spcPts val="1800"/>
              </a:spcBef>
              <a:spcAft>
                <a:spcPts val="0"/>
              </a:spcAft>
              <a:buClr>
                <a:schemeClr val="dk1"/>
              </a:buClr>
              <a:buSzPts val="1700"/>
              <a:buFont typeface="Noto Sans Symbols"/>
              <a:buChar char="▪"/>
            </a:pPr>
            <a:r>
              <a:rPr lang="en-US" sz="1700" b="0" i="0" u="none" strike="noStrike" cap="none" dirty="0">
                <a:solidFill>
                  <a:schemeClr val="dk1"/>
                </a:solidFill>
                <a:latin typeface="Verdana"/>
                <a:ea typeface="Verdana"/>
                <a:cs typeface="Verdana"/>
                <a:sym typeface="Verdana"/>
              </a:rPr>
              <a:t>Remember: everyone experiences disability differently!</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3"/>
          <p:cNvSpPr txBox="1">
            <a:spLocks noGrp="1"/>
          </p:cNvSpPr>
          <p:nvPr>
            <p:ph type="title"/>
          </p:nvPr>
        </p:nvSpPr>
        <p:spPr>
          <a:xfrm>
            <a:off x="147734" y="185000"/>
            <a:ext cx="996665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4400"/>
              <a:buFont typeface="Verdana"/>
              <a:buNone/>
            </a:pPr>
            <a:r>
              <a:rPr lang="en-US"/>
              <a:t>Common Misconceptions</a:t>
            </a:r>
            <a:endParaRPr/>
          </a:p>
        </p:txBody>
      </p:sp>
      <p:sp>
        <p:nvSpPr>
          <p:cNvPr id="205" name="Google Shape;205;p23"/>
          <p:cNvSpPr txBox="1">
            <a:spLocks noGrp="1"/>
          </p:cNvSpPr>
          <p:nvPr>
            <p:ph type="body" idx="1"/>
          </p:nvPr>
        </p:nvSpPr>
        <p:spPr>
          <a:xfrm>
            <a:off x="147734" y="1822818"/>
            <a:ext cx="5181600" cy="4850181"/>
          </a:xfrm>
          <a:prstGeom prst="rect">
            <a:avLst/>
          </a:prstGeom>
          <a:noFill/>
          <a:ln w="9525" cap="flat" cmpd="sng">
            <a:solidFill>
              <a:srgbClr val="00274C"/>
            </a:solidFill>
            <a:prstDash val="solid"/>
            <a:round/>
            <a:headEnd type="none" w="sm" len="sm"/>
            <a:tailEnd type="none" w="sm" len="sm"/>
          </a:ln>
        </p:spPr>
        <p:txBody>
          <a:bodyPr spcFirstLastPara="1" wrap="square" lIns="91425" tIns="45700" rIns="91425" bIns="45700" anchor="t" anchorCtr="0">
            <a:normAutofit/>
          </a:bodyPr>
          <a:lstStyle/>
          <a:p>
            <a:pPr marL="12700" lvl="0" indent="0" algn="l" rtl="0">
              <a:lnSpc>
                <a:spcPct val="120000"/>
              </a:lnSpc>
              <a:spcBef>
                <a:spcPts val="1200"/>
              </a:spcBef>
              <a:spcAft>
                <a:spcPts val="0"/>
              </a:spcAft>
              <a:buSzPts val="2600"/>
              <a:buNone/>
            </a:pPr>
            <a:r>
              <a:rPr lang="en-US" sz="2600"/>
              <a:t>People with disabilities:</a:t>
            </a:r>
            <a:endParaRPr/>
          </a:p>
          <a:p>
            <a:pPr marL="927100" lvl="1" indent="-457200" algn="l" rtl="0">
              <a:lnSpc>
                <a:spcPct val="120000"/>
              </a:lnSpc>
              <a:spcBef>
                <a:spcPts val="1200"/>
              </a:spcBef>
              <a:spcAft>
                <a:spcPts val="0"/>
              </a:spcAft>
              <a:buSzPts val="2600"/>
              <a:buChar char="▪"/>
            </a:pPr>
            <a:r>
              <a:rPr lang="en-US" sz="2200"/>
              <a:t>Are less productive, less effective, or less efficient.</a:t>
            </a:r>
            <a:endParaRPr/>
          </a:p>
          <a:p>
            <a:pPr marL="927100" lvl="1" indent="-457200" algn="l" rtl="0">
              <a:lnSpc>
                <a:spcPct val="120000"/>
              </a:lnSpc>
              <a:spcBef>
                <a:spcPts val="1200"/>
              </a:spcBef>
              <a:spcAft>
                <a:spcPts val="0"/>
              </a:spcAft>
              <a:buSzPts val="2600"/>
              <a:buChar char="▪"/>
            </a:pPr>
            <a:r>
              <a:rPr lang="en-US" sz="2200"/>
              <a:t>Are difficult to manage.</a:t>
            </a:r>
            <a:endParaRPr/>
          </a:p>
          <a:p>
            <a:pPr marL="927100" lvl="1" indent="-457200" algn="l" rtl="0">
              <a:lnSpc>
                <a:spcPct val="120000"/>
              </a:lnSpc>
              <a:spcBef>
                <a:spcPts val="1200"/>
              </a:spcBef>
              <a:spcAft>
                <a:spcPts val="0"/>
              </a:spcAft>
              <a:buSzPts val="2600"/>
              <a:buChar char="▪"/>
            </a:pPr>
            <a:r>
              <a:rPr lang="en-US" sz="2200"/>
              <a:t>Are required to disclose their disabilities to their employer.</a:t>
            </a:r>
            <a:endParaRPr/>
          </a:p>
          <a:p>
            <a:pPr marL="927100" lvl="1" indent="-457200" algn="l" rtl="0">
              <a:lnSpc>
                <a:spcPct val="120000"/>
              </a:lnSpc>
              <a:spcBef>
                <a:spcPts val="1200"/>
              </a:spcBef>
              <a:spcAft>
                <a:spcPts val="0"/>
              </a:spcAft>
              <a:buSzPts val="2600"/>
              <a:buChar char="▪"/>
            </a:pPr>
            <a:r>
              <a:rPr lang="en-US" sz="2200"/>
              <a:t>Are difficult or expensive to accommodate.</a:t>
            </a:r>
            <a:endParaRPr sz="2200"/>
          </a:p>
          <a:p>
            <a:pPr marL="457200" lvl="1" indent="0" algn="l" rtl="0">
              <a:lnSpc>
                <a:spcPct val="100000"/>
              </a:lnSpc>
              <a:spcBef>
                <a:spcPts val="1800"/>
              </a:spcBef>
              <a:spcAft>
                <a:spcPts val="0"/>
              </a:spcAft>
              <a:buClr>
                <a:schemeClr val="dk1"/>
              </a:buClr>
              <a:buSzPts val="2400"/>
              <a:buNone/>
            </a:pPr>
            <a:endParaRPr/>
          </a:p>
        </p:txBody>
      </p:sp>
      <p:sp>
        <p:nvSpPr>
          <p:cNvPr id="206" name="Google Shape;206;p23"/>
          <p:cNvSpPr txBox="1">
            <a:spLocks noGrp="1"/>
          </p:cNvSpPr>
          <p:nvPr>
            <p:ph type="body" idx="2"/>
          </p:nvPr>
        </p:nvSpPr>
        <p:spPr>
          <a:xfrm>
            <a:off x="5584370" y="1808220"/>
            <a:ext cx="5811339" cy="4869712"/>
          </a:xfrm>
          <a:prstGeom prst="rect">
            <a:avLst/>
          </a:prstGeom>
          <a:noFill/>
          <a:ln w="9525" cap="flat" cmpd="sng">
            <a:solidFill>
              <a:srgbClr val="00274C"/>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20000"/>
              </a:lnSpc>
              <a:spcBef>
                <a:spcPts val="1200"/>
              </a:spcBef>
              <a:spcAft>
                <a:spcPts val="0"/>
              </a:spcAft>
              <a:buSzPts val="3261"/>
              <a:buNone/>
            </a:pPr>
            <a:r>
              <a:rPr lang="en-US" sz="2600"/>
              <a:t>Neurodivergent people:</a:t>
            </a:r>
            <a:endParaRPr/>
          </a:p>
          <a:p>
            <a:pPr marL="914400" lvl="1" indent="-457200" algn="l" rtl="0">
              <a:lnSpc>
                <a:spcPct val="120000"/>
              </a:lnSpc>
              <a:spcBef>
                <a:spcPts val="1200"/>
              </a:spcBef>
              <a:spcAft>
                <a:spcPts val="0"/>
              </a:spcAft>
              <a:buSzPts val="2759"/>
              <a:buChar char="▪"/>
            </a:pPr>
            <a:r>
              <a:rPr lang="en-US" sz="2200"/>
              <a:t>Only have Autism.</a:t>
            </a:r>
            <a:endParaRPr/>
          </a:p>
          <a:p>
            <a:pPr marL="914400" lvl="1" indent="-457200" algn="l" rtl="0">
              <a:lnSpc>
                <a:spcPct val="120000"/>
              </a:lnSpc>
              <a:spcBef>
                <a:spcPts val="1200"/>
              </a:spcBef>
              <a:spcAft>
                <a:spcPts val="0"/>
              </a:spcAft>
              <a:buSzPts val="2759"/>
              <a:buChar char="▪"/>
            </a:pPr>
            <a:r>
              <a:rPr lang="en-US" sz="2200"/>
              <a:t>Cannot work well in a team.</a:t>
            </a:r>
            <a:endParaRPr/>
          </a:p>
          <a:p>
            <a:pPr marL="914400" lvl="1" indent="-457200" algn="l" rtl="0">
              <a:lnSpc>
                <a:spcPct val="120000"/>
              </a:lnSpc>
              <a:spcBef>
                <a:spcPts val="1200"/>
              </a:spcBef>
              <a:spcAft>
                <a:spcPts val="0"/>
              </a:spcAft>
              <a:buSzPts val="2759"/>
              <a:buChar char="▪"/>
            </a:pPr>
            <a:r>
              <a:rPr lang="en-US" sz="2200"/>
              <a:t>Do not want to socialize or are anti-social.</a:t>
            </a:r>
            <a:endParaRPr/>
          </a:p>
          <a:p>
            <a:pPr marL="914400" lvl="1" indent="-457200" algn="l" rtl="0">
              <a:lnSpc>
                <a:spcPct val="120000"/>
              </a:lnSpc>
              <a:spcBef>
                <a:spcPts val="1200"/>
              </a:spcBef>
              <a:spcAft>
                <a:spcPts val="0"/>
              </a:spcAft>
              <a:buSzPts val="2759"/>
              <a:buChar char="▪"/>
            </a:pPr>
            <a:r>
              <a:rPr lang="en-US" sz="2200"/>
              <a:t>Create a burden and problem that needs to be fixed.</a:t>
            </a:r>
            <a:endParaRPr/>
          </a:p>
          <a:p>
            <a:pPr marL="914400" lvl="1" indent="-457200" algn="l" rtl="0">
              <a:lnSpc>
                <a:spcPct val="120000"/>
              </a:lnSpc>
              <a:spcBef>
                <a:spcPts val="1200"/>
              </a:spcBef>
              <a:spcAft>
                <a:spcPts val="0"/>
              </a:spcAft>
              <a:buSzPts val="2759"/>
              <a:buChar char="▪"/>
            </a:pPr>
            <a:r>
              <a:rPr lang="en-US" sz="2200"/>
              <a:t>Are high- or low-functioning.</a:t>
            </a:r>
            <a:endParaRPr sz="22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Verdana"/>
              <a:buNone/>
            </a:pPr>
            <a:r>
              <a:rPr lang="en-US"/>
              <a:t>Communication Strategies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4"/>
          <p:cNvSpPr txBox="1">
            <a:spLocks noGrp="1"/>
          </p:cNvSpPr>
          <p:nvPr>
            <p:ph type="title"/>
          </p:nvPr>
        </p:nvSpPr>
        <p:spPr>
          <a:xfrm>
            <a:off x="129073" y="153242"/>
            <a:ext cx="98920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1800"/>
              <a:buNone/>
            </a:pPr>
            <a:r>
              <a:rPr lang="en-US" dirty="0"/>
              <a:t>Communication: A Basic Human Right</a:t>
            </a:r>
            <a:endParaRPr dirty="0"/>
          </a:p>
        </p:txBody>
      </p:sp>
      <p:sp>
        <p:nvSpPr>
          <p:cNvPr id="219" name="Google Shape;219;p24"/>
          <p:cNvSpPr txBox="1">
            <a:spLocks noGrp="1"/>
          </p:cNvSpPr>
          <p:nvPr>
            <p:ph type="body" idx="1"/>
          </p:nvPr>
        </p:nvSpPr>
        <p:spPr>
          <a:xfrm>
            <a:off x="129073" y="1661532"/>
            <a:ext cx="11039670" cy="5196467"/>
          </a:xfrm>
          <a:prstGeom prst="rect">
            <a:avLst/>
          </a:prstGeom>
          <a:noFill/>
          <a:ln>
            <a:noFill/>
          </a:ln>
        </p:spPr>
        <p:txBody>
          <a:bodyPr spcFirstLastPara="1" wrap="square" lIns="91425" tIns="45700" rIns="91425" bIns="45700" anchor="t" anchorCtr="0">
            <a:normAutofit fontScale="85000" lnSpcReduction="20000"/>
          </a:bodyPr>
          <a:lstStyle/>
          <a:p>
            <a:pPr marL="457200" lvl="0" indent="-406400" algn="l" rtl="0">
              <a:lnSpc>
                <a:spcPct val="160000"/>
              </a:lnSpc>
              <a:spcBef>
                <a:spcPts val="1800"/>
              </a:spcBef>
              <a:spcAft>
                <a:spcPts val="0"/>
              </a:spcAft>
              <a:buSzPct val="129032"/>
              <a:buChar char="▪"/>
            </a:pPr>
            <a:r>
              <a:rPr lang="en-US" dirty="0"/>
              <a:t>Remember that individuals with disabilities (IWDs) experience the world in unique ways. What may be a communication strategy that works for one person, may not be the best strategy for another.</a:t>
            </a:r>
            <a:endParaRPr dirty="0"/>
          </a:p>
          <a:p>
            <a:pPr marL="457200" lvl="0" indent="-406400" algn="l" rtl="0">
              <a:lnSpc>
                <a:spcPct val="160000"/>
              </a:lnSpc>
              <a:spcBef>
                <a:spcPts val="1800"/>
              </a:spcBef>
              <a:spcAft>
                <a:spcPts val="0"/>
              </a:spcAft>
              <a:buSzPct val="129032"/>
              <a:buChar char="▪"/>
            </a:pPr>
            <a:r>
              <a:rPr lang="en-US" dirty="0"/>
              <a:t>IWDs have the right to: </a:t>
            </a:r>
            <a:endParaRPr dirty="0"/>
          </a:p>
          <a:p>
            <a:pPr marL="914400" lvl="1" indent="-406400" algn="l" rtl="0">
              <a:lnSpc>
                <a:spcPct val="160000"/>
              </a:lnSpc>
              <a:spcBef>
                <a:spcPts val="1800"/>
              </a:spcBef>
              <a:spcAft>
                <a:spcPts val="0"/>
              </a:spcAft>
              <a:buSzPct val="129032"/>
              <a:buChar char="▪"/>
            </a:pPr>
            <a:r>
              <a:rPr lang="en-US" dirty="0"/>
              <a:t>Express their feelings, needs, and wants.</a:t>
            </a:r>
            <a:endParaRPr dirty="0"/>
          </a:p>
          <a:p>
            <a:pPr marL="914400" lvl="1" indent="-406400" algn="l" rtl="0">
              <a:lnSpc>
                <a:spcPct val="160000"/>
              </a:lnSpc>
              <a:spcBef>
                <a:spcPts val="1800"/>
              </a:spcBef>
              <a:spcAft>
                <a:spcPts val="0"/>
              </a:spcAft>
              <a:buSzPct val="129032"/>
              <a:buChar char="▪"/>
            </a:pPr>
            <a:r>
              <a:rPr lang="en-US" dirty="0"/>
              <a:t>Understand communications from others and access effective communication methods.</a:t>
            </a:r>
            <a:endParaRPr dirty="0"/>
          </a:p>
          <a:p>
            <a:pPr marL="914400" lvl="1" indent="-406400" algn="l" rtl="0">
              <a:lnSpc>
                <a:spcPct val="160000"/>
              </a:lnSpc>
              <a:spcBef>
                <a:spcPts val="1800"/>
              </a:spcBef>
              <a:spcAft>
                <a:spcPts val="0"/>
              </a:spcAft>
              <a:buSzPct val="129032"/>
              <a:buChar char="▪"/>
            </a:pPr>
            <a:r>
              <a:rPr lang="en-US" dirty="0"/>
              <a:t>An effective and reliable means of independence, individuality, and dignity.</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5"/>
          <p:cNvSpPr txBox="1">
            <a:spLocks noGrp="1"/>
          </p:cNvSpPr>
          <p:nvPr>
            <p:ph type="title"/>
          </p:nvPr>
        </p:nvSpPr>
        <p:spPr>
          <a:xfrm>
            <a:off x="208280" y="2127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t>Communication Is Key </a:t>
            </a:r>
            <a:r>
              <a:rPr lang="en-US" sz="3000" dirty="0"/>
              <a:t>(1 of 3) </a:t>
            </a:r>
            <a:endParaRPr sz="3000" dirty="0"/>
          </a:p>
        </p:txBody>
      </p:sp>
      <p:sp>
        <p:nvSpPr>
          <p:cNvPr id="226" name="Google Shape;226;p25"/>
          <p:cNvSpPr txBox="1">
            <a:spLocks noGrp="1"/>
          </p:cNvSpPr>
          <p:nvPr>
            <p:ph type="body" idx="1"/>
          </p:nvPr>
        </p:nvSpPr>
        <p:spPr>
          <a:xfrm>
            <a:off x="208280" y="1690825"/>
            <a:ext cx="11424277" cy="5082954"/>
          </a:xfrm>
          <a:prstGeom prst="rect">
            <a:avLst/>
          </a:prstGeom>
          <a:noFill/>
          <a:ln>
            <a:noFill/>
          </a:ln>
        </p:spPr>
        <p:txBody>
          <a:bodyPr spcFirstLastPara="1" wrap="square" lIns="91425" tIns="45700" rIns="91425" bIns="45700" anchor="t" anchorCtr="0">
            <a:normAutofit fontScale="77500" lnSpcReduction="20000"/>
          </a:bodyPr>
          <a:lstStyle/>
          <a:p>
            <a:pPr marL="457200" lvl="0" indent="-379730" algn="l" rtl="0">
              <a:lnSpc>
                <a:spcPct val="170000"/>
              </a:lnSpc>
              <a:spcBef>
                <a:spcPts val="1200"/>
              </a:spcBef>
              <a:spcAft>
                <a:spcPts val="0"/>
              </a:spcAft>
              <a:buSzPct val="100000"/>
              <a:buChar char="▪"/>
            </a:pPr>
            <a:r>
              <a:rPr lang="en-US" dirty="0"/>
              <a:t>Ask individuals about their communication preferences.</a:t>
            </a:r>
            <a:endParaRPr dirty="0"/>
          </a:p>
          <a:p>
            <a:pPr marL="914400" lvl="1" indent="-358140" algn="l" rtl="0">
              <a:lnSpc>
                <a:spcPct val="170000"/>
              </a:lnSpc>
              <a:spcBef>
                <a:spcPts val="1200"/>
              </a:spcBef>
              <a:spcAft>
                <a:spcPts val="0"/>
              </a:spcAft>
              <a:buSzPct val="100000"/>
              <a:buChar char="▪"/>
            </a:pPr>
            <a:r>
              <a:rPr lang="en-US" dirty="0"/>
              <a:t>In writing, verbal discussion, both depending on circumstances?</a:t>
            </a:r>
            <a:endParaRPr dirty="0"/>
          </a:p>
          <a:p>
            <a:pPr marL="457200" lvl="0" indent="-379730" algn="l" rtl="0">
              <a:lnSpc>
                <a:spcPct val="170000"/>
              </a:lnSpc>
              <a:spcBef>
                <a:spcPts val="1200"/>
              </a:spcBef>
              <a:spcAft>
                <a:spcPts val="0"/>
              </a:spcAft>
              <a:buSzPct val="100000"/>
              <a:buChar char="▪"/>
            </a:pPr>
            <a:r>
              <a:rPr lang="en-US" dirty="0"/>
              <a:t>Say and write what you mean - be direct and avoid idioms, sarcasm, and jargon.</a:t>
            </a:r>
            <a:endParaRPr dirty="0"/>
          </a:p>
          <a:p>
            <a:pPr marL="457200" lvl="0" indent="-379730" algn="l" rtl="0">
              <a:lnSpc>
                <a:spcPct val="170000"/>
              </a:lnSpc>
              <a:spcBef>
                <a:spcPts val="1200"/>
              </a:spcBef>
              <a:spcAft>
                <a:spcPts val="0"/>
              </a:spcAft>
              <a:buSzPct val="100000"/>
              <a:buChar char="▪"/>
            </a:pPr>
            <a:r>
              <a:rPr lang="en-US" dirty="0"/>
              <a:t>Pause when you ask questions to allow time to process and prepare.</a:t>
            </a:r>
            <a:endParaRPr dirty="0"/>
          </a:p>
          <a:p>
            <a:pPr marL="457200" lvl="0" indent="-379730" algn="l" rtl="0">
              <a:lnSpc>
                <a:spcPct val="170000"/>
              </a:lnSpc>
              <a:spcBef>
                <a:spcPts val="1200"/>
              </a:spcBef>
              <a:spcAft>
                <a:spcPts val="0"/>
              </a:spcAft>
              <a:buSzPct val="100000"/>
              <a:buChar char="▪"/>
            </a:pPr>
            <a:r>
              <a:rPr lang="en-US" dirty="0"/>
              <a:t>Pay more attention to what people say rather than their facial expressions or tone.</a:t>
            </a:r>
            <a:endParaRPr dirty="0"/>
          </a:p>
          <a:p>
            <a:pPr marL="457200" lvl="0" indent="-379730" algn="l" rtl="0">
              <a:lnSpc>
                <a:spcPct val="170000"/>
              </a:lnSpc>
              <a:spcBef>
                <a:spcPts val="1200"/>
              </a:spcBef>
              <a:spcAft>
                <a:spcPts val="0"/>
              </a:spcAft>
              <a:buSzPct val="100000"/>
              <a:buChar char="▪"/>
            </a:pPr>
            <a:r>
              <a:rPr lang="en-US" dirty="0"/>
              <a:t>Lack of eye contact or fidgeting doesn’t mean lack of attention.</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6"/>
          <p:cNvSpPr txBox="1">
            <a:spLocks noGrp="1"/>
          </p:cNvSpPr>
          <p:nvPr>
            <p:ph type="title"/>
          </p:nvPr>
        </p:nvSpPr>
        <p:spPr>
          <a:xfrm>
            <a:off x="208280" y="20256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t>Communication Is Key </a:t>
            </a:r>
            <a:r>
              <a:rPr lang="en-US" sz="3000" dirty="0"/>
              <a:t>(2 of 3) </a:t>
            </a:r>
            <a:endParaRPr sz="3000" dirty="0"/>
          </a:p>
        </p:txBody>
      </p:sp>
      <p:sp>
        <p:nvSpPr>
          <p:cNvPr id="233" name="Google Shape;233;p26"/>
          <p:cNvSpPr txBox="1">
            <a:spLocks noGrp="1"/>
          </p:cNvSpPr>
          <p:nvPr>
            <p:ph type="body" idx="1"/>
          </p:nvPr>
        </p:nvSpPr>
        <p:spPr>
          <a:xfrm>
            <a:off x="208279" y="1528265"/>
            <a:ext cx="11215933" cy="5329735"/>
          </a:xfrm>
          <a:prstGeom prst="rect">
            <a:avLst/>
          </a:prstGeom>
          <a:noFill/>
          <a:ln>
            <a:noFill/>
          </a:ln>
        </p:spPr>
        <p:txBody>
          <a:bodyPr spcFirstLastPara="1" wrap="square" lIns="91425" tIns="45700" rIns="91425" bIns="45700" anchor="t" anchorCtr="0">
            <a:normAutofit fontScale="92500" lnSpcReduction="20000"/>
          </a:bodyPr>
          <a:lstStyle/>
          <a:p>
            <a:pPr marL="457200" lvl="0" indent="-393065" algn="l" rtl="0">
              <a:lnSpc>
                <a:spcPct val="150000"/>
              </a:lnSpc>
              <a:spcBef>
                <a:spcPts val="1200"/>
              </a:spcBef>
              <a:spcAft>
                <a:spcPts val="0"/>
              </a:spcAft>
              <a:buSzPct val="100000"/>
              <a:buChar char="▪"/>
            </a:pPr>
            <a:r>
              <a:rPr lang="en-US" dirty="0"/>
              <a:t>Model active listening:</a:t>
            </a:r>
            <a:endParaRPr dirty="0"/>
          </a:p>
          <a:p>
            <a:pPr marL="914400" lvl="1" indent="-369569" algn="l" rtl="0">
              <a:lnSpc>
                <a:spcPct val="150000"/>
              </a:lnSpc>
              <a:spcBef>
                <a:spcPts val="1200"/>
              </a:spcBef>
              <a:spcAft>
                <a:spcPts val="0"/>
              </a:spcAft>
              <a:buSzPct val="100000"/>
              <a:buChar char="▪"/>
            </a:pPr>
            <a:r>
              <a:rPr lang="en-US" dirty="0"/>
              <a:t>Repeat back what you think you heard; “I think what I heard you say”</a:t>
            </a:r>
            <a:endParaRPr dirty="0"/>
          </a:p>
          <a:p>
            <a:pPr marL="914400" lvl="1" indent="-369569" algn="l" rtl="0">
              <a:lnSpc>
                <a:spcPct val="150000"/>
              </a:lnSpc>
              <a:spcBef>
                <a:spcPts val="1200"/>
              </a:spcBef>
              <a:spcAft>
                <a:spcPts val="0"/>
              </a:spcAft>
              <a:buSzPct val="100000"/>
              <a:buChar char="▪"/>
            </a:pPr>
            <a:r>
              <a:rPr lang="en-US" dirty="0"/>
              <a:t>Don’t pretend to understand, instead, let the person know you are having difficulty understanding.</a:t>
            </a:r>
            <a:endParaRPr dirty="0"/>
          </a:p>
          <a:p>
            <a:pPr marL="457200" lvl="0" indent="-393065" algn="l" rtl="0">
              <a:lnSpc>
                <a:spcPct val="150000"/>
              </a:lnSpc>
              <a:spcBef>
                <a:spcPts val="1200"/>
              </a:spcBef>
              <a:spcAft>
                <a:spcPts val="0"/>
              </a:spcAft>
              <a:buSzPct val="100000"/>
              <a:buChar char="▪"/>
            </a:pPr>
            <a:r>
              <a:rPr lang="en-US" dirty="0"/>
              <a:t>Consider providing context and notice for potentially sensitive conversations (mistakes, opportunities for growth).</a:t>
            </a:r>
            <a:endParaRPr dirty="0"/>
          </a:p>
          <a:p>
            <a:pPr marL="914400" lvl="1" indent="-369569" algn="l" rtl="0">
              <a:lnSpc>
                <a:spcPct val="150000"/>
              </a:lnSpc>
              <a:spcBef>
                <a:spcPts val="1200"/>
              </a:spcBef>
              <a:spcAft>
                <a:spcPts val="0"/>
              </a:spcAft>
              <a:buSzPct val="100000"/>
              <a:buChar char="▪"/>
            </a:pPr>
            <a:r>
              <a:rPr lang="en-US" dirty="0"/>
              <a:t>Be prepared to step away and come back to a conversation.</a:t>
            </a:r>
            <a:endParaRPr dirty="0"/>
          </a:p>
          <a:p>
            <a:pPr marL="914400" lvl="1" indent="-369568" algn="l" rtl="0">
              <a:lnSpc>
                <a:spcPct val="150000"/>
              </a:lnSpc>
              <a:spcBef>
                <a:spcPts val="1200"/>
              </a:spcBef>
              <a:spcAft>
                <a:spcPts val="0"/>
              </a:spcAft>
              <a:buSzPct val="100000"/>
              <a:buChar char="▪"/>
            </a:pPr>
            <a:r>
              <a:rPr lang="en-US" dirty="0"/>
              <a:t>Allow others to have the ability to regroup and continue conversation when appropriate.</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7"/>
          <p:cNvSpPr txBox="1">
            <a:spLocks noGrp="1"/>
          </p:cNvSpPr>
          <p:nvPr>
            <p:ph type="title"/>
          </p:nvPr>
        </p:nvSpPr>
        <p:spPr>
          <a:xfrm>
            <a:off x="129073" y="153242"/>
            <a:ext cx="98920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1800"/>
              <a:buNone/>
            </a:pPr>
            <a:r>
              <a:rPr lang="en-US" dirty="0"/>
              <a:t>Communication Is Key </a:t>
            </a:r>
            <a:r>
              <a:rPr lang="en-US" sz="3000" dirty="0"/>
              <a:t>(3 of 3) </a:t>
            </a:r>
            <a:endParaRPr sz="3000" dirty="0"/>
          </a:p>
        </p:txBody>
      </p:sp>
      <p:sp>
        <p:nvSpPr>
          <p:cNvPr id="240" name="Google Shape;240;p27"/>
          <p:cNvSpPr txBox="1">
            <a:spLocks noGrp="1"/>
          </p:cNvSpPr>
          <p:nvPr>
            <p:ph type="body" idx="1"/>
          </p:nvPr>
        </p:nvSpPr>
        <p:spPr>
          <a:xfrm>
            <a:off x="129072" y="1785224"/>
            <a:ext cx="11480336" cy="4919533"/>
          </a:xfrm>
          <a:prstGeom prst="rect">
            <a:avLst/>
          </a:prstGeom>
          <a:noFill/>
          <a:ln>
            <a:noFill/>
          </a:ln>
        </p:spPr>
        <p:txBody>
          <a:bodyPr spcFirstLastPara="1" wrap="square" lIns="91425" tIns="45700" rIns="91425" bIns="45700" anchor="t" anchorCtr="0">
            <a:normAutofit/>
          </a:bodyPr>
          <a:lstStyle/>
          <a:p>
            <a:pPr marL="457200" lvl="0" indent="-393065" algn="l" rtl="0">
              <a:lnSpc>
                <a:spcPct val="170000"/>
              </a:lnSpc>
              <a:spcBef>
                <a:spcPts val="1200"/>
              </a:spcBef>
              <a:spcAft>
                <a:spcPts val="0"/>
              </a:spcAft>
              <a:buClr>
                <a:schemeClr val="dk1"/>
              </a:buClr>
              <a:buSzPct val="116666"/>
              <a:buFont typeface="Noto Sans Symbols"/>
              <a:buChar char="▪"/>
            </a:pPr>
            <a:r>
              <a:rPr lang="en-US" sz="2000" dirty="0"/>
              <a:t>Use a normal tone of voice. Don’t speak louder unless asked to do so.</a:t>
            </a:r>
            <a:endParaRPr sz="2000" dirty="0"/>
          </a:p>
          <a:p>
            <a:pPr marL="457200" lvl="0" indent="-393065" algn="l" rtl="0">
              <a:lnSpc>
                <a:spcPct val="170000"/>
              </a:lnSpc>
              <a:spcBef>
                <a:spcPts val="1200"/>
              </a:spcBef>
              <a:spcAft>
                <a:spcPts val="0"/>
              </a:spcAft>
              <a:buClr>
                <a:schemeClr val="dk1"/>
              </a:buClr>
              <a:buSzPct val="116666"/>
              <a:buFont typeface="Noto Sans Symbols"/>
              <a:buChar char="▪"/>
            </a:pPr>
            <a:r>
              <a:rPr lang="en-US" sz="2000" dirty="0"/>
              <a:t>Be patient and don’t rush the conversation.</a:t>
            </a:r>
            <a:endParaRPr sz="2000" dirty="0"/>
          </a:p>
          <a:p>
            <a:pPr marL="457200" lvl="0" indent="-393065" algn="l" rtl="0">
              <a:lnSpc>
                <a:spcPct val="170000"/>
              </a:lnSpc>
              <a:spcBef>
                <a:spcPts val="1200"/>
              </a:spcBef>
              <a:spcAft>
                <a:spcPts val="0"/>
              </a:spcAft>
              <a:buClr>
                <a:schemeClr val="dk1"/>
              </a:buClr>
              <a:buSzPct val="116666"/>
              <a:buFont typeface="Noto Sans Symbols"/>
              <a:buChar char="▪"/>
            </a:pPr>
            <a:r>
              <a:rPr lang="en-US" sz="2000" dirty="0"/>
              <a:t>Do not equate directness or a lack of small talk with being anti-social.</a:t>
            </a:r>
            <a:endParaRPr sz="2000" dirty="0"/>
          </a:p>
          <a:p>
            <a:pPr marL="457200" lvl="0" indent="-393065" algn="l" rtl="0">
              <a:lnSpc>
                <a:spcPct val="170000"/>
              </a:lnSpc>
              <a:spcBef>
                <a:spcPts val="1200"/>
              </a:spcBef>
              <a:spcAft>
                <a:spcPts val="0"/>
              </a:spcAft>
              <a:buClr>
                <a:schemeClr val="dk1"/>
              </a:buClr>
              <a:buSzPct val="116666"/>
              <a:buFont typeface="Noto Sans Symbols"/>
              <a:buChar char="▪"/>
            </a:pPr>
            <a:r>
              <a:rPr lang="en-US" sz="2000" dirty="0"/>
              <a:t>Acknowledge and validate concerns, statements, and feelings.</a:t>
            </a:r>
            <a:endParaRPr sz="2000" dirty="0"/>
          </a:p>
          <a:p>
            <a:pPr marL="457200" lvl="0" indent="-393065" algn="l" rtl="0">
              <a:lnSpc>
                <a:spcPct val="170000"/>
              </a:lnSpc>
              <a:spcBef>
                <a:spcPts val="1200"/>
              </a:spcBef>
              <a:spcAft>
                <a:spcPts val="0"/>
              </a:spcAft>
              <a:buClr>
                <a:schemeClr val="dk1"/>
              </a:buClr>
              <a:buSzPct val="116666"/>
              <a:buFont typeface="Noto Sans Symbols"/>
              <a:buChar char="▪"/>
            </a:pPr>
            <a:r>
              <a:rPr lang="en-US" sz="2000" dirty="0"/>
              <a:t>Avoid defensiveness or dismissal.</a:t>
            </a:r>
            <a:endParaRPr sz="2000" dirty="0"/>
          </a:p>
          <a:p>
            <a:pPr marL="457200" lvl="0" indent="-393065" algn="l" rtl="0">
              <a:lnSpc>
                <a:spcPct val="170000"/>
              </a:lnSpc>
              <a:spcBef>
                <a:spcPts val="1200"/>
              </a:spcBef>
              <a:spcAft>
                <a:spcPts val="0"/>
              </a:spcAft>
              <a:buClr>
                <a:schemeClr val="dk1"/>
              </a:buClr>
              <a:buSzPct val="116666"/>
              <a:buFont typeface="Noto Sans Symbols"/>
              <a:buChar char="▪"/>
            </a:pPr>
            <a:r>
              <a:rPr lang="en-US" sz="2000" dirty="0"/>
              <a:t>Relax – everyone makes mistakes. Apologize when necessary and work towards improving next time.</a:t>
            </a:r>
            <a:endParaRPr sz="20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8"/>
          <p:cNvSpPr txBox="1">
            <a:spLocks noGrp="1"/>
          </p:cNvSpPr>
          <p:nvPr>
            <p:ph type="title"/>
          </p:nvPr>
        </p:nvSpPr>
        <p:spPr>
          <a:xfrm>
            <a:off x="129073" y="153242"/>
            <a:ext cx="98920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1800"/>
              <a:buNone/>
            </a:pPr>
            <a:r>
              <a:rPr lang="en-US" dirty="0"/>
              <a:t>Interacting with People with Visual Disabilities</a:t>
            </a:r>
            <a:endParaRPr dirty="0"/>
          </a:p>
        </p:txBody>
      </p:sp>
      <p:sp>
        <p:nvSpPr>
          <p:cNvPr id="247" name="Google Shape;247;p28"/>
          <p:cNvSpPr txBox="1">
            <a:spLocks noGrp="1"/>
          </p:cNvSpPr>
          <p:nvPr>
            <p:ph type="body" idx="1"/>
          </p:nvPr>
        </p:nvSpPr>
        <p:spPr>
          <a:xfrm>
            <a:off x="129074" y="1785224"/>
            <a:ext cx="8228175" cy="5072775"/>
          </a:xfrm>
          <a:prstGeom prst="rect">
            <a:avLst/>
          </a:prstGeom>
          <a:noFill/>
          <a:ln>
            <a:noFill/>
          </a:ln>
        </p:spPr>
        <p:txBody>
          <a:bodyPr spcFirstLastPara="1" wrap="square" lIns="91425" tIns="45700" rIns="91425" bIns="45700" anchor="t" anchorCtr="0">
            <a:normAutofit fontScale="70000" lnSpcReduction="20000"/>
          </a:bodyPr>
          <a:lstStyle/>
          <a:p>
            <a:pPr marL="457200" lvl="0" indent="-389193" algn="l" rtl="0">
              <a:lnSpc>
                <a:spcPct val="160000"/>
              </a:lnSpc>
              <a:spcBef>
                <a:spcPts val="1800"/>
              </a:spcBef>
              <a:spcAft>
                <a:spcPts val="0"/>
              </a:spcAft>
              <a:buClr>
                <a:schemeClr val="dk1"/>
              </a:buClr>
              <a:buSzPct val="129032"/>
              <a:buFont typeface="Noto Sans Symbols"/>
              <a:buChar char="▪"/>
            </a:pPr>
            <a:r>
              <a:rPr lang="en-US" dirty="0"/>
              <a:t>Interact with the individual, not their assistant, guide, or service dog.</a:t>
            </a:r>
            <a:endParaRPr dirty="0"/>
          </a:p>
          <a:p>
            <a:pPr marL="457200" lvl="0" indent="-389193" algn="l" rtl="0">
              <a:lnSpc>
                <a:spcPct val="160000"/>
              </a:lnSpc>
              <a:spcBef>
                <a:spcPts val="1800"/>
              </a:spcBef>
              <a:spcAft>
                <a:spcPts val="0"/>
              </a:spcAft>
              <a:buClr>
                <a:schemeClr val="dk1"/>
              </a:buClr>
              <a:buSzPct val="129032"/>
              <a:buFont typeface="Noto Sans Symbols"/>
              <a:buChar char="▪"/>
            </a:pPr>
            <a:r>
              <a:rPr lang="en-US" dirty="0"/>
              <a:t>Provide large print or alternative format materials and electronic copies for those who utilize software programs such as screen readers and speech-to-text.</a:t>
            </a:r>
            <a:endParaRPr dirty="0"/>
          </a:p>
          <a:p>
            <a:pPr marL="914400" lvl="1" indent="-389193" algn="l" rtl="0">
              <a:lnSpc>
                <a:spcPct val="160000"/>
              </a:lnSpc>
              <a:spcBef>
                <a:spcPts val="1800"/>
              </a:spcBef>
              <a:spcAft>
                <a:spcPts val="0"/>
              </a:spcAft>
              <a:buSzPct val="150537"/>
              <a:buChar char="▪"/>
            </a:pPr>
            <a:r>
              <a:rPr lang="en-US" dirty="0"/>
              <a:t>Be sure your documents are created accessibly!</a:t>
            </a:r>
            <a:endParaRPr dirty="0"/>
          </a:p>
          <a:p>
            <a:pPr marL="457200" lvl="0" indent="-353060" algn="l" rtl="0">
              <a:lnSpc>
                <a:spcPct val="160000"/>
              </a:lnSpc>
              <a:spcBef>
                <a:spcPts val="1800"/>
              </a:spcBef>
              <a:spcAft>
                <a:spcPts val="0"/>
              </a:spcAft>
              <a:buSzPct val="100000"/>
              <a:buChar char="▪"/>
            </a:pPr>
            <a:r>
              <a:rPr lang="en-US" dirty="0"/>
              <a:t>Answer verbally rather than nodding or shaking your head.</a:t>
            </a:r>
            <a:endParaRPr dirty="0"/>
          </a:p>
          <a:p>
            <a:pPr marL="457200" lvl="0" indent="-353059" algn="l" rtl="0">
              <a:lnSpc>
                <a:spcPct val="160000"/>
              </a:lnSpc>
              <a:spcBef>
                <a:spcPts val="1800"/>
              </a:spcBef>
              <a:spcAft>
                <a:spcPts val="0"/>
              </a:spcAft>
              <a:buSzPct val="100000"/>
              <a:buChar char="▪"/>
            </a:pPr>
            <a:r>
              <a:rPr lang="en-US" dirty="0"/>
              <a:t>State your name when beginning a conversation.</a:t>
            </a:r>
            <a:endParaRPr dirty="0"/>
          </a:p>
        </p:txBody>
      </p:sp>
      <p:pic>
        <p:nvPicPr>
          <p:cNvPr id="248" name="Google Shape;248;p28" descr="A man with a white cane sitting with a black service dog wearing a yellow harness."/>
          <p:cNvPicPr preferRelativeResize="0"/>
          <p:nvPr/>
        </p:nvPicPr>
        <p:blipFill rotWithShape="1">
          <a:blip r:embed="rId3">
            <a:alphaModFix/>
          </a:blip>
          <a:srcRect l="23705" t="13984" r="13014" b="2234"/>
          <a:stretch/>
        </p:blipFill>
        <p:spPr>
          <a:xfrm>
            <a:off x="8357250" y="2498576"/>
            <a:ext cx="3705674" cy="32694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9"/>
          <p:cNvSpPr txBox="1">
            <a:spLocks noGrp="1"/>
          </p:cNvSpPr>
          <p:nvPr>
            <p:ph type="title"/>
          </p:nvPr>
        </p:nvSpPr>
        <p:spPr>
          <a:xfrm>
            <a:off x="129073" y="153242"/>
            <a:ext cx="98920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1800"/>
              <a:buNone/>
            </a:pPr>
            <a:r>
              <a:rPr lang="en-US" dirty="0"/>
              <a:t>Interacting with People with Auditory Disabilities</a:t>
            </a:r>
            <a:endParaRPr dirty="0"/>
          </a:p>
        </p:txBody>
      </p:sp>
      <p:sp>
        <p:nvSpPr>
          <p:cNvPr id="254" name="Google Shape;254;p29"/>
          <p:cNvSpPr txBox="1">
            <a:spLocks noGrp="1"/>
          </p:cNvSpPr>
          <p:nvPr>
            <p:ph type="body" idx="1"/>
          </p:nvPr>
        </p:nvSpPr>
        <p:spPr>
          <a:xfrm>
            <a:off x="129073" y="1611604"/>
            <a:ext cx="6450147" cy="5246396"/>
          </a:xfrm>
          <a:prstGeom prst="rect">
            <a:avLst/>
          </a:prstGeom>
          <a:noFill/>
          <a:ln>
            <a:noFill/>
          </a:ln>
        </p:spPr>
        <p:txBody>
          <a:bodyPr spcFirstLastPara="1" wrap="square" lIns="91425" tIns="45700" rIns="91425" bIns="45700" anchor="t" anchorCtr="0">
            <a:normAutofit fontScale="70000" lnSpcReduction="20000"/>
          </a:bodyPr>
          <a:lstStyle/>
          <a:p>
            <a:pPr marL="457200" lvl="0" indent="-375023" algn="l" rtl="0">
              <a:lnSpc>
                <a:spcPct val="150000"/>
              </a:lnSpc>
              <a:spcBef>
                <a:spcPts val="1800"/>
              </a:spcBef>
              <a:spcAft>
                <a:spcPts val="0"/>
              </a:spcAft>
              <a:buClr>
                <a:schemeClr val="dk1"/>
              </a:buClr>
              <a:buSzPct val="117646"/>
              <a:buFont typeface="Noto Sans Symbols"/>
              <a:buChar char="▪"/>
            </a:pPr>
            <a:r>
              <a:rPr lang="en-US" dirty="0"/>
              <a:t>Interact with the individual, not their assistant, interpreter, or service dog.</a:t>
            </a:r>
            <a:endParaRPr dirty="0"/>
          </a:p>
          <a:p>
            <a:pPr marL="457200" lvl="0" indent="-375023" algn="l" rtl="0">
              <a:lnSpc>
                <a:spcPct val="150000"/>
              </a:lnSpc>
              <a:spcBef>
                <a:spcPts val="1800"/>
              </a:spcBef>
              <a:spcAft>
                <a:spcPts val="0"/>
              </a:spcAft>
              <a:buClr>
                <a:schemeClr val="dk1"/>
              </a:buClr>
              <a:buSzPct val="117646"/>
              <a:buFont typeface="Noto Sans Symbols"/>
              <a:buChar char="▪"/>
            </a:pPr>
            <a:r>
              <a:rPr lang="en-US" dirty="0"/>
              <a:t>Provide printed or online materials, rather than only spoken language.</a:t>
            </a:r>
            <a:endParaRPr dirty="0"/>
          </a:p>
          <a:p>
            <a:pPr marL="457200" lvl="0" indent="-375023" algn="l" rtl="0">
              <a:lnSpc>
                <a:spcPct val="150000"/>
              </a:lnSpc>
              <a:spcBef>
                <a:spcPts val="1800"/>
              </a:spcBef>
              <a:spcAft>
                <a:spcPts val="0"/>
              </a:spcAft>
              <a:buClr>
                <a:schemeClr val="dk1"/>
              </a:buClr>
              <a:buSzPct val="117646"/>
              <a:buFont typeface="Noto Sans Symbols"/>
              <a:buChar char="▪"/>
            </a:pPr>
            <a:r>
              <a:rPr lang="en-US" dirty="0"/>
              <a:t>Utilize captioning, CART transcription services, microphones, and amplification devices.</a:t>
            </a:r>
            <a:endParaRPr dirty="0"/>
          </a:p>
          <a:p>
            <a:pPr marL="457200" lvl="0" indent="-353061" algn="l" rtl="0">
              <a:lnSpc>
                <a:spcPct val="150000"/>
              </a:lnSpc>
              <a:spcBef>
                <a:spcPts val="1800"/>
              </a:spcBef>
              <a:spcAft>
                <a:spcPts val="0"/>
              </a:spcAft>
              <a:buSzPct val="100000"/>
              <a:buChar char="▪"/>
            </a:pPr>
            <a:r>
              <a:rPr lang="en-US" dirty="0"/>
              <a:t>Understand that English does not equal ASL so writing or texting may not be effective.</a:t>
            </a:r>
          </a:p>
          <a:p>
            <a:pPr marL="457200" lvl="0" indent="-353061" algn="l" rtl="0">
              <a:lnSpc>
                <a:spcPct val="150000"/>
              </a:lnSpc>
              <a:spcBef>
                <a:spcPts val="1800"/>
              </a:spcBef>
              <a:spcAft>
                <a:spcPts val="0"/>
              </a:spcAft>
              <a:buSzPct val="100000"/>
              <a:buChar char="▪"/>
            </a:pPr>
            <a:r>
              <a:rPr lang="en-US" dirty="0"/>
              <a:t>Spotlight ASL interpreters on Zoom.</a:t>
            </a:r>
            <a:endParaRPr dirty="0"/>
          </a:p>
        </p:txBody>
      </p:sp>
      <p:pic>
        <p:nvPicPr>
          <p:cNvPr id="255" name="Google Shape;255;p29" descr="Two people conversing in sign language"/>
          <p:cNvPicPr preferRelativeResize="0"/>
          <p:nvPr/>
        </p:nvPicPr>
        <p:blipFill rotWithShape="1">
          <a:blip r:embed="rId3">
            <a:alphaModFix/>
          </a:blip>
          <a:srcRect/>
          <a:stretch/>
        </p:blipFill>
        <p:spPr>
          <a:xfrm>
            <a:off x="6753922" y="2269273"/>
            <a:ext cx="5143010" cy="3429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59"/>
          <p:cNvSpPr txBox="1">
            <a:spLocks noGrp="1"/>
          </p:cNvSpPr>
          <p:nvPr>
            <p:ph type="title"/>
          </p:nvPr>
        </p:nvSpPr>
        <p:spPr>
          <a:xfrm>
            <a:off x="178058" y="127000"/>
            <a:ext cx="919645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4400"/>
              <a:buFont typeface="Verdana"/>
              <a:buNone/>
            </a:pPr>
            <a:r>
              <a:rPr lang="en-US"/>
              <a:t>Please Engage</a:t>
            </a:r>
            <a:endParaRPr/>
          </a:p>
        </p:txBody>
      </p:sp>
      <p:pic>
        <p:nvPicPr>
          <p:cNvPr id="78" name="Google Shape;78;p59" descr="Safe space written in a circle of colors"/>
          <p:cNvPicPr preferRelativeResize="0">
            <a:picLocks noGrp="1"/>
          </p:cNvPicPr>
          <p:nvPr>
            <p:ph type="body" idx="2"/>
          </p:nvPr>
        </p:nvPicPr>
        <p:blipFill rotWithShape="1">
          <a:blip r:embed="rId3">
            <a:alphaModFix/>
          </a:blip>
          <a:srcRect l="21925" r="21924"/>
          <a:stretch/>
        </p:blipFill>
        <p:spPr>
          <a:xfrm>
            <a:off x="178058" y="2145261"/>
            <a:ext cx="3631942" cy="3785639"/>
          </a:xfrm>
          <a:prstGeom prst="ellipse">
            <a:avLst/>
          </a:prstGeom>
          <a:noFill/>
          <a:ln>
            <a:noFill/>
          </a:ln>
        </p:spPr>
      </p:pic>
      <p:sp>
        <p:nvSpPr>
          <p:cNvPr id="79" name="Google Shape;79;p59"/>
          <p:cNvSpPr txBox="1">
            <a:spLocks noGrp="1"/>
          </p:cNvSpPr>
          <p:nvPr>
            <p:ph type="body" idx="1"/>
          </p:nvPr>
        </p:nvSpPr>
        <p:spPr>
          <a:xfrm>
            <a:off x="3924301" y="1790700"/>
            <a:ext cx="7404100" cy="5067300"/>
          </a:xfrm>
          <a:prstGeom prst="rect">
            <a:avLst/>
          </a:prstGeom>
          <a:noFill/>
          <a:ln>
            <a:noFill/>
          </a:ln>
        </p:spPr>
        <p:txBody>
          <a:bodyPr spcFirstLastPara="1" wrap="square" lIns="91425" tIns="45700" rIns="91425" bIns="45700" anchor="t" anchorCtr="0">
            <a:noAutofit/>
          </a:bodyPr>
          <a:lstStyle/>
          <a:p>
            <a:pPr marL="228600" lvl="0" indent="-228600" algn="l" rtl="0">
              <a:lnSpc>
                <a:spcPct val="150000"/>
              </a:lnSpc>
              <a:spcBef>
                <a:spcPts val="0"/>
              </a:spcBef>
              <a:spcAft>
                <a:spcPts val="0"/>
              </a:spcAft>
              <a:buClr>
                <a:schemeClr val="dk1"/>
              </a:buClr>
              <a:buSzPts val="2400"/>
              <a:buFont typeface="Noto Sans Symbols"/>
              <a:buChar char="▪"/>
            </a:pPr>
            <a:r>
              <a:rPr lang="en-US" sz="2400"/>
              <a:t>We are modeling a comfortable, inclusive, brave, and safe space.</a:t>
            </a:r>
            <a:endParaRPr sz="2400"/>
          </a:p>
          <a:p>
            <a:pPr marL="685800" lvl="1" indent="-228600" algn="l" rtl="0">
              <a:lnSpc>
                <a:spcPct val="150000"/>
              </a:lnSpc>
              <a:spcBef>
                <a:spcPts val="1800"/>
              </a:spcBef>
              <a:spcAft>
                <a:spcPts val="0"/>
              </a:spcAft>
              <a:buClr>
                <a:schemeClr val="dk1"/>
              </a:buClr>
              <a:buSzPts val="1800"/>
              <a:buChar char="▪"/>
            </a:pPr>
            <a:r>
              <a:rPr lang="en-US" sz="1800"/>
              <a:t>Questions are encouraged – we’re all learning together.</a:t>
            </a:r>
            <a:endParaRPr/>
          </a:p>
          <a:p>
            <a:pPr marL="685800" lvl="1" indent="-228600" algn="l" rtl="0">
              <a:lnSpc>
                <a:spcPct val="150000"/>
              </a:lnSpc>
              <a:spcBef>
                <a:spcPts val="1800"/>
              </a:spcBef>
              <a:spcAft>
                <a:spcPts val="0"/>
              </a:spcAft>
              <a:buClr>
                <a:schemeClr val="dk1"/>
              </a:buClr>
              <a:buSzPts val="1800"/>
              <a:buChar char="▪"/>
            </a:pPr>
            <a:r>
              <a:rPr lang="en-US" sz="1800"/>
              <a:t>If you’re thinking about it, chances are someone else is, too!</a:t>
            </a:r>
            <a:endParaRPr/>
          </a:p>
          <a:p>
            <a:pPr marL="228600" lvl="0" indent="-228600" algn="l" rtl="0">
              <a:lnSpc>
                <a:spcPct val="150000"/>
              </a:lnSpc>
              <a:spcBef>
                <a:spcPts val="1800"/>
              </a:spcBef>
              <a:spcAft>
                <a:spcPts val="0"/>
              </a:spcAft>
              <a:buClr>
                <a:schemeClr val="dk1"/>
              </a:buClr>
              <a:buSzPts val="2400"/>
              <a:buFont typeface="Noto Sans Symbols"/>
              <a:buChar char="▪"/>
            </a:pPr>
            <a:r>
              <a:rPr lang="en-US" sz="2400"/>
              <a:t>We don’t know what we don’t know.</a:t>
            </a:r>
            <a:endParaRPr sz="2400"/>
          </a:p>
          <a:p>
            <a:pPr marL="685800" lvl="1" indent="-228600" algn="l" rtl="0">
              <a:lnSpc>
                <a:spcPct val="150000"/>
              </a:lnSpc>
              <a:spcBef>
                <a:spcPts val="1800"/>
              </a:spcBef>
              <a:spcAft>
                <a:spcPts val="0"/>
              </a:spcAft>
              <a:buClr>
                <a:schemeClr val="dk1"/>
              </a:buClr>
              <a:buSzPts val="1800"/>
              <a:buChar char="▪"/>
            </a:pPr>
            <a:r>
              <a:rPr lang="en-US" sz="1800"/>
              <a:t>Respect the experiences of others.</a:t>
            </a:r>
            <a:endParaRPr sz="1800"/>
          </a:p>
          <a:p>
            <a:pPr marL="685800" lvl="1" indent="-228600" algn="l" rtl="0">
              <a:lnSpc>
                <a:spcPct val="150000"/>
              </a:lnSpc>
              <a:spcBef>
                <a:spcPts val="1800"/>
              </a:spcBef>
              <a:spcAft>
                <a:spcPts val="0"/>
              </a:spcAft>
              <a:buSzPts val="1800"/>
              <a:buChar char="▪"/>
            </a:pPr>
            <a:r>
              <a:rPr lang="en-US" sz="1800"/>
              <a:t>Opportunity for growth and learning.</a:t>
            </a:r>
            <a:endParaRPr sz="18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26e5d89d3a8_1_1"/>
          <p:cNvSpPr txBox="1">
            <a:spLocks noGrp="1"/>
          </p:cNvSpPr>
          <p:nvPr>
            <p:ph type="title"/>
          </p:nvPr>
        </p:nvSpPr>
        <p:spPr>
          <a:xfrm>
            <a:off x="129073" y="153242"/>
            <a:ext cx="98919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1800"/>
              <a:buNone/>
            </a:pPr>
            <a:r>
              <a:rPr lang="en-US" dirty="0"/>
              <a:t>Interacting with People Using Assistive Devices</a:t>
            </a:r>
            <a:endParaRPr dirty="0"/>
          </a:p>
        </p:txBody>
      </p:sp>
      <p:sp>
        <p:nvSpPr>
          <p:cNvPr id="261" name="Google Shape;261;g26e5d89d3a8_1_1"/>
          <p:cNvSpPr txBox="1">
            <a:spLocks noGrp="1"/>
          </p:cNvSpPr>
          <p:nvPr>
            <p:ph type="body" idx="1"/>
          </p:nvPr>
        </p:nvSpPr>
        <p:spPr>
          <a:xfrm>
            <a:off x="129076" y="1785225"/>
            <a:ext cx="11422458" cy="4919400"/>
          </a:xfrm>
          <a:prstGeom prst="rect">
            <a:avLst/>
          </a:prstGeom>
          <a:noFill/>
          <a:ln>
            <a:noFill/>
          </a:ln>
        </p:spPr>
        <p:txBody>
          <a:bodyPr spcFirstLastPara="1" wrap="square" lIns="91425" tIns="45700" rIns="91425" bIns="45700" anchor="t" anchorCtr="0">
            <a:noAutofit/>
          </a:bodyPr>
          <a:lstStyle/>
          <a:p>
            <a:pPr marL="457200" lvl="0" indent="-381000" algn="l" rtl="0">
              <a:lnSpc>
                <a:spcPct val="150000"/>
              </a:lnSpc>
              <a:spcBef>
                <a:spcPts val="1200"/>
              </a:spcBef>
              <a:spcAft>
                <a:spcPts val="0"/>
              </a:spcAft>
              <a:buSzPts val="2400"/>
              <a:buChar char="▪"/>
            </a:pPr>
            <a:r>
              <a:rPr lang="en-US" sz="2400" dirty="0">
                <a:latin typeface="Verdana" panose="020B0604030504040204" pitchFamily="34" charset="0"/>
                <a:ea typeface="Verdana" panose="020B0604030504040204" pitchFamily="34" charset="0"/>
                <a:cs typeface="Georgia"/>
                <a:sym typeface="Georgia"/>
              </a:rPr>
              <a:t>Do not push, lean on, or hold someone’s assistive device (wheelchair, walker, cane, </a:t>
            </a:r>
            <a:r>
              <a:rPr lang="en-US" sz="2400" dirty="0" err="1">
                <a:latin typeface="Verdana" panose="020B0604030504040204" pitchFamily="34" charset="0"/>
                <a:ea typeface="Verdana" panose="020B0604030504040204" pitchFamily="34" charset="0"/>
                <a:cs typeface="Georgia"/>
                <a:sym typeface="Georgia"/>
              </a:rPr>
              <a:t>etc</a:t>
            </a:r>
            <a:r>
              <a:rPr lang="en-US" sz="2400" dirty="0">
                <a:latin typeface="Verdana" panose="020B0604030504040204" pitchFamily="34" charset="0"/>
                <a:ea typeface="Verdana" panose="020B0604030504040204" pitchFamily="34" charset="0"/>
                <a:cs typeface="Georgia"/>
                <a:sym typeface="Georgia"/>
              </a:rPr>
              <a:t>) unless asked.</a:t>
            </a:r>
            <a:endParaRPr sz="2400" dirty="0">
              <a:solidFill>
                <a:srgbClr val="000000"/>
              </a:solidFill>
              <a:latin typeface="Verdana" panose="020B0604030504040204" pitchFamily="34" charset="0"/>
              <a:ea typeface="Verdana" panose="020B0604030504040204" pitchFamily="34" charset="0"/>
              <a:cs typeface="Georgia"/>
              <a:sym typeface="Georgia"/>
            </a:endParaRPr>
          </a:p>
          <a:p>
            <a:pPr marL="914400" lvl="1" indent="-342900" algn="l" rtl="0">
              <a:lnSpc>
                <a:spcPct val="150000"/>
              </a:lnSpc>
              <a:spcBef>
                <a:spcPts val="1200"/>
              </a:spcBef>
              <a:spcAft>
                <a:spcPts val="0"/>
              </a:spcAft>
              <a:buSzPts val="1800"/>
              <a:buChar char="▪"/>
            </a:pPr>
            <a:r>
              <a:rPr lang="en-US" sz="2000" dirty="0">
                <a:latin typeface="Verdana" panose="020B0604030504040204" pitchFamily="34" charset="0"/>
                <a:ea typeface="Verdana" panose="020B0604030504040204" pitchFamily="34" charset="0"/>
                <a:cs typeface="Georgia"/>
                <a:sym typeface="Georgia"/>
              </a:rPr>
              <a:t>Consider the device an extension of the user’s body.</a:t>
            </a:r>
            <a:endParaRPr sz="2000" dirty="0">
              <a:solidFill>
                <a:srgbClr val="000000"/>
              </a:solidFill>
              <a:latin typeface="Verdana" panose="020B0604030504040204" pitchFamily="34" charset="0"/>
              <a:ea typeface="Verdana" panose="020B0604030504040204" pitchFamily="34" charset="0"/>
              <a:cs typeface="Calibri"/>
              <a:sym typeface="Calibri"/>
            </a:endParaRPr>
          </a:p>
          <a:p>
            <a:pPr marL="457200" lvl="0" indent="-381000" algn="l" rtl="0">
              <a:lnSpc>
                <a:spcPct val="150000"/>
              </a:lnSpc>
              <a:spcBef>
                <a:spcPts val="1200"/>
              </a:spcBef>
              <a:spcAft>
                <a:spcPts val="0"/>
              </a:spcAft>
              <a:buSzPts val="2400"/>
              <a:buChar char="▪"/>
            </a:pPr>
            <a:r>
              <a:rPr lang="en-US" sz="2400" dirty="0">
                <a:latin typeface="Verdana" panose="020B0604030504040204" pitchFamily="34" charset="0"/>
                <a:ea typeface="Verdana" panose="020B0604030504040204" pitchFamily="34" charset="0"/>
                <a:cs typeface="Georgia"/>
                <a:sym typeface="Georgia"/>
              </a:rPr>
              <a:t>Don’t be afraid of your language. </a:t>
            </a:r>
            <a:endParaRPr sz="2400" dirty="0">
              <a:solidFill>
                <a:srgbClr val="000000"/>
              </a:solidFill>
              <a:latin typeface="Verdana" panose="020B0604030504040204" pitchFamily="34" charset="0"/>
              <a:ea typeface="Verdana" panose="020B0604030504040204" pitchFamily="34" charset="0"/>
              <a:cs typeface="Georgia"/>
              <a:sym typeface="Georgia"/>
            </a:endParaRPr>
          </a:p>
          <a:p>
            <a:pPr marL="914400" lvl="1" indent="-342900" algn="l" rtl="0">
              <a:lnSpc>
                <a:spcPct val="150000"/>
              </a:lnSpc>
              <a:spcBef>
                <a:spcPts val="1200"/>
              </a:spcBef>
              <a:spcAft>
                <a:spcPts val="0"/>
              </a:spcAft>
              <a:buSzPts val="1800"/>
              <a:buChar char="▪"/>
            </a:pPr>
            <a:r>
              <a:rPr lang="en-US" sz="2000" dirty="0">
                <a:latin typeface="Verdana" panose="020B0604030504040204" pitchFamily="34" charset="0"/>
                <a:ea typeface="Verdana" panose="020B0604030504040204" pitchFamily="34" charset="0"/>
                <a:cs typeface="Georgia"/>
                <a:sym typeface="Georgia"/>
              </a:rPr>
              <a:t>Saying “walk this way” to someone in a wheelchair is probably not offensive.</a:t>
            </a:r>
            <a:endParaRPr sz="2000" dirty="0">
              <a:solidFill>
                <a:srgbClr val="000000"/>
              </a:solidFill>
              <a:latin typeface="Verdana" panose="020B0604030504040204" pitchFamily="34" charset="0"/>
              <a:ea typeface="Verdana" panose="020B0604030504040204" pitchFamily="34" charset="0"/>
              <a:cs typeface="Calibri"/>
              <a:sym typeface="Calibri"/>
            </a:endParaRPr>
          </a:p>
          <a:p>
            <a:pPr marL="457200" lvl="0" indent="-381000" algn="l" rtl="0">
              <a:lnSpc>
                <a:spcPct val="150000"/>
              </a:lnSpc>
              <a:spcBef>
                <a:spcPts val="1200"/>
              </a:spcBef>
              <a:spcAft>
                <a:spcPts val="0"/>
              </a:spcAft>
              <a:buSzPts val="2400"/>
              <a:buChar char="▪"/>
            </a:pPr>
            <a:r>
              <a:rPr lang="en-US" sz="2400" dirty="0">
                <a:latin typeface="Verdana" panose="020B0604030504040204" pitchFamily="34" charset="0"/>
                <a:ea typeface="Verdana" panose="020B0604030504040204" pitchFamily="34" charset="0"/>
                <a:cs typeface="Georgia"/>
                <a:sym typeface="Georgia"/>
              </a:rPr>
              <a:t>Speak with a wheelchair user at eye level, whenever possible.</a:t>
            </a:r>
            <a:endParaRPr sz="2400" dirty="0">
              <a:solidFill>
                <a:srgbClr val="000000"/>
              </a:solidFill>
              <a:latin typeface="Verdana" panose="020B0604030504040204" pitchFamily="34" charset="0"/>
              <a:ea typeface="Verdana" panose="020B0604030504040204" pitchFamily="34" charset="0"/>
              <a:cs typeface="Georgia"/>
              <a:sym typeface="Georgia"/>
            </a:endParaRPr>
          </a:p>
          <a:p>
            <a:pPr marL="914400" lvl="1" indent="-342900" algn="l" rtl="0">
              <a:lnSpc>
                <a:spcPct val="150000"/>
              </a:lnSpc>
              <a:spcBef>
                <a:spcPts val="1200"/>
              </a:spcBef>
              <a:spcAft>
                <a:spcPts val="0"/>
              </a:spcAft>
              <a:buSzPts val="1800"/>
              <a:buChar char="▪"/>
            </a:pPr>
            <a:r>
              <a:rPr lang="en-US" sz="2000" dirty="0">
                <a:latin typeface="Verdana" panose="020B0604030504040204" pitchFamily="34" charset="0"/>
                <a:ea typeface="Verdana" panose="020B0604030504040204" pitchFamily="34" charset="0"/>
                <a:cs typeface="Georgia"/>
                <a:sym typeface="Georgia"/>
              </a:rPr>
              <a:t>Sit with them, if practical. </a:t>
            </a:r>
            <a:endParaRPr sz="2000" dirty="0">
              <a:latin typeface="Verdana" panose="020B0604030504040204" pitchFamily="34" charset="0"/>
              <a:ea typeface="Verdana" panose="020B060403050404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0"/>
          <p:cNvSpPr txBox="1">
            <a:spLocks noGrp="1"/>
          </p:cNvSpPr>
          <p:nvPr>
            <p:ph type="title"/>
          </p:nvPr>
        </p:nvSpPr>
        <p:spPr>
          <a:xfrm>
            <a:off x="129073" y="153242"/>
            <a:ext cx="98920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1800"/>
              <a:buNone/>
            </a:pPr>
            <a:r>
              <a:rPr lang="en-US" dirty="0"/>
              <a:t>Interacting with People with Any Disability Type</a:t>
            </a:r>
            <a:endParaRPr dirty="0"/>
          </a:p>
        </p:txBody>
      </p:sp>
      <p:pic>
        <p:nvPicPr>
          <p:cNvPr id="267" name="Google Shape;267;p30" descr="8 cartoon people with speech bubbles"/>
          <p:cNvPicPr preferRelativeResize="0"/>
          <p:nvPr/>
        </p:nvPicPr>
        <p:blipFill rotWithShape="1">
          <a:blip r:embed="rId3">
            <a:alphaModFix/>
          </a:blip>
          <a:srcRect/>
          <a:stretch/>
        </p:blipFill>
        <p:spPr>
          <a:xfrm>
            <a:off x="1" y="1694985"/>
            <a:ext cx="4939990" cy="5163015"/>
          </a:xfrm>
          <a:prstGeom prst="rect">
            <a:avLst/>
          </a:prstGeom>
          <a:noFill/>
          <a:ln>
            <a:noFill/>
          </a:ln>
        </p:spPr>
      </p:pic>
      <p:sp>
        <p:nvSpPr>
          <p:cNvPr id="268" name="Google Shape;268;p30"/>
          <p:cNvSpPr txBox="1">
            <a:spLocks noGrp="1"/>
          </p:cNvSpPr>
          <p:nvPr>
            <p:ph type="body" idx="1"/>
          </p:nvPr>
        </p:nvSpPr>
        <p:spPr>
          <a:xfrm>
            <a:off x="4939992" y="1694984"/>
            <a:ext cx="6523462" cy="5163015"/>
          </a:xfrm>
          <a:prstGeom prst="rect">
            <a:avLst/>
          </a:prstGeom>
          <a:noFill/>
          <a:ln>
            <a:noFill/>
          </a:ln>
        </p:spPr>
        <p:txBody>
          <a:bodyPr spcFirstLastPara="1" wrap="square" lIns="91425" tIns="45700" rIns="91425" bIns="45700" anchor="t" anchorCtr="0">
            <a:normAutofit fontScale="77500" lnSpcReduction="20000"/>
          </a:bodyPr>
          <a:lstStyle/>
          <a:p>
            <a:pPr marL="457200" lvl="0" indent="-406400" algn="l" rtl="0">
              <a:lnSpc>
                <a:spcPct val="160000"/>
              </a:lnSpc>
              <a:spcBef>
                <a:spcPts val="1800"/>
              </a:spcBef>
              <a:spcAft>
                <a:spcPts val="0"/>
              </a:spcAft>
              <a:buClr>
                <a:schemeClr val="dk1"/>
              </a:buClr>
              <a:buSzPct val="129032"/>
              <a:buFont typeface="Noto Sans Symbols"/>
              <a:buChar char="▪"/>
            </a:pPr>
            <a:r>
              <a:rPr lang="en-US" dirty="0"/>
              <a:t>Be clear and concise - use plain English.</a:t>
            </a:r>
            <a:endParaRPr dirty="0"/>
          </a:p>
          <a:p>
            <a:pPr marL="457200" lvl="0" indent="-406400" algn="l" rtl="0">
              <a:lnSpc>
                <a:spcPct val="160000"/>
              </a:lnSpc>
              <a:spcBef>
                <a:spcPts val="1800"/>
              </a:spcBef>
              <a:spcAft>
                <a:spcPts val="0"/>
              </a:spcAft>
              <a:buClr>
                <a:schemeClr val="dk1"/>
              </a:buClr>
              <a:buSzPct val="129032"/>
              <a:buFont typeface="Noto Sans Symbols"/>
              <a:buChar char="▪"/>
            </a:pPr>
            <a:r>
              <a:rPr lang="en-US" dirty="0"/>
              <a:t>Avoid jargon, idioms, and sarcasm.</a:t>
            </a:r>
            <a:endParaRPr dirty="0"/>
          </a:p>
          <a:p>
            <a:pPr marL="457200" lvl="0" indent="-406400" algn="l" rtl="0">
              <a:lnSpc>
                <a:spcPct val="160000"/>
              </a:lnSpc>
              <a:spcBef>
                <a:spcPts val="1800"/>
              </a:spcBef>
              <a:spcAft>
                <a:spcPts val="0"/>
              </a:spcAft>
              <a:buClr>
                <a:schemeClr val="dk1"/>
              </a:buClr>
              <a:buSzPct val="129032"/>
              <a:buFont typeface="Noto Sans Symbols"/>
              <a:buChar char="▪"/>
            </a:pPr>
            <a:r>
              <a:rPr lang="en-US" dirty="0"/>
              <a:t>Don’t speak of individuals with disabilities as inspirations or tragedies.</a:t>
            </a:r>
            <a:endParaRPr dirty="0"/>
          </a:p>
          <a:p>
            <a:pPr marL="457200" lvl="0" indent="-406400" algn="l" rtl="0">
              <a:lnSpc>
                <a:spcPct val="160000"/>
              </a:lnSpc>
              <a:spcBef>
                <a:spcPts val="1800"/>
              </a:spcBef>
              <a:spcAft>
                <a:spcPts val="0"/>
              </a:spcAft>
              <a:buSzPct val="129032"/>
              <a:buChar char="▪"/>
            </a:pPr>
            <a:r>
              <a:rPr lang="en-US" dirty="0"/>
              <a:t>Avoid stereotypes.</a:t>
            </a:r>
            <a:endParaRPr dirty="0"/>
          </a:p>
          <a:p>
            <a:pPr marL="457200" lvl="0" indent="-406400" algn="l" rtl="0">
              <a:lnSpc>
                <a:spcPct val="160000"/>
              </a:lnSpc>
              <a:spcBef>
                <a:spcPts val="1800"/>
              </a:spcBef>
              <a:spcAft>
                <a:spcPts val="0"/>
              </a:spcAft>
              <a:buSzPct val="129032"/>
              <a:buChar char="▪"/>
            </a:pPr>
            <a:r>
              <a:rPr lang="en-US" dirty="0"/>
              <a:t>Consider your space and how to make it more accessible.</a:t>
            </a:r>
            <a:endParaRPr dirty="0"/>
          </a:p>
          <a:p>
            <a:pPr marL="457200" lvl="0" indent="-228600" algn="l" rtl="0">
              <a:lnSpc>
                <a:spcPct val="100000"/>
              </a:lnSpc>
              <a:spcBef>
                <a:spcPts val="1800"/>
              </a:spcBef>
              <a:spcAft>
                <a:spcPts val="0"/>
              </a:spcAft>
              <a:buClr>
                <a:schemeClr val="dk1"/>
              </a:buClr>
              <a:buSzPct val="129032"/>
              <a:buFont typeface="Noto Sans Symbols"/>
              <a:buNone/>
            </a:pPr>
            <a:endParaRPr dirty="0"/>
          </a:p>
          <a:p>
            <a:pPr marL="457200" lvl="0" indent="-228600" algn="l" rtl="0">
              <a:lnSpc>
                <a:spcPct val="100000"/>
              </a:lnSpc>
              <a:spcBef>
                <a:spcPts val="1800"/>
              </a:spcBef>
              <a:spcAft>
                <a:spcPts val="0"/>
              </a:spcAft>
              <a:buClr>
                <a:schemeClr val="dk1"/>
              </a:buClr>
              <a:buSzPct val="129032"/>
              <a:buFont typeface="Noto Sans Symbols"/>
              <a:buNone/>
            </a:pPr>
            <a:endParaRPr dirty="0"/>
          </a:p>
          <a:p>
            <a:pPr marL="457200" lvl="0" indent="-228600" algn="l" rtl="0">
              <a:lnSpc>
                <a:spcPct val="100000"/>
              </a:lnSpc>
              <a:spcBef>
                <a:spcPts val="1800"/>
              </a:spcBef>
              <a:spcAft>
                <a:spcPts val="0"/>
              </a:spcAft>
              <a:buClr>
                <a:schemeClr val="dk1"/>
              </a:buClr>
              <a:buSzPct val="129032"/>
              <a:buFont typeface="Noto Sans Symbols"/>
              <a:buNone/>
            </a:pP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Verdana"/>
              <a:buNone/>
            </a:pPr>
            <a:r>
              <a:rPr lang="en-US"/>
              <a:t>Creating &amp; Maintaining Inclusive Environments  </a:t>
            </a:r>
            <a:endParaRPr/>
          </a:p>
        </p:txBody>
      </p:sp>
      <p:sp>
        <p:nvSpPr>
          <p:cNvPr id="274" name="Google Shape;274;p3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fontScale="92500" lnSpcReduction="10000"/>
          </a:bodyPr>
          <a:lstStyle/>
          <a:p>
            <a:pPr marL="0" indent="0">
              <a:lnSpc>
                <a:spcPct val="150000"/>
              </a:lnSpc>
              <a:spcBef>
                <a:spcPts val="0"/>
              </a:spcBef>
            </a:pPr>
            <a:r>
              <a:rPr lang="en-US" dirty="0"/>
              <a:t>How do we create spaces where people are comfortable disclosing their disability needs? Or better yet, how do we create spaces where disclosure isn’t necessary?</a:t>
            </a:r>
          </a:p>
          <a:p>
            <a:pPr marL="0" lvl="0" indent="0" algn="l" rtl="0">
              <a:lnSpc>
                <a:spcPct val="100000"/>
              </a:lnSpc>
              <a:spcBef>
                <a:spcPts val="0"/>
              </a:spcBef>
              <a:spcAft>
                <a:spcPts val="0"/>
              </a:spcAft>
              <a:buClr>
                <a:schemeClr val="dk1"/>
              </a:buClr>
              <a:buSzPts val="2400"/>
              <a:buNone/>
            </a:pPr>
            <a:endParaRPr b="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4"/>
          <p:cNvSpPr txBox="1">
            <a:spLocks noGrp="1"/>
          </p:cNvSpPr>
          <p:nvPr>
            <p:ph type="title"/>
          </p:nvPr>
        </p:nvSpPr>
        <p:spPr>
          <a:xfrm>
            <a:off x="129073" y="153242"/>
            <a:ext cx="98920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1800"/>
              <a:buNone/>
            </a:pPr>
            <a:r>
              <a:rPr lang="en-US"/>
              <a:t>What Are Inclusive Environments?</a:t>
            </a:r>
            <a:endParaRPr/>
          </a:p>
        </p:txBody>
      </p:sp>
      <p:sp>
        <p:nvSpPr>
          <p:cNvPr id="280" name="Google Shape;280;p44"/>
          <p:cNvSpPr txBox="1">
            <a:spLocks noGrp="1"/>
          </p:cNvSpPr>
          <p:nvPr>
            <p:ph type="body" idx="1"/>
          </p:nvPr>
        </p:nvSpPr>
        <p:spPr>
          <a:xfrm>
            <a:off x="129073" y="1662561"/>
            <a:ext cx="11039670" cy="4805146"/>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1800"/>
              </a:spcBef>
              <a:spcAft>
                <a:spcPts val="0"/>
              </a:spcAft>
              <a:buClr>
                <a:schemeClr val="dk1"/>
              </a:buClr>
              <a:buSzPts val="2800"/>
              <a:buFont typeface="Noto Sans Symbols"/>
              <a:buNone/>
            </a:pPr>
            <a:r>
              <a:rPr lang="en-US"/>
              <a:t>Places where everyone:</a:t>
            </a:r>
            <a:endParaRPr/>
          </a:p>
          <a:p>
            <a:pPr marL="685800" lvl="0" indent="-457200" algn="l" rtl="0">
              <a:lnSpc>
                <a:spcPct val="100000"/>
              </a:lnSpc>
              <a:spcBef>
                <a:spcPts val="1800"/>
              </a:spcBef>
              <a:spcAft>
                <a:spcPts val="0"/>
              </a:spcAft>
              <a:buSzPts val="2800"/>
              <a:buChar char="▪"/>
            </a:pPr>
            <a:r>
              <a:rPr lang="en-US"/>
              <a:t>Is respected and valued.</a:t>
            </a:r>
            <a:endParaRPr/>
          </a:p>
          <a:p>
            <a:pPr marL="685800" lvl="0" indent="-457200" algn="l" rtl="0">
              <a:lnSpc>
                <a:spcPct val="100000"/>
              </a:lnSpc>
              <a:spcBef>
                <a:spcPts val="1800"/>
              </a:spcBef>
              <a:spcAft>
                <a:spcPts val="0"/>
              </a:spcAft>
              <a:buSzPts val="2800"/>
              <a:buChar char="▪"/>
            </a:pPr>
            <a:r>
              <a:rPr lang="en-US"/>
              <a:t>Is allowed to participate and contribute equally.</a:t>
            </a:r>
            <a:endParaRPr/>
          </a:p>
          <a:p>
            <a:pPr marL="685800" lvl="0" indent="-457200" algn="l" rtl="0">
              <a:lnSpc>
                <a:spcPct val="100000"/>
              </a:lnSpc>
              <a:spcBef>
                <a:spcPts val="1800"/>
              </a:spcBef>
              <a:spcAft>
                <a:spcPts val="0"/>
              </a:spcAft>
              <a:buSzPts val="2800"/>
              <a:buChar char="▪"/>
            </a:pPr>
            <a:r>
              <a:rPr lang="en-US"/>
              <a:t>Is supported.</a:t>
            </a:r>
            <a:endParaRPr/>
          </a:p>
          <a:p>
            <a:pPr marL="685800" lvl="0" indent="-457200" algn="l" rtl="0">
              <a:lnSpc>
                <a:spcPct val="100000"/>
              </a:lnSpc>
              <a:spcBef>
                <a:spcPts val="1800"/>
              </a:spcBef>
              <a:spcAft>
                <a:spcPts val="0"/>
              </a:spcAft>
              <a:buSzPts val="2800"/>
              <a:buChar char="▪"/>
            </a:pPr>
            <a:r>
              <a:rPr lang="en-US"/>
              <a:t>Has access to resources and opportunities.</a:t>
            </a:r>
            <a:endParaRPr/>
          </a:p>
          <a:p>
            <a:pPr marL="685800" lvl="0" indent="-457200" algn="l" rtl="0">
              <a:lnSpc>
                <a:spcPct val="100000"/>
              </a:lnSpc>
              <a:spcBef>
                <a:spcPts val="1800"/>
              </a:spcBef>
              <a:spcAft>
                <a:spcPts val="0"/>
              </a:spcAft>
              <a:buSzPts val="2800"/>
              <a:buChar char="▪"/>
            </a:pPr>
            <a:r>
              <a:rPr lang="en-US"/>
              <a:t>Can freely express themselves.</a:t>
            </a:r>
            <a:endParaRPr/>
          </a:p>
          <a:p>
            <a:pPr marL="685800" lvl="0" indent="-457200" algn="l" rtl="0">
              <a:lnSpc>
                <a:spcPct val="100000"/>
              </a:lnSpc>
              <a:spcBef>
                <a:spcPts val="1800"/>
              </a:spcBef>
              <a:spcAft>
                <a:spcPts val="0"/>
              </a:spcAft>
              <a:buSzPts val="2800"/>
              <a:buChar char="▪"/>
            </a:pPr>
            <a:r>
              <a:rPr lang="en-US"/>
              <a:t>Can feel a sense of belonging.</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5"/>
          <p:cNvSpPr txBox="1">
            <a:spLocks noGrp="1"/>
          </p:cNvSpPr>
          <p:nvPr>
            <p:ph type="title"/>
          </p:nvPr>
        </p:nvSpPr>
        <p:spPr>
          <a:xfrm>
            <a:off x="129073" y="153242"/>
            <a:ext cx="98920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1800"/>
              <a:buNone/>
            </a:pPr>
            <a:r>
              <a:rPr lang="en-US"/>
              <a:t>Exclusion</a:t>
            </a:r>
            <a:endParaRPr/>
          </a:p>
        </p:txBody>
      </p:sp>
      <p:sp>
        <p:nvSpPr>
          <p:cNvPr id="286" name="Google Shape;286;p45"/>
          <p:cNvSpPr txBox="1">
            <a:spLocks noGrp="1"/>
          </p:cNvSpPr>
          <p:nvPr>
            <p:ph type="body" idx="1"/>
          </p:nvPr>
        </p:nvSpPr>
        <p:spPr>
          <a:xfrm>
            <a:off x="129073" y="1662561"/>
            <a:ext cx="11914538" cy="1102941"/>
          </a:xfrm>
          <a:prstGeom prst="rect">
            <a:avLst/>
          </a:prstGeom>
          <a:noFill/>
          <a:ln>
            <a:noFill/>
          </a:ln>
        </p:spPr>
        <p:txBody>
          <a:bodyPr spcFirstLastPara="1" wrap="square" lIns="91425" tIns="45700" rIns="91425" bIns="45700" anchor="t" anchorCtr="0">
            <a:normAutofit/>
          </a:bodyPr>
          <a:lstStyle/>
          <a:p>
            <a:pPr marL="457200" lvl="0" indent="-228600" algn="ctr" rtl="0">
              <a:lnSpc>
                <a:spcPct val="100000"/>
              </a:lnSpc>
              <a:spcBef>
                <a:spcPts val="1800"/>
              </a:spcBef>
              <a:spcAft>
                <a:spcPts val="0"/>
              </a:spcAft>
              <a:buClr>
                <a:schemeClr val="dk1"/>
              </a:buClr>
              <a:buSzPts val="2800"/>
              <a:buFont typeface="Noto Sans Symbols"/>
              <a:buNone/>
            </a:pPr>
            <a:r>
              <a:rPr lang="en-US"/>
              <a:t>“I’m sorry Andy, but this is a closed club.”</a:t>
            </a:r>
            <a:endParaRPr/>
          </a:p>
        </p:txBody>
      </p:sp>
      <p:pic>
        <p:nvPicPr>
          <p:cNvPr id="287" name="Google Shape;287;p45" descr="A scene from The Office: Andy sits at a different table than Pam, Toby, and Oscar."/>
          <p:cNvPicPr preferRelativeResize="0"/>
          <p:nvPr/>
        </p:nvPicPr>
        <p:blipFill rotWithShape="1">
          <a:blip r:embed="rId3">
            <a:alphaModFix/>
          </a:blip>
          <a:srcRect/>
          <a:stretch/>
        </p:blipFill>
        <p:spPr>
          <a:xfrm>
            <a:off x="2109477" y="2571574"/>
            <a:ext cx="7973046" cy="418083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4"/>
          <p:cNvSpPr txBox="1">
            <a:spLocks noGrp="1"/>
          </p:cNvSpPr>
          <p:nvPr>
            <p:ph type="title"/>
          </p:nvPr>
        </p:nvSpPr>
        <p:spPr>
          <a:xfrm>
            <a:off x="129073" y="153242"/>
            <a:ext cx="98920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1800"/>
              <a:buNone/>
            </a:pPr>
            <a:r>
              <a:rPr lang="en-US"/>
              <a:t>Segregation</a:t>
            </a:r>
            <a:endParaRPr/>
          </a:p>
        </p:txBody>
      </p:sp>
      <p:sp>
        <p:nvSpPr>
          <p:cNvPr id="293" name="Google Shape;293;p34"/>
          <p:cNvSpPr txBox="1">
            <a:spLocks noGrp="1"/>
          </p:cNvSpPr>
          <p:nvPr>
            <p:ph type="body" idx="1"/>
          </p:nvPr>
        </p:nvSpPr>
        <p:spPr>
          <a:xfrm>
            <a:off x="0" y="1785225"/>
            <a:ext cx="12076791" cy="1030164"/>
          </a:xfrm>
          <a:prstGeom prst="rect">
            <a:avLst/>
          </a:prstGeom>
          <a:noFill/>
          <a:ln>
            <a:noFill/>
          </a:ln>
        </p:spPr>
        <p:txBody>
          <a:bodyPr spcFirstLastPara="1" wrap="square" lIns="91425" tIns="45700" rIns="91425" bIns="45700" anchor="t" anchorCtr="0">
            <a:normAutofit/>
          </a:bodyPr>
          <a:lstStyle/>
          <a:p>
            <a:pPr marL="457200" lvl="0" indent="-228600" algn="ctr" rtl="0">
              <a:lnSpc>
                <a:spcPct val="100000"/>
              </a:lnSpc>
              <a:spcBef>
                <a:spcPts val="1800"/>
              </a:spcBef>
              <a:spcAft>
                <a:spcPts val="0"/>
              </a:spcAft>
              <a:buClr>
                <a:schemeClr val="dk1"/>
              </a:buClr>
              <a:buSzPts val="2800"/>
              <a:buFont typeface="Noto Sans Symbols"/>
              <a:buNone/>
            </a:pPr>
            <a:r>
              <a:rPr lang="en-US"/>
              <a:t>“You can’t sit with us!”</a:t>
            </a:r>
            <a:endParaRPr/>
          </a:p>
        </p:txBody>
      </p:sp>
      <p:pic>
        <p:nvPicPr>
          <p:cNvPr id="294" name="Google Shape;294;p34" descr="Katy sips a diet coke while Regina looks across the table with disdain."/>
          <p:cNvPicPr preferRelativeResize="0"/>
          <p:nvPr/>
        </p:nvPicPr>
        <p:blipFill rotWithShape="1">
          <a:blip r:embed="rId3">
            <a:alphaModFix/>
          </a:blip>
          <a:srcRect/>
          <a:stretch/>
        </p:blipFill>
        <p:spPr>
          <a:xfrm>
            <a:off x="86941" y="2965049"/>
            <a:ext cx="5960931" cy="3062771"/>
          </a:xfrm>
          <a:prstGeom prst="rect">
            <a:avLst/>
          </a:prstGeom>
          <a:noFill/>
          <a:ln>
            <a:noFill/>
          </a:ln>
        </p:spPr>
      </p:pic>
      <p:pic>
        <p:nvPicPr>
          <p:cNvPr id="295" name="Google Shape;295;p34" descr="Karen stares across the table while Gretchen looks down at Regina."/>
          <p:cNvPicPr preferRelativeResize="0"/>
          <p:nvPr/>
        </p:nvPicPr>
        <p:blipFill rotWithShape="1">
          <a:blip r:embed="rId4">
            <a:alphaModFix/>
          </a:blip>
          <a:srcRect/>
          <a:stretch/>
        </p:blipFill>
        <p:spPr>
          <a:xfrm>
            <a:off x="6149999" y="2965049"/>
            <a:ext cx="5926793" cy="306277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6"/>
          <p:cNvSpPr txBox="1">
            <a:spLocks noGrp="1"/>
          </p:cNvSpPr>
          <p:nvPr>
            <p:ph type="title"/>
          </p:nvPr>
        </p:nvSpPr>
        <p:spPr>
          <a:xfrm>
            <a:off x="129073" y="153242"/>
            <a:ext cx="98920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1800"/>
              <a:buNone/>
            </a:pPr>
            <a:r>
              <a:rPr lang="en-US"/>
              <a:t>Integration</a:t>
            </a:r>
            <a:endParaRPr/>
          </a:p>
        </p:txBody>
      </p:sp>
      <p:sp>
        <p:nvSpPr>
          <p:cNvPr id="301" name="Google Shape;301;p46"/>
          <p:cNvSpPr txBox="1">
            <a:spLocks noGrp="1"/>
          </p:cNvSpPr>
          <p:nvPr>
            <p:ph type="body" idx="1"/>
          </p:nvPr>
        </p:nvSpPr>
        <p:spPr>
          <a:xfrm>
            <a:off x="129073" y="1588169"/>
            <a:ext cx="11962664" cy="914400"/>
          </a:xfrm>
          <a:prstGeom prst="rect">
            <a:avLst/>
          </a:prstGeom>
          <a:noFill/>
          <a:ln>
            <a:noFill/>
          </a:ln>
        </p:spPr>
        <p:txBody>
          <a:bodyPr spcFirstLastPara="1" wrap="square" lIns="91425" tIns="45700" rIns="91425" bIns="45700" anchor="t" anchorCtr="0">
            <a:normAutofit/>
          </a:bodyPr>
          <a:lstStyle/>
          <a:p>
            <a:pPr marL="457200" lvl="0" indent="-228600" algn="ctr" rtl="0">
              <a:lnSpc>
                <a:spcPct val="100000"/>
              </a:lnSpc>
              <a:spcBef>
                <a:spcPts val="1800"/>
              </a:spcBef>
              <a:spcAft>
                <a:spcPts val="0"/>
              </a:spcAft>
              <a:buClr>
                <a:schemeClr val="dk1"/>
              </a:buClr>
              <a:buSzPts val="2800"/>
              <a:buFont typeface="Noto Sans Symbols"/>
              <a:buNone/>
            </a:pPr>
            <a:r>
              <a:rPr lang="en-US"/>
              <a:t>You can sit with us, but we don’t think you belong here.</a:t>
            </a:r>
            <a:endParaRPr/>
          </a:p>
        </p:txBody>
      </p:sp>
      <p:pic>
        <p:nvPicPr>
          <p:cNvPr id="302" name="Google Shape;302;p46" descr="Elle Woods stands out in pink while 5 students in dark clothes look on in surprise."/>
          <p:cNvPicPr preferRelativeResize="0"/>
          <p:nvPr/>
        </p:nvPicPr>
        <p:blipFill rotWithShape="1">
          <a:blip r:embed="rId3">
            <a:alphaModFix/>
          </a:blip>
          <a:srcRect/>
          <a:stretch/>
        </p:blipFill>
        <p:spPr>
          <a:xfrm>
            <a:off x="1643150" y="2502569"/>
            <a:ext cx="8905699" cy="409180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60"/>
          <p:cNvSpPr txBox="1">
            <a:spLocks noGrp="1"/>
          </p:cNvSpPr>
          <p:nvPr>
            <p:ph type="title"/>
          </p:nvPr>
        </p:nvSpPr>
        <p:spPr>
          <a:xfrm>
            <a:off x="129073" y="153242"/>
            <a:ext cx="98920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1800"/>
              <a:buNone/>
            </a:pPr>
            <a:r>
              <a:rPr lang="en-US"/>
              <a:t>Inclusion</a:t>
            </a:r>
            <a:endParaRPr/>
          </a:p>
        </p:txBody>
      </p:sp>
      <p:sp>
        <p:nvSpPr>
          <p:cNvPr id="308" name="Google Shape;308;p60"/>
          <p:cNvSpPr txBox="1">
            <a:spLocks noGrp="1"/>
          </p:cNvSpPr>
          <p:nvPr>
            <p:ph type="body" idx="1"/>
          </p:nvPr>
        </p:nvSpPr>
        <p:spPr>
          <a:xfrm>
            <a:off x="129073" y="1652874"/>
            <a:ext cx="11962664" cy="852276"/>
          </a:xfrm>
          <a:prstGeom prst="rect">
            <a:avLst/>
          </a:prstGeom>
          <a:noFill/>
          <a:ln>
            <a:noFill/>
          </a:ln>
        </p:spPr>
        <p:txBody>
          <a:bodyPr spcFirstLastPara="1" wrap="square" lIns="91425" tIns="45700" rIns="91425" bIns="45700" anchor="t" anchorCtr="0">
            <a:normAutofit/>
          </a:bodyPr>
          <a:lstStyle/>
          <a:p>
            <a:pPr marL="457200" lvl="0" indent="-228600" algn="ctr" rtl="0">
              <a:lnSpc>
                <a:spcPct val="100000"/>
              </a:lnSpc>
              <a:spcBef>
                <a:spcPts val="1800"/>
              </a:spcBef>
              <a:spcAft>
                <a:spcPts val="0"/>
              </a:spcAft>
              <a:buClr>
                <a:schemeClr val="dk1"/>
              </a:buClr>
              <a:buSzPts val="2800"/>
              <a:buFont typeface="Noto Sans Symbols"/>
              <a:buNone/>
            </a:pPr>
            <a:r>
              <a:rPr lang="en-US"/>
              <a:t>Dance the night away!</a:t>
            </a:r>
            <a:endParaRPr/>
          </a:p>
        </p:txBody>
      </p:sp>
      <p:pic>
        <p:nvPicPr>
          <p:cNvPr id="309" name="Google Shape;309;p60" descr="Wheelchair user Barbie dancing with the rest of the Barbies"/>
          <p:cNvPicPr preferRelativeResize="0"/>
          <p:nvPr/>
        </p:nvPicPr>
        <p:blipFill rotWithShape="1">
          <a:blip r:embed="rId3">
            <a:alphaModFix/>
          </a:blip>
          <a:srcRect b="8306"/>
          <a:stretch/>
        </p:blipFill>
        <p:spPr>
          <a:xfrm>
            <a:off x="2507559" y="2391178"/>
            <a:ext cx="7205691" cy="431358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6"/>
          <p:cNvSpPr txBox="1">
            <a:spLocks noGrp="1"/>
          </p:cNvSpPr>
          <p:nvPr>
            <p:ph type="title"/>
          </p:nvPr>
        </p:nvSpPr>
        <p:spPr>
          <a:xfrm>
            <a:off x="190336" y="276225"/>
            <a:ext cx="919645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4400"/>
              <a:buFont typeface="Verdana"/>
              <a:buNone/>
            </a:pPr>
            <a:r>
              <a:rPr lang="en-US"/>
              <a:t>Inclusion Changes the Environment</a:t>
            </a:r>
            <a:endParaRPr/>
          </a:p>
        </p:txBody>
      </p:sp>
      <p:sp>
        <p:nvSpPr>
          <p:cNvPr id="316" name="Google Shape;316;p36"/>
          <p:cNvSpPr txBox="1">
            <a:spLocks noGrp="1"/>
          </p:cNvSpPr>
          <p:nvPr>
            <p:ph type="body" idx="1"/>
          </p:nvPr>
        </p:nvSpPr>
        <p:spPr>
          <a:xfrm>
            <a:off x="190336" y="1690688"/>
            <a:ext cx="11049164" cy="5078412"/>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150000"/>
              </a:lnSpc>
              <a:spcBef>
                <a:spcPts val="0"/>
              </a:spcBef>
              <a:spcAft>
                <a:spcPts val="0"/>
              </a:spcAft>
              <a:buClr>
                <a:schemeClr val="dk1"/>
              </a:buClr>
              <a:buSzPct val="100000"/>
              <a:buFont typeface="Noto Sans Symbols"/>
              <a:buChar char="▪"/>
            </a:pPr>
            <a:r>
              <a:rPr lang="en-US"/>
              <a:t>Reduces the need for modifications and accommodations.</a:t>
            </a:r>
            <a:endParaRPr/>
          </a:p>
          <a:p>
            <a:pPr marL="685800" lvl="1" indent="-228600" algn="l" rtl="0">
              <a:lnSpc>
                <a:spcPct val="150000"/>
              </a:lnSpc>
              <a:spcBef>
                <a:spcPts val="1800"/>
              </a:spcBef>
              <a:spcAft>
                <a:spcPts val="0"/>
              </a:spcAft>
              <a:buClr>
                <a:schemeClr val="dk1"/>
              </a:buClr>
              <a:buSzPct val="100000"/>
              <a:buChar char="▪"/>
            </a:pPr>
            <a:r>
              <a:rPr lang="en-US"/>
              <a:t>Make something initially accessible to as many people as possible.</a:t>
            </a:r>
            <a:endParaRPr/>
          </a:p>
          <a:p>
            <a:pPr marL="228600" lvl="0" indent="-228600" algn="l" rtl="0">
              <a:lnSpc>
                <a:spcPct val="150000"/>
              </a:lnSpc>
              <a:spcBef>
                <a:spcPts val="1800"/>
              </a:spcBef>
              <a:spcAft>
                <a:spcPts val="0"/>
              </a:spcAft>
              <a:buClr>
                <a:schemeClr val="dk1"/>
              </a:buClr>
              <a:buSzPct val="100000"/>
              <a:buFont typeface="Noto Sans Symbols"/>
              <a:buChar char="▪"/>
            </a:pPr>
            <a:r>
              <a:rPr lang="en-US"/>
              <a:t>Reduces or removes structural access barriers.</a:t>
            </a:r>
            <a:endParaRPr/>
          </a:p>
          <a:p>
            <a:pPr marL="685800" lvl="1" indent="-228600" algn="l" rtl="0">
              <a:lnSpc>
                <a:spcPct val="150000"/>
              </a:lnSpc>
              <a:spcBef>
                <a:spcPts val="1800"/>
              </a:spcBef>
              <a:spcAft>
                <a:spcPts val="0"/>
              </a:spcAft>
              <a:buClr>
                <a:schemeClr val="dk1"/>
              </a:buClr>
              <a:buSzPct val="100000"/>
              <a:buChar char="▪"/>
            </a:pPr>
            <a:r>
              <a:rPr lang="en-US"/>
              <a:t>May not need changes for diverse abilities.</a:t>
            </a:r>
            <a:endParaRPr/>
          </a:p>
          <a:p>
            <a:pPr marL="228600" lvl="0" indent="-228600" algn="l" rtl="0">
              <a:lnSpc>
                <a:spcPct val="150000"/>
              </a:lnSpc>
              <a:spcBef>
                <a:spcPts val="1800"/>
              </a:spcBef>
              <a:spcAft>
                <a:spcPts val="0"/>
              </a:spcAft>
              <a:buClr>
                <a:schemeClr val="dk1"/>
              </a:buClr>
              <a:buSzPct val="100000"/>
              <a:buFont typeface="Noto Sans Symbols"/>
              <a:buChar char="▪"/>
            </a:pPr>
            <a:r>
              <a:rPr lang="en-US"/>
              <a:t>Tends to benefit everyone.</a:t>
            </a:r>
            <a:endParaRPr/>
          </a:p>
          <a:p>
            <a:pPr marL="228600" lvl="0" indent="-228600" algn="l" rtl="0">
              <a:lnSpc>
                <a:spcPct val="150000"/>
              </a:lnSpc>
              <a:spcBef>
                <a:spcPts val="1800"/>
              </a:spcBef>
              <a:spcAft>
                <a:spcPts val="0"/>
              </a:spcAft>
              <a:buClr>
                <a:schemeClr val="dk1"/>
              </a:buClr>
              <a:buSzPct val="100000"/>
              <a:buFont typeface="Noto Sans Symbols"/>
              <a:buChar char="▪"/>
            </a:pPr>
            <a:r>
              <a:rPr lang="en-US"/>
              <a:t>Proactive.</a:t>
            </a:r>
            <a:endParaRPr/>
          </a:p>
          <a:p>
            <a:pPr marL="685800" lvl="1" indent="-228600" algn="l" rtl="0">
              <a:lnSpc>
                <a:spcPct val="150000"/>
              </a:lnSpc>
              <a:spcBef>
                <a:spcPts val="1800"/>
              </a:spcBef>
              <a:spcAft>
                <a:spcPts val="0"/>
              </a:spcAft>
              <a:buClr>
                <a:schemeClr val="dk1"/>
              </a:buClr>
              <a:buSzPct val="100000"/>
              <a:buChar char="▪"/>
            </a:pPr>
            <a:r>
              <a:rPr lang="en-US"/>
              <a:t>Anticipates diverse needs – saving time and expense.</a:t>
            </a:r>
            <a:endParaRPr/>
          </a:p>
          <a:p>
            <a:pPr marL="228600" lvl="0" indent="-228600" algn="l" rtl="0">
              <a:lnSpc>
                <a:spcPct val="150000"/>
              </a:lnSpc>
              <a:spcBef>
                <a:spcPts val="1800"/>
              </a:spcBef>
              <a:spcAft>
                <a:spcPts val="0"/>
              </a:spcAft>
              <a:buClr>
                <a:schemeClr val="dk1"/>
              </a:buClr>
              <a:buSzPct val="100000"/>
              <a:buFont typeface="Noto Sans Symbols"/>
              <a:buChar char="▪"/>
            </a:pPr>
            <a:r>
              <a:rPr lang="en-US"/>
              <a:t>Accessibility is an aspect of inclusivity.</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37"/>
          <p:cNvSpPr txBox="1">
            <a:spLocks noGrp="1"/>
          </p:cNvSpPr>
          <p:nvPr>
            <p:ph type="title"/>
          </p:nvPr>
        </p:nvSpPr>
        <p:spPr>
          <a:xfrm>
            <a:off x="190336" y="169182"/>
            <a:ext cx="919645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4400"/>
              <a:buFont typeface="Verdana"/>
              <a:buNone/>
            </a:pPr>
            <a:r>
              <a:rPr lang="en-US" dirty="0"/>
              <a:t>How to Create Inclusive Spaces</a:t>
            </a:r>
            <a:endParaRPr dirty="0"/>
          </a:p>
        </p:txBody>
      </p:sp>
      <p:sp>
        <p:nvSpPr>
          <p:cNvPr id="322" name="Google Shape;322;p37"/>
          <p:cNvSpPr txBox="1">
            <a:spLocks noGrp="1"/>
          </p:cNvSpPr>
          <p:nvPr>
            <p:ph type="body" idx="1"/>
          </p:nvPr>
        </p:nvSpPr>
        <p:spPr>
          <a:xfrm>
            <a:off x="190336" y="1690688"/>
            <a:ext cx="11754014" cy="5078412"/>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150000"/>
              </a:lnSpc>
              <a:spcBef>
                <a:spcPts val="0"/>
              </a:spcBef>
              <a:spcAft>
                <a:spcPts val="0"/>
              </a:spcAft>
              <a:buClr>
                <a:schemeClr val="dk1"/>
              </a:buClr>
              <a:buSzPct val="100000"/>
              <a:buFont typeface="Noto Sans Symbols"/>
              <a:buChar char="▪"/>
            </a:pPr>
            <a:r>
              <a:rPr lang="en-US"/>
              <a:t>Build a welcoming and diverse department.</a:t>
            </a:r>
            <a:endParaRPr/>
          </a:p>
          <a:p>
            <a:pPr marL="228600" lvl="0" indent="-228600" algn="l" rtl="0">
              <a:lnSpc>
                <a:spcPct val="150000"/>
              </a:lnSpc>
              <a:spcBef>
                <a:spcPts val="1800"/>
              </a:spcBef>
              <a:spcAft>
                <a:spcPts val="0"/>
              </a:spcAft>
              <a:buClr>
                <a:schemeClr val="dk1"/>
              </a:buClr>
              <a:buSzPct val="100000"/>
              <a:buFont typeface="Noto Sans Symbols"/>
              <a:buChar char="▪"/>
            </a:pPr>
            <a:r>
              <a:rPr lang="en-US"/>
              <a:t>Employ universal design principles.</a:t>
            </a:r>
            <a:endParaRPr/>
          </a:p>
          <a:p>
            <a:pPr marL="228600" lvl="0" indent="-228600" algn="l" rtl="0">
              <a:lnSpc>
                <a:spcPct val="150000"/>
              </a:lnSpc>
              <a:spcBef>
                <a:spcPts val="1800"/>
              </a:spcBef>
              <a:spcAft>
                <a:spcPts val="0"/>
              </a:spcAft>
              <a:buClr>
                <a:schemeClr val="dk1"/>
              </a:buClr>
              <a:buSzPct val="100000"/>
              <a:buFont typeface="Noto Sans Symbols"/>
              <a:buChar char="▪"/>
            </a:pPr>
            <a:r>
              <a:rPr lang="en-US"/>
              <a:t>Allow employees with disabilities to be leaders.</a:t>
            </a:r>
            <a:endParaRPr/>
          </a:p>
          <a:p>
            <a:pPr marL="228600" lvl="0" indent="-228600" algn="l" rtl="0">
              <a:lnSpc>
                <a:spcPct val="150000"/>
              </a:lnSpc>
              <a:spcBef>
                <a:spcPts val="1800"/>
              </a:spcBef>
              <a:spcAft>
                <a:spcPts val="0"/>
              </a:spcAft>
              <a:buClr>
                <a:schemeClr val="dk1"/>
              </a:buClr>
              <a:buSzPct val="100000"/>
              <a:buFont typeface="Noto Sans Symbols"/>
              <a:buChar char="▪"/>
            </a:pPr>
            <a:r>
              <a:rPr lang="en-US"/>
              <a:t>Provide and attend training centered on disability, inclusion, and accessibility.</a:t>
            </a:r>
            <a:endParaRPr/>
          </a:p>
          <a:p>
            <a:pPr marL="228600" lvl="0" indent="-228600" algn="l" rtl="0">
              <a:lnSpc>
                <a:spcPct val="150000"/>
              </a:lnSpc>
              <a:spcBef>
                <a:spcPts val="1800"/>
              </a:spcBef>
              <a:spcAft>
                <a:spcPts val="0"/>
              </a:spcAft>
              <a:buClr>
                <a:schemeClr val="dk1"/>
              </a:buClr>
              <a:buSzPct val="100000"/>
              <a:buFont typeface="Noto Sans Symbols"/>
              <a:buChar char="▪"/>
            </a:pPr>
            <a:r>
              <a:rPr lang="en-US"/>
              <a:t>Ensure team events and meetings are inclusive.</a:t>
            </a:r>
            <a:endParaRPr/>
          </a:p>
          <a:p>
            <a:pPr marL="228600" lvl="0" indent="-228600" algn="l" rtl="0">
              <a:lnSpc>
                <a:spcPct val="150000"/>
              </a:lnSpc>
              <a:spcBef>
                <a:spcPts val="1800"/>
              </a:spcBef>
              <a:spcAft>
                <a:spcPts val="0"/>
              </a:spcAft>
              <a:buClr>
                <a:schemeClr val="dk1"/>
              </a:buClr>
              <a:buSzPct val="100000"/>
              <a:buFont typeface="Noto Sans Symbols"/>
              <a:buChar char="▪"/>
            </a:pPr>
            <a:r>
              <a:rPr lang="en-US"/>
              <a:t>Refer employees to ECRT or other U-M resources.</a:t>
            </a:r>
            <a:endParaRPr/>
          </a:p>
          <a:p>
            <a:pPr marL="228600" lvl="0" indent="-228600" algn="l" rtl="0">
              <a:lnSpc>
                <a:spcPct val="150000"/>
              </a:lnSpc>
              <a:spcBef>
                <a:spcPts val="1800"/>
              </a:spcBef>
              <a:spcAft>
                <a:spcPts val="0"/>
              </a:spcAft>
              <a:buClr>
                <a:schemeClr val="dk1"/>
              </a:buClr>
              <a:buSzPct val="100000"/>
              <a:buFont typeface="Noto Sans Symbols"/>
              <a:buChar char="▪"/>
            </a:pPr>
            <a:r>
              <a:rPr lang="en-US"/>
              <a:t>Be prepared to accommodate.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g26e5d89d3a8_0_17"/>
          <p:cNvSpPr txBox="1">
            <a:spLocks noGrp="1"/>
          </p:cNvSpPr>
          <p:nvPr>
            <p:ph type="title"/>
          </p:nvPr>
        </p:nvSpPr>
        <p:spPr>
          <a:xfrm>
            <a:off x="147734" y="185000"/>
            <a:ext cx="9966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Who We Are</a:t>
            </a:r>
            <a:endParaRPr/>
          </a:p>
        </p:txBody>
      </p:sp>
      <p:sp>
        <p:nvSpPr>
          <p:cNvPr id="86" name="Google Shape;86;g26e5d89d3a8_0_17"/>
          <p:cNvSpPr txBox="1">
            <a:spLocks noGrp="1"/>
          </p:cNvSpPr>
          <p:nvPr>
            <p:ph type="body" idx="1"/>
          </p:nvPr>
        </p:nvSpPr>
        <p:spPr>
          <a:xfrm>
            <a:off x="147733" y="1822819"/>
            <a:ext cx="7028570" cy="3557550"/>
          </a:xfrm>
          <a:prstGeom prst="rect">
            <a:avLst/>
          </a:prstGeom>
        </p:spPr>
        <p:txBody>
          <a:bodyPr spcFirstLastPara="1" wrap="square" lIns="91425" tIns="45700" rIns="91425" bIns="45700" anchor="t" anchorCtr="0">
            <a:normAutofit/>
          </a:bodyPr>
          <a:lstStyle/>
          <a:p>
            <a:pPr indent="-457200"/>
            <a:r>
              <a:rPr lang="en-US" dirty="0">
                <a:solidFill>
                  <a:srgbClr val="00274C"/>
                </a:solidFill>
              </a:rPr>
              <a:t>ADA Coordinator</a:t>
            </a:r>
            <a:endParaRPr dirty="0">
              <a:solidFill>
                <a:srgbClr val="00274C"/>
              </a:solidFill>
            </a:endParaRPr>
          </a:p>
          <a:p>
            <a:pPr indent="-457200"/>
            <a:r>
              <a:rPr lang="en-US" dirty="0">
                <a:solidFill>
                  <a:srgbClr val="00274C"/>
                </a:solidFill>
              </a:rPr>
              <a:t>Deputy ADA Coordinator</a:t>
            </a:r>
            <a:endParaRPr dirty="0">
              <a:solidFill>
                <a:srgbClr val="00274C"/>
              </a:solidFill>
            </a:endParaRPr>
          </a:p>
          <a:p>
            <a:pPr indent="-457200"/>
            <a:r>
              <a:rPr lang="en-US" dirty="0">
                <a:solidFill>
                  <a:srgbClr val="00274C"/>
                </a:solidFill>
                <a:highlight>
                  <a:srgbClr val="FFFEFE"/>
                </a:highlight>
              </a:rPr>
              <a:t>Digital Information Accessibility Coordinator</a:t>
            </a:r>
            <a:endParaRPr dirty="0">
              <a:solidFill>
                <a:srgbClr val="00274C"/>
              </a:solidFill>
              <a:highlight>
                <a:srgbClr val="FFFEFE"/>
              </a:highlight>
            </a:endParaRPr>
          </a:p>
          <a:p>
            <a:pPr indent="-457200"/>
            <a:r>
              <a:rPr lang="en-US" dirty="0">
                <a:solidFill>
                  <a:srgbClr val="00274C"/>
                </a:solidFill>
                <a:highlight>
                  <a:srgbClr val="FFFEFE"/>
                </a:highlight>
              </a:rPr>
              <a:t>Digital Communications Specialist</a:t>
            </a:r>
            <a:endParaRPr dirty="0"/>
          </a:p>
        </p:txBody>
      </p:sp>
      <p:sp>
        <p:nvSpPr>
          <p:cNvPr id="87" name="Google Shape;87;g26e5d89d3a8_0_17"/>
          <p:cNvSpPr txBox="1">
            <a:spLocks noGrp="1"/>
          </p:cNvSpPr>
          <p:nvPr>
            <p:ph type="body" idx="2"/>
          </p:nvPr>
        </p:nvSpPr>
        <p:spPr>
          <a:xfrm>
            <a:off x="7176303" y="1695498"/>
            <a:ext cx="4416189" cy="4172700"/>
          </a:xfrm>
          <a:prstGeom prst="rect">
            <a:avLst/>
          </a:prstGeom>
        </p:spPr>
        <p:txBody>
          <a:bodyPr spcFirstLastPara="1" wrap="square" lIns="91425" tIns="45700" rIns="91425" bIns="45700" anchor="t" anchorCtr="0">
            <a:normAutofit/>
          </a:bodyPr>
          <a:lstStyle/>
          <a:p>
            <a:pPr indent="-457200"/>
            <a:r>
              <a:rPr lang="en-US" dirty="0">
                <a:solidFill>
                  <a:srgbClr val="00274C"/>
                </a:solidFill>
              </a:rPr>
              <a:t>Case Manager (2*)</a:t>
            </a:r>
            <a:endParaRPr dirty="0">
              <a:solidFill>
                <a:srgbClr val="00274C"/>
              </a:solidFill>
            </a:endParaRPr>
          </a:p>
          <a:p>
            <a:pPr indent="-457200"/>
            <a:r>
              <a:rPr lang="en-US" dirty="0">
                <a:solidFill>
                  <a:srgbClr val="00274C"/>
                </a:solidFill>
              </a:rPr>
              <a:t>Accessibility Specialists (3)</a:t>
            </a:r>
            <a:endParaRPr dirty="0">
              <a:solidFill>
                <a:srgbClr val="00274C"/>
              </a:solidFill>
            </a:endParaRPr>
          </a:p>
          <a:p>
            <a:pPr indent="-457200"/>
            <a:r>
              <a:rPr lang="en-US" dirty="0">
                <a:solidFill>
                  <a:srgbClr val="00274C"/>
                </a:solidFill>
              </a:rPr>
              <a:t>ASL Interpreters (3)</a:t>
            </a:r>
            <a:endParaRPr dirty="0">
              <a:solidFill>
                <a:srgbClr val="00274C"/>
              </a:solidFill>
            </a:endParaRPr>
          </a:p>
        </p:txBody>
      </p:sp>
      <p:sp>
        <p:nvSpPr>
          <p:cNvPr id="88" name="Google Shape;88;g26e5d89d3a8_0_17"/>
          <p:cNvSpPr txBox="1"/>
          <p:nvPr/>
        </p:nvSpPr>
        <p:spPr>
          <a:xfrm>
            <a:off x="321207" y="5380369"/>
            <a:ext cx="10715700" cy="129263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dirty="0">
                <a:solidFill>
                  <a:srgbClr val="00274C"/>
                </a:solidFill>
                <a:latin typeface="Verdana"/>
                <a:ea typeface="Verdana"/>
                <a:cs typeface="Verdana"/>
                <a:sym typeface="Verdana"/>
              </a:rPr>
              <a:t>In less than 1 year we have grown from a team of 3 to a team of 12!</a:t>
            </a:r>
            <a:endParaRPr sz="3600" dirty="0">
              <a:solidFill>
                <a:srgbClr val="00274C"/>
              </a:solidFill>
              <a:latin typeface="Verdana"/>
              <a:ea typeface="Verdana"/>
              <a:cs typeface="Verdana"/>
              <a:sym typeface="Verdan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38"/>
          <p:cNvSpPr txBox="1">
            <a:spLocks noGrp="1"/>
          </p:cNvSpPr>
          <p:nvPr>
            <p:ph type="title"/>
          </p:nvPr>
        </p:nvSpPr>
        <p:spPr>
          <a:xfrm>
            <a:off x="152400" y="180068"/>
            <a:ext cx="986245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t>Workplace Design </a:t>
            </a:r>
            <a:r>
              <a:rPr lang="en-US" sz="3000" dirty="0"/>
              <a:t>(1 of 2)</a:t>
            </a:r>
            <a:endParaRPr sz="3000" dirty="0"/>
          </a:p>
        </p:txBody>
      </p:sp>
      <p:pic>
        <p:nvPicPr>
          <p:cNvPr id="329" name="Google Shape;329;p38" descr="Close up of an eye"/>
          <p:cNvPicPr preferRelativeResize="0"/>
          <p:nvPr/>
        </p:nvPicPr>
        <p:blipFill rotWithShape="1">
          <a:blip r:embed="rId3">
            <a:alphaModFix/>
          </a:blip>
          <a:srcRect/>
          <a:stretch/>
        </p:blipFill>
        <p:spPr>
          <a:xfrm>
            <a:off x="509561" y="1778460"/>
            <a:ext cx="2094779" cy="1409736"/>
          </a:xfrm>
          <a:prstGeom prst="ellipse">
            <a:avLst/>
          </a:prstGeom>
          <a:noFill/>
          <a:ln w="63500" cap="rnd" cmpd="sng">
            <a:solidFill>
              <a:srgbClr val="333333"/>
            </a:solidFill>
            <a:prstDash val="solid"/>
            <a:round/>
            <a:headEnd type="none" w="sm" len="sm"/>
            <a:tailEnd type="none" w="sm" len="sm"/>
          </a:ln>
        </p:spPr>
      </p:pic>
      <p:pic>
        <p:nvPicPr>
          <p:cNvPr id="330" name="Google Shape;330;p38" descr="A dog sniffing grass"/>
          <p:cNvPicPr preferRelativeResize="0"/>
          <p:nvPr/>
        </p:nvPicPr>
        <p:blipFill rotWithShape="1">
          <a:blip r:embed="rId4">
            <a:alphaModFix/>
          </a:blip>
          <a:srcRect/>
          <a:stretch/>
        </p:blipFill>
        <p:spPr>
          <a:xfrm>
            <a:off x="3363210" y="1806835"/>
            <a:ext cx="2094779" cy="1396519"/>
          </a:xfrm>
          <a:prstGeom prst="ellipse">
            <a:avLst/>
          </a:prstGeom>
          <a:noFill/>
          <a:ln w="63500" cap="rnd" cmpd="sng">
            <a:solidFill>
              <a:srgbClr val="333333"/>
            </a:solidFill>
            <a:prstDash val="solid"/>
            <a:round/>
            <a:headEnd type="none" w="sm" len="sm"/>
            <a:tailEnd type="none" w="sm" len="sm"/>
          </a:ln>
        </p:spPr>
      </p:pic>
      <p:pic>
        <p:nvPicPr>
          <p:cNvPr id="331" name="Google Shape;331;p38" descr="A hand on the water creating ripples"/>
          <p:cNvPicPr preferRelativeResize="0"/>
          <p:nvPr/>
        </p:nvPicPr>
        <p:blipFill rotWithShape="1">
          <a:blip r:embed="rId5">
            <a:alphaModFix/>
          </a:blip>
          <a:srcRect/>
          <a:stretch/>
        </p:blipFill>
        <p:spPr>
          <a:xfrm>
            <a:off x="6250194" y="1791677"/>
            <a:ext cx="2094779" cy="1396519"/>
          </a:xfrm>
          <a:prstGeom prst="ellipse">
            <a:avLst/>
          </a:prstGeom>
          <a:noFill/>
          <a:ln w="63500" cap="rnd" cmpd="sng">
            <a:solidFill>
              <a:srgbClr val="333333"/>
            </a:solidFill>
            <a:prstDash val="solid"/>
            <a:round/>
            <a:headEnd type="none" w="sm" len="sm"/>
            <a:tailEnd type="none" w="sm" len="sm"/>
          </a:ln>
        </p:spPr>
      </p:pic>
      <p:pic>
        <p:nvPicPr>
          <p:cNvPr id="332" name="Google Shape;332;p38" descr="Gradient sound waves"/>
          <p:cNvPicPr preferRelativeResize="0"/>
          <p:nvPr/>
        </p:nvPicPr>
        <p:blipFill rotWithShape="1">
          <a:blip r:embed="rId6">
            <a:alphaModFix/>
          </a:blip>
          <a:srcRect/>
          <a:stretch/>
        </p:blipFill>
        <p:spPr>
          <a:xfrm>
            <a:off x="9137179" y="1759652"/>
            <a:ext cx="2094779" cy="1396520"/>
          </a:xfrm>
          <a:prstGeom prst="ellipse">
            <a:avLst/>
          </a:prstGeom>
          <a:noFill/>
          <a:ln w="63500" cap="rnd" cmpd="sng">
            <a:solidFill>
              <a:srgbClr val="333333"/>
            </a:solidFill>
            <a:prstDash val="solid"/>
            <a:round/>
            <a:headEnd type="none" w="sm" len="sm"/>
            <a:tailEnd type="none" w="sm" len="sm"/>
          </a:ln>
        </p:spPr>
      </p:pic>
      <p:sp>
        <p:nvSpPr>
          <p:cNvPr id="333" name="Google Shape;333;p38"/>
          <p:cNvSpPr txBox="1">
            <a:spLocks noGrp="1"/>
          </p:cNvSpPr>
          <p:nvPr>
            <p:ph type="body" idx="1"/>
          </p:nvPr>
        </p:nvSpPr>
        <p:spPr>
          <a:xfrm>
            <a:off x="-2" y="3203354"/>
            <a:ext cx="11452303" cy="3654646"/>
          </a:xfrm>
          <a:prstGeom prst="rect">
            <a:avLst/>
          </a:prstGeom>
          <a:noFill/>
          <a:ln>
            <a:noFill/>
          </a:ln>
        </p:spPr>
        <p:txBody>
          <a:bodyPr spcFirstLastPara="1" wrap="square" lIns="91425" tIns="45700" rIns="91425" bIns="45700" anchor="t" anchorCtr="0">
            <a:normAutofit fontScale="70000" lnSpcReduction="20000"/>
          </a:bodyPr>
          <a:lstStyle/>
          <a:p>
            <a:pPr marL="457200" lvl="0" indent="-366394" algn="l" rtl="0">
              <a:lnSpc>
                <a:spcPct val="140000"/>
              </a:lnSpc>
              <a:spcBef>
                <a:spcPts val="1200"/>
              </a:spcBef>
              <a:spcAft>
                <a:spcPts val="0"/>
              </a:spcAft>
              <a:buSzPct val="100000"/>
              <a:buChar char="▪"/>
            </a:pPr>
            <a:r>
              <a:rPr lang="en-US"/>
              <a:t>Consider the impact on the senses (sight, smell, touch, sound).</a:t>
            </a:r>
            <a:endParaRPr/>
          </a:p>
          <a:p>
            <a:pPr marL="457200" lvl="0" indent="-366394" algn="l" rtl="0">
              <a:lnSpc>
                <a:spcPct val="140000"/>
              </a:lnSpc>
              <a:spcBef>
                <a:spcPts val="1200"/>
              </a:spcBef>
              <a:spcAft>
                <a:spcPts val="0"/>
              </a:spcAft>
              <a:buSzPct val="100000"/>
              <a:buChar char="▪"/>
            </a:pPr>
            <a:r>
              <a:rPr lang="en-US"/>
              <a:t>Offer different types of spaces with intention:</a:t>
            </a:r>
            <a:endParaRPr/>
          </a:p>
          <a:p>
            <a:pPr marL="914400" lvl="1" indent="-346710" algn="l" rtl="0">
              <a:lnSpc>
                <a:spcPct val="140000"/>
              </a:lnSpc>
              <a:spcBef>
                <a:spcPts val="1200"/>
              </a:spcBef>
              <a:spcAft>
                <a:spcPts val="0"/>
              </a:spcAft>
              <a:buSzPct val="100000"/>
              <a:buChar char="▪"/>
            </a:pPr>
            <a:r>
              <a:rPr lang="en-US"/>
              <a:t>Low stimulation/quiet areas for concentration.</a:t>
            </a:r>
            <a:endParaRPr/>
          </a:p>
          <a:p>
            <a:pPr marL="914400" lvl="1" indent="-346710" algn="l" rtl="0">
              <a:lnSpc>
                <a:spcPct val="140000"/>
              </a:lnSpc>
              <a:spcBef>
                <a:spcPts val="1200"/>
              </a:spcBef>
              <a:spcAft>
                <a:spcPts val="0"/>
              </a:spcAft>
              <a:buSzPct val="100000"/>
              <a:buChar char="▪"/>
            </a:pPr>
            <a:r>
              <a:rPr lang="en-US"/>
              <a:t>Areas for collaboration and movement.</a:t>
            </a:r>
            <a:endParaRPr/>
          </a:p>
          <a:p>
            <a:pPr marL="914400" lvl="1" indent="-346710" algn="l" rtl="0">
              <a:lnSpc>
                <a:spcPct val="140000"/>
              </a:lnSpc>
              <a:spcBef>
                <a:spcPts val="1200"/>
              </a:spcBef>
              <a:spcAft>
                <a:spcPts val="0"/>
              </a:spcAft>
              <a:buSzPct val="100000"/>
              <a:buChar char="▪"/>
            </a:pPr>
            <a:r>
              <a:rPr lang="en-US"/>
              <a:t>Recharge areas for privacy and reflection.</a:t>
            </a:r>
            <a:endParaRPr/>
          </a:p>
          <a:p>
            <a:pPr marL="457200" lvl="0" indent="-366394" algn="l" rtl="0">
              <a:lnSpc>
                <a:spcPct val="140000"/>
              </a:lnSpc>
              <a:spcBef>
                <a:spcPts val="1200"/>
              </a:spcBef>
              <a:spcAft>
                <a:spcPts val="0"/>
              </a:spcAft>
              <a:buSzPct val="100000"/>
              <a:buChar char="▪"/>
            </a:pPr>
            <a:r>
              <a:rPr lang="en-US"/>
              <a:t>Provide white noise machines and noise-cancelling devices or headphones.</a:t>
            </a:r>
            <a:endParaRPr/>
          </a:p>
          <a:p>
            <a:pPr marL="457200" lvl="0" indent="-366394" algn="l" rtl="0">
              <a:lnSpc>
                <a:spcPct val="140000"/>
              </a:lnSpc>
              <a:spcBef>
                <a:spcPts val="1200"/>
              </a:spcBef>
              <a:spcAft>
                <a:spcPts val="0"/>
              </a:spcAft>
              <a:buSzPct val="100000"/>
              <a:buChar char="▪"/>
            </a:pPr>
            <a:r>
              <a:rPr lang="en-US"/>
              <a:t>Avoid strong/harsh/unnatural fragrances when possible.</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61"/>
          <p:cNvSpPr txBox="1">
            <a:spLocks noGrp="1"/>
          </p:cNvSpPr>
          <p:nvPr>
            <p:ph type="title"/>
          </p:nvPr>
        </p:nvSpPr>
        <p:spPr>
          <a:xfrm>
            <a:off x="152400" y="180068"/>
            <a:ext cx="986245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t>Workplace Design </a:t>
            </a:r>
            <a:r>
              <a:rPr lang="en-US" sz="3000" dirty="0"/>
              <a:t>(2 of 2)</a:t>
            </a:r>
            <a:endParaRPr sz="3000" dirty="0"/>
          </a:p>
        </p:txBody>
      </p:sp>
      <p:sp>
        <p:nvSpPr>
          <p:cNvPr id="340" name="Google Shape;340;p61"/>
          <p:cNvSpPr txBox="1">
            <a:spLocks noGrp="1"/>
          </p:cNvSpPr>
          <p:nvPr>
            <p:ph type="body" idx="2"/>
          </p:nvPr>
        </p:nvSpPr>
        <p:spPr>
          <a:xfrm>
            <a:off x="245328" y="1730543"/>
            <a:ext cx="11341082" cy="5067300"/>
          </a:xfrm>
          <a:prstGeom prst="rect">
            <a:avLst/>
          </a:prstGeom>
          <a:noFill/>
          <a:ln>
            <a:noFill/>
          </a:ln>
        </p:spPr>
        <p:txBody>
          <a:bodyPr spcFirstLastPara="1" wrap="square" lIns="91425" tIns="45700" rIns="91425" bIns="45700" anchor="t" anchorCtr="0">
            <a:normAutofit lnSpcReduction="10000"/>
          </a:bodyPr>
          <a:lstStyle/>
          <a:p>
            <a:pPr marL="457200" lvl="0" indent="-366394" algn="l" rtl="0">
              <a:lnSpc>
                <a:spcPct val="140000"/>
              </a:lnSpc>
              <a:spcBef>
                <a:spcPts val="1200"/>
              </a:spcBef>
              <a:spcAft>
                <a:spcPts val="0"/>
              </a:spcAft>
              <a:buSzPts val="2800"/>
              <a:buChar char="▪"/>
            </a:pPr>
            <a:r>
              <a:rPr lang="en-US"/>
              <a:t>Provide alternate lighting options and dimmable lights.</a:t>
            </a:r>
            <a:endParaRPr/>
          </a:p>
          <a:p>
            <a:pPr marL="457200" lvl="0" indent="-366394" algn="l" rtl="0">
              <a:lnSpc>
                <a:spcPct val="140000"/>
              </a:lnSpc>
              <a:spcBef>
                <a:spcPts val="1200"/>
              </a:spcBef>
              <a:spcAft>
                <a:spcPts val="0"/>
              </a:spcAft>
              <a:buSzPts val="2800"/>
              <a:buChar char="▪"/>
            </a:pPr>
            <a:r>
              <a:rPr lang="en-US"/>
              <a:t>Provide various ergonomic seating options.</a:t>
            </a:r>
            <a:endParaRPr/>
          </a:p>
          <a:p>
            <a:pPr marL="457200" lvl="0" indent="-366394" algn="l" rtl="0">
              <a:lnSpc>
                <a:spcPct val="140000"/>
              </a:lnSpc>
              <a:spcBef>
                <a:spcPts val="1200"/>
              </a:spcBef>
              <a:spcAft>
                <a:spcPts val="0"/>
              </a:spcAft>
              <a:buSzPts val="2800"/>
              <a:buChar char="▪"/>
            </a:pPr>
            <a:r>
              <a:rPr lang="en-US"/>
              <a:t>Offer fidget tools, toys, or other objects in shared spaces.</a:t>
            </a:r>
            <a:endParaRPr/>
          </a:p>
          <a:p>
            <a:pPr marL="457200" lvl="0" indent="-366394" algn="l" rtl="0">
              <a:lnSpc>
                <a:spcPct val="140000"/>
              </a:lnSpc>
              <a:spcBef>
                <a:spcPts val="1200"/>
              </a:spcBef>
              <a:spcAft>
                <a:spcPts val="0"/>
              </a:spcAft>
              <a:buSzPts val="2800"/>
              <a:buChar char="▪"/>
            </a:pPr>
            <a:r>
              <a:rPr lang="en-US"/>
              <a:t>Build in breaks during long meetings or in between several meetings.</a:t>
            </a:r>
            <a:endParaRPr/>
          </a:p>
          <a:p>
            <a:pPr marL="457200" lvl="0" indent="-366394" algn="l" rtl="0">
              <a:lnSpc>
                <a:spcPct val="140000"/>
              </a:lnSpc>
              <a:spcBef>
                <a:spcPts val="1200"/>
              </a:spcBef>
              <a:spcAft>
                <a:spcPts val="0"/>
              </a:spcAft>
              <a:buSzPts val="2800"/>
              <a:buChar char="▪"/>
            </a:pPr>
            <a:r>
              <a:rPr lang="en-US"/>
              <a:t>Encourage comfortable attire and furniture when possible.</a:t>
            </a:r>
            <a:endParaRPr/>
          </a:p>
          <a:p>
            <a:pPr marL="457200" lvl="0" indent="-366394" algn="l" rtl="0">
              <a:lnSpc>
                <a:spcPct val="140000"/>
              </a:lnSpc>
              <a:spcBef>
                <a:spcPts val="1200"/>
              </a:spcBef>
              <a:spcAft>
                <a:spcPts val="0"/>
              </a:spcAft>
              <a:buSzPts val="2800"/>
              <a:buChar char="▪"/>
            </a:pPr>
            <a:r>
              <a:rPr lang="en-US"/>
              <a:t>Consider apps and planner options.</a:t>
            </a:r>
            <a:endParaRPr/>
          </a:p>
          <a:p>
            <a:pPr marL="457200" lvl="0" indent="-228600" algn="l" rtl="0">
              <a:lnSpc>
                <a:spcPct val="100000"/>
              </a:lnSpc>
              <a:spcBef>
                <a:spcPts val="1800"/>
              </a:spcBef>
              <a:spcAft>
                <a:spcPts val="0"/>
              </a:spcAft>
              <a:buClr>
                <a:schemeClr val="dk1"/>
              </a:buClr>
              <a:buSzPts val="4000"/>
              <a:buFont typeface="Noto Sans Symbols"/>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9"/>
          <p:cNvSpPr txBox="1">
            <a:spLocks noGrp="1"/>
          </p:cNvSpPr>
          <p:nvPr>
            <p:ph type="title"/>
          </p:nvPr>
        </p:nvSpPr>
        <p:spPr>
          <a:xfrm>
            <a:off x="190336" y="225166"/>
            <a:ext cx="978408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4400"/>
              <a:buFont typeface="Verdana"/>
              <a:buNone/>
            </a:pPr>
            <a:r>
              <a:rPr lang="en-US"/>
              <a:t>Meeting and Event Accessibility Tips</a:t>
            </a:r>
            <a:endParaRPr/>
          </a:p>
        </p:txBody>
      </p:sp>
      <p:sp>
        <p:nvSpPr>
          <p:cNvPr id="346" name="Google Shape;346;p39"/>
          <p:cNvSpPr txBox="1">
            <a:spLocks noGrp="1"/>
          </p:cNvSpPr>
          <p:nvPr>
            <p:ph type="body" idx="1"/>
          </p:nvPr>
        </p:nvSpPr>
        <p:spPr>
          <a:xfrm>
            <a:off x="190336" y="1690688"/>
            <a:ext cx="11049164" cy="5078412"/>
          </a:xfrm>
          <a:prstGeom prst="rect">
            <a:avLst/>
          </a:prstGeom>
          <a:noFill/>
          <a:ln>
            <a:noFill/>
          </a:ln>
        </p:spPr>
        <p:txBody>
          <a:bodyPr spcFirstLastPara="1" wrap="square" lIns="91425" tIns="45700" rIns="91425" bIns="45700" anchor="t" anchorCtr="0">
            <a:normAutofit fontScale="62500" lnSpcReduction="20000"/>
          </a:bodyPr>
          <a:lstStyle/>
          <a:p>
            <a:pPr marL="228600" lvl="0" indent="-228600" algn="l" rtl="0">
              <a:lnSpc>
                <a:spcPct val="150000"/>
              </a:lnSpc>
              <a:spcBef>
                <a:spcPts val="0"/>
              </a:spcBef>
              <a:spcAft>
                <a:spcPts val="0"/>
              </a:spcAft>
              <a:buClr>
                <a:schemeClr val="dk1"/>
              </a:buClr>
              <a:buSzPct val="100000"/>
              <a:buFont typeface="Noto Sans Symbols"/>
              <a:buChar char="▪"/>
            </a:pPr>
            <a:r>
              <a:rPr lang="en-US"/>
              <a:t>Create accessible handouts or materials and provide alternative format printed materials, whenever possible.</a:t>
            </a:r>
            <a:endParaRPr/>
          </a:p>
          <a:p>
            <a:pPr marL="228600" lvl="0" indent="-228600" algn="l" rtl="0">
              <a:lnSpc>
                <a:spcPct val="150000"/>
              </a:lnSpc>
              <a:spcBef>
                <a:spcPts val="1800"/>
              </a:spcBef>
              <a:spcAft>
                <a:spcPts val="0"/>
              </a:spcAft>
              <a:buClr>
                <a:schemeClr val="dk1"/>
              </a:buClr>
              <a:buSzPct val="100000"/>
              <a:buFont typeface="Noto Sans Symbols"/>
              <a:buChar char="▪"/>
            </a:pPr>
            <a:r>
              <a:rPr lang="en-US"/>
              <a:t>Use audio amplification devices or microphones.</a:t>
            </a:r>
            <a:endParaRPr/>
          </a:p>
          <a:p>
            <a:pPr marL="228600" lvl="0" indent="-228600" algn="l" rtl="0">
              <a:lnSpc>
                <a:spcPct val="150000"/>
              </a:lnSpc>
              <a:spcBef>
                <a:spcPts val="1800"/>
              </a:spcBef>
              <a:spcAft>
                <a:spcPts val="0"/>
              </a:spcAft>
              <a:buClr>
                <a:schemeClr val="dk1"/>
              </a:buClr>
              <a:buSzPct val="100000"/>
              <a:buFont typeface="Noto Sans Symbols"/>
              <a:buChar char="▪"/>
            </a:pPr>
            <a:r>
              <a:rPr lang="en-US"/>
              <a:t>Provide a virtual attendance option, not just a recording.</a:t>
            </a:r>
            <a:endParaRPr/>
          </a:p>
          <a:p>
            <a:pPr marL="228600" lvl="0" indent="-228600" algn="l" rtl="0">
              <a:lnSpc>
                <a:spcPct val="150000"/>
              </a:lnSpc>
              <a:spcBef>
                <a:spcPts val="1800"/>
              </a:spcBef>
              <a:spcAft>
                <a:spcPts val="0"/>
              </a:spcAft>
              <a:buClr>
                <a:schemeClr val="dk1"/>
              </a:buClr>
              <a:buSzPct val="100000"/>
              <a:buFont typeface="Noto Sans Symbols"/>
              <a:buChar char="▪"/>
            </a:pPr>
            <a:r>
              <a:rPr lang="en-US"/>
              <a:t>Consider mobility limitations and provide a variety of seating options.</a:t>
            </a:r>
            <a:endParaRPr/>
          </a:p>
          <a:p>
            <a:pPr marL="228600" lvl="0" indent="-228600" algn="l" rtl="0">
              <a:lnSpc>
                <a:spcPct val="150000"/>
              </a:lnSpc>
              <a:spcBef>
                <a:spcPts val="1800"/>
              </a:spcBef>
              <a:spcAft>
                <a:spcPts val="0"/>
              </a:spcAft>
              <a:buClr>
                <a:schemeClr val="dk1"/>
              </a:buClr>
              <a:buSzPct val="100000"/>
              <a:buFont typeface="Noto Sans Symbols"/>
              <a:buChar char="▪"/>
            </a:pPr>
            <a:r>
              <a:rPr lang="en-US"/>
              <a:t>Create clear paths through doorways, hallways, and restroom entrances.</a:t>
            </a:r>
            <a:endParaRPr/>
          </a:p>
          <a:p>
            <a:pPr marL="228600" lvl="0" indent="-228600" algn="l" rtl="0">
              <a:lnSpc>
                <a:spcPct val="150000"/>
              </a:lnSpc>
              <a:spcBef>
                <a:spcPts val="1800"/>
              </a:spcBef>
              <a:spcAft>
                <a:spcPts val="0"/>
              </a:spcAft>
              <a:buClr>
                <a:schemeClr val="dk1"/>
              </a:buClr>
              <a:buSzPct val="100000"/>
              <a:buFont typeface="Noto Sans Symbols"/>
              <a:buChar char="▪"/>
            </a:pPr>
            <a:r>
              <a:rPr lang="en-US"/>
              <a:t>Consider accommodations, interpreters, and CART.</a:t>
            </a:r>
            <a:endParaRPr/>
          </a:p>
          <a:p>
            <a:pPr marL="228600" lvl="0" indent="-228600" algn="l" rtl="0">
              <a:lnSpc>
                <a:spcPct val="150000"/>
              </a:lnSpc>
              <a:spcBef>
                <a:spcPts val="1800"/>
              </a:spcBef>
              <a:spcAft>
                <a:spcPts val="0"/>
              </a:spcAft>
              <a:buClr>
                <a:schemeClr val="dk1"/>
              </a:buClr>
              <a:buSzPct val="100000"/>
              <a:buFont typeface="Noto Sans Symbols"/>
              <a:buChar char="▪"/>
            </a:pPr>
            <a:r>
              <a:rPr lang="en-US"/>
              <a:t>Provide information in advance and avoid last-minute changes.</a:t>
            </a:r>
            <a:endParaRPr/>
          </a:p>
          <a:p>
            <a:pPr marL="228600" lvl="0" indent="-228600" algn="l" rtl="0">
              <a:lnSpc>
                <a:spcPct val="150000"/>
              </a:lnSpc>
              <a:spcBef>
                <a:spcPts val="1800"/>
              </a:spcBef>
              <a:spcAft>
                <a:spcPts val="0"/>
              </a:spcAft>
              <a:buClr>
                <a:schemeClr val="dk1"/>
              </a:buClr>
              <a:buSzPct val="100000"/>
              <a:buFont typeface="Noto Sans Symbols"/>
              <a:buChar char="▪"/>
            </a:pPr>
            <a:r>
              <a:rPr lang="en-US"/>
              <a:t>Review the </a:t>
            </a:r>
            <a:r>
              <a:rPr lang="en-US" u="sng">
                <a:solidFill>
                  <a:srgbClr val="00274C"/>
                </a:solidFill>
                <a:hlinkClick r:id="rId3">
                  <a:extLst>
                    <a:ext uri="{A12FA001-AC4F-418D-AE19-62706E023703}">
                      <ahyp:hlinkClr xmlns:ahyp="http://schemas.microsoft.com/office/drawing/2018/hyperlinkcolor" val="tx"/>
                    </a:ext>
                  </a:extLst>
                </a:hlinkClick>
              </a:rPr>
              <a:t>Accessible and Inclusive Resource Guide for Events</a:t>
            </a:r>
            <a:r>
              <a:rPr lang="en-US">
                <a:solidFill>
                  <a:srgbClr val="00274C"/>
                </a:solidFill>
              </a:rPr>
              <a:t>.</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62"/>
          <p:cNvSpPr txBox="1">
            <a:spLocks noGrp="1"/>
          </p:cNvSpPr>
          <p:nvPr>
            <p:ph type="title"/>
          </p:nvPr>
        </p:nvSpPr>
        <p:spPr>
          <a:xfrm>
            <a:off x="129073" y="153242"/>
            <a:ext cx="98920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1800"/>
              <a:buNone/>
            </a:pPr>
            <a:r>
              <a:rPr lang="en-US" sz="4400"/>
              <a:t>Remember:</a:t>
            </a:r>
            <a:endParaRPr/>
          </a:p>
        </p:txBody>
      </p:sp>
      <p:sp>
        <p:nvSpPr>
          <p:cNvPr id="352" name="Google Shape;352;p62"/>
          <p:cNvSpPr txBox="1">
            <a:spLocks noGrp="1"/>
          </p:cNvSpPr>
          <p:nvPr>
            <p:ph type="body" idx="1"/>
          </p:nvPr>
        </p:nvSpPr>
        <p:spPr>
          <a:xfrm>
            <a:off x="2345548" y="1883910"/>
            <a:ext cx="7500903" cy="4820848"/>
          </a:xfrm>
          <a:prstGeom prst="rect">
            <a:avLst/>
          </a:prstGeom>
          <a:solidFill>
            <a:srgbClr val="FFCB05"/>
          </a:solidFill>
          <a:ln w="9525" cap="flat" cmpd="sng">
            <a:solidFill>
              <a:srgbClr val="FFCB05"/>
            </a:solidFill>
            <a:prstDash val="solid"/>
            <a:round/>
            <a:headEnd type="none" w="sm" len="sm"/>
            <a:tailEnd type="none" w="sm" len="sm"/>
          </a:ln>
        </p:spPr>
        <p:txBody>
          <a:bodyPr spcFirstLastPara="1" wrap="square" lIns="91425" tIns="45700" rIns="91425" bIns="45700" anchor="ctr" anchorCtr="0">
            <a:normAutofit/>
          </a:bodyPr>
          <a:lstStyle/>
          <a:p>
            <a:pPr marL="50800" lvl="0" indent="0" algn="ctr" rtl="0">
              <a:lnSpc>
                <a:spcPct val="150000"/>
              </a:lnSpc>
              <a:spcBef>
                <a:spcPts val="1800"/>
              </a:spcBef>
              <a:spcAft>
                <a:spcPts val="0"/>
              </a:spcAft>
              <a:buSzPts val="2800"/>
              <a:buNone/>
            </a:pPr>
            <a:r>
              <a:rPr lang="en-US" sz="4400"/>
              <a:t>Accessibility is the floor, not the ceiling!</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Verdana"/>
              <a:buNone/>
            </a:pPr>
            <a:r>
              <a:rPr lang="en-US"/>
              <a:t>Your Questions Answered</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63"/>
          <p:cNvSpPr txBox="1">
            <a:spLocks noGrp="1"/>
          </p:cNvSpPr>
          <p:nvPr>
            <p:ph type="title"/>
          </p:nvPr>
        </p:nvSpPr>
        <p:spPr>
          <a:xfrm>
            <a:off x="147734" y="185000"/>
            <a:ext cx="996665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1800"/>
              <a:buNone/>
            </a:pPr>
            <a:r>
              <a:rPr lang="en-US"/>
              <a:t>What are some best practices for sending accessible emails?</a:t>
            </a:r>
            <a:endParaRPr/>
          </a:p>
        </p:txBody>
      </p:sp>
      <p:sp>
        <p:nvSpPr>
          <p:cNvPr id="366" name="Google Shape;366;p63"/>
          <p:cNvSpPr txBox="1">
            <a:spLocks noGrp="1"/>
          </p:cNvSpPr>
          <p:nvPr>
            <p:ph type="body" idx="1"/>
          </p:nvPr>
        </p:nvSpPr>
        <p:spPr>
          <a:xfrm>
            <a:off x="147734" y="1683834"/>
            <a:ext cx="5366700" cy="5174100"/>
          </a:xfrm>
          <a:prstGeom prst="rect">
            <a:avLst/>
          </a:prstGeom>
          <a:noFill/>
          <a:ln>
            <a:noFill/>
          </a:ln>
        </p:spPr>
        <p:txBody>
          <a:bodyPr spcFirstLastPara="1" wrap="square" lIns="91425" tIns="45700" rIns="91425" bIns="45700" anchor="t" anchorCtr="0">
            <a:normAutofit fontScale="85000" lnSpcReduction="20000"/>
          </a:bodyPr>
          <a:lstStyle/>
          <a:p>
            <a:pPr marL="457200" lvl="0" indent="-406400" algn="l" rtl="0">
              <a:lnSpc>
                <a:spcPct val="160000"/>
              </a:lnSpc>
              <a:spcBef>
                <a:spcPts val="1800"/>
              </a:spcBef>
              <a:spcAft>
                <a:spcPts val="0"/>
              </a:spcAft>
              <a:buSzPct val="117646"/>
              <a:buChar char="▪"/>
            </a:pPr>
            <a:r>
              <a:rPr lang="en-US" dirty="0"/>
              <a:t>Use sans-serif fonts like Arial, Calibri, Helvetica, &amp; Tahoma.</a:t>
            </a:r>
            <a:endParaRPr dirty="0"/>
          </a:p>
          <a:p>
            <a:pPr marL="914400" lvl="1" indent="-406400" algn="l" rtl="0">
              <a:lnSpc>
                <a:spcPct val="160000"/>
              </a:lnSpc>
              <a:spcBef>
                <a:spcPts val="1800"/>
              </a:spcBef>
              <a:spcAft>
                <a:spcPts val="0"/>
              </a:spcAft>
              <a:buSzPct val="117646"/>
              <a:buChar char="▪"/>
            </a:pPr>
            <a:r>
              <a:rPr lang="en-US" dirty="0">
                <a:latin typeface="Garamond"/>
                <a:ea typeface="Garamond"/>
                <a:cs typeface="Garamond"/>
                <a:sym typeface="Garamond"/>
              </a:rPr>
              <a:t>This is an example of an inaccessible serif called Garamond.</a:t>
            </a:r>
            <a:endParaRPr dirty="0">
              <a:latin typeface="Garamond"/>
              <a:ea typeface="Garamond"/>
              <a:cs typeface="Garamond"/>
              <a:sym typeface="Garamond"/>
            </a:endParaRPr>
          </a:p>
          <a:p>
            <a:pPr marL="457200" lvl="0" indent="-406400" algn="l" rtl="0">
              <a:lnSpc>
                <a:spcPct val="160000"/>
              </a:lnSpc>
              <a:spcBef>
                <a:spcPts val="1800"/>
              </a:spcBef>
              <a:spcAft>
                <a:spcPts val="0"/>
              </a:spcAft>
              <a:buSzPct val="117646"/>
              <a:buChar char="▪"/>
            </a:pPr>
            <a:r>
              <a:rPr lang="en-US" dirty="0"/>
              <a:t>Minimum of 11 or 12 pt font.</a:t>
            </a:r>
            <a:endParaRPr dirty="0"/>
          </a:p>
          <a:p>
            <a:pPr marL="457200" lvl="0" indent="-406400" algn="l" rtl="0">
              <a:lnSpc>
                <a:spcPct val="160000"/>
              </a:lnSpc>
              <a:spcBef>
                <a:spcPts val="1800"/>
              </a:spcBef>
              <a:spcAft>
                <a:spcPts val="0"/>
              </a:spcAft>
              <a:buSzPct val="117646"/>
              <a:buChar char="▪"/>
            </a:pPr>
            <a:r>
              <a:rPr lang="en-US" dirty="0"/>
              <a:t>Don’t use emojis in place of words.</a:t>
            </a:r>
          </a:p>
          <a:p>
            <a:pPr>
              <a:lnSpc>
                <a:spcPct val="160000"/>
              </a:lnSpc>
              <a:buSzPct val="117646"/>
            </a:pPr>
            <a:r>
              <a:rPr lang="en-US" dirty="0"/>
              <a:t>Use </a:t>
            </a:r>
            <a:r>
              <a:rPr lang="en-US" u="sng" dirty="0">
                <a:solidFill>
                  <a:srgbClr val="00274C"/>
                </a:solidFill>
                <a:hlinkClick r:id="rId3">
                  <a:extLst>
                    <a:ext uri="{A12FA001-AC4F-418D-AE19-62706E023703}">
                      <ahyp:hlinkClr xmlns:ahyp="http://schemas.microsoft.com/office/drawing/2018/hyperlinkcolor" val="tx"/>
                    </a:ext>
                  </a:extLst>
                </a:hlinkClick>
              </a:rPr>
              <a:t>alt-text</a:t>
            </a:r>
            <a:r>
              <a:rPr lang="en-US" dirty="0">
                <a:solidFill>
                  <a:srgbClr val="00274C"/>
                </a:solidFill>
              </a:rPr>
              <a:t> </a:t>
            </a:r>
            <a:r>
              <a:rPr lang="en-US" dirty="0"/>
              <a:t>for images.</a:t>
            </a:r>
          </a:p>
        </p:txBody>
      </p:sp>
      <p:sp>
        <p:nvSpPr>
          <p:cNvPr id="367" name="Google Shape;367;p63"/>
          <p:cNvSpPr txBox="1">
            <a:spLocks noGrp="1"/>
          </p:cNvSpPr>
          <p:nvPr>
            <p:ph type="body" idx="2"/>
          </p:nvPr>
        </p:nvSpPr>
        <p:spPr>
          <a:xfrm>
            <a:off x="5971591" y="1683834"/>
            <a:ext cx="5823011" cy="5174166"/>
          </a:xfrm>
          <a:prstGeom prst="rect">
            <a:avLst/>
          </a:prstGeom>
          <a:noFill/>
          <a:ln>
            <a:noFill/>
          </a:ln>
        </p:spPr>
        <p:txBody>
          <a:bodyPr spcFirstLastPara="1" wrap="square" lIns="91425" tIns="45700" rIns="91425" bIns="45700" anchor="t" anchorCtr="0">
            <a:normAutofit fontScale="85000" lnSpcReduction="20000"/>
          </a:bodyPr>
          <a:lstStyle/>
          <a:p>
            <a:pPr marL="457200" lvl="0" indent="-375023" algn="l" rtl="0">
              <a:lnSpc>
                <a:spcPct val="160000"/>
              </a:lnSpc>
              <a:spcBef>
                <a:spcPts val="1800"/>
              </a:spcBef>
              <a:spcAft>
                <a:spcPts val="0"/>
              </a:spcAft>
              <a:buSzPct val="117647"/>
              <a:buChar char="▪"/>
            </a:pPr>
            <a:r>
              <a:rPr lang="en-US" dirty="0"/>
              <a:t>Use the </a:t>
            </a:r>
            <a:r>
              <a:rPr lang="en-US" dirty="0" err="1"/>
              <a:t>Colour</a:t>
            </a:r>
            <a:r>
              <a:rPr lang="en-US" dirty="0"/>
              <a:t> Contrast </a:t>
            </a:r>
            <a:r>
              <a:rPr lang="en-US" dirty="0" err="1"/>
              <a:t>Analyser</a:t>
            </a:r>
            <a:r>
              <a:rPr lang="en-US" dirty="0"/>
              <a:t> app.</a:t>
            </a:r>
            <a:endParaRPr dirty="0"/>
          </a:p>
          <a:p>
            <a:pPr marL="457200" lvl="0" indent="-353060" algn="l" rtl="0">
              <a:lnSpc>
                <a:spcPct val="160000"/>
              </a:lnSpc>
              <a:spcBef>
                <a:spcPts val="1800"/>
              </a:spcBef>
              <a:spcAft>
                <a:spcPts val="0"/>
              </a:spcAft>
              <a:buSzPct val="100000"/>
              <a:buChar char="▪"/>
            </a:pPr>
            <a:r>
              <a:rPr lang="en-US" dirty="0"/>
              <a:t>Add the </a:t>
            </a:r>
            <a:r>
              <a:rPr lang="en-US" u="sng" dirty="0">
                <a:solidFill>
                  <a:srgbClr val="00274C"/>
                </a:solidFill>
                <a:hlinkClick r:id="rId4">
                  <a:extLst>
                    <a:ext uri="{A12FA001-AC4F-418D-AE19-62706E023703}">
                      <ahyp:hlinkClr xmlns:ahyp="http://schemas.microsoft.com/office/drawing/2018/hyperlinkcolor" val="tx"/>
                    </a:ext>
                  </a:extLst>
                </a:hlinkClick>
              </a:rPr>
              <a:t>Web Disability Simulator Chrome Extension</a:t>
            </a:r>
            <a:r>
              <a:rPr lang="en-US" dirty="0">
                <a:solidFill>
                  <a:srgbClr val="00274C"/>
                </a:solidFill>
              </a:rPr>
              <a:t>.</a:t>
            </a:r>
            <a:endParaRPr dirty="0">
              <a:solidFill>
                <a:srgbClr val="00274C"/>
              </a:solidFill>
            </a:endParaRPr>
          </a:p>
          <a:p>
            <a:pPr marL="457200" lvl="0" indent="-375023" algn="l" rtl="0">
              <a:lnSpc>
                <a:spcPct val="160000"/>
              </a:lnSpc>
              <a:spcBef>
                <a:spcPts val="1800"/>
              </a:spcBef>
              <a:spcAft>
                <a:spcPts val="0"/>
              </a:spcAft>
              <a:buSzPct val="117646"/>
              <a:buChar char="▪"/>
            </a:pPr>
            <a:r>
              <a:rPr lang="en-US" dirty="0"/>
              <a:t>Break up text into short paragraphs.</a:t>
            </a:r>
            <a:endParaRPr dirty="0"/>
          </a:p>
          <a:p>
            <a:pPr marL="457200" lvl="0" indent="-375023" algn="l" rtl="0">
              <a:lnSpc>
                <a:spcPct val="160000"/>
              </a:lnSpc>
              <a:spcBef>
                <a:spcPts val="1800"/>
              </a:spcBef>
              <a:spcAft>
                <a:spcPts val="0"/>
              </a:spcAft>
              <a:buSzPct val="117646"/>
              <a:buChar char="▪"/>
            </a:pPr>
            <a:r>
              <a:rPr lang="en-US" dirty="0"/>
              <a:t>Use text in your signature, not just an image.</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64"/>
          <p:cNvSpPr txBox="1">
            <a:spLocks noGrp="1"/>
          </p:cNvSpPr>
          <p:nvPr>
            <p:ph type="title"/>
          </p:nvPr>
        </p:nvSpPr>
        <p:spPr>
          <a:xfrm>
            <a:off x="129073" y="153242"/>
            <a:ext cx="98920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1800"/>
              <a:buNone/>
            </a:pPr>
            <a:r>
              <a:rPr lang="en-US"/>
              <a:t>What are some best practices for creating accessible PDFs?</a:t>
            </a:r>
            <a:endParaRPr/>
          </a:p>
        </p:txBody>
      </p:sp>
      <p:pic>
        <p:nvPicPr>
          <p:cNvPr id="374" name="Google Shape;374;p64" descr="The Acrobat Pro DC Accessibility Checker showing several errors."/>
          <p:cNvPicPr preferRelativeResize="0"/>
          <p:nvPr/>
        </p:nvPicPr>
        <p:blipFill rotWithShape="1">
          <a:blip r:embed="rId3">
            <a:alphaModFix/>
          </a:blip>
          <a:srcRect b="17409"/>
          <a:stretch/>
        </p:blipFill>
        <p:spPr>
          <a:xfrm>
            <a:off x="0" y="1785224"/>
            <a:ext cx="4790727" cy="4820848"/>
          </a:xfrm>
          <a:prstGeom prst="rect">
            <a:avLst/>
          </a:prstGeom>
          <a:noFill/>
          <a:ln>
            <a:noFill/>
          </a:ln>
        </p:spPr>
      </p:pic>
      <p:sp>
        <p:nvSpPr>
          <p:cNvPr id="375" name="Google Shape;375;p64"/>
          <p:cNvSpPr txBox="1">
            <a:spLocks noGrp="1"/>
          </p:cNvSpPr>
          <p:nvPr>
            <p:ph type="body" idx="1"/>
          </p:nvPr>
        </p:nvSpPr>
        <p:spPr>
          <a:xfrm>
            <a:off x="4939989" y="1694986"/>
            <a:ext cx="6556917" cy="5163014"/>
          </a:xfrm>
          <a:prstGeom prst="rect">
            <a:avLst/>
          </a:prstGeom>
          <a:noFill/>
          <a:ln>
            <a:noFill/>
          </a:ln>
        </p:spPr>
        <p:txBody>
          <a:bodyPr spcFirstLastPara="1" wrap="square" lIns="91425" tIns="45700" rIns="91425" bIns="45700" anchor="t" anchorCtr="0">
            <a:normAutofit fontScale="77500" lnSpcReduction="20000"/>
          </a:bodyPr>
          <a:lstStyle/>
          <a:p>
            <a:pPr marL="457200" lvl="0" indent="-406400" algn="l" rtl="0">
              <a:lnSpc>
                <a:spcPct val="160000"/>
              </a:lnSpc>
              <a:spcBef>
                <a:spcPts val="1800"/>
              </a:spcBef>
              <a:spcAft>
                <a:spcPts val="0"/>
              </a:spcAft>
              <a:buSzPct val="129032"/>
              <a:buChar char="▪"/>
            </a:pPr>
            <a:r>
              <a:rPr lang="en-US"/>
              <a:t>Use Adobe’s accessibility checker.</a:t>
            </a:r>
            <a:endParaRPr/>
          </a:p>
          <a:p>
            <a:pPr marL="457200" lvl="0" indent="-406400" algn="l" rtl="0">
              <a:lnSpc>
                <a:spcPct val="160000"/>
              </a:lnSpc>
              <a:spcBef>
                <a:spcPts val="1800"/>
              </a:spcBef>
              <a:spcAft>
                <a:spcPts val="0"/>
              </a:spcAft>
              <a:buSzPct val="129032"/>
              <a:buChar char="▪"/>
            </a:pPr>
            <a:r>
              <a:rPr lang="en-US"/>
              <a:t>Check for tagged content.</a:t>
            </a:r>
            <a:endParaRPr/>
          </a:p>
          <a:p>
            <a:pPr marL="457200" lvl="0" indent="-406400" algn="l" rtl="0">
              <a:lnSpc>
                <a:spcPct val="160000"/>
              </a:lnSpc>
              <a:spcBef>
                <a:spcPts val="1800"/>
              </a:spcBef>
              <a:spcAft>
                <a:spcPts val="0"/>
              </a:spcAft>
              <a:buSzPct val="129032"/>
              <a:buChar char="▪"/>
            </a:pPr>
            <a:r>
              <a:rPr lang="en-US"/>
              <a:t>Use appropriate structure of headings and paragraphs.</a:t>
            </a:r>
            <a:endParaRPr/>
          </a:p>
          <a:p>
            <a:pPr marL="457200" lvl="0" indent="-406400" algn="l" rtl="0">
              <a:lnSpc>
                <a:spcPct val="160000"/>
              </a:lnSpc>
              <a:spcBef>
                <a:spcPts val="1800"/>
              </a:spcBef>
              <a:spcAft>
                <a:spcPts val="0"/>
              </a:spcAft>
              <a:buSzPct val="129032"/>
              <a:buChar char="▪"/>
            </a:pPr>
            <a:r>
              <a:rPr lang="en-US"/>
              <a:t>Add alt-text for images.</a:t>
            </a:r>
            <a:endParaRPr/>
          </a:p>
          <a:p>
            <a:pPr marL="457200" lvl="0" indent="-406400" algn="l" rtl="0">
              <a:lnSpc>
                <a:spcPct val="160000"/>
              </a:lnSpc>
              <a:spcBef>
                <a:spcPts val="1800"/>
              </a:spcBef>
              <a:spcAft>
                <a:spcPts val="0"/>
              </a:spcAft>
              <a:buSzPct val="129032"/>
              <a:buChar char="▪"/>
            </a:pPr>
            <a:r>
              <a:rPr lang="en-US"/>
              <a:t>Starting with an accessible Word Document can often make this process easier!</a:t>
            </a:r>
            <a:endParaRPr/>
          </a:p>
          <a:p>
            <a:pPr marL="457200" lvl="0" indent="-228600" algn="l" rtl="0">
              <a:lnSpc>
                <a:spcPct val="100000"/>
              </a:lnSpc>
              <a:spcBef>
                <a:spcPts val="1800"/>
              </a:spcBef>
              <a:spcAft>
                <a:spcPts val="0"/>
              </a:spcAft>
              <a:buClr>
                <a:schemeClr val="dk1"/>
              </a:buClr>
              <a:buSzPct val="129032"/>
              <a:buFont typeface="Noto Sans Symbols"/>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65"/>
          <p:cNvSpPr txBox="1">
            <a:spLocks noGrp="1"/>
          </p:cNvSpPr>
          <p:nvPr>
            <p:ph type="title"/>
          </p:nvPr>
        </p:nvSpPr>
        <p:spPr>
          <a:xfrm>
            <a:off x="129073" y="153242"/>
            <a:ext cx="989200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4"/>
              </a:buClr>
              <a:buSzPct val="45454"/>
              <a:buNone/>
            </a:pPr>
            <a:r>
              <a:rPr lang="en-US"/>
              <a:t>What requirements or best practices exist for outdoor events?</a:t>
            </a:r>
            <a:endParaRPr/>
          </a:p>
        </p:txBody>
      </p:sp>
      <p:sp>
        <p:nvSpPr>
          <p:cNvPr id="381" name="Google Shape;381;p65"/>
          <p:cNvSpPr txBox="1">
            <a:spLocks noGrp="1"/>
          </p:cNvSpPr>
          <p:nvPr>
            <p:ph type="body" idx="1"/>
          </p:nvPr>
        </p:nvSpPr>
        <p:spPr>
          <a:xfrm>
            <a:off x="129073" y="1785225"/>
            <a:ext cx="11039670" cy="4820848"/>
          </a:xfrm>
          <a:prstGeom prst="rect">
            <a:avLst/>
          </a:prstGeom>
          <a:noFill/>
          <a:ln>
            <a:noFill/>
          </a:ln>
        </p:spPr>
        <p:txBody>
          <a:bodyPr spcFirstLastPara="1" wrap="square" lIns="91425" tIns="45700" rIns="91425" bIns="45700" anchor="t" anchorCtr="0">
            <a:normAutofit fontScale="70000" lnSpcReduction="20000"/>
          </a:bodyPr>
          <a:lstStyle/>
          <a:p>
            <a:pPr marL="457200" lvl="0" indent="-406400" algn="l" rtl="0">
              <a:lnSpc>
                <a:spcPct val="150000"/>
              </a:lnSpc>
              <a:spcBef>
                <a:spcPts val="1800"/>
              </a:spcBef>
              <a:spcAft>
                <a:spcPts val="0"/>
              </a:spcAft>
              <a:buSzPct val="142857"/>
              <a:buChar char="▪"/>
            </a:pPr>
            <a:r>
              <a:rPr lang="en-US"/>
              <a:t>Review the </a:t>
            </a:r>
            <a:r>
              <a:rPr lang="en-US" u="sng">
                <a:solidFill>
                  <a:srgbClr val="00274C"/>
                </a:solidFill>
                <a:hlinkClick r:id="rId3">
                  <a:extLst>
                    <a:ext uri="{A12FA001-AC4F-418D-AE19-62706E023703}">
                      <ahyp:hlinkClr xmlns:ahyp="http://schemas.microsoft.com/office/drawing/2018/hyperlinkcolor" val="tx"/>
                    </a:ext>
                  </a:extLst>
                </a:hlinkClick>
              </a:rPr>
              <a:t>Accessible and Inclusive Resource Guide for Events</a:t>
            </a:r>
            <a:r>
              <a:rPr lang="en-US">
                <a:solidFill>
                  <a:srgbClr val="00274C"/>
                </a:solidFill>
              </a:rPr>
              <a:t>.</a:t>
            </a:r>
            <a:endParaRPr/>
          </a:p>
          <a:p>
            <a:pPr marL="457200" lvl="0" indent="-406400" algn="l" rtl="0">
              <a:lnSpc>
                <a:spcPct val="150000"/>
              </a:lnSpc>
              <a:spcBef>
                <a:spcPts val="1800"/>
              </a:spcBef>
              <a:spcAft>
                <a:spcPts val="0"/>
              </a:spcAft>
              <a:buSzPct val="142857"/>
              <a:buChar char="▪"/>
            </a:pPr>
            <a:r>
              <a:rPr lang="en-US">
                <a:solidFill>
                  <a:srgbClr val="00274C"/>
                </a:solidFill>
              </a:rPr>
              <a:t>Consider the location and proximity of services.</a:t>
            </a:r>
            <a:endParaRPr/>
          </a:p>
          <a:p>
            <a:pPr marL="914400" lvl="1" indent="-381000" algn="l" rtl="0">
              <a:lnSpc>
                <a:spcPct val="150000"/>
              </a:lnSpc>
              <a:spcBef>
                <a:spcPts val="1800"/>
              </a:spcBef>
              <a:spcAft>
                <a:spcPts val="0"/>
              </a:spcAft>
              <a:buSzPct val="142855"/>
              <a:buChar char="▪"/>
            </a:pPr>
            <a:r>
              <a:rPr lang="en-US">
                <a:solidFill>
                  <a:srgbClr val="00274C"/>
                </a:solidFill>
              </a:rPr>
              <a:t>Restrooms, lactation spaces, emergency services, etc.</a:t>
            </a:r>
            <a:endParaRPr/>
          </a:p>
          <a:p>
            <a:pPr marL="457200" lvl="0" indent="-406400" algn="l" rtl="0">
              <a:lnSpc>
                <a:spcPct val="150000"/>
              </a:lnSpc>
              <a:spcBef>
                <a:spcPts val="1800"/>
              </a:spcBef>
              <a:spcAft>
                <a:spcPts val="0"/>
              </a:spcAft>
              <a:buSzPct val="142857"/>
              <a:buChar char="▪"/>
            </a:pPr>
            <a:r>
              <a:rPr lang="en-US">
                <a:solidFill>
                  <a:srgbClr val="00274C"/>
                </a:solidFill>
              </a:rPr>
              <a:t>Consider the terrain, parking, and access to event components such as tables, stages, and ramps.</a:t>
            </a:r>
            <a:endParaRPr/>
          </a:p>
          <a:p>
            <a:pPr marL="457200" lvl="0" indent="-406400" algn="l" rtl="0">
              <a:lnSpc>
                <a:spcPct val="150000"/>
              </a:lnSpc>
              <a:spcBef>
                <a:spcPts val="1800"/>
              </a:spcBef>
              <a:spcAft>
                <a:spcPts val="0"/>
              </a:spcAft>
              <a:buSzPct val="142857"/>
              <a:buChar char="▪"/>
            </a:pPr>
            <a:r>
              <a:rPr lang="en-US">
                <a:solidFill>
                  <a:srgbClr val="00274C"/>
                </a:solidFill>
              </a:rPr>
              <a:t>Plan for the weather (sun, rain, snow, wind) and have a plan in place for shade, cooling, heating, etc.</a:t>
            </a:r>
            <a:endParaRPr/>
          </a:p>
          <a:p>
            <a:pPr marL="457200" lvl="0" indent="-406400" algn="l" rtl="0">
              <a:lnSpc>
                <a:spcPct val="150000"/>
              </a:lnSpc>
              <a:spcBef>
                <a:spcPts val="1800"/>
              </a:spcBef>
              <a:spcAft>
                <a:spcPts val="0"/>
              </a:spcAft>
              <a:buSzPct val="142857"/>
              <a:buChar char="▪"/>
            </a:pPr>
            <a:r>
              <a:rPr lang="en-US">
                <a:solidFill>
                  <a:srgbClr val="00274C"/>
                </a:solidFill>
              </a:rPr>
              <a:t>Avoid spaces with ongoing construction projects.</a:t>
            </a:r>
            <a:endParaRPr/>
          </a:p>
          <a:p>
            <a:pPr marL="457200" lvl="0" indent="-228600" algn="l" rtl="0">
              <a:lnSpc>
                <a:spcPct val="100000"/>
              </a:lnSpc>
              <a:spcBef>
                <a:spcPts val="1800"/>
              </a:spcBef>
              <a:spcAft>
                <a:spcPts val="0"/>
              </a:spcAft>
              <a:buClr>
                <a:schemeClr val="dk1"/>
              </a:buClr>
              <a:buSzPct val="142857"/>
              <a:buFont typeface="Noto Sans Symbols"/>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66"/>
          <p:cNvSpPr txBox="1">
            <a:spLocks noGrp="1"/>
          </p:cNvSpPr>
          <p:nvPr>
            <p:ph type="title"/>
          </p:nvPr>
        </p:nvSpPr>
        <p:spPr>
          <a:xfrm>
            <a:off x="147734" y="185000"/>
            <a:ext cx="996665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1800"/>
              <a:buNone/>
            </a:pPr>
            <a:r>
              <a:rPr lang="en-US"/>
              <a:t>What are the best ways to accommodate dietary restrictions?</a:t>
            </a:r>
            <a:endParaRPr/>
          </a:p>
        </p:txBody>
      </p:sp>
      <p:sp>
        <p:nvSpPr>
          <p:cNvPr id="387" name="Google Shape;387;p66"/>
          <p:cNvSpPr txBox="1">
            <a:spLocks noGrp="1"/>
          </p:cNvSpPr>
          <p:nvPr>
            <p:ph type="body" idx="1"/>
          </p:nvPr>
        </p:nvSpPr>
        <p:spPr>
          <a:xfrm>
            <a:off x="0" y="1510563"/>
            <a:ext cx="7968343" cy="5347437"/>
          </a:xfrm>
          <a:prstGeom prst="rect">
            <a:avLst/>
          </a:prstGeom>
          <a:noFill/>
          <a:ln>
            <a:noFill/>
          </a:ln>
        </p:spPr>
        <p:txBody>
          <a:bodyPr spcFirstLastPara="1" wrap="square" lIns="91425" tIns="45700" rIns="91425" bIns="45700" anchor="t" anchorCtr="0">
            <a:noAutofit/>
          </a:bodyPr>
          <a:lstStyle/>
          <a:p>
            <a:pPr marL="457200" lvl="0" indent="-406400" algn="l" rtl="0">
              <a:lnSpc>
                <a:spcPct val="160000"/>
              </a:lnSpc>
              <a:spcBef>
                <a:spcPts val="1800"/>
              </a:spcBef>
              <a:spcAft>
                <a:spcPts val="0"/>
              </a:spcAft>
              <a:buSzPts val="2581"/>
              <a:buChar char="▪"/>
            </a:pPr>
            <a:r>
              <a:rPr lang="en-US" sz="2000"/>
              <a:t>Ask for input from attendees regarding specific needs.</a:t>
            </a:r>
            <a:endParaRPr sz="2000"/>
          </a:p>
          <a:p>
            <a:pPr marL="457200" lvl="0" indent="-406400" algn="l" rtl="0">
              <a:lnSpc>
                <a:spcPct val="160000"/>
              </a:lnSpc>
              <a:spcBef>
                <a:spcPts val="1800"/>
              </a:spcBef>
              <a:spcAft>
                <a:spcPts val="0"/>
              </a:spcAft>
              <a:buSzPts val="2581"/>
              <a:buChar char="▪"/>
            </a:pPr>
            <a:r>
              <a:rPr lang="en-US" sz="2000"/>
              <a:t>Provide a variety of food choices like vegan, vegetarian, gluten-free, lactose-free, and Kosher/Halal options.</a:t>
            </a:r>
            <a:endParaRPr sz="2000"/>
          </a:p>
          <a:p>
            <a:pPr marL="457200" lvl="0" indent="-406400" algn="l" rtl="0">
              <a:lnSpc>
                <a:spcPct val="160000"/>
              </a:lnSpc>
              <a:spcBef>
                <a:spcPts val="1800"/>
              </a:spcBef>
              <a:spcAft>
                <a:spcPts val="0"/>
              </a:spcAft>
              <a:buSzPts val="2581"/>
              <a:buChar char="▪"/>
            </a:pPr>
            <a:r>
              <a:rPr lang="en-US" sz="2000"/>
              <a:t>Ensure ingredients are clearly labeled.</a:t>
            </a:r>
            <a:endParaRPr sz="2000"/>
          </a:p>
          <a:p>
            <a:pPr marL="457200" lvl="0" indent="-406400" algn="l" rtl="0">
              <a:lnSpc>
                <a:spcPct val="160000"/>
              </a:lnSpc>
              <a:spcBef>
                <a:spcPts val="1800"/>
              </a:spcBef>
              <a:spcAft>
                <a:spcPts val="0"/>
              </a:spcAft>
              <a:buSzPts val="2581"/>
              <a:buChar char="▪"/>
            </a:pPr>
            <a:r>
              <a:rPr lang="en-US" sz="2000"/>
              <a:t>Offer individually packaged meals to avoid cross-contamination.</a:t>
            </a:r>
            <a:endParaRPr sz="2000"/>
          </a:p>
          <a:p>
            <a:pPr marL="457200" lvl="0" indent="-406400" algn="l" rtl="0">
              <a:lnSpc>
                <a:spcPct val="160000"/>
              </a:lnSpc>
              <a:spcBef>
                <a:spcPts val="1800"/>
              </a:spcBef>
              <a:spcAft>
                <a:spcPts val="0"/>
              </a:spcAft>
              <a:buSzPts val="2581"/>
              <a:buChar char="▪"/>
            </a:pPr>
            <a:r>
              <a:rPr lang="en-US" sz="2000"/>
              <a:t>Avoid common food allergens like peanuts and shellfish.</a:t>
            </a:r>
            <a:endParaRPr sz="2000"/>
          </a:p>
          <a:p>
            <a:pPr marL="457200" lvl="0" indent="-406400" algn="l" rtl="0">
              <a:lnSpc>
                <a:spcPct val="160000"/>
              </a:lnSpc>
              <a:spcBef>
                <a:spcPts val="1800"/>
              </a:spcBef>
              <a:spcAft>
                <a:spcPts val="0"/>
              </a:spcAft>
              <a:buSzPts val="2581"/>
              <a:buChar char="▪"/>
            </a:pPr>
            <a:r>
              <a:rPr lang="en-US" sz="2000"/>
              <a:t>Provide multiple drink container options.</a:t>
            </a:r>
            <a:endParaRPr sz="2000"/>
          </a:p>
        </p:txBody>
      </p:sp>
      <p:sp>
        <p:nvSpPr>
          <p:cNvPr id="388" name="Google Shape;388;p66"/>
          <p:cNvSpPr txBox="1">
            <a:spLocks noGrp="1"/>
          </p:cNvSpPr>
          <p:nvPr>
            <p:ph type="body" idx="2"/>
          </p:nvPr>
        </p:nvSpPr>
        <p:spPr>
          <a:xfrm>
            <a:off x="7717971" y="4476578"/>
            <a:ext cx="3915677" cy="2022193"/>
          </a:xfrm>
          <a:prstGeom prst="rect">
            <a:avLst/>
          </a:prstGeom>
          <a:noFill/>
          <a:ln>
            <a:noFill/>
          </a:ln>
        </p:spPr>
        <p:txBody>
          <a:bodyPr spcFirstLastPara="1" wrap="square" lIns="91425" tIns="45700" rIns="91425" bIns="45700" anchor="t" anchorCtr="0">
            <a:normAutofit fontScale="70000" lnSpcReduction="20000"/>
          </a:bodyPr>
          <a:lstStyle/>
          <a:p>
            <a:pPr marL="457200" lvl="0" indent="-406400" algn="l" rtl="0">
              <a:lnSpc>
                <a:spcPct val="170000"/>
              </a:lnSpc>
              <a:spcBef>
                <a:spcPts val="0"/>
              </a:spcBef>
              <a:spcAft>
                <a:spcPts val="0"/>
              </a:spcAft>
              <a:buSzPct val="142857"/>
              <a:buChar char="▪"/>
            </a:pPr>
            <a:r>
              <a:rPr lang="en-US"/>
              <a:t>The food label above includes the name of the dish, the ingredients, and the allergens.</a:t>
            </a:r>
            <a:endParaRPr/>
          </a:p>
        </p:txBody>
      </p:sp>
      <p:pic>
        <p:nvPicPr>
          <p:cNvPr id="389" name="Google Shape;389;p66" descr="Food label with the name of the dish, ingredients, and allergens listed."/>
          <p:cNvPicPr preferRelativeResize="0"/>
          <p:nvPr/>
        </p:nvPicPr>
        <p:blipFill rotWithShape="1">
          <a:blip r:embed="rId3">
            <a:alphaModFix/>
          </a:blip>
          <a:srcRect/>
          <a:stretch/>
        </p:blipFill>
        <p:spPr>
          <a:xfrm>
            <a:off x="7968343" y="1840079"/>
            <a:ext cx="4075924" cy="263649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67"/>
          <p:cNvSpPr txBox="1">
            <a:spLocks noGrp="1"/>
          </p:cNvSpPr>
          <p:nvPr>
            <p:ph type="title"/>
          </p:nvPr>
        </p:nvSpPr>
        <p:spPr>
          <a:xfrm>
            <a:off x="147734" y="185000"/>
            <a:ext cx="996665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4"/>
              </a:buClr>
              <a:buSzPct val="45454"/>
              <a:buNone/>
            </a:pPr>
            <a:r>
              <a:rPr lang="en-US"/>
              <a:t>How can we make hybrid events and meetings better for team members who are joining virtually?</a:t>
            </a:r>
            <a:endParaRPr/>
          </a:p>
        </p:txBody>
      </p:sp>
      <p:sp>
        <p:nvSpPr>
          <p:cNvPr id="396" name="Google Shape;396;p67"/>
          <p:cNvSpPr txBox="1">
            <a:spLocks noGrp="1"/>
          </p:cNvSpPr>
          <p:nvPr>
            <p:ph type="body" idx="1"/>
          </p:nvPr>
        </p:nvSpPr>
        <p:spPr>
          <a:xfrm>
            <a:off x="147733" y="1700154"/>
            <a:ext cx="5865695" cy="4972845"/>
          </a:xfrm>
          <a:prstGeom prst="rect">
            <a:avLst/>
          </a:prstGeom>
          <a:noFill/>
          <a:ln>
            <a:noFill/>
          </a:ln>
        </p:spPr>
        <p:txBody>
          <a:bodyPr spcFirstLastPara="1" wrap="square" lIns="91425" tIns="45700" rIns="91425" bIns="45700" anchor="t" anchorCtr="0">
            <a:normAutofit/>
          </a:bodyPr>
          <a:lstStyle/>
          <a:p>
            <a:pPr marL="457200" lvl="0" indent="-406400" algn="l" rtl="0">
              <a:lnSpc>
                <a:spcPct val="160000"/>
              </a:lnSpc>
              <a:spcBef>
                <a:spcPts val="1800"/>
              </a:spcBef>
              <a:spcAft>
                <a:spcPts val="0"/>
              </a:spcAft>
              <a:buSzPts val="2800"/>
              <a:buChar char="▪"/>
            </a:pPr>
            <a:r>
              <a:rPr lang="en-US" sz="2400"/>
              <a:t>Set up video to view either a presenter in a meeting, or the attendees (or both!)</a:t>
            </a:r>
            <a:endParaRPr/>
          </a:p>
          <a:p>
            <a:pPr marL="457200" lvl="0" indent="-406400" algn="l" rtl="0">
              <a:lnSpc>
                <a:spcPct val="160000"/>
              </a:lnSpc>
              <a:spcBef>
                <a:spcPts val="1800"/>
              </a:spcBef>
              <a:spcAft>
                <a:spcPts val="0"/>
              </a:spcAft>
              <a:buSzPts val="2800"/>
              <a:buChar char="▪"/>
            </a:pPr>
            <a:r>
              <a:rPr lang="en-US" sz="2400"/>
              <a:t>Minimize background noise.</a:t>
            </a:r>
            <a:endParaRPr/>
          </a:p>
          <a:p>
            <a:pPr marL="457200" lvl="0" indent="-406400" algn="l" rtl="0">
              <a:lnSpc>
                <a:spcPct val="160000"/>
              </a:lnSpc>
              <a:spcBef>
                <a:spcPts val="1800"/>
              </a:spcBef>
              <a:spcAft>
                <a:spcPts val="0"/>
              </a:spcAft>
              <a:buSzPts val="2800"/>
              <a:buChar char="▪"/>
            </a:pPr>
            <a:r>
              <a:rPr lang="en-US" sz="2400"/>
              <a:t>Request speakers state their name when they begin speaking.</a:t>
            </a:r>
            <a:endParaRPr/>
          </a:p>
        </p:txBody>
      </p:sp>
      <p:sp>
        <p:nvSpPr>
          <p:cNvPr id="397" name="Google Shape;397;p67"/>
          <p:cNvSpPr txBox="1">
            <a:spLocks noGrp="1"/>
          </p:cNvSpPr>
          <p:nvPr>
            <p:ph type="body" idx="2"/>
          </p:nvPr>
        </p:nvSpPr>
        <p:spPr>
          <a:xfrm>
            <a:off x="6178572" y="1700155"/>
            <a:ext cx="5429848" cy="4972845"/>
          </a:xfrm>
          <a:prstGeom prst="rect">
            <a:avLst/>
          </a:prstGeom>
          <a:noFill/>
          <a:ln>
            <a:noFill/>
          </a:ln>
        </p:spPr>
        <p:txBody>
          <a:bodyPr spcFirstLastPara="1" wrap="square" lIns="91425" tIns="45700" rIns="91425" bIns="45700" anchor="t" anchorCtr="0">
            <a:normAutofit fontScale="77500" lnSpcReduction="20000"/>
          </a:bodyPr>
          <a:lstStyle/>
          <a:p>
            <a:pPr marL="457200" lvl="0" indent="-406399" algn="l" rtl="0">
              <a:lnSpc>
                <a:spcPct val="160000"/>
              </a:lnSpc>
              <a:spcBef>
                <a:spcPts val="1800"/>
              </a:spcBef>
              <a:spcAft>
                <a:spcPts val="0"/>
              </a:spcAft>
              <a:buSzPct val="117646"/>
              <a:buChar char="▪"/>
            </a:pPr>
            <a:r>
              <a:rPr lang="en-US"/>
              <a:t>Read questions or comments from the chat aloud.</a:t>
            </a:r>
            <a:endParaRPr/>
          </a:p>
          <a:p>
            <a:pPr marL="457200" lvl="0" indent="-406399" algn="l" rtl="0">
              <a:lnSpc>
                <a:spcPct val="160000"/>
              </a:lnSpc>
              <a:spcBef>
                <a:spcPts val="1800"/>
              </a:spcBef>
              <a:spcAft>
                <a:spcPts val="0"/>
              </a:spcAft>
              <a:buSzPct val="117646"/>
              <a:buChar char="▪"/>
            </a:pPr>
            <a:r>
              <a:rPr lang="en-US"/>
              <a:t>Repeat questions asked in the live room.</a:t>
            </a:r>
            <a:endParaRPr/>
          </a:p>
          <a:p>
            <a:pPr marL="457200" lvl="0" indent="-406399" algn="l" rtl="0">
              <a:lnSpc>
                <a:spcPct val="160000"/>
              </a:lnSpc>
              <a:spcBef>
                <a:spcPts val="1800"/>
              </a:spcBef>
              <a:spcAft>
                <a:spcPts val="0"/>
              </a:spcAft>
              <a:buSzPct val="117646"/>
              <a:buChar char="▪"/>
            </a:pPr>
            <a:r>
              <a:rPr lang="en-US"/>
              <a:t>Use breakout rooms for group activities and discussion. </a:t>
            </a:r>
            <a:endParaRPr/>
          </a:p>
          <a:p>
            <a:pPr marL="457200" lvl="0" indent="-406399" algn="l" rtl="0">
              <a:lnSpc>
                <a:spcPct val="160000"/>
              </a:lnSpc>
              <a:spcBef>
                <a:spcPts val="1800"/>
              </a:spcBef>
              <a:spcAft>
                <a:spcPts val="0"/>
              </a:spcAft>
              <a:buSzPct val="117646"/>
              <a:buChar char="▪"/>
            </a:pPr>
            <a:r>
              <a:rPr lang="en-US"/>
              <a:t>Use polls to increase engagement.</a:t>
            </a:r>
            <a:endParaRPr/>
          </a:p>
          <a:p>
            <a:pPr marL="457200" lvl="0" indent="-228600" algn="l" rtl="0">
              <a:lnSpc>
                <a:spcPct val="100000"/>
              </a:lnSpc>
              <a:spcBef>
                <a:spcPts val="1800"/>
              </a:spcBef>
              <a:spcAft>
                <a:spcPts val="0"/>
              </a:spcAft>
              <a:buClr>
                <a:schemeClr val="dk1"/>
              </a:buClr>
              <a:buSzPct val="117646"/>
              <a:buFont typeface="Noto Sans Symbols"/>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26e5d89d3a8_0_26"/>
          <p:cNvSpPr txBox="1">
            <a:spLocks noGrp="1"/>
          </p:cNvSpPr>
          <p:nvPr>
            <p:ph type="title"/>
          </p:nvPr>
        </p:nvSpPr>
        <p:spPr>
          <a:xfrm>
            <a:off x="147734" y="185000"/>
            <a:ext cx="9966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What We Do </a:t>
            </a:r>
            <a:r>
              <a:rPr lang="en-US" sz="3000" dirty="0"/>
              <a:t>(1 of 3)</a:t>
            </a:r>
            <a:endParaRPr sz="3000" dirty="0"/>
          </a:p>
        </p:txBody>
      </p:sp>
      <p:sp>
        <p:nvSpPr>
          <p:cNvPr id="2" name="Google Shape;95;g26e5d89d3a8_0_26">
            <a:extLst>
              <a:ext uri="{FF2B5EF4-FFF2-40B4-BE49-F238E27FC236}">
                <a16:creationId xmlns:a16="http://schemas.microsoft.com/office/drawing/2014/main" id="{6E8D71CC-5196-8906-E8AE-EC93F58EB778}"/>
              </a:ext>
            </a:extLst>
          </p:cNvPr>
          <p:cNvSpPr txBox="1">
            <a:spLocks/>
          </p:cNvSpPr>
          <p:nvPr/>
        </p:nvSpPr>
        <p:spPr>
          <a:xfrm>
            <a:off x="0" y="1545425"/>
            <a:ext cx="11693167" cy="1469520"/>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L="457200" marR="0" lvl="0" indent="-406400" algn="l" rtl="0">
              <a:lnSpc>
                <a:spcPct val="100000"/>
              </a:lnSpc>
              <a:spcBef>
                <a:spcPts val="1800"/>
              </a:spcBef>
              <a:spcAft>
                <a:spcPts val="0"/>
              </a:spcAft>
              <a:buClr>
                <a:schemeClr val="dk1"/>
              </a:buClr>
              <a:buSzPts val="2800"/>
              <a:buFont typeface="Noto Sans Symbols"/>
              <a:buChar char="▪"/>
              <a:defRPr sz="2800" b="0" i="0" u="none" strike="noStrike" cap="none">
                <a:solidFill>
                  <a:schemeClr val="dk1"/>
                </a:solidFill>
                <a:latin typeface="Verdana"/>
                <a:ea typeface="Verdana"/>
                <a:cs typeface="Verdana"/>
                <a:sym typeface="Verdana"/>
              </a:defRPr>
            </a:lvl1pPr>
            <a:lvl2pPr marL="914400" marR="0" lvl="1" indent="-381000" algn="l" rtl="0">
              <a:lnSpc>
                <a:spcPct val="100000"/>
              </a:lnSpc>
              <a:spcBef>
                <a:spcPts val="1800"/>
              </a:spcBef>
              <a:spcAft>
                <a:spcPts val="0"/>
              </a:spcAft>
              <a:buClr>
                <a:schemeClr val="dk1"/>
              </a:buClr>
              <a:buSzPts val="2400"/>
              <a:buFont typeface="Noto Sans Symbols"/>
              <a:buChar char="▪"/>
              <a:defRPr sz="2400" b="0" i="0" u="none" strike="noStrike" cap="none">
                <a:solidFill>
                  <a:schemeClr val="dk1"/>
                </a:solidFill>
                <a:latin typeface="Verdana"/>
                <a:ea typeface="Verdana"/>
                <a:cs typeface="Verdana"/>
                <a:sym typeface="Verdana"/>
              </a:defRPr>
            </a:lvl2pPr>
            <a:lvl3pPr marL="1371600" marR="0" lvl="2" indent="-355600" algn="l" rtl="0">
              <a:lnSpc>
                <a:spcPct val="100000"/>
              </a:lnSpc>
              <a:spcBef>
                <a:spcPts val="1800"/>
              </a:spcBef>
              <a:spcAft>
                <a:spcPts val="0"/>
              </a:spcAft>
              <a:buClr>
                <a:schemeClr val="dk1"/>
              </a:buClr>
              <a:buSzPts val="2000"/>
              <a:buFont typeface="Noto Sans Symbols"/>
              <a:buChar char="▪"/>
              <a:defRPr sz="2000" b="0" i="0" u="none" strike="noStrike" cap="none">
                <a:solidFill>
                  <a:schemeClr val="dk1"/>
                </a:solidFill>
                <a:latin typeface="Verdana"/>
                <a:ea typeface="Verdana"/>
                <a:cs typeface="Verdana"/>
                <a:sym typeface="Verdana"/>
              </a:defRPr>
            </a:lvl3pPr>
            <a:lvl4pPr marL="1828800" marR="0" lvl="3" indent="-342900" algn="l" rtl="0">
              <a:lnSpc>
                <a:spcPct val="100000"/>
              </a:lnSpc>
              <a:spcBef>
                <a:spcPts val="1800"/>
              </a:spcBef>
              <a:spcAft>
                <a:spcPts val="0"/>
              </a:spcAft>
              <a:buClr>
                <a:schemeClr val="dk1"/>
              </a:buClr>
              <a:buSzPts val="1800"/>
              <a:buFont typeface="Noto Sans Symbols"/>
              <a:buChar char="▪"/>
              <a:defRPr sz="1800" b="0" i="0" u="none" strike="noStrike" cap="none">
                <a:solidFill>
                  <a:schemeClr val="dk1"/>
                </a:solidFill>
                <a:latin typeface="Verdana"/>
                <a:ea typeface="Verdana"/>
                <a:cs typeface="Verdana"/>
                <a:sym typeface="Verdana"/>
              </a:defRPr>
            </a:lvl4pPr>
            <a:lvl5pPr marL="2286000" marR="0" lvl="4" indent="-342900" algn="l" rtl="0">
              <a:lnSpc>
                <a:spcPct val="100000"/>
              </a:lnSpc>
              <a:spcBef>
                <a:spcPts val="1800"/>
              </a:spcBef>
              <a:spcAft>
                <a:spcPts val="0"/>
              </a:spcAft>
              <a:buClr>
                <a:schemeClr val="dk1"/>
              </a:buClr>
              <a:buSzPts val="1800"/>
              <a:buFont typeface="Noto Sans Symbols"/>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60000"/>
              </a:lnSpc>
              <a:spcBef>
                <a:spcPts val="1200"/>
              </a:spcBef>
              <a:buFont typeface="Noto Sans Symbols"/>
              <a:buNone/>
            </a:pPr>
            <a:r>
              <a:rPr lang="en-US" sz="3500" dirty="0">
                <a:solidFill>
                  <a:srgbClr val="00274C"/>
                </a:solidFill>
              </a:rPr>
              <a:t>Provide consultation, subject matter expertise, and advice on disability &amp; accessibility matters including:</a:t>
            </a:r>
            <a:endParaRPr lang="en-US" dirty="0">
              <a:solidFill>
                <a:srgbClr val="00274C"/>
              </a:solidFill>
            </a:endParaRPr>
          </a:p>
        </p:txBody>
      </p:sp>
      <p:sp>
        <p:nvSpPr>
          <p:cNvPr id="95" name="Google Shape;95;g26e5d89d3a8_0_26"/>
          <p:cNvSpPr txBox="1">
            <a:spLocks noGrp="1"/>
          </p:cNvSpPr>
          <p:nvPr>
            <p:ph type="body" idx="1"/>
          </p:nvPr>
        </p:nvSpPr>
        <p:spPr>
          <a:xfrm>
            <a:off x="4139059" y="2753934"/>
            <a:ext cx="7694931" cy="3919066"/>
          </a:xfrm>
          <a:prstGeom prst="rect">
            <a:avLst/>
          </a:prstGeom>
        </p:spPr>
        <p:txBody>
          <a:bodyPr spcFirstLastPara="1" wrap="square" lIns="91425" tIns="45700" rIns="91425" bIns="45700" anchor="t" anchorCtr="0">
            <a:normAutofit fontScale="77500" lnSpcReduction="20000"/>
          </a:bodyPr>
          <a:lstStyle/>
          <a:p>
            <a:pPr marL="457200" lvl="0" indent="-406400" algn="l" rtl="0">
              <a:lnSpc>
                <a:spcPct val="160000"/>
              </a:lnSpc>
              <a:spcBef>
                <a:spcPts val="1200"/>
              </a:spcBef>
              <a:spcAft>
                <a:spcPts val="0"/>
              </a:spcAft>
              <a:buSzPts val="2800"/>
              <a:buChar char="▪"/>
            </a:pPr>
            <a:r>
              <a:rPr lang="en-US" dirty="0">
                <a:solidFill>
                  <a:srgbClr val="00274C"/>
                </a:solidFill>
              </a:rPr>
              <a:t>Building accessibility review (pre- and post-construction). </a:t>
            </a:r>
            <a:endParaRPr dirty="0">
              <a:solidFill>
                <a:srgbClr val="00274C"/>
              </a:solidFill>
            </a:endParaRPr>
          </a:p>
          <a:p>
            <a:pPr marL="457200" lvl="0" indent="-406400" algn="l" rtl="0">
              <a:lnSpc>
                <a:spcPct val="160000"/>
              </a:lnSpc>
              <a:spcBef>
                <a:spcPts val="1200"/>
              </a:spcBef>
              <a:spcAft>
                <a:spcPts val="0"/>
              </a:spcAft>
              <a:buSzPts val="2800"/>
              <a:buChar char="▪"/>
            </a:pPr>
            <a:r>
              <a:rPr lang="en-US" dirty="0">
                <a:solidFill>
                  <a:srgbClr val="00274C"/>
                </a:solidFill>
              </a:rPr>
              <a:t>Advise on a wide range of physical accessibility committees, DEI(A) committees, and working groups.</a:t>
            </a:r>
            <a:endParaRPr dirty="0">
              <a:solidFill>
                <a:srgbClr val="00274C"/>
              </a:solidFill>
            </a:endParaRPr>
          </a:p>
          <a:p>
            <a:pPr marL="457200" lvl="0" indent="-406400" algn="l" rtl="0">
              <a:lnSpc>
                <a:spcPct val="160000"/>
              </a:lnSpc>
              <a:spcBef>
                <a:spcPts val="1200"/>
              </a:spcBef>
              <a:spcAft>
                <a:spcPts val="0"/>
              </a:spcAft>
              <a:buSzPts val="2800"/>
              <a:buChar char="▪"/>
            </a:pPr>
            <a:r>
              <a:rPr lang="en-US" dirty="0">
                <a:solidFill>
                  <a:srgbClr val="00274C"/>
                </a:solidFill>
              </a:rPr>
              <a:t>Advise on best practices for hiring and interviewing.</a:t>
            </a:r>
            <a:endParaRPr dirty="0">
              <a:solidFill>
                <a:srgbClr val="00274C"/>
              </a:solidFill>
            </a:endParaRPr>
          </a:p>
        </p:txBody>
      </p:sp>
      <p:pic>
        <p:nvPicPr>
          <p:cNvPr id="1028" name="Picture 4" descr="What We Do in the Shadows poster with characters flying across a green moon">
            <a:extLst>
              <a:ext uri="{FF2B5EF4-FFF2-40B4-BE49-F238E27FC236}">
                <a16:creationId xmlns:a16="http://schemas.microsoft.com/office/drawing/2014/main" id="{28304B5A-DB40-9798-5646-6567299A2D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899"/>
          <a:stretch/>
        </p:blipFill>
        <p:spPr bwMode="auto">
          <a:xfrm>
            <a:off x="147734" y="3344242"/>
            <a:ext cx="4057743" cy="3165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6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Verdana"/>
              <a:buNone/>
            </a:pPr>
            <a:r>
              <a:rPr lang="en-US"/>
              <a:t>Wrap Up</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1800"/>
              <a:buNone/>
            </a:pPr>
            <a:r>
              <a:rPr lang="en-US"/>
              <a:t>Key Takeaways</a:t>
            </a:r>
            <a:endParaRPr/>
          </a:p>
        </p:txBody>
      </p:sp>
      <p:sp>
        <p:nvSpPr>
          <p:cNvPr id="410" name="Google Shape;410;p41"/>
          <p:cNvSpPr txBox="1">
            <a:spLocks noGrp="1"/>
          </p:cNvSpPr>
          <p:nvPr>
            <p:ph type="body" idx="1"/>
          </p:nvPr>
        </p:nvSpPr>
        <p:spPr>
          <a:xfrm>
            <a:off x="277792" y="1681163"/>
            <a:ext cx="5608273" cy="823912"/>
          </a:xfrm>
          <a:prstGeom prst="rect">
            <a:avLst/>
          </a:prstGeom>
          <a:noFill/>
          <a:ln w="9525" cap="flat" cmpd="sng">
            <a:solidFill>
              <a:srgbClr val="00274C"/>
            </a:solidFill>
            <a:prstDash val="solid"/>
            <a:round/>
            <a:headEnd type="none" w="sm" len="sm"/>
            <a:tailEnd type="none" w="sm" len="sm"/>
          </a:ln>
        </p:spPr>
        <p:txBody>
          <a:bodyPr spcFirstLastPara="1" wrap="square" lIns="91425" tIns="45700" rIns="91425" bIns="45700" anchor="b" anchorCtr="0">
            <a:normAutofit/>
          </a:bodyPr>
          <a:lstStyle/>
          <a:p>
            <a:pPr marL="457200" lvl="0" indent="-228600" algn="l" rtl="0">
              <a:lnSpc>
                <a:spcPct val="100000"/>
              </a:lnSpc>
              <a:spcBef>
                <a:spcPts val="1800"/>
              </a:spcBef>
              <a:spcAft>
                <a:spcPts val="0"/>
              </a:spcAft>
              <a:buClr>
                <a:schemeClr val="dk1"/>
              </a:buClr>
              <a:buSzPts val="2400"/>
              <a:buNone/>
            </a:pPr>
            <a:r>
              <a:rPr lang="en-US"/>
              <a:t>Dos</a:t>
            </a:r>
            <a:endParaRPr/>
          </a:p>
        </p:txBody>
      </p:sp>
      <p:sp>
        <p:nvSpPr>
          <p:cNvPr id="411" name="Google Shape;411;p41"/>
          <p:cNvSpPr txBox="1">
            <a:spLocks noGrp="1"/>
          </p:cNvSpPr>
          <p:nvPr>
            <p:ph type="body" idx="2"/>
          </p:nvPr>
        </p:nvSpPr>
        <p:spPr>
          <a:xfrm>
            <a:off x="277792" y="2505075"/>
            <a:ext cx="5608273" cy="4219816"/>
          </a:xfrm>
          <a:prstGeom prst="rect">
            <a:avLst/>
          </a:prstGeom>
          <a:noFill/>
          <a:ln w="9525" cap="flat" cmpd="sng">
            <a:solidFill>
              <a:srgbClr val="00274C"/>
            </a:solidFill>
            <a:prstDash val="solid"/>
            <a:round/>
            <a:headEnd type="none" w="sm" len="sm"/>
            <a:tailEnd type="none" w="sm" len="sm"/>
          </a:ln>
        </p:spPr>
        <p:txBody>
          <a:bodyPr spcFirstLastPara="1" wrap="square" lIns="91425" tIns="45700" rIns="91425" bIns="45700" anchor="t" anchorCtr="0">
            <a:normAutofit fontScale="62500" lnSpcReduction="20000"/>
          </a:bodyPr>
          <a:lstStyle/>
          <a:p>
            <a:pPr marL="457200" lvl="0" indent="-406400" algn="l" rtl="0">
              <a:lnSpc>
                <a:spcPct val="170000"/>
              </a:lnSpc>
              <a:spcBef>
                <a:spcPts val="1800"/>
              </a:spcBef>
              <a:spcAft>
                <a:spcPts val="0"/>
              </a:spcAft>
              <a:buClr>
                <a:schemeClr val="dk1"/>
              </a:buClr>
              <a:buSzPts val="2800"/>
              <a:buFont typeface="Noto Sans Symbols"/>
              <a:buChar char="▪"/>
            </a:pPr>
            <a:r>
              <a:rPr lang="en-US" dirty="0"/>
              <a:t>Consider accessibility barriers when planning events and meetings.</a:t>
            </a:r>
            <a:endParaRPr dirty="0"/>
          </a:p>
          <a:p>
            <a:pPr marL="457200" lvl="0" indent="-406400" algn="l" rtl="0">
              <a:lnSpc>
                <a:spcPct val="170000"/>
              </a:lnSpc>
              <a:spcBef>
                <a:spcPts val="1800"/>
              </a:spcBef>
              <a:spcAft>
                <a:spcPts val="0"/>
              </a:spcAft>
              <a:buClr>
                <a:schemeClr val="dk1"/>
              </a:buClr>
              <a:buSzPts val="2800"/>
              <a:buFont typeface="Noto Sans Symbols"/>
              <a:buChar char="▪"/>
            </a:pPr>
            <a:r>
              <a:rPr lang="en-US" dirty="0"/>
              <a:t>Embrace individuality.</a:t>
            </a:r>
            <a:endParaRPr dirty="0"/>
          </a:p>
          <a:p>
            <a:pPr marL="457200" lvl="0" indent="-406400" algn="l" rtl="0">
              <a:lnSpc>
                <a:spcPct val="170000"/>
              </a:lnSpc>
              <a:spcBef>
                <a:spcPts val="1800"/>
              </a:spcBef>
              <a:spcAft>
                <a:spcPts val="0"/>
              </a:spcAft>
              <a:buClr>
                <a:schemeClr val="dk1"/>
              </a:buClr>
              <a:buSzPts val="2800"/>
              <a:buFont typeface="Noto Sans Symbols"/>
              <a:buChar char="▪"/>
            </a:pPr>
            <a:r>
              <a:rPr lang="en-US" dirty="0"/>
              <a:t>Utilize multiple communication strategies. </a:t>
            </a:r>
          </a:p>
          <a:p>
            <a:pPr marL="457200" lvl="0" indent="-406400" algn="l" rtl="0">
              <a:lnSpc>
                <a:spcPct val="170000"/>
              </a:lnSpc>
              <a:spcBef>
                <a:spcPts val="1800"/>
              </a:spcBef>
              <a:spcAft>
                <a:spcPts val="0"/>
              </a:spcAft>
              <a:buClr>
                <a:schemeClr val="dk1"/>
              </a:buClr>
              <a:buSzPts val="2800"/>
              <a:buFont typeface="Noto Sans Symbols"/>
              <a:buChar char="▪"/>
            </a:pPr>
            <a:r>
              <a:rPr lang="en-US" dirty="0"/>
              <a:t>Realize that you don’t know what you don’t know, but be open to learning from those who do.</a:t>
            </a:r>
            <a:endParaRPr dirty="0"/>
          </a:p>
        </p:txBody>
      </p:sp>
      <p:sp>
        <p:nvSpPr>
          <p:cNvPr id="412" name="Google Shape;412;p41"/>
          <p:cNvSpPr txBox="1">
            <a:spLocks noGrp="1"/>
          </p:cNvSpPr>
          <p:nvPr>
            <p:ph type="body" idx="3"/>
          </p:nvPr>
        </p:nvSpPr>
        <p:spPr>
          <a:xfrm>
            <a:off x="6116445" y="1681163"/>
            <a:ext cx="5183188" cy="823912"/>
          </a:xfrm>
          <a:prstGeom prst="rect">
            <a:avLst/>
          </a:prstGeom>
          <a:noFill/>
          <a:ln w="9525" cap="flat" cmpd="sng">
            <a:solidFill>
              <a:srgbClr val="00274C"/>
            </a:solidFill>
            <a:prstDash val="solid"/>
            <a:round/>
            <a:headEnd type="none" w="sm" len="sm"/>
            <a:tailEnd type="none" w="sm" len="sm"/>
          </a:ln>
        </p:spPr>
        <p:txBody>
          <a:bodyPr spcFirstLastPara="1" wrap="square" lIns="91425" tIns="45700" rIns="91425" bIns="45700" anchor="b" anchorCtr="0">
            <a:normAutofit/>
          </a:bodyPr>
          <a:lstStyle/>
          <a:p>
            <a:pPr marL="457200" lvl="0" indent="-228600" algn="l" rtl="0">
              <a:lnSpc>
                <a:spcPct val="100000"/>
              </a:lnSpc>
              <a:spcBef>
                <a:spcPts val="1800"/>
              </a:spcBef>
              <a:spcAft>
                <a:spcPts val="0"/>
              </a:spcAft>
              <a:buClr>
                <a:schemeClr val="dk1"/>
              </a:buClr>
              <a:buSzPts val="2400"/>
              <a:buNone/>
            </a:pPr>
            <a:r>
              <a:rPr lang="en-US"/>
              <a:t>Don’ts</a:t>
            </a:r>
            <a:endParaRPr/>
          </a:p>
        </p:txBody>
      </p:sp>
      <p:sp>
        <p:nvSpPr>
          <p:cNvPr id="413" name="Google Shape;413;p41"/>
          <p:cNvSpPr txBox="1">
            <a:spLocks noGrp="1"/>
          </p:cNvSpPr>
          <p:nvPr>
            <p:ph type="body" idx="4"/>
          </p:nvPr>
        </p:nvSpPr>
        <p:spPr>
          <a:xfrm>
            <a:off x="6116445" y="2505074"/>
            <a:ext cx="5183188" cy="4219815"/>
          </a:xfrm>
          <a:prstGeom prst="rect">
            <a:avLst/>
          </a:prstGeom>
          <a:noFill/>
          <a:ln w="9525" cap="flat" cmpd="sng">
            <a:solidFill>
              <a:srgbClr val="00274C"/>
            </a:solidFill>
            <a:prstDash val="solid"/>
            <a:round/>
            <a:headEnd type="none" w="sm" len="sm"/>
            <a:tailEnd type="none" w="sm" len="sm"/>
          </a:ln>
        </p:spPr>
        <p:txBody>
          <a:bodyPr spcFirstLastPara="1" wrap="square" lIns="91425" tIns="45700" rIns="91425" bIns="45700" anchor="t" anchorCtr="0">
            <a:normAutofit fontScale="70000" lnSpcReduction="20000"/>
          </a:bodyPr>
          <a:lstStyle/>
          <a:p>
            <a:pPr marL="457200" lvl="0" indent="-406400" algn="l" rtl="0">
              <a:lnSpc>
                <a:spcPct val="160000"/>
              </a:lnSpc>
              <a:spcBef>
                <a:spcPts val="1200"/>
              </a:spcBef>
              <a:spcAft>
                <a:spcPts val="0"/>
              </a:spcAft>
              <a:buClr>
                <a:schemeClr val="dk1"/>
              </a:buClr>
              <a:buSzPts val="2800"/>
              <a:buFont typeface="Noto Sans Symbols"/>
              <a:buChar char="▪"/>
            </a:pPr>
            <a:r>
              <a:rPr lang="en-US" dirty="0"/>
              <a:t>Assume knowledge of someone’s experiences.</a:t>
            </a:r>
            <a:endParaRPr dirty="0"/>
          </a:p>
          <a:p>
            <a:pPr marL="457200" lvl="0" indent="-406400" algn="l" rtl="0">
              <a:lnSpc>
                <a:spcPct val="160000"/>
              </a:lnSpc>
              <a:spcBef>
                <a:spcPts val="1200"/>
              </a:spcBef>
              <a:spcAft>
                <a:spcPts val="0"/>
              </a:spcAft>
              <a:buClr>
                <a:schemeClr val="dk1"/>
              </a:buClr>
              <a:buSzPts val="2800"/>
              <a:buFont typeface="Noto Sans Symbols"/>
              <a:buChar char="▪"/>
            </a:pPr>
            <a:r>
              <a:rPr lang="en-US" dirty="0"/>
              <a:t>Be complacent in your learning and growth.</a:t>
            </a:r>
          </a:p>
          <a:p>
            <a:pPr marL="457200" lvl="0" indent="-406400" algn="l" rtl="0">
              <a:lnSpc>
                <a:spcPct val="160000"/>
              </a:lnSpc>
              <a:spcBef>
                <a:spcPts val="1200"/>
              </a:spcBef>
              <a:spcAft>
                <a:spcPts val="0"/>
              </a:spcAft>
              <a:buClr>
                <a:schemeClr val="dk1"/>
              </a:buClr>
              <a:buSzPts val="2800"/>
              <a:buFont typeface="Noto Sans Symbols"/>
              <a:buChar char="▪"/>
            </a:pPr>
            <a:r>
              <a:rPr lang="en-US" dirty="0"/>
              <a:t>Beat yourself up if you don’t get it right the first time (as long as you try to get it right the next time).</a:t>
            </a:r>
            <a:endParaRPr dirty="0"/>
          </a:p>
          <a:p>
            <a:pPr marL="457200" lvl="0" indent="-406400" algn="l" rtl="0">
              <a:lnSpc>
                <a:spcPct val="160000"/>
              </a:lnSpc>
              <a:spcBef>
                <a:spcPts val="1200"/>
              </a:spcBef>
              <a:spcAft>
                <a:spcPts val="0"/>
              </a:spcAft>
              <a:buClr>
                <a:schemeClr val="dk1"/>
              </a:buClr>
              <a:buSzPts val="2800"/>
              <a:buFont typeface="Noto Sans Symbols"/>
              <a:buChar char="▪"/>
            </a:pPr>
            <a:r>
              <a:rPr lang="en-US" dirty="0"/>
              <a:t>Be afraid to ask questions.</a:t>
            </a:r>
            <a:endParaRPr dirty="0"/>
          </a:p>
          <a:p>
            <a:pPr marL="457200" lvl="0" indent="-228600" algn="l" rtl="0">
              <a:lnSpc>
                <a:spcPct val="100000"/>
              </a:lnSpc>
              <a:spcBef>
                <a:spcPts val="1800"/>
              </a:spcBef>
              <a:spcAft>
                <a:spcPts val="0"/>
              </a:spcAft>
              <a:buClr>
                <a:schemeClr val="dk1"/>
              </a:buClr>
              <a:buSzPts val="2800"/>
              <a:buFont typeface="Noto Sans Symbols"/>
              <a:buNone/>
            </a:pP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2"/>
          <p:cNvSpPr txBox="1">
            <a:spLocks noGrp="1"/>
          </p:cNvSpPr>
          <p:nvPr>
            <p:ph type="title"/>
          </p:nvPr>
        </p:nvSpPr>
        <p:spPr>
          <a:xfrm>
            <a:off x="213049" y="178513"/>
            <a:ext cx="919645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4400"/>
              <a:buFont typeface="Verdana"/>
              <a:buNone/>
            </a:pPr>
            <a:r>
              <a:rPr lang="en-US"/>
              <a:t>Questions?</a:t>
            </a:r>
            <a:endParaRPr/>
          </a:p>
        </p:txBody>
      </p:sp>
      <p:pic>
        <p:nvPicPr>
          <p:cNvPr id="419" name="Google Shape;419;p42" descr="A yellow chat bubble with a question mark inside."/>
          <p:cNvPicPr preferRelativeResize="0"/>
          <p:nvPr/>
        </p:nvPicPr>
        <p:blipFill rotWithShape="1">
          <a:blip r:embed="rId3">
            <a:alphaModFix/>
          </a:blip>
          <a:srcRect/>
          <a:stretch/>
        </p:blipFill>
        <p:spPr>
          <a:xfrm>
            <a:off x="3208598" y="1083197"/>
            <a:ext cx="5774803" cy="5774803"/>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7"/>
          <p:cNvSpPr txBox="1">
            <a:spLocks noGrp="1"/>
          </p:cNvSpPr>
          <p:nvPr>
            <p:ph type="title"/>
          </p:nvPr>
        </p:nvSpPr>
        <p:spPr>
          <a:xfrm>
            <a:off x="96043" y="466817"/>
            <a:ext cx="10943431" cy="88423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4"/>
              </a:buClr>
              <a:buSzPts val="4400"/>
              <a:buFont typeface="Verdana"/>
              <a:buNone/>
            </a:pPr>
            <a:r>
              <a:rPr lang="en-US" sz="4400"/>
              <a:t>Contact the ADA Team</a:t>
            </a:r>
            <a:br>
              <a:rPr lang="en-US" sz="1800"/>
            </a:br>
            <a:r>
              <a:rPr lang="en-US" sz="1800" u="sng">
                <a:solidFill>
                  <a:srgbClr val="FFCB05"/>
                </a:solidFill>
                <a:hlinkClick r:id="rId3">
                  <a:extLst>
                    <a:ext uri="{A12FA001-AC4F-418D-AE19-62706E023703}">
                      <ahyp:hlinkClr xmlns:ahyp="http://schemas.microsoft.com/office/drawing/2018/hyperlinkcolor" val="tx"/>
                    </a:ext>
                  </a:extLst>
                </a:hlinkClick>
              </a:rPr>
              <a:t>https://ecrt-umich-accommodate.symplicity.com/public_accommodation/</a:t>
            </a:r>
            <a:endParaRPr sz="1800">
              <a:solidFill>
                <a:srgbClr val="FFCB05"/>
              </a:solidFill>
            </a:endParaRPr>
          </a:p>
        </p:txBody>
      </p:sp>
      <p:sp>
        <p:nvSpPr>
          <p:cNvPr id="426" name="Google Shape;426;p7"/>
          <p:cNvSpPr txBox="1">
            <a:spLocks noGrp="1"/>
          </p:cNvSpPr>
          <p:nvPr>
            <p:ph type="body" idx="1"/>
          </p:nvPr>
        </p:nvSpPr>
        <p:spPr>
          <a:xfrm>
            <a:off x="247649" y="1857374"/>
            <a:ext cx="3895725" cy="453380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600"/>
              <a:buNone/>
            </a:pPr>
            <a:r>
              <a:rPr lang="en-US"/>
              <a:t>Use the </a:t>
            </a:r>
            <a:r>
              <a:rPr lang="en-US" u="sng">
                <a:solidFill>
                  <a:srgbClr val="00274C"/>
                </a:solidFill>
                <a:hlinkClick r:id="rId3">
                  <a:extLst>
                    <a:ext uri="{A12FA001-AC4F-418D-AE19-62706E023703}">
                      <ahyp:hlinkClr xmlns:ahyp="http://schemas.microsoft.com/office/drawing/2018/hyperlinkcolor" val="tx"/>
                    </a:ext>
                  </a:extLst>
                </a:hlinkClick>
              </a:rPr>
              <a:t>ADA Initial Contact Form</a:t>
            </a:r>
            <a:r>
              <a:rPr lang="en-US">
                <a:solidFill>
                  <a:srgbClr val="00274C"/>
                </a:solidFill>
              </a:rPr>
              <a:t> </a:t>
            </a:r>
            <a:r>
              <a:rPr lang="en-US"/>
              <a:t>to request:</a:t>
            </a:r>
            <a:endParaRPr/>
          </a:p>
          <a:p>
            <a:pPr marL="285750" lvl="0" indent="-285750" algn="l" rtl="0">
              <a:lnSpc>
                <a:spcPct val="100000"/>
              </a:lnSpc>
              <a:spcBef>
                <a:spcPts val="1800"/>
              </a:spcBef>
              <a:spcAft>
                <a:spcPts val="0"/>
              </a:spcAft>
              <a:buClr>
                <a:schemeClr val="dk1"/>
              </a:buClr>
              <a:buSzPts val="1600"/>
              <a:buFont typeface="Noto Sans Symbols"/>
              <a:buChar char="▪"/>
            </a:pPr>
            <a:r>
              <a:rPr lang="en-US"/>
              <a:t>Workplace accommodation</a:t>
            </a:r>
            <a:endParaRPr/>
          </a:p>
          <a:p>
            <a:pPr marL="285750" lvl="0" indent="-285750" algn="l" rtl="0">
              <a:lnSpc>
                <a:spcPct val="100000"/>
              </a:lnSpc>
              <a:spcBef>
                <a:spcPts val="1800"/>
              </a:spcBef>
              <a:spcAft>
                <a:spcPts val="0"/>
              </a:spcAft>
              <a:buClr>
                <a:schemeClr val="dk1"/>
              </a:buClr>
              <a:buSzPts val="1600"/>
              <a:buFont typeface="Noto Sans Symbols"/>
              <a:buChar char="▪"/>
            </a:pPr>
            <a:r>
              <a:rPr lang="en-US"/>
              <a:t>Hiring process accommodation</a:t>
            </a:r>
            <a:endParaRPr/>
          </a:p>
          <a:p>
            <a:pPr marL="285750" lvl="0" indent="-285750" algn="l" rtl="0">
              <a:lnSpc>
                <a:spcPct val="100000"/>
              </a:lnSpc>
              <a:spcBef>
                <a:spcPts val="1800"/>
              </a:spcBef>
              <a:spcAft>
                <a:spcPts val="0"/>
              </a:spcAft>
              <a:buClr>
                <a:schemeClr val="dk1"/>
              </a:buClr>
              <a:buSzPts val="1600"/>
              <a:buFont typeface="Noto Sans Symbols"/>
              <a:buChar char="▪"/>
            </a:pPr>
            <a:r>
              <a:rPr lang="en-US"/>
              <a:t>Consultation with the ADA Team</a:t>
            </a:r>
            <a:endParaRPr/>
          </a:p>
          <a:p>
            <a:pPr marL="285750" lvl="0" indent="-285750" algn="l" rtl="0">
              <a:lnSpc>
                <a:spcPct val="100000"/>
              </a:lnSpc>
              <a:spcBef>
                <a:spcPts val="1800"/>
              </a:spcBef>
              <a:spcAft>
                <a:spcPts val="0"/>
              </a:spcAft>
              <a:buClr>
                <a:schemeClr val="dk1"/>
              </a:buClr>
              <a:buSzPts val="1600"/>
              <a:buFont typeface="Noto Sans Symbols"/>
              <a:buChar char="▪"/>
            </a:pPr>
            <a:r>
              <a:rPr lang="en-US"/>
              <a:t>ASL or CART services</a:t>
            </a:r>
            <a:endParaRPr/>
          </a:p>
          <a:p>
            <a:pPr marL="285750" lvl="0" indent="-285750" algn="l" rtl="0">
              <a:lnSpc>
                <a:spcPct val="100000"/>
              </a:lnSpc>
              <a:spcBef>
                <a:spcPts val="1800"/>
              </a:spcBef>
              <a:spcAft>
                <a:spcPts val="0"/>
              </a:spcAft>
              <a:buClr>
                <a:schemeClr val="dk1"/>
              </a:buClr>
              <a:buSzPts val="1600"/>
              <a:buFont typeface="Noto Sans Symbols"/>
              <a:buChar char="▪"/>
            </a:pPr>
            <a:r>
              <a:rPr lang="en-US"/>
              <a:t>Event accommodation</a:t>
            </a:r>
            <a:endParaRPr/>
          </a:p>
          <a:p>
            <a:pPr marL="285750" lvl="0" indent="-285750" algn="l" rtl="0">
              <a:lnSpc>
                <a:spcPct val="100000"/>
              </a:lnSpc>
              <a:spcBef>
                <a:spcPts val="1800"/>
              </a:spcBef>
              <a:spcAft>
                <a:spcPts val="0"/>
              </a:spcAft>
              <a:buClr>
                <a:schemeClr val="dk1"/>
              </a:buClr>
              <a:buSzPts val="1600"/>
              <a:buFont typeface="Noto Sans Symbols"/>
              <a:buChar char="▪"/>
            </a:pPr>
            <a:r>
              <a:rPr lang="en-US"/>
              <a:t>Digital accessibility review or consultation</a:t>
            </a:r>
            <a:endParaRPr/>
          </a:p>
          <a:p>
            <a:pPr marL="285750" lvl="0" indent="-285750" algn="l" rtl="0">
              <a:lnSpc>
                <a:spcPct val="100000"/>
              </a:lnSpc>
              <a:spcBef>
                <a:spcPts val="1800"/>
              </a:spcBef>
              <a:spcAft>
                <a:spcPts val="0"/>
              </a:spcAft>
              <a:buClr>
                <a:schemeClr val="dk1"/>
              </a:buClr>
              <a:buSzPts val="1600"/>
              <a:buFont typeface="Noto Sans Symbols"/>
              <a:buChar char="▪"/>
            </a:pPr>
            <a:r>
              <a:rPr lang="en-US"/>
              <a:t>Stadium seatback accommodations</a:t>
            </a:r>
            <a:endParaRPr/>
          </a:p>
          <a:p>
            <a:pPr marL="285750" lvl="0" indent="-184150" algn="l" rtl="0">
              <a:lnSpc>
                <a:spcPct val="100000"/>
              </a:lnSpc>
              <a:spcBef>
                <a:spcPts val="1800"/>
              </a:spcBef>
              <a:spcAft>
                <a:spcPts val="0"/>
              </a:spcAft>
              <a:buClr>
                <a:schemeClr val="dk1"/>
              </a:buClr>
              <a:buSzPts val="1600"/>
              <a:buFont typeface="Noto Sans Symbols"/>
              <a:buNone/>
            </a:pPr>
            <a:endParaRPr/>
          </a:p>
          <a:p>
            <a:pPr marL="285750" lvl="0" indent="-184150" algn="l" rtl="0">
              <a:lnSpc>
                <a:spcPct val="100000"/>
              </a:lnSpc>
              <a:spcBef>
                <a:spcPts val="1800"/>
              </a:spcBef>
              <a:spcAft>
                <a:spcPts val="0"/>
              </a:spcAft>
              <a:buClr>
                <a:schemeClr val="dk1"/>
              </a:buClr>
              <a:buSzPts val="1600"/>
              <a:buFont typeface="Noto Sans Symbols"/>
              <a:buNone/>
            </a:pPr>
            <a:endParaRPr/>
          </a:p>
        </p:txBody>
      </p:sp>
      <p:pic>
        <p:nvPicPr>
          <p:cNvPr id="427" name="Google Shape;427;p7" descr="screenshot of the ADA Initial Contact Form"/>
          <p:cNvPicPr preferRelativeResize="0"/>
          <p:nvPr/>
        </p:nvPicPr>
        <p:blipFill rotWithShape="1">
          <a:blip r:embed="rId4">
            <a:alphaModFix/>
          </a:blip>
          <a:srcRect r="8301" b="29859"/>
          <a:stretch/>
        </p:blipFill>
        <p:spPr>
          <a:xfrm>
            <a:off x="4243061" y="1724088"/>
            <a:ext cx="7685032" cy="435947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8"/>
          <p:cNvSpPr txBox="1">
            <a:spLocks noGrp="1"/>
          </p:cNvSpPr>
          <p:nvPr>
            <p:ph type="title"/>
          </p:nvPr>
        </p:nvSpPr>
        <p:spPr>
          <a:xfrm>
            <a:off x="153193" y="423434"/>
            <a:ext cx="10943431" cy="88423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4"/>
              </a:buClr>
              <a:buSzPts val="4400"/>
              <a:buFont typeface="Verdana"/>
              <a:buNone/>
            </a:pPr>
            <a:r>
              <a:rPr lang="en-US" sz="4400"/>
              <a:t>Accommodate Database</a:t>
            </a:r>
            <a:br>
              <a:rPr lang="en-US" sz="4400"/>
            </a:br>
            <a:r>
              <a:rPr lang="en-US" sz="2000" u="sng">
                <a:solidFill>
                  <a:srgbClr val="FFCB05"/>
                </a:solidFill>
                <a:hlinkClick r:id="rId3">
                  <a:extLst>
                    <a:ext uri="{A12FA001-AC4F-418D-AE19-62706E023703}">
                      <ahyp:hlinkClr xmlns:ahyp="http://schemas.microsoft.com/office/drawing/2018/hyperlinkcolor" val="tx"/>
                    </a:ext>
                  </a:extLst>
                </a:hlinkClick>
              </a:rPr>
              <a:t>https://ecrt-umich-accommodate.symplicity.com/</a:t>
            </a:r>
            <a:endParaRPr sz="2000">
              <a:solidFill>
                <a:srgbClr val="FFCB05"/>
              </a:solidFill>
            </a:endParaRPr>
          </a:p>
        </p:txBody>
      </p:sp>
      <p:sp>
        <p:nvSpPr>
          <p:cNvPr id="434" name="Google Shape;434;p8"/>
          <p:cNvSpPr txBox="1">
            <a:spLocks noGrp="1"/>
          </p:cNvSpPr>
          <p:nvPr>
            <p:ph type="body" idx="1"/>
          </p:nvPr>
        </p:nvSpPr>
        <p:spPr>
          <a:xfrm>
            <a:off x="247648" y="1857374"/>
            <a:ext cx="6448427" cy="464820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00274C"/>
              </a:buClr>
              <a:buSzPts val="2400"/>
              <a:buNone/>
            </a:pPr>
            <a:r>
              <a:rPr lang="en-US" sz="2400" u="sng" dirty="0">
                <a:solidFill>
                  <a:srgbClr val="00274C"/>
                </a:solidFill>
                <a:hlinkClick r:id="rId3">
                  <a:extLst>
                    <a:ext uri="{A12FA001-AC4F-418D-AE19-62706E023703}">
                      <ahyp:hlinkClr xmlns:ahyp="http://schemas.microsoft.com/office/drawing/2018/hyperlinkcolor" val="tx"/>
                    </a:ext>
                  </a:extLst>
                </a:hlinkClick>
              </a:rPr>
              <a:t>Log into Accommodate</a:t>
            </a:r>
            <a:r>
              <a:rPr lang="en-US" sz="2400" dirty="0">
                <a:solidFill>
                  <a:srgbClr val="00274C"/>
                </a:solidFill>
              </a:rPr>
              <a:t> </a:t>
            </a:r>
            <a:r>
              <a:rPr lang="en-US" sz="2400" dirty="0"/>
              <a:t>to:</a:t>
            </a:r>
            <a:endParaRPr dirty="0"/>
          </a:p>
          <a:p>
            <a:pPr marL="285750" lvl="0" indent="-285750" algn="l" rtl="0">
              <a:lnSpc>
                <a:spcPct val="100000"/>
              </a:lnSpc>
              <a:spcBef>
                <a:spcPts val="1800"/>
              </a:spcBef>
              <a:spcAft>
                <a:spcPts val="0"/>
              </a:spcAft>
              <a:buClr>
                <a:schemeClr val="dk1"/>
              </a:buClr>
              <a:buSzPts val="2000"/>
              <a:buFont typeface="Noto Sans Symbols"/>
              <a:buChar char="▪"/>
            </a:pPr>
            <a:r>
              <a:rPr lang="en-US" sz="2000" dirty="0"/>
              <a:t>View your initial request</a:t>
            </a:r>
            <a:endParaRPr dirty="0"/>
          </a:p>
          <a:p>
            <a:pPr marL="285750" lvl="0" indent="-285750" algn="l" rtl="0">
              <a:lnSpc>
                <a:spcPct val="100000"/>
              </a:lnSpc>
              <a:spcBef>
                <a:spcPts val="1800"/>
              </a:spcBef>
              <a:spcAft>
                <a:spcPts val="0"/>
              </a:spcAft>
              <a:buClr>
                <a:schemeClr val="dk1"/>
              </a:buClr>
              <a:buSzPts val="2000"/>
              <a:buFont typeface="Noto Sans Symbols"/>
              <a:buChar char="▪"/>
            </a:pPr>
            <a:r>
              <a:rPr lang="en-US" sz="2000" dirty="0"/>
              <a:t>View any letters, documents, or notes associated with your request</a:t>
            </a:r>
            <a:endParaRPr dirty="0"/>
          </a:p>
          <a:p>
            <a:pPr marL="285750" lvl="0" indent="-285750" algn="l" rtl="0">
              <a:lnSpc>
                <a:spcPct val="100000"/>
              </a:lnSpc>
              <a:spcBef>
                <a:spcPts val="1800"/>
              </a:spcBef>
              <a:spcAft>
                <a:spcPts val="0"/>
              </a:spcAft>
              <a:buClr>
                <a:schemeClr val="dk1"/>
              </a:buClr>
              <a:buSzPts val="2000"/>
              <a:buFont typeface="Noto Sans Symbols"/>
              <a:buChar char="▪"/>
            </a:pPr>
            <a:r>
              <a:rPr lang="en-US" sz="2000" dirty="0"/>
              <a:t>Submit additional requests</a:t>
            </a:r>
            <a:endParaRPr dirty="0"/>
          </a:p>
          <a:p>
            <a:pPr marL="285750" lvl="0" indent="-285750" algn="l" rtl="0">
              <a:lnSpc>
                <a:spcPct val="100000"/>
              </a:lnSpc>
              <a:spcBef>
                <a:spcPts val="1800"/>
              </a:spcBef>
              <a:spcAft>
                <a:spcPts val="0"/>
              </a:spcAft>
              <a:buClr>
                <a:schemeClr val="dk1"/>
              </a:buClr>
              <a:buSzPts val="2000"/>
              <a:buFont typeface="Noto Sans Symbols"/>
              <a:buChar char="▪"/>
            </a:pPr>
            <a:r>
              <a:rPr lang="en-US" sz="2000" dirty="0"/>
              <a:t>Access the Resource Library</a:t>
            </a:r>
            <a:endParaRPr dirty="0"/>
          </a:p>
          <a:p>
            <a:pPr marL="742950" lvl="1" indent="-285750" algn="l" rtl="0">
              <a:lnSpc>
                <a:spcPct val="100000"/>
              </a:lnSpc>
              <a:spcBef>
                <a:spcPts val="1800"/>
              </a:spcBef>
              <a:spcAft>
                <a:spcPts val="0"/>
              </a:spcAft>
              <a:buClr>
                <a:schemeClr val="dk1"/>
              </a:buClr>
              <a:buSzPts val="2000"/>
              <a:buFont typeface="Noto Sans Symbols"/>
              <a:buChar char="▪"/>
            </a:pPr>
            <a:r>
              <a:rPr lang="en-US" sz="2000" dirty="0"/>
              <a:t>Previously recorded workshops</a:t>
            </a:r>
            <a:endParaRPr dirty="0"/>
          </a:p>
          <a:p>
            <a:pPr marL="742950" lvl="1" indent="-285750" algn="l" rtl="0">
              <a:lnSpc>
                <a:spcPct val="100000"/>
              </a:lnSpc>
              <a:spcBef>
                <a:spcPts val="1800"/>
              </a:spcBef>
              <a:spcAft>
                <a:spcPts val="0"/>
              </a:spcAft>
              <a:buClr>
                <a:schemeClr val="dk1"/>
              </a:buClr>
              <a:buSzPts val="2000"/>
              <a:buFont typeface="Noto Sans Symbols"/>
              <a:buChar char="▪"/>
            </a:pPr>
            <a:r>
              <a:rPr lang="en-US" sz="2000" dirty="0"/>
              <a:t>Documents related to accommodations</a:t>
            </a:r>
            <a:endParaRPr dirty="0"/>
          </a:p>
          <a:p>
            <a:pPr marL="285750" lvl="0" indent="-184150" algn="l" rtl="0">
              <a:lnSpc>
                <a:spcPct val="100000"/>
              </a:lnSpc>
              <a:spcBef>
                <a:spcPts val="1800"/>
              </a:spcBef>
              <a:spcAft>
                <a:spcPts val="0"/>
              </a:spcAft>
              <a:buClr>
                <a:schemeClr val="dk1"/>
              </a:buClr>
              <a:buSzPts val="1600"/>
              <a:buFont typeface="Noto Sans Symbols"/>
              <a:buNone/>
            </a:pPr>
            <a:endParaRPr dirty="0"/>
          </a:p>
          <a:p>
            <a:pPr marL="285750" lvl="0" indent="-184150" algn="l" rtl="0">
              <a:lnSpc>
                <a:spcPct val="100000"/>
              </a:lnSpc>
              <a:spcBef>
                <a:spcPts val="1800"/>
              </a:spcBef>
              <a:spcAft>
                <a:spcPts val="0"/>
              </a:spcAft>
              <a:buClr>
                <a:schemeClr val="dk1"/>
              </a:buClr>
              <a:buSzPts val="1600"/>
              <a:buFont typeface="Noto Sans Symbols"/>
              <a:buNone/>
            </a:pPr>
            <a:endParaRPr dirty="0"/>
          </a:p>
        </p:txBody>
      </p:sp>
      <p:pic>
        <p:nvPicPr>
          <p:cNvPr id="435" name="Google Shape;435;p8" descr="&quot;Click the icon below to log in to Accommodate&quot; written above a box titled &quot;requestor&quot;"/>
          <p:cNvPicPr preferRelativeResize="0"/>
          <p:nvPr/>
        </p:nvPicPr>
        <p:blipFill rotWithShape="1">
          <a:blip r:embed="rId4">
            <a:alphaModFix/>
          </a:blip>
          <a:srcRect/>
          <a:stretch/>
        </p:blipFill>
        <p:spPr>
          <a:xfrm>
            <a:off x="5830729" y="2172956"/>
            <a:ext cx="5579530" cy="285311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9"/>
          <p:cNvSpPr txBox="1">
            <a:spLocks noGrp="1"/>
          </p:cNvSpPr>
          <p:nvPr>
            <p:ph type="title"/>
          </p:nvPr>
        </p:nvSpPr>
        <p:spPr>
          <a:xfrm>
            <a:off x="86518" y="480171"/>
            <a:ext cx="10943431" cy="88423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4"/>
              </a:buClr>
              <a:buSzPts val="4400"/>
              <a:buFont typeface="Verdana"/>
              <a:buNone/>
            </a:pPr>
            <a:r>
              <a:rPr lang="en-US" sz="4400"/>
              <a:t>Request Training or Workshops</a:t>
            </a:r>
            <a:br>
              <a:rPr lang="en-US" sz="1800"/>
            </a:br>
            <a:r>
              <a:rPr lang="en-US" sz="1800" u="sng">
                <a:solidFill>
                  <a:srgbClr val="FFCB05"/>
                </a:solidFill>
                <a:hlinkClick r:id="rId3">
                  <a:extLst>
                    <a:ext uri="{A12FA001-AC4F-418D-AE19-62706E023703}">
                      <ahyp:hlinkClr xmlns:ahyp="http://schemas.microsoft.com/office/drawing/2018/hyperlinkcolor" val="tx"/>
                    </a:ext>
                  </a:extLst>
                </a:hlinkClick>
              </a:rPr>
              <a:t>https://ecrt-umich-accommodate.symplicity.com/activity_provider_request/</a:t>
            </a:r>
            <a:endParaRPr sz="1800">
              <a:solidFill>
                <a:srgbClr val="FFCB05"/>
              </a:solidFill>
            </a:endParaRPr>
          </a:p>
        </p:txBody>
      </p:sp>
      <p:sp>
        <p:nvSpPr>
          <p:cNvPr id="442" name="Google Shape;442;p9"/>
          <p:cNvSpPr txBox="1">
            <a:spLocks noGrp="1"/>
          </p:cNvSpPr>
          <p:nvPr>
            <p:ph type="body" idx="1"/>
          </p:nvPr>
        </p:nvSpPr>
        <p:spPr>
          <a:xfrm>
            <a:off x="350794" y="1857374"/>
            <a:ext cx="4049756" cy="4533809"/>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Clr>
                <a:schemeClr val="dk1"/>
              </a:buClr>
              <a:buSzPts val="1600"/>
              <a:buNone/>
            </a:pPr>
            <a:r>
              <a:rPr lang="en-US"/>
              <a:t>Use the </a:t>
            </a:r>
            <a:r>
              <a:rPr lang="en-US" u="sng">
                <a:solidFill>
                  <a:srgbClr val="00274C"/>
                </a:solidFill>
                <a:hlinkClick r:id="rId3">
                  <a:extLst>
                    <a:ext uri="{A12FA001-AC4F-418D-AE19-62706E023703}">
                      <ahyp:hlinkClr xmlns:ahyp="http://schemas.microsoft.com/office/drawing/2018/hyperlinkcolor" val="tx"/>
                    </a:ext>
                  </a:extLst>
                </a:hlinkClick>
              </a:rPr>
              <a:t>Request Training/Report Barriers form</a:t>
            </a:r>
            <a:r>
              <a:rPr lang="en-US">
                <a:solidFill>
                  <a:srgbClr val="00274C"/>
                </a:solidFill>
              </a:rPr>
              <a:t> </a:t>
            </a:r>
            <a:r>
              <a:rPr lang="en-US"/>
              <a:t>to request training for your department or group. Topics include:</a:t>
            </a:r>
            <a:endParaRPr/>
          </a:p>
          <a:p>
            <a:pPr marL="285750" lvl="0" indent="-285750" algn="l" rtl="0">
              <a:lnSpc>
                <a:spcPct val="100000"/>
              </a:lnSpc>
              <a:spcBef>
                <a:spcPts val="1800"/>
              </a:spcBef>
              <a:spcAft>
                <a:spcPts val="0"/>
              </a:spcAft>
              <a:buClr>
                <a:schemeClr val="dk1"/>
              </a:buClr>
              <a:buSzPts val="1600"/>
              <a:buFont typeface="Noto Sans Symbols"/>
              <a:buChar char="▪"/>
            </a:pPr>
            <a:r>
              <a:rPr lang="en-US"/>
              <a:t>Ableism Awareness</a:t>
            </a:r>
            <a:endParaRPr/>
          </a:p>
          <a:p>
            <a:pPr marL="285750" lvl="0" indent="-285750" algn="l" rtl="0">
              <a:lnSpc>
                <a:spcPct val="100000"/>
              </a:lnSpc>
              <a:spcBef>
                <a:spcPts val="1800"/>
              </a:spcBef>
              <a:spcAft>
                <a:spcPts val="0"/>
              </a:spcAft>
              <a:buClr>
                <a:schemeClr val="dk1"/>
              </a:buClr>
              <a:buSzPts val="1600"/>
              <a:buFont typeface="Noto Sans Symbols"/>
              <a:buChar char="▪"/>
            </a:pPr>
            <a:r>
              <a:rPr lang="en-US"/>
              <a:t>Creating Accessible Digital Documents</a:t>
            </a:r>
            <a:endParaRPr/>
          </a:p>
          <a:p>
            <a:pPr marL="285750" lvl="0" indent="-285750" algn="l" rtl="0">
              <a:lnSpc>
                <a:spcPct val="100000"/>
              </a:lnSpc>
              <a:spcBef>
                <a:spcPts val="1800"/>
              </a:spcBef>
              <a:spcAft>
                <a:spcPts val="0"/>
              </a:spcAft>
              <a:buClr>
                <a:schemeClr val="dk1"/>
              </a:buClr>
              <a:buSzPts val="1600"/>
              <a:buFont typeface="Noto Sans Symbols"/>
              <a:buChar char="▪"/>
            </a:pPr>
            <a:r>
              <a:rPr lang="en-US"/>
              <a:t>Creating Inclusive Environments</a:t>
            </a:r>
            <a:endParaRPr/>
          </a:p>
          <a:p>
            <a:pPr marL="285750" lvl="0" indent="-285750" algn="l" rtl="0">
              <a:lnSpc>
                <a:spcPct val="100000"/>
              </a:lnSpc>
              <a:spcBef>
                <a:spcPts val="1800"/>
              </a:spcBef>
              <a:spcAft>
                <a:spcPts val="0"/>
              </a:spcAft>
              <a:buClr>
                <a:schemeClr val="dk1"/>
              </a:buClr>
              <a:buSzPts val="1600"/>
              <a:buFont typeface="Noto Sans Symbols"/>
              <a:buChar char="▪"/>
            </a:pPr>
            <a:r>
              <a:rPr lang="en-US"/>
              <a:t>Disability Awareness</a:t>
            </a:r>
            <a:endParaRPr/>
          </a:p>
          <a:p>
            <a:pPr marL="285750" lvl="0" indent="-285750" algn="l" rtl="0">
              <a:lnSpc>
                <a:spcPct val="100000"/>
              </a:lnSpc>
              <a:spcBef>
                <a:spcPts val="1800"/>
              </a:spcBef>
              <a:spcAft>
                <a:spcPts val="0"/>
              </a:spcAft>
              <a:buClr>
                <a:schemeClr val="dk1"/>
              </a:buClr>
              <a:buSzPts val="1600"/>
              <a:buFont typeface="Noto Sans Symbols"/>
              <a:buChar char="▪"/>
            </a:pPr>
            <a:r>
              <a:rPr lang="en-US"/>
              <a:t>Reasonable Accommodations and the Interactive Process</a:t>
            </a:r>
            <a:endParaRPr/>
          </a:p>
          <a:p>
            <a:pPr marL="285750" lvl="0" indent="-285750" algn="l" rtl="0">
              <a:lnSpc>
                <a:spcPct val="100000"/>
              </a:lnSpc>
              <a:spcBef>
                <a:spcPts val="1800"/>
              </a:spcBef>
              <a:spcAft>
                <a:spcPts val="0"/>
              </a:spcAft>
              <a:buClr>
                <a:schemeClr val="dk1"/>
              </a:buClr>
              <a:buSzPts val="1600"/>
              <a:buFont typeface="Noto Sans Symbols"/>
              <a:buChar char="▪"/>
            </a:pPr>
            <a:r>
              <a:rPr lang="en-US"/>
              <a:t>Service and Emotional Support Animals</a:t>
            </a:r>
            <a:endParaRPr/>
          </a:p>
          <a:p>
            <a:pPr marL="285750" lvl="0" indent="-184150" algn="l" rtl="0">
              <a:lnSpc>
                <a:spcPct val="100000"/>
              </a:lnSpc>
              <a:spcBef>
                <a:spcPts val="1800"/>
              </a:spcBef>
              <a:spcAft>
                <a:spcPts val="0"/>
              </a:spcAft>
              <a:buClr>
                <a:schemeClr val="dk1"/>
              </a:buClr>
              <a:buSzPts val="1600"/>
              <a:buFont typeface="Noto Sans Symbols"/>
              <a:buNone/>
            </a:pPr>
            <a:endParaRPr/>
          </a:p>
        </p:txBody>
      </p:sp>
      <p:pic>
        <p:nvPicPr>
          <p:cNvPr id="443" name="Google Shape;443;p9" descr="screenshot of the Request Training and Report Barriers Form"/>
          <p:cNvPicPr preferRelativeResize="0"/>
          <p:nvPr/>
        </p:nvPicPr>
        <p:blipFill rotWithShape="1">
          <a:blip r:embed="rId4">
            <a:alphaModFix/>
          </a:blip>
          <a:srcRect/>
          <a:stretch/>
        </p:blipFill>
        <p:spPr>
          <a:xfrm>
            <a:off x="4665025" y="1704800"/>
            <a:ext cx="7305075" cy="4341437"/>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10"/>
          <p:cNvSpPr txBox="1">
            <a:spLocks noGrp="1"/>
          </p:cNvSpPr>
          <p:nvPr>
            <p:ph type="title"/>
          </p:nvPr>
        </p:nvSpPr>
        <p:spPr>
          <a:xfrm>
            <a:off x="156448" y="409757"/>
            <a:ext cx="10638631" cy="88423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4"/>
              </a:buClr>
              <a:buSzPts val="4400"/>
              <a:buFont typeface="Verdana"/>
              <a:buNone/>
            </a:pPr>
            <a:r>
              <a:rPr lang="en-US" sz="4400"/>
              <a:t>Report Barriers to Access</a:t>
            </a:r>
            <a:br>
              <a:rPr lang="en-US" sz="4400"/>
            </a:br>
            <a:r>
              <a:rPr lang="en-US" sz="1800" u="sng">
                <a:solidFill>
                  <a:srgbClr val="FFCB05"/>
                </a:solidFill>
                <a:hlinkClick r:id="rId3">
                  <a:extLst>
                    <a:ext uri="{A12FA001-AC4F-418D-AE19-62706E023703}">
                      <ahyp:hlinkClr xmlns:ahyp="http://schemas.microsoft.com/office/drawing/2018/hyperlinkcolor" val="tx"/>
                    </a:ext>
                  </a:extLst>
                </a:hlinkClick>
              </a:rPr>
              <a:t>https://ecrt-umich-accommodate.symplicity.com/activity_provider_request/</a:t>
            </a:r>
            <a:endParaRPr sz="1800">
              <a:solidFill>
                <a:srgbClr val="FFCB05"/>
              </a:solidFill>
            </a:endParaRPr>
          </a:p>
        </p:txBody>
      </p:sp>
      <p:sp>
        <p:nvSpPr>
          <p:cNvPr id="449" name="Google Shape;449;p10"/>
          <p:cNvSpPr txBox="1">
            <a:spLocks noGrp="1"/>
          </p:cNvSpPr>
          <p:nvPr>
            <p:ph type="body" idx="1"/>
          </p:nvPr>
        </p:nvSpPr>
        <p:spPr>
          <a:xfrm>
            <a:off x="194548" y="2057400"/>
            <a:ext cx="4215527" cy="433378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600"/>
              <a:buNone/>
            </a:pPr>
            <a:r>
              <a:rPr lang="en-US"/>
              <a:t>Use the </a:t>
            </a:r>
            <a:r>
              <a:rPr lang="en-US" u="sng">
                <a:solidFill>
                  <a:srgbClr val="00274C"/>
                </a:solidFill>
                <a:hlinkClick r:id="rId3">
                  <a:extLst>
                    <a:ext uri="{A12FA001-AC4F-418D-AE19-62706E023703}">
                      <ahyp:hlinkClr xmlns:ahyp="http://schemas.microsoft.com/office/drawing/2018/hyperlinkcolor" val="tx"/>
                    </a:ext>
                  </a:extLst>
                </a:hlinkClick>
              </a:rPr>
              <a:t>Request Training/Report Barriers form</a:t>
            </a:r>
            <a:r>
              <a:rPr lang="en-US">
                <a:solidFill>
                  <a:srgbClr val="00274C"/>
                </a:solidFill>
              </a:rPr>
              <a:t> </a:t>
            </a:r>
            <a:r>
              <a:rPr lang="en-US"/>
              <a:t>to report physical or digital barriers to access</a:t>
            </a:r>
            <a:endParaRPr/>
          </a:p>
          <a:p>
            <a:pPr marL="0" lvl="0" indent="0" algn="l" rtl="0">
              <a:lnSpc>
                <a:spcPct val="100000"/>
              </a:lnSpc>
              <a:spcBef>
                <a:spcPts val="1800"/>
              </a:spcBef>
              <a:spcAft>
                <a:spcPts val="0"/>
              </a:spcAft>
              <a:buClr>
                <a:schemeClr val="dk1"/>
              </a:buClr>
              <a:buSzPts val="1600"/>
              <a:buNone/>
            </a:pPr>
            <a:r>
              <a:rPr lang="en-US"/>
              <a:t>Examples:</a:t>
            </a:r>
            <a:endParaRPr/>
          </a:p>
          <a:p>
            <a:pPr marL="285750" lvl="0" indent="-285750" algn="l" rtl="0">
              <a:lnSpc>
                <a:spcPct val="100000"/>
              </a:lnSpc>
              <a:spcBef>
                <a:spcPts val="1800"/>
              </a:spcBef>
              <a:spcAft>
                <a:spcPts val="0"/>
              </a:spcAft>
              <a:buClr>
                <a:schemeClr val="dk1"/>
              </a:buClr>
              <a:buSzPts val="1600"/>
              <a:buFont typeface="Noto Sans Symbols"/>
              <a:buChar char="▪"/>
            </a:pPr>
            <a:r>
              <a:rPr lang="en-US"/>
              <a:t>Inoperable door openers or elevators</a:t>
            </a:r>
            <a:endParaRPr/>
          </a:p>
          <a:p>
            <a:pPr marL="285750" lvl="0" indent="-285750" algn="l" rtl="0">
              <a:lnSpc>
                <a:spcPct val="100000"/>
              </a:lnSpc>
              <a:spcBef>
                <a:spcPts val="1800"/>
              </a:spcBef>
              <a:spcAft>
                <a:spcPts val="0"/>
              </a:spcAft>
              <a:buClr>
                <a:schemeClr val="dk1"/>
              </a:buClr>
              <a:buSzPts val="1600"/>
              <a:buFont typeface="Noto Sans Symbols"/>
              <a:buChar char="▪"/>
            </a:pPr>
            <a:r>
              <a:rPr lang="en-US"/>
              <a:t>Cracked pavement causing tripping hazards</a:t>
            </a:r>
            <a:endParaRPr/>
          </a:p>
          <a:p>
            <a:pPr marL="285750" lvl="0" indent="-285750" algn="l" rtl="0">
              <a:lnSpc>
                <a:spcPct val="100000"/>
              </a:lnSpc>
              <a:spcBef>
                <a:spcPts val="1800"/>
              </a:spcBef>
              <a:spcAft>
                <a:spcPts val="0"/>
              </a:spcAft>
              <a:buClr>
                <a:schemeClr val="dk1"/>
              </a:buClr>
              <a:buSzPts val="1600"/>
              <a:buFont typeface="Noto Sans Symbols"/>
              <a:buChar char="▪"/>
            </a:pPr>
            <a:r>
              <a:rPr lang="en-US"/>
              <a:t>Inaccessible software or documents</a:t>
            </a:r>
            <a:endParaRPr/>
          </a:p>
        </p:txBody>
      </p:sp>
      <p:pic>
        <p:nvPicPr>
          <p:cNvPr id="450" name="Google Shape;450;p10" descr="screenshot of the Request Training and Report Barriers Form"/>
          <p:cNvPicPr preferRelativeResize="0"/>
          <p:nvPr/>
        </p:nvPicPr>
        <p:blipFill rotWithShape="1">
          <a:blip r:embed="rId4">
            <a:alphaModFix/>
          </a:blip>
          <a:srcRect/>
          <a:stretch/>
        </p:blipFill>
        <p:spPr>
          <a:xfrm>
            <a:off x="4490998" y="1758375"/>
            <a:ext cx="7406403" cy="433378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3"/>
          <p:cNvSpPr txBox="1">
            <a:spLocks noGrp="1"/>
          </p:cNvSpPr>
          <p:nvPr>
            <p:ph type="title"/>
          </p:nvPr>
        </p:nvSpPr>
        <p:spPr>
          <a:xfrm>
            <a:off x="287693" y="178513"/>
            <a:ext cx="919645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4400"/>
              <a:buFont typeface="Verdana"/>
              <a:buNone/>
            </a:pPr>
            <a:r>
              <a:rPr lang="en-US"/>
              <a:t>More Learning Opportunities From ECRT</a:t>
            </a:r>
            <a:endParaRPr/>
          </a:p>
        </p:txBody>
      </p:sp>
      <p:sp>
        <p:nvSpPr>
          <p:cNvPr id="456" name="Google Shape;456;p43"/>
          <p:cNvSpPr txBox="1">
            <a:spLocks noGrp="1"/>
          </p:cNvSpPr>
          <p:nvPr>
            <p:ph type="body" idx="1"/>
          </p:nvPr>
        </p:nvSpPr>
        <p:spPr>
          <a:xfrm>
            <a:off x="213485" y="1817487"/>
            <a:ext cx="7947535" cy="4862000"/>
          </a:xfrm>
          <a:prstGeom prst="rect">
            <a:avLst/>
          </a:prstGeom>
          <a:noFill/>
          <a:ln>
            <a:noFill/>
          </a:ln>
        </p:spPr>
        <p:txBody>
          <a:bodyPr spcFirstLastPara="1" wrap="square" lIns="91425" tIns="45700" rIns="91425" bIns="45700" anchor="t" anchorCtr="0">
            <a:normAutofit fontScale="85000" lnSpcReduction="10000"/>
          </a:bodyPr>
          <a:lstStyle/>
          <a:p>
            <a:pPr marL="342900" lvl="0" indent="-342900" algn="l" rtl="0">
              <a:lnSpc>
                <a:spcPct val="150000"/>
              </a:lnSpc>
              <a:spcBef>
                <a:spcPts val="0"/>
              </a:spcBef>
              <a:spcAft>
                <a:spcPts val="0"/>
              </a:spcAft>
              <a:buClr>
                <a:srgbClr val="00274C"/>
              </a:buClr>
              <a:buSzPct val="102301"/>
              <a:buFont typeface="Noto Sans Symbols"/>
              <a:buChar char="▪"/>
            </a:pPr>
            <a:r>
              <a:rPr lang="en-US" sz="2300" u="sng">
                <a:solidFill>
                  <a:srgbClr val="00274C"/>
                </a:solidFill>
                <a:hlinkClick r:id="rId3">
                  <a:extLst>
                    <a:ext uri="{A12FA001-AC4F-418D-AE19-62706E023703}">
                      <ahyp:hlinkClr xmlns:ahyp="http://schemas.microsoft.com/office/drawing/2018/hyperlinkcolor" val="tx"/>
                    </a:ext>
                  </a:extLst>
                </a:hlinkClick>
              </a:rPr>
              <a:t>Filterable list of </a:t>
            </a:r>
            <a:r>
              <a:rPr lang="en-US" sz="2300" b="0" i="0" u="sng">
                <a:solidFill>
                  <a:srgbClr val="00274C"/>
                </a:solidFill>
                <a:hlinkClick r:id="rId3">
                  <a:extLst>
                    <a:ext uri="{A12FA001-AC4F-418D-AE19-62706E023703}">
                      <ahyp:hlinkClr xmlns:ahyp="http://schemas.microsoft.com/office/drawing/2018/hyperlinkcolor" val="tx"/>
                    </a:ext>
                  </a:extLst>
                </a:hlinkClick>
              </a:rPr>
              <a:t>resources on the ECRT website</a:t>
            </a:r>
            <a:endParaRPr sz="2300" b="0" i="0">
              <a:solidFill>
                <a:srgbClr val="00274C"/>
              </a:solidFill>
            </a:endParaRPr>
          </a:p>
          <a:p>
            <a:pPr marL="342900" lvl="0" indent="-342900" algn="l" rtl="0">
              <a:lnSpc>
                <a:spcPct val="150000"/>
              </a:lnSpc>
              <a:spcBef>
                <a:spcPts val="1800"/>
              </a:spcBef>
              <a:spcAft>
                <a:spcPts val="0"/>
              </a:spcAft>
              <a:buClr>
                <a:srgbClr val="00274C"/>
              </a:buClr>
              <a:buSzPct val="102301"/>
              <a:buFont typeface="Noto Sans Symbols"/>
              <a:buChar char="▪"/>
            </a:pPr>
            <a:r>
              <a:rPr lang="en-US" sz="2300" b="0" i="0" u="sng">
                <a:solidFill>
                  <a:srgbClr val="00274C"/>
                </a:solidFill>
                <a:hlinkClick r:id="rId4">
                  <a:extLst>
                    <a:ext uri="{A12FA001-AC4F-418D-AE19-62706E023703}">
                      <ahyp:hlinkClr xmlns:ahyp="http://schemas.microsoft.com/office/drawing/2018/hyperlinkcolor" val="tx"/>
                    </a:ext>
                  </a:extLst>
                </a:hlinkClick>
              </a:rPr>
              <a:t>ECRT's YouTube Channel</a:t>
            </a:r>
            <a:endParaRPr sz="2300" b="0" i="0">
              <a:solidFill>
                <a:srgbClr val="00274C"/>
              </a:solidFill>
            </a:endParaRPr>
          </a:p>
          <a:p>
            <a:pPr marL="342900" lvl="0" indent="-342900" algn="l" rtl="0">
              <a:lnSpc>
                <a:spcPct val="150000"/>
              </a:lnSpc>
              <a:spcBef>
                <a:spcPts val="1800"/>
              </a:spcBef>
              <a:spcAft>
                <a:spcPts val="0"/>
              </a:spcAft>
              <a:buClr>
                <a:srgbClr val="00274C"/>
              </a:buClr>
              <a:buSzPct val="102301"/>
              <a:buFont typeface="Noto Sans Symbols"/>
              <a:buChar char="▪"/>
            </a:pPr>
            <a:r>
              <a:rPr lang="en-US" sz="2300" u="sng">
                <a:solidFill>
                  <a:srgbClr val="00274C"/>
                </a:solidFill>
                <a:hlinkClick r:id="rId5">
                  <a:extLst>
                    <a:ext uri="{A12FA001-AC4F-418D-AE19-62706E023703}">
                      <ahyp:hlinkClr xmlns:ahyp="http://schemas.microsoft.com/office/drawing/2018/hyperlinkcolor" val="tx"/>
                    </a:ext>
                  </a:extLst>
                </a:hlinkClick>
              </a:rPr>
              <a:t>ECRT's Upcoming Events Page</a:t>
            </a:r>
            <a:endParaRPr sz="2300">
              <a:solidFill>
                <a:srgbClr val="00274C"/>
              </a:solidFill>
            </a:endParaRPr>
          </a:p>
          <a:p>
            <a:pPr marL="342900" lvl="0" indent="-342900" algn="l" rtl="0">
              <a:lnSpc>
                <a:spcPct val="150000"/>
              </a:lnSpc>
              <a:spcBef>
                <a:spcPts val="1800"/>
              </a:spcBef>
              <a:spcAft>
                <a:spcPts val="0"/>
              </a:spcAft>
              <a:buClr>
                <a:srgbClr val="00274C"/>
              </a:buClr>
              <a:buSzPct val="102301"/>
              <a:buFont typeface="Noto Sans Symbols"/>
              <a:buChar char="▪"/>
            </a:pPr>
            <a:r>
              <a:rPr lang="en-US" sz="2300" b="0" i="0" u="sng">
                <a:solidFill>
                  <a:srgbClr val="00274C"/>
                </a:solidFill>
                <a:hlinkClick r:id="rId6">
                  <a:extLst>
                    <a:ext uri="{A12FA001-AC4F-418D-AE19-62706E023703}">
                      <ahyp:hlinkClr xmlns:ahyp="http://schemas.microsoft.com/office/drawing/2018/hyperlinkcolor" val="tx"/>
                    </a:ext>
                  </a:extLst>
                </a:hlinkClick>
              </a:rPr>
              <a:t>Resource Library of Accommodat</a:t>
            </a:r>
            <a:r>
              <a:rPr lang="en-US" sz="2300" u="sng">
                <a:solidFill>
                  <a:srgbClr val="00274C"/>
                </a:solidFill>
                <a:hlinkClick r:id="rId6">
                  <a:extLst>
                    <a:ext uri="{A12FA001-AC4F-418D-AE19-62706E023703}">
                      <ahyp:hlinkClr xmlns:ahyp="http://schemas.microsoft.com/office/drawing/2018/hyperlinkcolor" val="tx"/>
                    </a:ext>
                  </a:extLst>
                </a:hlinkClick>
              </a:rPr>
              <a:t>e</a:t>
            </a:r>
            <a:endParaRPr sz="2300" u="sng">
              <a:solidFill>
                <a:srgbClr val="00274C"/>
              </a:solidFill>
            </a:endParaRPr>
          </a:p>
          <a:p>
            <a:pPr marL="800100" lvl="1" indent="-342900" algn="l" rtl="0">
              <a:lnSpc>
                <a:spcPct val="150000"/>
              </a:lnSpc>
              <a:spcBef>
                <a:spcPts val="1800"/>
              </a:spcBef>
              <a:spcAft>
                <a:spcPts val="0"/>
              </a:spcAft>
              <a:buClr>
                <a:srgbClr val="00274C"/>
              </a:buClr>
              <a:buSzPct val="98039"/>
              <a:buChar char="▪"/>
            </a:pPr>
            <a:r>
              <a:rPr lang="en-US" sz="2400">
                <a:solidFill>
                  <a:srgbClr val="00274C"/>
                </a:solidFill>
              </a:rPr>
              <a:t>FAQs on the ADA, for supervisors, and for employees</a:t>
            </a:r>
            <a:endParaRPr sz="2000"/>
          </a:p>
          <a:p>
            <a:pPr marL="800100" lvl="1" indent="-342900" algn="l" rtl="0">
              <a:lnSpc>
                <a:spcPct val="150000"/>
              </a:lnSpc>
              <a:spcBef>
                <a:spcPts val="1800"/>
              </a:spcBef>
              <a:spcAft>
                <a:spcPts val="0"/>
              </a:spcAft>
              <a:buClr>
                <a:srgbClr val="00274C"/>
              </a:buClr>
              <a:buSzPct val="98039"/>
              <a:buChar char="▪"/>
            </a:pPr>
            <a:r>
              <a:rPr lang="en-US" sz="2400" b="0" i="0">
                <a:solidFill>
                  <a:srgbClr val="00274C"/>
                </a:solidFill>
              </a:rPr>
              <a:t>Documents used in the </a:t>
            </a:r>
            <a:r>
              <a:rPr lang="en-US" sz="2400">
                <a:solidFill>
                  <a:srgbClr val="00274C"/>
                </a:solidFill>
              </a:rPr>
              <a:t>Interactive Process</a:t>
            </a:r>
            <a:endParaRPr sz="2000"/>
          </a:p>
          <a:p>
            <a:pPr marL="800100" lvl="1" indent="-342900" algn="l" rtl="0">
              <a:lnSpc>
                <a:spcPct val="150000"/>
              </a:lnSpc>
              <a:spcBef>
                <a:spcPts val="1800"/>
              </a:spcBef>
              <a:spcAft>
                <a:spcPts val="0"/>
              </a:spcAft>
              <a:buClr>
                <a:srgbClr val="00274C"/>
              </a:buClr>
              <a:buSzPct val="98039"/>
              <a:buChar char="▪"/>
            </a:pPr>
            <a:r>
              <a:rPr lang="en-US" sz="2400" b="0" i="0">
                <a:solidFill>
                  <a:srgbClr val="00274C"/>
                </a:solidFill>
              </a:rPr>
              <a:t>Recordings and slides from prior workshops</a:t>
            </a:r>
            <a:endParaRPr/>
          </a:p>
          <a:p>
            <a:pPr marL="342900" lvl="0" indent="-215900" algn="l" rtl="0">
              <a:lnSpc>
                <a:spcPct val="150000"/>
              </a:lnSpc>
              <a:spcBef>
                <a:spcPts val="1800"/>
              </a:spcBef>
              <a:spcAft>
                <a:spcPts val="0"/>
              </a:spcAft>
              <a:buClr>
                <a:srgbClr val="00274C"/>
              </a:buClr>
              <a:buSzPct val="102301"/>
              <a:buFont typeface="Noto Sans Symbols"/>
              <a:buNone/>
            </a:pPr>
            <a:endParaRPr sz="2300" b="0" i="0">
              <a:solidFill>
                <a:srgbClr val="00274C"/>
              </a:solidFill>
            </a:endParaRPr>
          </a:p>
        </p:txBody>
      </p:sp>
      <p:pic>
        <p:nvPicPr>
          <p:cNvPr id="457" name="Google Shape;457;p43" descr="A blue line drawing of a map with a magnifying glass and compass"/>
          <p:cNvPicPr preferRelativeResize="0"/>
          <p:nvPr/>
        </p:nvPicPr>
        <p:blipFill rotWithShape="1">
          <a:blip r:embed="rId7">
            <a:alphaModFix/>
          </a:blip>
          <a:srcRect/>
          <a:stretch/>
        </p:blipFill>
        <p:spPr>
          <a:xfrm>
            <a:off x="8060094" y="1652089"/>
            <a:ext cx="4131906" cy="413190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265cb7e5e46_2_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Thank You From ECRT!</a:t>
            </a:r>
            <a:endParaRPr/>
          </a:p>
        </p:txBody>
      </p:sp>
      <p:pic>
        <p:nvPicPr>
          <p:cNvPr id="463" name="Google Shape;463;g265cb7e5e46_2_11" descr="ECRT fingerspelled in American Sign Language"/>
          <p:cNvPicPr preferRelativeResize="0"/>
          <p:nvPr/>
        </p:nvPicPr>
        <p:blipFill rotWithShape="1">
          <a:blip r:embed="rId3">
            <a:alphaModFix/>
          </a:blip>
          <a:srcRect/>
          <a:stretch/>
        </p:blipFill>
        <p:spPr>
          <a:xfrm>
            <a:off x="2131303" y="2491863"/>
            <a:ext cx="7929393" cy="293092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26e5d89d3a8_0_40"/>
          <p:cNvSpPr txBox="1">
            <a:spLocks noGrp="1"/>
          </p:cNvSpPr>
          <p:nvPr>
            <p:ph type="title"/>
          </p:nvPr>
        </p:nvSpPr>
        <p:spPr>
          <a:xfrm>
            <a:off x="147734" y="185000"/>
            <a:ext cx="9966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What We Do </a:t>
            </a:r>
            <a:r>
              <a:rPr lang="en-US" sz="3000" dirty="0"/>
              <a:t>(2 of 3)</a:t>
            </a:r>
            <a:endParaRPr sz="3000" dirty="0"/>
          </a:p>
        </p:txBody>
      </p:sp>
      <p:sp>
        <p:nvSpPr>
          <p:cNvPr id="102" name="Google Shape;102;g26e5d89d3a8_0_40"/>
          <p:cNvSpPr txBox="1">
            <a:spLocks noGrp="1"/>
          </p:cNvSpPr>
          <p:nvPr>
            <p:ph type="body" idx="1"/>
          </p:nvPr>
        </p:nvSpPr>
        <p:spPr>
          <a:xfrm>
            <a:off x="0" y="1527350"/>
            <a:ext cx="11716326" cy="5330650"/>
          </a:xfrm>
          <a:prstGeom prst="rect">
            <a:avLst/>
          </a:prstGeom>
        </p:spPr>
        <p:txBody>
          <a:bodyPr spcFirstLastPara="1" wrap="square" lIns="91425" tIns="45700" rIns="91425" bIns="45700" anchor="t" anchorCtr="0">
            <a:spAutoFit/>
          </a:bodyPr>
          <a:lstStyle/>
          <a:p>
            <a:pPr>
              <a:lnSpc>
                <a:spcPct val="150000"/>
              </a:lnSpc>
              <a:spcBef>
                <a:spcPts val="1200"/>
              </a:spcBef>
            </a:pPr>
            <a:r>
              <a:rPr lang="en-US" sz="2400" dirty="0">
                <a:solidFill>
                  <a:srgbClr val="00274C"/>
                </a:solidFill>
              </a:rPr>
              <a:t>Respond to reported digital and physical accessibility barriers.</a:t>
            </a:r>
          </a:p>
          <a:p>
            <a:pPr marL="457200" lvl="0" indent="-406400" algn="l" rtl="0">
              <a:lnSpc>
                <a:spcPct val="160000"/>
              </a:lnSpc>
              <a:spcBef>
                <a:spcPts val="1200"/>
              </a:spcBef>
              <a:spcAft>
                <a:spcPts val="0"/>
              </a:spcAft>
              <a:buSzPts val="2800"/>
              <a:buChar char="▪"/>
            </a:pPr>
            <a:r>
              <a:rPr lang="en-US" sz="2400" dirty="0">
                <a:solidFill>
                  <a:srgbClr val="00274C"/>
                </a:solidFill>
              </a:rPr>
              <a:t>Approve and facilitate requests for the use of the ADA Fund.</a:t>
            </a:r>
          </a:p>
          <a:p>
            <a:pPr marL="457200" lvl="0" indent="-406400" algn="l" rtl="0">
              <a:lnSpc>
                <a:spcPct val="150000"/>
              </a:lnSpc>
              <a:spcBef>
                <a:spcPts val="1200"/>
              </a:spcBef>
              <a:spcAft>
                <a:spcPts val="0"/>
              </a:spcAft>
              <a:buSzPts val="2800"/>
              <a:buChar char="▪"/>
            </a:pPr>
            <a:r>
              <a:rPr lang="en-US" sz="2400" dirty="0"/>
              <a:t>Digital product and website review for 508 compliance.</a:t>
            </a:r>
            <a:endParaRPr sz="2400" dirty="0"/>
          </a:p>
          <a:p>
            <a:pPr marL="457200" lvl="0" indent="-406400" algn="l" rtl="0">
              <a:lnSpc>
                <a:spcPct val="150000"/>
              </a:lnSpc>
              <a:spcBef>
                <a:spcPts val="1200"/>
              </a:spcBef>
              <a:spcAft>
                <a:spcPts val="0"/>
              </a:spcAft>
              <a:buSzPts val="2800"/>
              <a:buChar char="▪"/>
            </a:pPr>
            <a:r>
              <a:rPr lang="en-US" sz="2400" dirty="0"/>
              <a:t>Provide ASL interpretation and CART (Communication Access Realtime Translation) transcription coordination for employees and events across campus.</a:t>
            </a:r>
          </a:p>
          <a:p>
            <a:pPr marL="457200" lvl="0" indent="-406400" algn="l" rtl="0">
              <a:lnSpc>
                <a:spcPct val="150000"/>
              </a:lnSpc>
              <a:spcBef>
                <a:spcPts val="1200"/>
              </a:spcBef>
              <a:spcAft>
                <a:spcPts val="0"/>
              </a:spcAft>
              <a:buSzPts val="2800"/>
              <a:buChar char="▪"/>
            </a:pPr>
            <a:r>
              <a:rPr lang="en-US" sz="2400" dirty="0"/>
              <a:t>Provide ongoing training and workshops to increase disability awareness and promote best practices for accessibility. </a:t>
            </a:r>
            <a:endParaRPr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26e5d89d3a8_0_40"/>
          <p:cNvSpPr txBox="1">
            <a:spLocks noGrp="1"/>
          </p:cNvSpPr>
          <p:nvPr>
            <p:ph type="title"/>
          </p:nvPr>
        </p:nvSpPr>
        <p:spPr>
          <a:xfrm>
            <a:off x="147734" y="185000"/>
            <a:ext cx="9966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What We Do </a:t>
            </a:r>
            <a:r>
              <a:rPr lang="en-US" sz="3000" dirty="0"/>
              <a:t>(3 of 3)</a:t>
            </a:r>
            <a:endParaRPr sz="3000" dirty="0"/>
          </a:p>
        </p:txBody>
      </p:sp>
      <p:sp>
        <p:nvSpPr>
          <p:cNvPr id="102" name="Google Shape;102;g26e5d89d3a8_0_40"/>
          <p:cNvSpPr txBox="1">
            <a:spLocks noGrp="1"/>
          </p:cNvSpPr>
          <p:nvPr>
            <p:ph type="body" idx="1"/>
          </p:nvPr>
        </p:nvSpPr>
        <p:spPr>
          <a:xfrm>
            <a:off x="147725" y="1822825"/>
            <a:ext cx="11434500" cy="4585830"/>
          </a:xfrm>
          <a:prstGeom prst="rect">
            <a:avLst/>
          </a:prstGeom>
        </p:spPr>
        <p:txBody>
          <a:bodyPr spcFirstLastPara="1" wrap="square" lIns="91425" tIns="45700" rIns="91425" bIns="45700" anchor="t" anchorCtr="0">
            <a:spAutoFit/>
          </a:bodyPr>
          <a:lstStyle/>
          <a:p>
            <a:pPr marL="457200" lvl="0" indent="-406400" algn="l" rtl="0">
              <a:lnSpc>
                <a:spcPct val="150000"/>
              </a:lnSpc>
              <a:spcBef>
                <a:spcPts val="1200"/>
              </a:spcBef>
              <a:spcAft>
                <a:spcPts val="0"/>
              </a:spcAft>
              <a:buSzPts val="2800"/>
              <a:buChar char="▪"/>
            </a:pPr>
            <a:r>
              <a:rPr lang="en-US" sz="2400" dirty="0"/>
              <a:t>Facilitate the interactive process for employees and units.</a:t>
            </a:r>
          </a:p>
          <a:p>
            <a:pPr marL="457200" lvl="0" indent="-406400" algn="l" rtl="0">
              <a:lnSpc>
                <a:spcPct val="150000"/>
              </a:lnSpc>
              <a:spcBef>
                <a:spcPts val="1200"/>
              </a:spcBef>
              <a:spcAft>
                <a:spcPts val="0"/>
              </a:spcAft>
              <a:buSzPts val="2800"/>
              <a:buChar char="▪"/>
            </a:pPr>
            <a:r>
              <a:rPr lang="en-US" sz="2400" dirty="0"/>
              <a:t>Provide recommendations to employees seeking accommodations as subject matter experts for a wide range of accessibility options, and accommodations.  </a:t>
            </a:r>
          </a:p>
          <a:p>
            <a:pPr>
              <a:lnSpc>
                <a:spcPct val="150000"/>
              </a:lnSpc>
              <a:spcBef>
                <a:spcPts val="1200"/>
              </a:spcBef>
            </a:pPr>
            <a:r>
              <a:rPr lang="en-US" sz="2400" dirty="0">
                <a:solidFill>
                  <a:srgbClr val="00274C"/>
                </a:solidFill>
              </a:rPr>
              <a:t>Provide support and reasonableness determinations for the LSA Disability Navigator Program.</a:t>
            </a:r>
          </a:p>
          <a:p>
            <a:pPr marL="457200" lvl="0" indent="-406400" algn="l" rtl="0">
              <a:lnSpc>
                <a:spcPct val="150000"/>
              </a:lnSpc>
              <a:spcBef>
                <a:spcPts val="1200"/>
              </a:spcBef>
              <a:spcAft>
                <a:spcPts val="0"/>
              </a:spcAft>
              <a:buSzPts val="2800"/>
              <a:buChar char="▪"/>
            </a:pPr>
            <a:r>
              <a:rPr lang="en-US" sz="2400" dirty="0"/>
              <a:t>Student accommodation and housing accommodation appeals. </a:t>
            </a:r>
          </a:p>
        </p:txBody>
      </p:sp>
    </p:spTree>
    <p:extLst>
      <p:ext uri="{BB962C8B-B14F-4D97-AF65-F5344CB8AC3E}">
        <p14:creationId xmlns:p14="http://schemas.microsoft.com/office/powerpoint/2010/main" val="338804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26e5d89d3a8_0_33"/>
          <p:cNvSpPr txBox="1">
            <a:spLocks noGrp="1"/>
          </p:cNvSpPr>
          <p:nvPr>
            <p:ph type="title"/>
          </p:nvPr>
        </p:nvSpPr>
        <p:spPr>
          <a:xfrm>
            <a:off x="147734" y="185000"/>
            <a:ext cx="9966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What We Don't Do </a:t>
            </a:r>
            <a:r>
              <a:rPr lang="en-US" sz="3000" dirty="0"/>
              <a:t>(1 of 2)</a:t>
            </a:r>
            <a:endParaRPr sz="3000" dirty="0"/>
          </a:p>
        </p:txBody>
      </p:sp>
      <p:pic>
        <p:nvPicPr>
          <p:cNvPr id="110" name="Google Shape;110;g26e5d89d3a8_0_33" descr="Glinda the good witch with a magic wand"/>
          <p:cNvPicPr preferRelativeResize="0"/>
          <p:nvPr/>
        </p:nvPicPr>
        <p:blipFill rotWithShape="1">
          <a:blip r:embed="rId3">
            <a:alphaModFix/>
          </a:blip>
          <a:srcRect/>
          <a:stretch/>
        </p:blipFill>
        <p:spPr>
          <a:xfrm>
            <a:off x="147725" y="1822825"/>
            <a:ext cx="4348500" cy="4348200"/>
          </a:xfrm>
          <a:prstGeom prst="rect">
            <a:avLst/>
          </a:prstGeom>
          <a:noFill/>
          <a:ln>
            <a:noFill/>
          </a:ln>
        </p:spPr>
      </p:pic>
      <p:sp>
        <p:nvSpPr>
          <p:cNvPr id="109" name="Google Shape;109;g26e5d89d3a8_0_33"/>
          <p:cNvSpPr txBox="1">
            <a:spLocks noGrp="1"/>
          </p:cNvSpPr>
          <p:nvPr>
            <p:ph type="body" idx="2"/>
          </p:nvPr>
        </p:nvSpPr>
        <p:spPr>
          <a:xfrm>
            <a:off x="4490275" y="1627674"/>
            <a:ext cx="7554000" cy="5230325"/>
          </a:xfrm>
          <a:prstGeom prst="rect">
            <a:avLst/>
          </a:prstGeom>
        </p:spPr>
        <p:txBody>
          <a:bodyPr spcFirstLastPara="1" wrap="square" lIns="91425" tIns="45700" rIns="91425" bIns="45700" anchor="t" anchorCtr="0">
            <a:noAutofit/>
          </a:bodyPr>
          <a:lstStyle/>
          <a:p>
            <a:pPr marL="342900" indent="-342900">
              <a:lnSpc>
                <a:spcPct val="150000"/>
              </a:lnSpc>
            </a:pPr>
            <a:r>
              <a:rPr lang="en-US" sz="2000" dirty="0"/>
              <a:t>While we wish we had a magic wand, we don’t.</a:t>
            </a:r>
            <a:endParaRPr sz="2000" dirty="0"/>
          </a:p>
          <a:p>
            <a:pPr marL="342900" indent="-342900">
              <a:lnSpc>
                <a:spcPct val="150000"/>
              </a:lnSpc>
            </a:pPr>
            <a:r>
              <a:rPr lang="en-US" sz="2000" dirty="0"/>
              <a:t>We cannot make any changes retroactively.</a:t>
            </a:r>
            <a:endParaRPr sz="2000" dirty="0"/>
          </a:p>
          <a:p>
            <a:pPr marL="342900" indent="-342900">
              <a:lnSpc>
                <a:spcPct val="150000"/>
              </a:lnSpc>
            </a:pPr>
            <a:r>
              <a:rPr lang="en-US" sz="2000" dirty="0"/>
              <a:t>We have no centralized funding to purchase items for employees or units…we wish we did.</a:t>
            </a:r>
            <a:endParaRPr sz="2000" dirty="0"/>
          </a:p>
          <a:p>
            <a:pPr marL="342900" lvl="0" indent="-342900" algn="l" rtl="0">
              <a:lnSpc>
                <a:spcPct val="150000"/>
              </a:lnSpc>
              <a:spcBef>
                <a:spcPts val="1800"/>
              </a:spcBef>
              <a:spcAft>
                <a:spcPts val="0"/>
              </a:spcAft>
              <a:buFont typeface="Wingdings" panose="05000000000000000000" pitchFamily="2" charset="2"/>
              <a:buChar char="§"/>
            </a:pPr>
            <a:r>
              <a:rPr lang="en-US" sz="2000" dirty="0"/>
              <a:t>We cannot change the compliance regulations or requirements.</a:t>
            </a:r>
            <a:endParaRPr sz="2000" dirty="0"/>
          </a:p>
          <a:p>
            <a:pPr marL="342900" indent="-342900">
              <a:lnSpc>
                <a:spcPct val="150000"/>
              </a:lnSpc>
            </a:pPr>
            <a:r>
              <a:rPr lang="en-US" sz="2000" dirty="0"/>
              <a:t>We cannot assist individuals directly who do not engage with us.</a:t>
            </a:r>
            <a:endParaRPr sz="2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26e5d89d3a8_1_12"/>
          <p:cNvSpPr txBox="1">
            <a:spLocks noGrp="1"/>
          </p:cNvSpPr>
          <p:nvPr>
            <p:ph type="title"/>
          </p:nvPr>
        </p:nvSpPr>
        <p:spPr>
          <a:xfrm>
            <a:off x="147734" y="185000"/>
            <a:ext cx="9966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What We Don’t Do </a:t>
            </a:r>
            <a:r>
              <a:rPr lang="en-US" sz="3000" dirty="0"/>
              <a:t>(2 of 2)</a:t>
            </a:r>
            <a:endParaRPr sz="3000" dirty="0"/>
          </a:p>
        </p:txBody>
      </p:sp>
      <p:sp>
        <p:nvSpPr>
          <p:cNvPr id="117" name="Google Shape;117;g26e5d89d3a8_1_12"/>
          <p:cNvSpPr txBox="1">
            <a:spLocks noGrp="1"/>
          </p:cNvSpPr>
          <p:nvPr>
            <p:ph type="body" idx="1"/>
          </p:nvPr>
        </p:nvSpPr>
        <p:spPr>
          <a:xfrm>
            <a:off x="147720" y="1510700"/>
            <a:ext cx="9325054" cy="5347300"/>
          </a:xfrm>
          <a:prstGeom prst="rect">
            <a:avLst/>
          </a:prstGeom>
        </p:spPr>
        <p:txBody>
          <a:bodyPr spcFirstLastPara="1" wrap="square" lIns="91425" tIns="45700" rIns="91425" bIns="45700" anchor="t" anchorCtr="0">
            <a:normAutofit fontScale="32500" lnSpcReduction="20000"/>
          </a:bodyPr>
          <a:lstStyle/>
          <a:p>
            <a:pPr marL="0" lvl="0" indent="0" algn="l" rtl="0">
              <a:lnSpc>
                <a:spcPct val="170000"/>
              </a:lnSpc>
              <a:spcBef>
                <a:spcPts val="1200"/>
              </a:spcBef>
              <a:spcAft>
                <a:spcPts val="0"/>
              </a:spcAft>
              <a:buNone/>
            </a:pPr>
            <a:r>
              <a:rPr lang="en-US" sz="7400" dirty="0"/>
              <a:t>“</a:t>
            </a:r>
            <a:r>
              <a:rPr lang="en-US" sz="7400" dirty="0" err="1"/>
              <a:t>Accio</a:t>
            </a:r>
            <a:r>
              <a:rPr lang="en-US" sz="7400" dirty="0"/>
              <a:t> </a:t>
            </a:r>
            <a:r>
              <a:rPr lang="en-US" sz="7400" dirty="0" err="1"/>
              <a:t>accessibilio</a:t>
            </a:r>
            <a:r>
              <a:rPr lang="en-US" sz="7400" dirty="0"/>
              <a:t>!”</a:t>
            </a:r>
          </a:p>
          <a:p>
            <a:pPr marL="342900" indent="-342900">
              <a:lnSpc>
                <a:spcPct val="170000"/>
              </a:lnSpc>
              <a:spcBef>
                <a:spcPts val="1200"/>
              </a:spcBef>
            </a:pPr>
            <a:r>
              <a:rPr lang="en-US" sz="5500" dirty="0"/>
              <a:t>We cannot make other people do anything they are not willing to do – but really, who can?</a:t>
            </a:r>
          </a:p>
          <a:p>
            <a:pPr marL="342900" indent="-342900">
              <a:lnSpc>
                <a:spcPct val="170000"/>
              </a:lnSpc>
              <a:spcBef>
                <a:spcPts val="1200"/>
              </a:spcBef>
            </a:pPr>
            <a:r>
              <a:rPr lang="en-US" sz="5500" dirty="0"/>
              <a:t>We cannot mandate campus-wide training, but we do hope to engage as many people on an annual basis as we can.</a:t>
            </a:r>
          </a:p>
          <a:p>
            <a:pPr marL="342900" indent="-342900">
              <a:lnSpc>
                <a:spcPct val="170000"/>
              </a:lnSpc>
              <a:spcBef>
                <a:spcPts val="1200"/>
              </a:spcBef>
            </a:pPr>
            <a:r>
              <a:rPr lang="en-US" sz="5500" dirty="0"/>
              <a:t>We cannot change an individual’s negative past experiences, but we hope to learn from them.</a:t>
            </a:r>
          </a:p>
          <a:p>
            <a:pPr marL="342900" indent="-342900">
              <a:lnSpc>
                <a:spcPct val="170000"/>
              </a:lnSpc>
              <a:spcBef>
                <a:spcPts val="1200"/>
              </a:spcBef>
            </a:pPr>
            <a:r>
              <a:rPr lang="en-US" sz="5500" dirty="0"/>
              <a:t>We do not process or advise on vacation, PTO, extended sick leave, FMLA, or personal conflicts with coworkers or supervisors.</a:t>
            </a:r>
          </a:p>
          <a:p>
            <a:pPr marL="342900" indent="-342900">
              <a:lnSpc>
                <a:spcPct val="170000"/>
              </a:lnSpc>
              <a:spcBef>
                <a:spcPts val="1200"/>
              </a:spcBef>
            </a:pPr>
            <a:r>
              <a:rPr lang="en-US" sz="5500" dirty="0"/>
              <a:t>Fix parking overnight, but we’re getting there.</a:t>
            </a:r>
          </a:p>
        </p:txBody>
      </p:sp>
      <p:pic>
        <p:nvPicPr>
          <p:cNvPr id="118" name="Google Shape;118;g26e5d89d3a8_1_12" descr="Harry Potter with his wand"/>
          <p:cNvPicPr preferRelativeResize="0"/>
          <p:nvPr/>
        </p:nvPicPr>
        <p:blipFill>
          <a:blip r:embed="rId3">
            <a:alphaModFix/>
          </a:blip>
          <a:stretch>
            <a:fillRect/>
          </a:stretch>
        </p:blipFill>
        <p:spPr>
          <a:xfrm>
            <a:off x="9654569" y="2295196"/>
            <a:ext cx="2414143" cy="335440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umich">
      <a:dk1>
        <a:srgbClr val="00274C"/>
      </a:dk1>
      <a:lt1>
        <a:srgbClr val="FFFFFF"/>
      </a:lt1>
      <a:dk2>
        <a:srgbClr val="2F65A7"/>
      </a:dk2>
      <a:lt2>
        <a:srgbClr val="E7E6E6"/>
      </a:lt2>
      <a:accent1>
        <a:srgbClr val="4472C4"/>
      </a:accent1>
      <a:accent2>
        <a:srgbClr val="D65F17"/>
      </a:accent2>
      <a:accent3>
        <a:srgbClr val="719489"/>
      </a:accent3>
      <a:accent4>
        <a:srgbClr val="FFCB05"/>
      </a:accent4>
      <a:accent5>
        <a:srgbClr val="00AEA6"/>
      </a:accent5>
      <a:accent6>
        <a:srgbClr val="9D9B09"/>
      </a:accent6>
      <a:hlink>
        <a:srgbClr val="6E1E7F"/>
      </a:hlink>
      <a:folHlink>
        <a:srgbClr val="524E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3757</Words>
  <Application>Microsoft Office PowerPoint</Application>
  <PresentationFormat>Widescreen</PresentationFormat>
  <Paragraphs>412</Paragraphs>
  <Slides>58</Slides>
  <Notes>58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Verdana</vt:lpstr>
      <vt:lpstr>Garamond</vt:lpstr>
      <vt:lpstr>Wingdings</vt:lpstr>
      <vt:lpstr>Noto Sans Symbols</vt:lpstr>
      <vt:lpstr>Arial</vt:lpstr>
      <vt:lpstr>Calibri</vt:lpstr>
      <vt:lpstr>Office Theme</vt:lpstr>
      <vt:lpstr>Creating a Disability-Centric Workplace: Adding Accessibility to DEI(A) 2.0</vt:lpstr>
      <vt:lpstr>Agenda</vt:lpstr>
      <vt:lpstr>Please Engage</vt:lpstr>
      <vt:lpstr>Who We Are</vt:lpstr>
      <vt:lpstr>What We Do (1 of 3)</vt:lpstr>
      <vt:lpstr>What We Do (2 of 3)</vt:lpstr>
      <vt:lpstr>What We Do (3 of 3)</vt:lpstr>
      <vt:lpstr>What We Don't Do (1 of 2)</vt:lpstr>
      <vt:lpstr>What We Don’t Do (2 of 2)</vt:lpstr>
      <vt:lpstr>Disclosure and Requesting Accommodations</vt:lpstr>
      <vt:lpstr>Top Factors Considered Before Disclosing Disabilities</vt:lpstr>
      <vt:lpstr>How to Disclose</vt:lpstr>
      <vt:lpstr>Steps to Take When an Accommodation Request Is Received</vt:lpstr>
      <vt:lpstr>Ableism &amp; Language Etiquette</vt:lpstr>
      <vt:lpstr>Ableism</vt:lpstr>
      <vt:lpstr>Spoon Theory</vt:lpstr>
      <vt:lpstr>Ableist Microaggressions</vt:lpstr>
      <vt:lpstr>Replacing Microaggressions with Microaffirmations!</vt:lpstr>
      <vt:lpstr>Consider Your Language</vt:lpstr>
      <vt:lpstr>Keep in Mind</vt:lpstr>
      <vt:lpstr>Language to Avoid</vt:lpstr>
      <vt:lpstr>Common Misconceptions</vt:lpstr>
      <vt:lpstr>Communication Strategies</vt:lpstr>
      <vt:lpstr>Communication: A Basic Human Right</vt:lpstr>
      <vt:lpstr>Communication Is Key (1 of 3) </vt:lpstr>
      <vt:lpstr>Communication Is Key (2 of 3) </vt:lpstr>
      <vt:lpstr>Communication Is Key (3 of 3) </vt:lpstr>
      <vt:lpstr>Interacting with People with Visual Disabilities</vt:lpstr>
      <vt:lpstr>Interacting with People with Auditory Disabilities</vt:lpstr>
      <vt:lpstr>Interacting with People Using Assistive Devices</vt:lpstr>
      <vt:lpstr>Interacting with People with Any Disability Type</vt:lpstr>
      <vt:lpstr>Creating &amp; Maintaining Inclusive Environments  </vt:lpstr>
      <vt:lpstr>What Are Inclusive Environments?</vt:lpstr>
      <vt:lpstr>Exclusion</vt:lpstr>
      <vt:lpstr>Segregation</vt:lpstr>
      <vt:lpstr>Integration</vt:lpstr>
      <vt:lpstr>Inclusion</vt:lpstr>
      <vt:lpstr>Inclusion Changes the Environment</vt:lpstr>
      <vt:lpstr>How to Create Inclusive Spaces</vt:lpstr>
      <vt:lpstr>Workplace Design (1 of 2)</vt:lpstr>
      <vt:lpstr>Workplace Design (2 of 2)</vt:lpstr>
      <vt:lpstr>Meeting and Event Accessibility Tips</vt:lpstr>
      <vt:lpstr>Remember:</vt:lpstr>
      <vt:lpstr>Your Questions Answered</vt:lpstr>
      <vt:lpstr>What are some best practices for sending accessible emails?</vt:lpstr>
      <vt:lpstr>What are some best practices for creating accessible PDFs?</vt:lpstr>
      <vt:lpstr>What requirements or best practices exist for outdoor events?</vt:lpstr>
      <vt:lpstr>What are the best ways to accommodate dietary restrictions?</vt:lpstr>
      <vt:lpstr>How can we make hybrid events and meetings better for team members who are joining virtually?</vt:lpstr>
      <vt:lpstr>Wrap Up</vt:lpstr>
      <vt:lpstr>Key Takeaways</vt:lpstr>
      <vt:lpstr>Questions?</vt:lpstr>
      <vt:lpstr>Contact the ADA Team https://ecrt-umich-accommodate.symplicity.com/public_accommodation/</vt:lpstr>
      <vt:lpstr>Accommodate Database https://ecrt-umich-accommodate.symplicity.com/</vt:lpstr>
      <vt:lpstr>Request Training or Workshops https://ecrt-umich-accommodate.symplicity.com/activity_provider_request/</vt:lpstr>
      <vt:lpstr>Report Barriers to Access https://ecrt-umich-accommodate.symplicity.com/activity_provider_request/</vt:lpstr>
      <vt:lpstr>More Learning Opportunities From ECRT</vt:lpstr>
      <vt:lpstr>Thank You From ECRT!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We’re Happy to See You!</dc:title>
  <dc:creator>Norris, Erin</dc:creator>
  <cp:lastModifiedBy>Gruendl, Angie</cp:lastModifiedBy>
  <cp:revision>5</cp:revision>
  <dcterms:created xsi:type="dcterms:W3CDTF">2023-10-25T20:34:20Z</dcterms:created>
  <dcterms:modified xsi:type="dcterms:W3CDTF">2024-04-19T21:13:05Z</dcterms:modified>
</cp:coreProperties>
</file>