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332" r:id="rId7"/>
    <p:sldId id="261" r:id="rId8"/>
    <p:sldId id="262" r:id="rId9"/>
    <p:sldId id="263" r:id="rId10"/>
    <p:sldId id="333" r:id="rId11"/>
    <p:sldId id="264" r:id="rId12"/>
    <p:sldId id="265" r:id="rId13"/>
    <p:sldId id="339" r:id="rId14"/>
    <p:sldId id="340" r:id="rId15"/>
    <p:sldId id="267" r:id="rId16"/>
    <p:sldId id="268" r:id="rId17"/>
    <p:sldId id="342" r:id="rId18"/>
    <p:sldId id="269" r:id="rId19"/>
    <p:sldId id="335" r:id="rId20"/>
    <p:sldId id="270" r:id="rId21"/>
    <p:sldId id="271" r:id="rId22"/>
    <p:sldId id="272" r:id="rId23"/>
    <p:sldId id="273" r:id="rId24"/>
    <p:sldId id="275" r:id="rId25"/>
    <p:sldId id="276" r:id="rId26"/>
    <p:sldId id="277" r:id="rId27"/>
    <p:sldId id="278" r:id="rId28"/>
    <p:sldId id="279" r:id="rId29"/>
    <p:sldId id="282" r:id="rId30"/>
    <p:sldId id="283" r:id="rId31"/>
    <p:sldId id="284" r:id="rId32"/>
    <p:sldId id="285" r:id="rId33"/>
    <p:sldId id="281" r:id="rId34"/>
    <p:sldId id="286" r:id="rId35"/>
    <p:sldId id="287" r:id="rId36"/>
    <p:sldId id="288" r:id="rId37"/>
  </p:sldIdLst>
  <p:sldSz cx="12192000" cy="6858000"/>
  <p:notesSz cx="6858000" cy="9144000"/>
  <p:embeddedFontLst>
    <p:embeddedFont>
      <p:font typeface="Noto Sans Symbols" pitchFamily="2" charset="0"/>
      <p:regular r:id="rId39"/>
      <p:bold r:id="rId40"/>
    </p:embeddedFont>
    <p:embeddedFont>
      <p:font typeface="Verdana" panose="020B060403050404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CAbs7wu1N/CjnqUHVG8LuQ==" hashData="7SAfABVZEPUjPnuP8aswUD+9GoRYDl0kBnHprwQsomKLfIK1QPUUrjHnJzXkqkToBgNFEh7oAqqJNBX9I7fNsQ=="/>
  <p:extLst>
    <p:ext uri="{521415D9-36F7-43E2-AB2F-B90AF26B5E84}">
      <p14:sectionLst xmlns:p14="http://schemas.microsoft.com/office/powerpoint/2010/main">
        <p14:section name="Intro" id="{529D94BF-1CCA-4A9D-BF45-7BDDC8A644F9}">
          <p14:sldIdLst>
            <p14:sldId id="256"/>
            <p14:sldId id="257"/>
          </p14:sldIdLst>
        </p14:section>
        <p14:section name="The ADA" id="{FA0D3FD8-096C-43A6-845B-0A3019E90C2B}">
          <p14:sldIdLst>
            <p14:sldId id="258"/>
            <p14:sldId id="259"/>
            <p14:sldId id="260"/>
            <p14:sldId id="332"/>
            <p14:sldId id="261"/>
            <p14:sldId id="262"/>
            <p14:sldId id="263"/>
            <p14:sldId id="333"/>
            <p14:sldId id="264"/>
          </p14:sldIdLst>
        </p14:section>
        <p14:section name="Disability Statistics and Disclosure" id="{0B8F1173-9914-4BEA-8F0D-EC71DC94A727}">
          <p14:sldIdLst>
            <p14:sldId id="265"/>
            <p14:sldId id="339"/>
            <p14:sldId id="340"/>
            <p14:sldId id="267"/>
            <p14:sldId id="268"/>
            <p14:sldId id="342"/>
          </p14:sldIdLst>
        </p14:section>
        <p14:section name="Ableism" id="{96A76993-B02A-49CD-8E94-D45D9754C301}">
          <p14:sldIdLst>
            <p14:sldId id="269"/>
            <p14:sldId id="335"/>
            <p14:sldId id="270"/>
            <p14:sldId id="271"/>
            <p14:sldId id="272"/>
            <p14:sldId id="273"/>
            <p14:sldId id="275"/>
            <p14:sldId id="276"/>
            <p14:sldId id="277"/>
            <p14:sldId id="278"/>
          </p14:sldIdLst>
        </p14:section>
        <p14:section name="Language Etiquette" id="{F2AE70E2-59E4-4993-957F-1049F216E3D9}">
          <p14:sldIdLst>
            <p14:sldId id="279"/>
            <p14:sldId id="282"/>
            <p14:sldId id="283"/>
            <p14:sldId id="284"/>
          </p14:sldIdLst>
        </p14:section>
        <p14:section name="Thinking Inclusively" id="{A7A14C7F-A3C1-4FB6-BC9F-C39E342A4FB7}">
          <p14:sldIdLst>
            <p14:sldId id="285"/>
            <p14:sldId id="281"/>
            <p14:sldId id="286"/>
            <p14:sldId id="287"/>
            <p14:sldId id="288"/>
          </p14:sldIdLst>
        </p14:section>
      </p14:sectionLst>
    </p:ex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gRtVDPRZ059kw4dNL1tkVHlw9XH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75238" autoAdjust="0"/>
  </p:normalViewPr>
  <p:slideViewPr>
    <p:cSldViewPr snapToGrid="0">
      <p:cViewPr varScale="1">
        <p:scale>
          <a:sx n="95" d="100"/>
          <a:sy n="95" d="100"/>
        </p:scale>
        <p:origin x="1760" y="168"/>
      </p:cViewPr>
      <p:guideLst/>
    </p:cSldViewPr>
  </p:slideViewPr>
  <p:outlineViewPr>
    <p:cViewPr>
      <p:scale>
        <a:sx n="33" d="100"/>
        <a:sy n="33" d="100"/>
      </p:scale>
      <p:origin x="0" y="-224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Hello, I’m Erin Metz, a Senior Accessibility Specialist with the Disability Equity Office. </a:t>
            </a:r>
            <a:r>
              <a:rPr lang="en-US" b="0" i="0" dirty="0">
                <a:solidFill>
                  <a:srgbClr val="000000"/>
                </a:solidFill>
                <a:latin typeface="Arial"/>
                <a:ea typeface="Arial"/>
                <a:cs typeface="Arial"/>
                <a:sym typeface="Arial"/>
              </a:rPr>
              <a:t>I’m joined by Katrina Johnson who is providing ASL Interpretation. </a:t>
            </a:r>
            <a:r>
              <a:rPr lang="en-US" b="0" i="0" dirty="0">
                <a:solidFill>
                  <a:srgbClr val="000000"/>
                </a:solidFill>
                <a:effectLst/>
                <a:latin typeface="Söhne"/>
              </a:rPr>
              <a:t>Today, we'll explore the important topic of ableism. We appreciate you taking the time to engage with this critical subject.</a:t>
            </a:r>
            <a:endParaRPr dirty="0"/>
          </a:p>
        </p:txBody>
      </p:sp>
      <p:sp>
        <p:nvSpPr>
          <p:cNvPr id="43" name="Google Shape;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52FB8-E009-CC04-69F6-8CC7D93095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A57E3E-7DD7-6979-2571-5680828D41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09497A-81EC-E71E-9E14-5F398ADF02B7}"/>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Now that we have learned more about disabilities and how they can present, let’s r</a:t>
            </a:r>
            <a:r>
              <a:rPr lang="en-US" b="0" i="0" dirty="0">
                <a:solidFill>
                  <a:srgbClr val="000000"/>
                </a:solidFill>
                <a:effectLst/>
                <a:latin typeface="Söhne"/>
              </a:rPr>
              <a:t>evisit the question: considering non-apparent disabilities, how many people with disabilities do you now think you know? You likely know far more than 10.</a:t>
            </a:r>
            <a:endParaRPr lang="en-US" dirty="0"/>
          </a:p>
        </p:txBody>
      </p:sp>
      <p:sp>
        <p:nvSpPr>
          <p:cNvPr id="4" name="Slide Number Placeholder 3">
            <a:extLst>
              <a:ext uri="{FF2B5EF4-FFF2-40B4-BE49-F238E27FC236}">
                <a16:creationId xmlns:a16="http://schemas.microsoft.com/office/drawing/2014/main" id="{FD717358-A577-897D-CC41-FB359B54BBA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3088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800" b="0" i="0" u="none" strike="noStrike" dirty="0">
                <a:solidFill>
                  <a:srgbClr val="000000"/>
                </a:solidFill>
                <a:effectLst/>
                <a:latin typeface="Arial" panose="020B0604020202020204" pitchFamily="34" charset="0"/>
              </a:rPr>
              <a:t>Let's explore some models of disability. The older models include the legal model which is the definition we just went over, and also the medical model which focuses on "fixing" the individual. Newer models like the social model emphasize societal impact. But the biopsychosocial model considers disability as a combination of factors such as </a:t>
            </a:r>
            <a:r>
              <a:rPr lang="en-US" sz="1800" b="0" i="0" u="none" strike="noStrike" dirty="0">
                <a:solidFill>
                  <a:srgbClr val="000000"/>
                </a:solidFill>
                <a:effectLst/>
                <a:latin typeface="Calibri" panose="020F0502020204030204" pitchFamily="34" charset="0"/>
              </a:rPr>
              <a:t>how environments are structured, and how a person thinks or feels about their abilities and limitations.</a:t>
            </a:r>
            <a:endParaRPr dirty="0"/>
          </a:p>
        </p:txBody>
      </p:sp>
      <p:sp>
        <p:nvSpPr>
          <p:cNvPr id="97" name="Google Shape;9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I want to take just a minute to talk about some disability statistics because many people can struggle to conceptualize the sheer number of people who have experienced or currently experience disability.</a:t>
            </a:r>
            <a:endParaRPr dirty="0"/>
          </a:p>
        </p:txBody>
      </p:sp>
      <p:sp>
        <p:nvSpPr>
          <p:cNvPr id="107" name="Google Shape;10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another thought provoking question: what percent of adults in the US have a disability? Do you think it’s 5, 15, 25, or 55%?</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8706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the CDC’s report last updated July 16, 2024, 1 in 4 adults (28.7%) have some type of disability. </a:t>
            </a:r>
          </a:p>
          <a:p>
            <a:r>
              <a:rPr lang="en-US" dirty="0"/>
              <a:t>-13.9% have a cognition disability with serious difficulty concentrating, remembering, or making decisions</a:t>
            </a:r>
          </a:p>
          <a:p>
            <a:r>
              <a:rPr lang="en-US" dirty="0"/>
              <a:t>-12.2% have a mobility disability that could involve serious difficulty walking or climbing stairs</a:t>
            </a:r>
          </a:p>
          <a:p>
            <a:r>
              <a:rPr lang="en-US" dirty="0"/>
              <a:t>-7.7% have difficulty performing errands alone</a:t>
            </a:r>
          </a:p>
          <a:p>
            <a:r>
              <a:rPr lang="en-US" dirty="0"/>
              <a:t>-6.2% are deaf or hard of hearing</a:t>
            </a:r>
          </a:p>
          <a:p>
            <a:r>
              <a:rPr lang="en-US" dirty="0"/>
              <a:t>-5.5% are blind or have other vision disabilities</a:t>
            </a:r>
          </a:p>
          <a:p>
            <a:r>
              <a:rPr lang="en-US" dirty="0"/>
              <a:t>-3.6% have difficulty with self care</a:t>
            </a:r>
          </a:p>
          <a:p>
            <a:endParaRPr lang="en-US" dirty="0"/>
          </a:p>
          <a:p>
            <a:r>
              <a:rPr lang="en-US" dirty="0"/>
              <a:t>Source: CDC.gov https://www.cdc.gov/disability-and-health/articles-documents/disability-impacts-all-of-us-infographic.html#:~:text=More%20than%201%20in%204,have%20some%20type%20of%20disability.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6216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Employees tend to not self-identify as disabled to their employer. On average, only 3.2% of employees disclose, even though 30% of employees have disabilities. This tells us a substantial number of people have disabilities but are not disclosing. This could be for positive reasons like not experiencing barriers in the workplace, or for negative reasons, which we’ll hear about on the next slide.</a:t>
            </a:r>
            <a:endParaRPr dirty="0"/>
          </a:p>
        </p:txBody>
      </p:sp>
      <p:sp>
        <p:nvSpPr>
          <p:cNvPr id="118" name="Google Shape;11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42% of employees who have disclosed their disability status to their employers report they then experienced misjudgment, 31% experienced insults, 20% felt like they themselves or conversations about their disability were avoided, and 14% experienced general discomfort after disclosure. </a:t>
            </a:r>
            <a:endParaRPr dirty="0"/>
          </a:p>
        </p:txBody>
      </p:sp>
      <p:sp>
        <p:nvSpPr>
          <p:cNvPr id="124" name="Google Shape;12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Söhne"/>
              </a:rPr>
              <a:t>These statistics are important because in the U.S., the unemployment rate for individuals with disabilities is four times higher than that of non-disabled individuals, highlighting a significant employment gap. Disability is the largest minority group in the U.S., one that anyone can join at any time, reaffirming the universal relevance of disability awareness.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2366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So let’s get into the heart of why we’re here, to become more ableism aware</a:t>
            </a:r>
            <a:endParaRPr dirty="0"/>
          </a:p>
        </p:txBody>
      </p:sp>
      <p:sp>
        <p:nvSpPr>
          <p:cNvPr id="131" name="Google Shape;13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D0F0E-2338-50D5-35F8-4090CAF94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DCF02-5740-7565-65B8-269534A374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034712-BA3F-C20A-FE95-9A2B8A1970A6}"/>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Before we talk about ableism, let’s check in. Do you know what ableism is? Have you seen or experienced ableism in the workplace?</a:t>
            </a:r>
          </a:p>
        </p:txBody>
      </p:sp>
      <p:sp>
        <p:nvSpPr>
          <p:cNvPr id="4" name="Slide Number Placeholder 3">
            <a:extLst>
              <a:ext uri="{FF2B5EF4-FFF2-40B4-BE49-F238E27FC236}">
                <a16:creationId xmlns:a16="http://schemas.microsoft.com/office/drawing/2014/main" id="{E1CD0942-2493-0511-23C7-2A07719EA57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089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University of Michigan is committed to fostering inclusive environments where the needs of disabled individuals are prioritized, ensuring equitable opportunities for all members of our community. This workshop will cover a brief background on the ADA and its protections, disability statistics, ableism and language etiquette, and we’ll end by going over some steps you can take to think more inclusively. </a:t>
            </a:r>
            <a:endParaRPr dirty="0"/>
          </a:p>
        </p:txBody>
      </p:sp>
      <p:sp>
        <p:nvSpPr>
          <p:cNvPr id="49" name="Google Shape;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Ableism is the discrimination of and social prejudice against people with (or who we may think have) disabilities based on the belief that typical abilities are superior. Ableism follows the medical model in assuming that people with disabilities need to be fixed. Ableism can be intentional, but it’s also important to realize that ableism can be unintended or unintentional</a:t>
            </a:r>
          </a:p>
          <a:p>
            <a:pPr marL="0" lvl="0" indent="0" algn="l" rtl="0">
              <a:lnSpc>
                <a:spcPct val="100000"/>
              </a:lnSpc>
              <a:spcBef>
                <a:spcPts val="0"/>
              </a:spcBef>
              <a:spcAft>
                <a:spcPts val="0"/>
              </a:spcAft>
              <a:buSzPts val="1400"/>
              <a:buNone/>
            </a:pPr>
            <a:r>
              <a:rPr lang="en-US" dirty="0"/>
              <a:t> </a:t>
            </a:r>
            <a:endParaRPr dirty="0"/>
          </a:p>
        </p:txBody>
      </p:sp>
      <p:sp>
        <p:nvSpPr>
          <p:cNvPr id="136" name="Google Shape;13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000000"/>
                </a:solidFill>
                <a:effectLst/>
                <a:latin typeface="Söhne"/>
              </a:rPr>
              <a:t>Microaggressions question the legitimacy of disabilities or accommodations, like doubting if someone needs their cane.  They can also be interrupting someone who is taking extra time to speak or form thoughts, speaking louder to explain something to a person with a disability, but also requiring everyone to participate in the same way, such as requiring everyone to turn on a camera during a Zoom meeting.</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Remember – often these actions can be unconscious, but it is our responsibility to learn and modify our behaviors.</a:t>
            </a:r>
            <a:endParaRPr dirty="0"/>
          </a:p>
        </p:txBody>
      </p:sp>
      <p:sp>
        <p:nvSpPr>
          <p:cNvPr id="142" name="Google Shape;14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From Washington State University in Vancouver: Examples of Disability Microaggressions in Everyday Life</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en-US" dirty="0"/>
              <a:t>As we go through this list of microaggressions disabled people experience in daily life, think of some of the microaggressions you have heard or experienced.</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en-US" dirty="0"/>
              <a:t>Denial of personal identity: I can’t believe you have a family because there is no part of your life that is normal like mine.</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Denial of disability experience: We are all disabled in some way, so your thoughts and feelings are invalid and not important to me.</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Denial of privacy: You’re not allowed to maintain your private disability information so you need to tell me what happened to you</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49" name="Google Shape;14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Helplessness: Someone grabbing you and pulling you through a doorway - You can’t do this by yourself because you have a disability.</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Secondary gain: We raised enough money to get you a wheelchair - I enjoy the recognition for being nice to you.</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Infantilization:  I’ll just do it for you - You’re not capable, and I can do it better and faster than you.</a:t>
            </a:r>
          </a:p>
          <a:p>
            <a:pPr marL="457200" marR="0" lvl="0" indent="-228600" algn="l" rtl="0">
              <a:lnSpc>
                <a:spcPct val="100000"/>
              </a:lnSpc>
              <a:spcBef>
                <a:spcPts val="0"/>
              </a:spcBef>
              <a:spcAft>
                <a:spcPts val="0"/>
              </a:spcAft>
              <a:buClr>
                <a:srgbClr val="000000"/>
              </a:buClr>
              <a:buSzPts val="1400"/>
              <a:buFont typeface="Arial"/>
              <a:buNone/>
            </a:pPr>
            <a:r>
              <a:rPr lang="en-US" dirty="0"/>
              <a:t>Patronization: You are so inspiring -  It must be so hard to be you, but you’re special for living with a disability. </a:t>
            </a: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56" name="Google Shape;156;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Two of the most common microaggressions I hear are “why do I need to make something accessible, it’s extra work for me to do it” – but if we need to reframe this to the work is not complete until it’s accessible. Remember the SPG I mentioned at the beginning of this presentation? We are required to create accessibly. </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The second microaggression I commonly hear is that if there is an accessible path somewhere else, why do we need another or a closer one? It’s because everyone should be allowed equal access.</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What are some microaggressions you have heard or experienced?</a:t>
            </a:r>
            <a:endParaRPr dirty="0"/>
          </a:p>
        </p:txBody>
      </p:sp>
      <p:sp>
        <p:nvSpPr>
          <p:cNvPr id="170" name="Google Shape;170;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What we all should work toward is replacing ableist microaggressions with disability-inclusive microaffirmations like considering how people process information and providing information in multiple formats. We can work toward creating environments where someone doesn’t need to ask for accessibility because we’ve done what we can to be inclusive.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And lastly, we may not know who has a disability and may need access. </a:t>
            </a:r>
            <a:r>
              <a:rPr lang="en-US" b="0" i="0" dirty="0">
                <a:solidFill>
                  <a:srgbClr val="000000"/>
                </a:solidFill>
                <a:effectLst/>
                <a:latin typeface="Söhne"/>
              </a:rPr>
              <a:t>Instead of making assumptions about accessibility needs, let’s create environments where accessibility is a given, not an afterthought. This helps everyone feel included.</a:t>
            </a:r>
            <a:endParaRPr dirty="0"/>
          </a:p>
        </p:txBody>
      </p:sp>
      <p:sp>
        <p:nvSpPr>
          <p:cNvPr id="176" name="Google Shape;17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We should also work to avoid ableist actions like hosting events in inaccessible locations, blocking door openers, using the accessible bathroom stall if you don’t need it, but conversely, assuming someone doesn’t need to use an accessible stall because they don’t look disabled. Also, parking in an accessible parking space without a permit, and blocking a curb cut or sidewalk.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Many of these actions are overtly ableist, though perhaps not something we’ve considered in our own lives as ableist.</a:t>
            </a:r>
            <a:endParaRPr dirty="0"/>
          </a:p>
        </p:txBody>
      </p:sp>
      <p:sp>
        <p:nvSpPr>
          <p:cNvPr id="182" name="Google Shape;18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Here I have two quotes from Haben Girma, a human rights lawyer advancing disability justice and the first Deafblind person to graduate from Harvard Law School. She states ““The only difference between accommodations for non-disabled people and disabled people is ableism.” She goes on to share ““Most places provide seats for individuals who aren’t wheelchair users – that should be considered an accommodation for them – and also provide lights inside so sighted people can see. That is an accommodation for sighted people that blind people do not need.”</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Haben’s words can help us to understand that we unconsciously accommodate the needs of non-disabled people everyday. We should strive to also unconsciously provide accommodations to everyone, regardless of their disability status.</a:t>
            </a:r>
            <a:endParaRPr dirty="0"/>
          </a:p>
        </p:txBody>
      </p:sp>
      <p:sp>
        <p:nvSpPr>
          <p:cNvPr id="189" name="Google Shape;189;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00000"/>
                </a:solidFill>
                <a:effectLst/>
                <a:latin typeface="Söhne"/>
              </a:rPr>
              <a:t>Our language can shape our perception of disabilities, so it is important we utilize language appropriately</a:t>
            </a:r>
            <a:endParaRPr dirty="0"/>
          </a:p>
        </p:txBody>
      </p:sp>
      <p:sp>
        <p:nvSpPr>
          <p:cNvPr id="195" name="Google Shape;195;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Let’s start with the ADA</a:t>
            </a:r>
            <a:endParaRPr dirty="0"/>
          </a:p>
        </p:txBody>
      </p:sp>
      <p:sp>
        <p:nvSpPr>
          <p:cNvPr id="56" name="Google Shape;5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000000"/>
                </a:solidFill>
                <a:effectLst/>
                <a:latin typeface="Söhne"/>
              </a:rPr>
              <a:t>It's okay to use the terms ‘disability’ and ‘disabled.’ They’re direct and not pejorative. Avoid euphemisms and pay attention to how individuals self-identify</a:t>
            </a:r>
            <a:endParaRPr dirty="0"/>
          </a:p>
        </p:txBody>
      </p:sp>
      <p:sp>
        <p:nvSpPr>
          <p:cNvPr id="225" name="Google Shape;22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000000"/>
                </a:solidFill>
                <a:effectLst/>
                <a:latin typeface="Söhne"/>
              </a:rPr>
              <a:t>Understanding comes from asking questions and being open to diverse experiences and it is vital to check our biases regularly. </a:t>
            </a:r>
            <a:r>
              <a:rPr lang="en-US" dirty="0"/>
              <a:t>Our reliance on our own abilities can be unconscious, but we must learn to consider what we can do to create inclusive environments. </a:t>
            </a:r>
          </a:p>
          <a:p>
            <a:pPr marL="0" lvl="0" indent="0" algn="l" rtl="0">
              <a:lnSpc>
                <a:spcPct val="100000"/>
              </a:lnSpc>
              <a:spcBef>
                <a:spcPts val="0"/>
              </a:spcBef>
              <a:spcAft>
                <a:spcPts val="0"/>
              </a:spcAft>
              <a:buSzPts val="1400"/>
              <a:buNone/>
            </a:pPr>
            <a:r>
              <a:rPr lang="en-US" b="0" i="0" dirty="0">
                <a:solidFill>
                  <a:srgbClr val="000000"/>
                </a:solidFill>
                <a:effectLst/>
                <a:latin typeface="Söhne"/>
              </a:rPr>
              <a:t>Think about various disability categories and ask yourself what you can do to create an inclusive environment for someone who has one or more disabilities during your workday. </a:t>
            </a:r>
            <a:endParaRPr dirty="0"/>
          </a:p>
        </p:txBody>
      </p:sp>
      <p:sp>
        <p:nvSpPr>
          <p:cNvPr id="206" name="Google Shape;20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000000"/>
                </a:solidFill>
                <a:effectLst/>
                <a:latin typeface="Söhne"/>
              </a:rPr>
              <a:t>Disabilities are a natural part of diversity and disabled people experience the world uniquely, just like everyone else. Disabilities might be long-term or temporary and are influenced by context. Understanding this can enhance inclusivity</a:t>
            </a:r>
            <a:endParaRPr dirty="0"/>
          </a:p>
        </p:txBody>
      </p:sp>
      <p:sp>
        <p:nvSpPr>
          <p:cNvPr id="238" name="Google Shape;23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000000"/>
                </a:solidFill>
                <a:effectLst/>
                <a:latin typeface="Söhne"/>
              </a:rPr>
              <a:t>Accessibility is not just about making ad-hoc adjustments or merely meeting legal requirements. It’s not an enhancement or an unfair advantage. It isn’t a burden or an afterthought and it is certainly not only about what you think may be accessible.</a:t>
            </a:r>
            <a:endParaRPr dirty="0"/>
          </a:p>
        </p:txBody>
      </p:sp>
      <p:sp>
        <p:nvSpPr>
          <p:cNvPr id="244" name="Google Shape;24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Accessibility is an ongoing process where we create equivalent experiences for everyone.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In this image which you’ve likely seen before, equality means giving everyone the same thing – the same box to stand on to see over a fence to watch a game.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Equity is giving everyone what they need to overcome the barrier of the fence.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But Accessibility is removing the barriers so that everyone is included.</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Thank you all so much for joining us for this important topic and please feel free to reach out with any questions you may have. </a:t>
            </a:r>
            <a:endParaRPr dirty="0"/>
          </a:p>
        </p:txBody>
      </p:sp>
      <p:sp>
        <p:nvSpPr>
          <p:cNvPr id="251" name="Google Shape;251;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000000"/>
                </a:solidFill>
                <a:effectLst/>
                <a:latin typeface="Söhne"/>
              </a:rPr>
              <a:t>The Americans with Disabilities Act of 1990, updated in 2008, is a key piece of legislation. It prohibits discrimination against individuals with disabilities across various domains like employment and public spaces. </a:t>
            </a:r>
            <a:endParaRPr dirty="0"/>
          </a:p>
        </p:txBody>
      </p:sp>
      <p:sp>
        <p:nvSpPr>
          <p:cNvPr id="62" name="Google Shape;62;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000000"/>
                </a:solidFill>
                <a:effectLst/>
                <a:latin typeface="Söhne"/>
              </a:rPr>
              <a:t>At our university, there are two policies that reinforce our commitment to disability inclusion. The first is the non-discrimination policy stating that we do not discriminate based on any class, including disability.</a:t>
            </a:r>
          </a:p>
          <a:p>
            <a:pPr marL="0" lvl="0" indent="0" algn="l" rtl="0">
              <a:lnSpc>
                <a:spcPct val="100000"/>
              </a:lnSpc>
              <a:spcBef>
                <a:spcPts val="0"/>
              </a:spcBef>
              <a:spcAft>
                <a:spcPts val="0"/>
              </a:spcAft>
              <a:buSzPts val="1400"/>
              <a:buNone/>
            </a:pPr>
            <a:endParaRPr lang="en-US" b="0" i="0" dirty="0">
              <a:solidFill>
                <a:srgbClr val="000000"/>
              </a:solidFill>
              <a:effectLst/>
              <a:latin typeface="Söhne"/>
            </a:endParaRPr>
          </a:p>
          <a:p>
            <a:pPr marL="0" lvl="0" indent="0" algn="l" rtl="0">
              <a:lnSpc>
                <a:spcPct val="100000"/>
              </a:lnSpc>
              <a:spcBef>
                <a:spcPts val="0"/>
              </a:spcBef>
              <a:spcAft>
                <a:spcPts val="0"/>
              </a:spcAft>
              <a:buSzPts val="1400"/>
              <a:buNone/>
            </a:pPr>
            <a:r>
              <a:rPr lang="en-US" b="0" i="0" dirty="0">
                <a:solidFill>
                  <a:srgbClr val="000000"/>
                </a:solidFill>
                <a:effectLst/>
                <a:latin typeface="Söhne"/>
              </a:rPr>
              <a:t>The second is the Electronic Information and technology accessibility policy. This requires us to provide effective and usable access to all whether disabled or not. </a:t>
            </a:r>
            <a:r>
              <a:rPr lang="en-US" dirty="0"/>
              <a:t>We are ALL responsible for upholding these policies regardless of our role at U-M.</a:t>
            </a:r>
            <a:endParaRPr dirty="0"/>
          </a:p>
        </p:txBody>
      </p:sp>
      <p:sp>
        <p:nvSpPr>
          <p:cNvPr id="68" name="Google Shape;68;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Before I talk about what a disability is, let’s check in. Take a moment and think about the people you know. How many of them have disabilities? Do you know any? Maybe just a few, or maybe you interact with lots of people with disabilities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1376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000000"/>
                </a:solidFill>
                <a:effectLst/>
                <a:latin typeface="Söhne"/>
              </a:rPr>
              <a:t>As defined by the ADA, a disability is a physical or mental impairment that substantially limits one or more major life activity. It's crucial to recognize that this includes individuals who previously had disabilities, and those who are perceived to have disabilities. </a:t>
            </a:r>
            <a:endParaRPr dirty="0"/>
          </a:p>
        </p:txBody>
      </p:sp>
      <p:sp>
        <p:nvSpPr>
          <p:cNvPr id="74" name="Google Shape;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Some people may have an image that comes to mind when the word disabled is used. That image may resemble the top row of this graphic: people who are using canes, walkers, and wheelchairs. But, realistically, most disabled people resemble the bottom image: a person who shows no outward sign of difference, meaning we can’t tell if they have a disability or not. </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This is why accessibility is so important: because people with disabilities are everywhere.</a:t>
            </a:r>
            <a:endParaRPr dirty="0"/>
          </a:p>
        </p:txBody>
      </p:sp>
      <p:sp>
        <p:nvSpPr>
          <p:cNvPr id="81" name="Google Shape;8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dirty="0">
                <a:solidFill>
                  <a:srgbClr val="000000"/>
                </a:solidFill>
                <a:effectLst/>
                <a:latin typeface="Calibri" panose="020F0502020204030204" pitchFamily="34" charset="0"/>
              </a:rPr>
              <a:t>The most common disabilities are non-apparent, or what some call invisible disabilities. Non-apparent disabilities can be apparent at times with a visible component we are able to identify, some are non-apparent such as many chronic conditions and then there are those that may manifest in both apparent and non-apparent ways. It is important to remember that disability itself is a spectrum of experiences and can change over time, become progressive, wax and wane and even be temporary.</a:t>
            </a:r>
            <a:endParaRPr dirty="0"/>
          </a:p>
        </p:txBody>
      </p:sp>
      <p:sp>
        <p:nvSpPr>
          <p:cNvPr id="88" name="Google Shape;88;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48"/>
          <p:cNvSpPr/>
          <p:nvPr/>
        </p:nvSpPr>
        <p:spPr>
          <a:xfrm>
            <a:off x="5955957" y="0"/>
            <a:ext cx="6236043" cy="6858000"/>
          </a:xfrm>
          <a:prstGeom prst="rect">
            <a:avLst/>
          </a:prstGeom>
          <a:solidFill>
            <a:schemeClr val="l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48"/>
          <p:cNvSpPr txBox="1">
            <a:spLocks noGrp="1"/>
          </p:cNvSpPr>
          <p:nvPr>
            <p:ph type="ctrTitle"/>
          </p:nvPr>
        </p:nvSpPr>
        <p:spPr>
          <a:xfrm>
            <a:off x="6571735" y="764182"/>
            <a:ext cx="5004487" cy="2133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8"/>
          <p:cNvSpPr txBox="1">
            <a:spLocks noGrp="1"/>
          </p:cNvSpPr>
          <p:nvPr>
            <p:ph type="subTitle" idx="1"/>
          </p:nvPr>
        </p:nvSpPr>
        <p:spPr>
          <a:xfrm>
            <a:off x="6571735" y="3602037"/>
            <a:ext cx="5004487" cy="281128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800"/>
              </a:spcBef>
              <a:spcAft>
                <a:spcPts val="0"/>
              </a:spcAft>
              <a:buClr>
                <a:schemeClr val="dk1"/>
              </a:buClr>
              <a:buSzPts val="2400"/>
              <a:buNone/>
              <a:defRPr sz="2400"/>
            </a:lvl1pPr>
            <a:lvl2pPr lvl="1" algn="ctr">
              <a:lnSpc>
                <a:spcPct val="100000"/>
              </a:lnSpc>
              <a:spcBef>
                <a:spcPts val="1800"/>
              </a:spcBef>
              <a:spcAft>
                <a:spcPts val="0"/>
              </a:spcAft>
              <a:buClr>
                <a:schemeClr val="dk1"/>
              </a:buClr>
              <a:buSzPts val="2000"/>
              <a:buNone/>
              <a:defRPr sz="2000"/>
            </a:lvl2pPr>
            <a:lvl3pPr lvl="2" algn="ctr">
              <a:lnSpc>
                <a:spcPct val="100000"/>
              </a:lnSpc>
              <a:spcBef>
                <a:spcPts val="1800"/>
              </a:spcBef>
              <a:spcAft>
                <a:spcPts val="0"/>
              </a:spcAft>
              <a:buClr>
                <a:schemeClr val="dk1"/>
              </a:buClr>
              <a:buSzPts val="1800"/>
              <a:buNone/>
              <a:defRPr sz="1800"/>
            </a:lvl3pPr>
            <a:lvl4pPr lvl="3" algn="ctr">
              <a:lnSpc>
                <a:spcPct val="100000"/>
              </a:lnSpc>
              <a:spcBef>
                <a:spcPts val="1800"/>
              </a:spcBef>
              <a:spcAft>
                <a:spcPts val="0"/>
              </a:spcAft>
              <a:buClr>
                <a:schemeClr val="dk1"/>
              </a:buClr>
              <a:buSzPts val="1600"/>
              <a:buNone/>
              <a:defRPr sz="1600"/>
            </a:lvl4pPr>
            <a:lvl5pPr lvl="4" algn="ctr">
              <a:lnSpc>
                <a:spcPct val="100000"/>
              </a:lnSpc>
              <a:spcBef>
                <a:spcPts val="18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8"/>
          <p:cNvSpPr/>
          <p:nvPr/>
        </p:nvSpPr>
        <p:spPr>
          <a:xfrm>
            <a:off x="0" y="0"/>
            <a:ext cx="5955957" cy="6858000"/>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 name="Google Shape;19;p48" descr="Disability Equity Office stacked Logo with wheelchair, service dog, sign language hands, and digital accessibility icons"/>
          <p:cNvPicPr preferRelativeResize="0"/>
          <p:nvPr/>
        </p:nvPicPr>
        <p:blipFill rotWithShape="1">
          <a:blip r:embed="rId2">
            <a:alphaModFix/>
          </a:blip>
          <a:srcRect/>
          <a:stretch/>
        </p:blipFill>
        <p:spPr>
          <a:xfrm>
            <a:off x="312496" y="728466"/>
            <a:ext cx="5330963" cy="54010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9"/>
          <p:cNvSpPr txBox="1">
            <a:spLocks noGrp="1"/>
          </p:cNvSpPr>
          <p:nvPr>
            <p:ph type="title"/>
          </p:nvPr>
        </p:nvSpPr>
        <p:spPr>
          <a:xfrm>
            <a:off x="129073" y="153242"/>
            <a:ext cx="119260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9"/>
          <p:cNvSpPr txBox="1">
            <a:spLocks noGrp="1"/>
          </p:cNvSpPr>
          <p:nvPr>
            <p:ph type="body" idx="1"/>
          </p:nvPr>
        </p:nvSpPr>
        <p:spPr>
          <a:xfrm>
            <a:off x="129073" y="1785225"/>
            <a:ext cx="11926078" cy="4251681"/>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FFCB05">
                <a:alpha val="49411"/>
              </a:srgbClr>
            </a:gs>
            <a:gs pos="9000">
              <a:srgbClr val="FFCB05">
                <a:alpha val="49411"/>
              </a:srgbClr>
            </a:gs>
            <a:gs pos="100000">
              <a:srgbClr val="FFCB05">
                <a:alpha val="0"/>
              </a:srgbClr>
            </a:gs>
          </a:gsLst>
          <a:lin ang="5400000" scaled="0"/>
        </a:gradFill>
        <a:effectLst/>
      </p:bgPr>
    </p:bg>
    <p:spTree>
      <p:nvGrpSpPr>
        <p:cNvPr id="1" name="Shape 23"/>
        <p:cNvGrpSpPr/>
        <p:nvPr/>
      </p:nvGrpSpPr>
      <p:grpSpPr>
        <a:xfrm>
          <a:off x="0" y="0"/>
          <a:ext cx="0" cy="0"/>
          <a:chOff x="0" y="0"/>
          <a:chExt cx="0" cy="0"/>
        </a:xfrm>
      </p:grpSpPr>
      <p:sp>
        <p:nvSpPr>
          <p:cNvPr id="24" name="Google Shape;24;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2400"/>
              <a:buNone/>
              <a:defRPr sz="2400">
                <a:solidFill>
                  <a:schemeClr val="dk1"/>
                </a:solidFill>
              </a:defRPr>
            </a:lvl1pPr>
            <a:lvl2pPr marL="914400" lvl="1" indent="-228600" algn="l">
              <a:lnSpc>
                <a:spcPct val="100000"/>
              </a:lnSpc>
              <a:spcBef>
                <a:spcPts val="1800"/>
              </a:spcBef>
              <a:spcAft>
                <a:spcPts val="0"/>
              </a:spcAft>
              <a:buClr>
                <a:srgbClr val="888B94"/>
              </a:buClr>
              <a:buSzPts val="2000"/>
              <a:buNone/>
              <a:defRPr sz="2000">
                <a:solidFill>
                  <a:srgbClr val="888B94"/>
                </a:solidFill>
              </a:defRPr>
            </a:lvl2pPr>
            <a:lvl3pPr marL="1371600" lvl="2" indent="-228600" algn="l">
              <a:lnSpc>
                <a:spcPct val="100000"/>
              </a:lnSpc>
              <a:spcBef>
                <a:spcPts val="1800"/>
              </a:spcBef>
              <a:spcAft>
                <a:spcPts val="0"/>
              </a:spcAft>
              <a:buClr>
                <a:srgbClr val="888B94"/>
              </a:buClr>
              <a:buSzPts val="1800"/>
              <a:buNone/>
              <a:defRPr sz="1800">
                <a:solidFill>
                  <a:srgbClr val="888B94"/>
                </a:solidFill>
              </a:defRPr>
            </a:lvl3pPr>
            <a:lvl4pPr marL="1828800" lvl="3" indent="-228600" algn="l">
              <a:lnSpc>
                <a:spcPct val="100000"/>
              </a:lnSpc>
              <a:spcBef>
                <a:spcPts val="1800"/>
              </a:spcBef>
              <a:spcAft>
                <a:spcPts val="0"/>
              </a:spcAft>
              <a:buClr>
                <a:srgbClr val="888B94"/>
              </a:buClr>
              <a:buSzPts val="1600"/>
              <a:buNone/>
              <a:defRPr sz="1600">
                <a:solidFill>
                  <a:srgbClr val="888B94"/>
                </a:solidFill>
              </a:defRPr>
            </a:lvl4pPr>
            <a:lvl5pPr marL="2286000" lvl="4" indent="-228600" algn="l">
              <a:lnSpc>
                <a:spcPct val="100000"/>
              </a:lnSpc>
              <a:spcBef>
                <a:spcPts val="1800"/>
              </a:spcBef>
              <a:spcAft>
                <a:spcPts val="0"/>
              </a:spcAft>
              <a:buClr>
                <a:srgbClr val="888B94"/>
              </a:buClr>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50"/>
          <p:cNvSpPr txBox="1">
            <a:spLocks noGrp="1"/>
          </p:cNvSpPr>
          <p:nvPr>
            <p:ph type="title"/>
          </p:nvPr>
        </p:nvSpPr>
        <p:spPr>
          <a:xfrm>
            <a:off x="147733" y="185000"/>
            <a:ext cx="1189653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50"/>
          <p:cNvSpPr txBox="1">
            <a:spLocks noGrp="1"/>
          </p:cNvSpPr>
          <p:nvPr>
            <p:ph type="body" idx="1"/>
          </p:nvPr>
        </p:nvSpPr>
        <p:spPr>
          <a:xfrm>
            <a:off x="147733" y="1822819"/>
            <a:ext cx="5777205" cy="41728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0"/>
          <p:cNvSpPr txBox="1">
            <a:spLocks noGrp="1"/>
          </p:cNvSpPr>
          <p:nvPr>
            <p:ph type="body" idx="2"/>
          </p:nvPr>
        </p:nvSpPr>
        <p:spPr>
          <a:xfrm>
            <a:off x="6267062" y="1822820"/>
            <a:ext cx="5777205" cy="417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53"/>
          <p:cNvSpPr txBox="1">
            <a:spLocks noGrp="1"/>
          </p:cNvSpPr>
          <p:nvPr>
            <p:ph type="title"/>
          </p:nvPr>
        </p:nvSpPr>
        <p:spPr>
          <a:xfrm>
            <a:off x="84009" y="187843"/>
            <a:ext cx="119898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53"/>
          <p:cNvSpPr txBox="1">
            <a:spLocks noGrp="1"/>
          </p:cNvSpPr>
          <p:nvPr>
            <p:ph type="body" idx="1"/>
          </p:nvPr>
        </p:nvSpPr>
        <p:spPr>
          <a:xfrm>
            <a:off x="118188" y="1681163"/>
            <a:ext cx="5887615" cy="823912"/>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b" anchorCtr="0">
            <a:normAutofit/>
          </a:bodyPr>
          <a:lstStyle>
            <a:lvl1pPr marL="457200" lvl="0" indent="-228600" algn="l">
              <a:lnSpc>
                <a:spcPct val="100000"/>
              </a:lnSpc>
              <a:spcBef>
                <a:spcPts val="180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53"/>
          <p:cNvSpPr txBox="1">
            <a:spLocks noGrp="1"/>
          </p:cNvSpPr>
          <p:nvPr>
            <p:ph type="body" idx="2"/>
          </p:nvPr>
        </p:nvSpPr>
        <p:spPr>
          <a:xfrm>
            <a:off x="118189" y="2672832"/>
            <a:ext cx="5887616" cy="3354744"/>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marL="457200" lvl="0" indent="-406400" algn="l">
              <a:lnSpc>
                <a:spcPct val="10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3"/>
          <p:cNvSpPr txBox="1">
            <a:spLocks noGrp="1"/>
          </p:cNvSpPr>
          <p:nvPr>
            <p:ph type="body" idx="3"/>
          </p:nvPr>
        </p:nvSpPr>
        <p:spPr>
          <a:xfrm>
            <a:off x="6172200" y="1681163"/>
            <a:ext cx="5901612" cy="823912"/>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b" anchorCtr="0">
            <a:normAutofit/>
          </a:bodyPr>
          <a:lstStyle>
            <a:lvl1pPr marL="457200" lvl="0" indent="-228600" algn="l">
              <a:lnSpc>
                <a:spcPct val="100000"/>
              </a:lnSpc>
              <a:spcBef>
                <a:spcPts val="180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53"/>
          <p:cNvSpPr txBox="1">
            <a:spLocks noGrp="1"/>
          </p:cNvSpPr>
          <p:nvPr>
            <p:ph type="body" idx="4"/>
          </p:nvPr>
        </p:nvSpPr>
        <p:spPr>
          <a:xfrm>
            <a:off x="6186195" y="2672832"/>
            <a:ext cx="5887616" cy="3354744"/>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marL="457200" lvl="0" indent="-406400" algn="l">
              <a:lnSpc>
                <a:spcPct val="10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7"/>
          <p:cNvSpPr/>
          <p:nvPr/>
        </p:nvSpPr>
        <p:spPr>
          <a:xfrm>
            <a:off x="0" y="0"/>
            <a:ext cx="12192000" cy="1690688"/>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47"/>
          <p:cNvSpPr txBox="1">
            <a:spLocks noGrp="1"/>
          </p:cNvSpPr>
          <p:nvPr>
            <p:ph type="title"/>
          </p:nvPr>
        </p:nvSpPr>
        <p:spPr>
          <a:xfrm>
            <a:off x="157066" y="182562"/>
            <a:ext cx="11877486"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47"/>
          <p:cNvSpPr txBox="1">
            <a:spLocks noGrp="1"/>
          </p:cNvSpPr>
          <p:nvPr>
            <p:ph type="body" idx="1"/>
          </p:nvPr>
        </p:nvSpPr>
        <p:spPr>
          <a:xfrm>
            <a:off x="157066" y="1894988"/>
            <a:ext cx="11877486" cy="403036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80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47"/>
          <p:cNvSpPr/>
          <p:nvPr/>
        </p:nvSpPr>
        <p:spPr>
          <a:xfrm>
            <a:off x="11353799" y="6107916"/>
            <a:ext cx="680753" cy="598715"/>
          </a:xfrm>
          <a:prstGeom prst="wave">
            <a:avLst>
              <a:gd name="adj1" fmla="val 12500"/>
              <a:gd name="adj2" fmla="val 0"/>
            </a:avLst>
          </a:prstGeom>
          <a:solidFill>
            <a:srgbClr val="FFCB0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274C"/>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pg.umich.edu/policy/201.3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spg.umich.edu/policy/601.2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
          <p:cNvSpPr txBox="1">
            <a:spLocks noGrp="1"/>
          </p:cNvSpPr>
          <p:nvPr>
            <p:ph type="ctrTitle"/>
          </p:nvPr>
        </p:nvSpPr>
        <p:spPr>
          <a:xfrm>
            <a:off x="6173646" y="848403"/>
            <a:ext cx="5499357" cy="4007110"/>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Clr>
                <a:schemeClr val="dk1"/>
              </a:buClr>
              <a:buSzPts val="6000"/>
              <a:buFont typeface="Verdana"/>
              <a:buNone/>
            </a:pPr>
            <a:r>
              <a:rPr lang="en-US" sz="4800" dirty="0"/>
              <a:t>Ableism Awareness</a:t>
            </a:r>
            <a:endParaRPr dirty="0"/>
          </a:p>
        </p:txBody>
      </p:sp>
      <p:sp>
        <p:nvSpPr>
          <p:cNvPr id="46" name="Google Shape;46;p1"/>
          <p:cNvSpPr txBox="1">
            <a:spLocks noGrp="1"/>
          </p:cNvSpPr>
          <p:nvPr>
            <p:ph type="subTitle" idx="1"/>
          </p:nvPr>
        </p:nvSpPr>
        <p:spPr>
          <a:xfrm>
            <a:off x="6270275" y="4444678"/>
            <a:ext cx="5306100" cy="1968647"/>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chemeClr val="dk1"/>
              </a:buClr>
              <a:buSzPct val="100000"/>
              <a:buNone/>
            </a:pPr>
            <a:r>
              <a:rPr lang="en-US" dirty="0"/>
              <a:t>Erin Metz</a:t>
            </a:r>
            <a:endParaRPr dirty="0"/>
          </a:p>
          <a:p>
            <a:pPr marL="0" lvl="0" indent="0" algn="ctr" rtl="0">
              <a:lnSpc>
                <a:spcPct val="150000"/>
              </a:lnSpc>
              <a:spcBef>
                <a:spcPts val="0"/>
              </a:spcBef>
              <a:spcAft>
                <a:spcPts val="0"/>
              </a:spcAft>
              <a:buClr>
                <a:schemeClr val="dk1"/>
              </a:buClr>
              <a:buSzPct val="100000"/>
              <a:buNone/>
            </a:pPr>
            <a:r>
              <a:rPr lang="en-US" dirty="0"/>
              <a:t>Senior Accessibility Specialist</a:t>
            </a:r>
          </a:p>
          <a:p>
            <a:pPr marL="0" lvl="0" indent="0" algn="ctr" rtl="0">
              <a:lnSpc>
                <a:spcPct val="150000"/>
              </a:lnSpc>
              <a:spcBef>
                <a:spcPts val="0"/>
              </a:spcBef>
              <a:spcAft>
                <a:spcPts val="0"/>
              </a:spcAft>
              <a:buClr>
                <a:schemeClr val="dk1"/>
              </a:buClr>
              <a:buSzPct val="100000"/>
              <a:buNone/>
            </a:pPr>
            <a:r>
              <a:rPr lang="en-US" dirty="0"/>
              <a:t>May 5, 2025</a:t>
            </a:r>
            <a:endParaRPr dirty="0"/>
          </a:p>
          <a:p>
            <a:pPr marL="0" lvl="0" indent="0" algn="ctr" rtl="0">
              <a:lnSpc>
                <a:spcPct val="100000"/>
              </a:lnSpc>
              <a:spcBef>
                <a:spcPts val="1800"/>
              </a:spcBef>
              <a:spcAft>
                <a:spcPts val="0"/>
              </a:spcAft>
              <a:buClr>
                <a:schemeClr val="dk1"/>
              </a:buClr>
              <a:buSzPct val="1000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001B0-EAF5-B6FE-1B83-C5CC698A1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779292-606A-2859-19F6-9E8362AF9F21}"/>
              </a:ext>
            </a:extLst>
          </p:cNvPr>
          <p:cNvSpPr>
            <a:spLocks noGrp="1"/>
          </p:cNvSpPr>
          <p:nvPr>
            <p:ph type="title"/>
          </p:nvPr>
        </p:nvSpPr>
        <p:spPr/>
        <p:txBody>
          <a:bodyPr/>
          <a:lstStyle/>
          <a:p>
            <a:r>
              <a:rPr lang="en-US" dirty="0"/>
              <a:t>Think About It #2</a:t>
            </a:r>
          </a:p>
        </p:txBody>
      </p:sp>
      <p:sp>
        <p:nvSpPr>
          <p:cNvPr id="3" name="Text Placeholder 2">
            <a:extLst>
              <a:ext uri="{FF2B5EF4-FFF2-40B4-BE49-F238E27FC236}">
                <a16:creationId xmlns:a16="http://schemas.microsoft.com/office/drawing/2014/main" id="{D188BCE4-4355-8C30-8958-65D73161FECA}"/>
              </a:ext>
            </a:extLst>
          </p:cNvPr>
          <p:cNvSpPr>
            <a:spLocks noGrp="1"/>
          </p:cNvSpPr>
          <p:nvPr>
            <p:ph type="body" idx="1"/>
          </p:nvPr>
        </p:nvSpPr>
        <p:spPr/>
        <p:txBody>
          <a:bodyPr/>
          <a:lstStyle/>
          <a:p>
            <a:pPr marL="50800" indent="0">
              <a:buNone/>
            </a:pPr>
            <a:r>
              <a:rPr lang="en-US" dirty="0"/>
              <a:t>How many people with disabilities do you know?</a:t>
            </a:r>
          </a:p>
          <a:p>
            <a:pPr marL="50800" indent="0">
              <a:buNone/>
            </a:pPr>
            <a:endParaRPr lang="en-US" dirty="0"/>
          </a:p>
          <a:p>
            <a:r>
              <a:rPr lang="en-US" dirty="0"/>
              <a:t>none</a:t>
            </a:r>
          </a:p>
          <a:p>
            <a:r>
              <a:rPr lang="en-US" dirty="0"/>
              <a:t>1 to 5</a:t>
            </a:r>
          </a:p>
          <a:p>
            <a:r>
              <a:rPr lang="en-US" dirty="0"/>
              <a:t>10 or more</a:t>
            </a:r>
          </a:p>
        </p:txBody>
      </p:sp>
    </p:spTree>
    <p:extLst>
      <p:ext uri="{BB962C8B-B14F-4D97-AF65-F5344CB8AC3E}">
        <p14:creationId xmlns:p14="http://schemas.microsoft.com/office/powerpoint/2010/main" val="1573998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84009" y="18784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dirty="0"/>
              <a:t>Disability Models</a:t>
            </a:r>
            <a:endParaRPr dirty="0"/>
          </a:p>
        </p:txBody>
      </p:sp>
      <p:sp>
        <p:nvSpPr>
          <p:cNvPr id="100" name="Google Shape;100;p16"/>
          <p:cNvSpPr txBox="1">
            <a:spLocks noGrp="1"/>
          </p:cNvSpPr>
          <p:nvPr>
            <p:ph type="body" idx="1"/>
          </p:nvPr>
        </p:nvSpPr>
        <p:spPr>
          <a:xfrm>
            <a:off x="118188" y="1681163"/>
            <a:ext cx="5887615" cy="823912"/>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457200" lvl="0" indent="-228600" algn="l" rtl="0">
              <a:lnSpc>
                <a:spcPct val="100000"/>
              </a:lnSpc>
              <a:spcBef>
                <a:spcPts val="1800"/>
              </a:spcBef>
              <a:spcAft>
                <a:spcPts val="0"/>
              </a:spcAft>
              <a:buClr>
                <a:schemeClr val="dk1"/>
              </a:buClr>
              <a:buSzPts val="2400"/>
              <a:buNone/>
            </a:pPr>
            <a:r>
              <a:rPr lang="en-US" dirty="0"/>
              <a:t>Older Models</a:t>
            </a:r>
            <a:endParaRPr dirty="0"/>
          </a:p>
        </p:txBody>
      </p:sp>
      <p:sp>
        <p:nvSpPr>
          <p:cNvPr id="101" name="Google Shape;101;p16"/>
          <p:cNvSpPr txBox="1">
            <a:spLocks noGrp="1"/>
          </p:cNvSpPr>
          <p:nvPr>
            <p:ph type="body" idx="2"/>
          </p:nvPr>
        </p:nvSpPr>
        <p:spPr>
          <a:xfrm>
            <a:off x="118189" y="2672832"/>
            <a:ext cx="5887616" cy="3354744"/>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rmAutofit fontScale="85000" lnSpcReduction="20000"/>
          </a:bodyPr>
          <a:lstStyle/>
          <a:p>
            <a:pPr marL="457200" lvl="0" indent="-406400" algn="l" rtl="0">
              <a:lnSpc>
                <a:spcPct val="160000"/>
              </a:lnSpc>
              <a:spcBef>
                <a:spcPts val="0"/>
              </a:spcBef>
              <a:spcAft>
                <a:spcPts val="0"/>
              </a:spcAft>
              <a:buSzPct val="117647"/>
              <a:buChar char="▪"/>
            </a:pPr>
            <a:r>
              <a:rPr lang="en-US" dirty="0"/>
              <a:t>Legal Model</a:t>
            </a:r>
            <a:endParaRPr dirty="0"/>
          </a:p>
          <a:p>
            <a:pPr marL="914400" lvl="1" indent="-381000" algn="l" rtl="0">
              <a:lnSpc>
                <a:spcPct val="160000"/>
              </a:lnSpc>
              <a:spcBef>
                <a:spcPts val="600"/>
              </a:spcBef>
              <a:spcAft>
                <a:spcPts val="0"/>
              </a:spcAft>
              <a:buSzPct val="117647"/>
              <a:buChar char="▪"/>
            </a:pPr>
            <a:r>
              <a:rPr lang="en-US" dirty="0"/>
              <a:t>Defined by the ADA</a:t>
            </a:r>
            <a:endParaRPr dirty="0"/>
          </a:p>
          <a:p>
            <a:pPr marL="914400" lvl="1" indent="-381000" algn="l" rtl="0">
              <a:lnSpc>
                <a:spcPct val="160000"/>
              </a:lnSpc>
              <a:spcBef>
                <a:spcPts val="600"/>
              </a:spcBef>
              <a:spcAft>
                <a:spcPts val="0"/>
              </a:spcAft>
              <a:buSzPct val="117647"/>
              <a:buChar char="▪"/>
            </a:pPr>
            <a:r>
              <a:rPr lang="en-US" dirty="0"/>
              <a:t>Guided by compliance</a:t>
            </a:r>
            <a:endParaRPr dirty="0"/>
          </a:p>
          <a:p>
            <a:pPr marL="457200" lvl="0" indent="-406400" algn="l" rtl="0">
              <a:lnSpc>
                <a:spcPct val="160000"/>
              </a:lnSpc>
              <a:spcBef>
                <a:spcPts val="600"/>
              </a:spcBef>
              <a:spcAft>
                <a:spcPts val="0"/>
              </a:spcAft>
              <a:buSzPct val="117647"/>
              <a:buChar char="▪"/>
            </a:pPr>
            <a:r>
              <a:rPr lang="en-US" dirty="0"/>
              <a:t>Medical Model</a:t>
            </a:r>
            <a:endParaRPr dirty="0"/>
          </a:p>
          <a:p>
            <a:pPr marL="914400" lvl="1" indent="-381000" algn="l" rtl="0">
              <a:lnSpc>
                <a:spcPct val="160000"/>
              </a:lnSpc>
              <a:spcBef>
                <a:spcPts val="600"/>
              </a:spcBef>
              <a:spcAft>
                <a:spcPts val="0"/>
              </a:spcAft>
              <a:buSzPct val="117647"/>
              <a:buChar char="▪"/>
            </a:pPr>
            <a:r>
              <a:rPr lang="en-US" dirty="0"/>
              <a:t>Considers disability via diagnosis</a:t>
            </a:r>
            <a:endParaRPr dirty="0"/>
          </a:p>
          <a:p>
            <a:pPr marL="914400" lvl="1" indent="-381000" algn="l" rtl="0">
              <a:lnSpc>
                <a:spcPct val="160000"/>
              </a:lnSpc>
              <a:spcBef>
                <a:spcPts val="600"/>
              </a:spcBef>
              <a:spcAft>
                <a:spcPts val="600"/>
              </a:spcAft>
              <a:buSzPct val="117647"/>
              <a:buChar char="▪"/>
            </a:pPr>
            <a:r>
              <a:rPr lang="en-US" dirty="0"/>
              <a:t>Focus on “fixing” the person</a:t>
            </a:r>
            <a:endParaRPr dirty="0"/>
          </a:p>
        </p:txBody>
      </p:sp>
      <p:sp>
        <p:nvSpPr>
          <p:cNvPr id="102" name="Google Shape;102;p16"/>
          <p:cNvSpPr txBox="1">
            <a:spLocks noGrp="1"/>
          </p:cNvSpPr>
          <p:nvPr>
            <p:ph type="body" idx="3"/>
          </p:nvPr>
        </p:nvSpPr>
        <p:spPr>
          <a:xfrm>
            <a:off x="6172200" y="1681163"/>
            <a:ext cx="5901612" cy="823912"/>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457200" lvl="0" indent="-228600" algn="l" rtl="0">
              <a:lnSpc>
                <a:spcPct val="100000"/>
              </a:lnSpc>
              <a:spcBef>
                <a:spcPts val="1800"/>
              </a:spcBef>
              <a:spcAft>
                <a:spcPts val="0"/>
              </a:spcAft>
              <a:buClr>
                <a:schemeClr val="dk1"/>
              </a:buClr>
              <a:buSzPts val="2400"/>
              <a:buNone/>
            </a:pPr>
            <a:r>
              <a:rPr lang="en-US" dirty="0"/>
              <a:t>Newer Models</a:t>
            </a:r>
            <a:endParaRPr dirty="0"/>
          </a:p>
        </p:txBody>
      </p:sp>
      <p:sp>
        <p:nvSpPr>
          <p:cNvPr id="103" name="Google Shape;103;p16"/>
          <p:cNvSpPr txBox="1">
            <a:spLocks noGrp="1"/>
          </p:cNvSpPr>
          <p:nvPr>
            <p:ph type="body" idx="4"/>
          </p:nvPr>
        </p:nvSpPr>
        <p:spPr>
          <a:xfrm>
            <a:off x="6186195" y="2672832"/>
            <a:ext cx="5887616" cy="3354744"/>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rmAutofit fontScale="77500" lnSpcReduction="20000"/>
          </a:bodyPr>
          <a:lstStyle/>
          <a:p>
            <a:pPr marL="457200" lvl="0" indent="-406400" algn="l" rtl="0">
              <a:lnSpc>
                <a:spcPct val="170000"/>
              </a:lnSpc>
              <a:spcBef>
                <a:spcPts val="0"/>
              </a:spcBef>
              <a:spcAft>
                <a:spcPts val="0"/>
              </a:spcAft>
              <a:buSzPct val="129032"/>
              <a:buChar char="▪"/>
            </a:pPr>
            <a:r>
              <a:rPr lang="en-US" dirty="0"/>
              <a:t>Social Model</a:t>
            </a:r>
            <a:endParaRPr dirty="0"/>
          </a:p>
          <a:p>
            <a:pPr marL="914400" lvl="1" indent="-381000" algn="l" rtl="0">
              <a:lnSpc>
                <a:spcPct val="170000"/>
              </a:lnSpc>
              <a:spcBef>
                <a:spcPts val="600"/>
              </a:spcBef>
              <a:spcAft>
                <a:spcPts val="0"/>
              </a:spcAft>
              <a:buSzPct val="119106"/>
              <a:buChar char="▪"/>
            </a:pPr>
            <a:r>
              <a:rPr lang="en-US" sz="2600" dirty="0"/>
              <a:t>Created by the barriers in society</a:t>
            </a:r>
            <a:endParaRPr dirty="0"/>
          </a:p>
          <a:p>
            <a:pPr marL="457200" lvl="0" indent="-406400" algn="l" rtl="0">
              <a:lnSpc>
                <a:spcPct val="170000"/>
              </a:lnSpc>
              <a:spcBef>
                <a:spcPts val="600"/>
              </a:spcBef>
              <a:spcAft>
                <a:spcPts val="0"/>
              </a:spcAft>
              <a:buSzPct val="129032"/>
              <a:buChar char="▪"/>
            </a:pPr>
            <a:r>
              <a:rPr lang="en-US" dirty="0"/>
              <a:t>Biopsychosocial Model</a:t>
            </a:r>
            <a:endParaRPr dirty="0"/>
          </a:p>
          <a:p>
            <a:pPr marL="914400" lvl="1" indent="-381000" algn="l" rtl="0">
              <a:lnSpc>
                <a:spcPct val="170000"/>
              </a:lnSpc>
              <a:spcBef>
                <a:spcPts val="600"/>
              </a:spcBef>
              <a:spcAft>
                <a:spcPts val="600"/>
              </a:spcAft>
              <a:buSzPct val="129032"/>
              <a:buChar char="▪"/>
            </a:pPr>
            <a:r>
              <a:rPr lang="en-US" dirty="0"/>
              <a:t>Combination of biological &amp; environmental factors and how a person thinks about their own abilities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Disability Statistics &amp; Disclosure</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CCFBB-BE84-AD52-455F-8E358EDA2843}"/>
              </a:ext>
            </a:extLst>
          </p:cNvPr>
          <p:cNvSpPr>
            <a:spLocks noGrp="1"/>
          </p:cNvSpPr>
          <p:nvPr>
            <p:ph type="title"/>
          </p:nvPr>
        </p:nvSpPr>
        <p:spPr/>
        <p:txBody>
          <a:bodyPr/>
          <a:lstStyle/>
          <a:p>
            <a:r>
              <a:rPr lang="en-US" dirty="0"/>
              <a:t>Think About It #3</a:t>
            </a:r>
          </a:p>
        </p:txBody>
      </p:sp>
      <p:sp>
        <p:nvSpPr>
          <p:cNvPr id="5" name="Text Placeholder 4">
            <a:extLst>
              <a:ext uri="{FF2B5EF4-FFF2-40B4-BE49-F238E27FC236}">
                <a16:creationId xmlns:a16="http://schemas.microsoft.com/office/drawing/2014/main" id="{F8AF63DF-01F7-FD0D-E432-E7FC5CB2D6AB}"/>
              </a:ext>
            </a:extLst>
          </p:cNvPr>
          <p:cNvSpPr>
            <a:spLocks noGrp="1"/>
          </p:cNvSpPr>
          <p:nvPr>
            <p:ph type="body" idx="1"/>
          </p:nvPr>
        </p:nvSpPr>
        <p:spPr/>
        <p:txBody>
          <a:bodyPr/>
          <a:lstStyle/>
          <a:p>
            <a:pPr marL="50800" indent="0">
              <a:buNone/>
            </a:pPr>
            <a:r>
              <a:rPr lang="en-US" dirty="0"/>
              <a:t>What approximate percentage of adults in the U.S. have a disability?</a:t>
            </a:r>
          </a:p>
          <a:p>
            <a:pPr marL="565150" indent="-514350">
              <a:buAutoNum type="alphaUcPeriod"/>
            </a:pPr>
            <a:r>
              <a:rPr lang="en-US" dirty="0"/>
              <a:t>5%</a:t>
            </a:r>
          </a:p>
          <a:p>
            <a:pPr marL="565150" indent="-514350">
              <a:buAutoNum type="alphaUcPeriod"/>
            </a:pPr>
            <a:r>
              <a:rPr lang="en-US" dirty="0"/>
              <a:t>15%</a:t>
            </a:r>
          </a:p>
          <a:p>
            <a:pPr marL="565150" indent="-514350">
              <a:buAutoNum type="alphaUcPeriod"/>
            </a:pPr>
            <a:r>
              <a:rPr lang="en-US" dirty="0"/>
              <a:t>25%</a:t>
            </a:r>
          </a:p>
          <a:p>
            <a:pPr marL="565150" indent="-514350">
              <a:buAutoNum type="alphaUcPeriod"/>
            </a:pPr>
            <a:r>
              <a:rPr lang="en-US" dirty="0"/>
              <a:t>55%</a:t>
            </a:r>
          </a:p>
        </p:txBody>
      </p:sp>
    </p:spTree>
    <p:extLst>
      <p:ext uri="{BB962C8B-B14F-4D97-AF65-F5344CB8AC3E}">
        <p14:creationId xmlns:p14="http://schemas.microsoft.com/office/powerpoint/2010/main" val="2312229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B6BAB-E439-B25B-E879-47C745BCB0AB}"/>
              </a:ext>
            </a:extLst>
          </p:cNvPr>
          <p:cNvSpPr>
            <a:spLocks noGrp="1"/>
          </p:cNvSpPr>
          <p:nvPr>
            <p:ph type="title"/>
          </p:nvPr>
        </p:nvSpPr>
        <p:spPr/>
        <p:txBody>
          <a:bodyPr/>
          <a:lstStyle/>
          <a:p>
            <a:r>
              <a:rPr lang="en-US" dirty="0"/>
              <a:t>U.S. Adult Statistics</a:t>
            </a:r>
          </a:p>
        </p:txBody>
      </p:sp>
      <p:pic>
        <p:nvPicPr>
          <p:cNvPr id="8" name="Picture 7" descr="A map of the US with gold and blue figures representing 1 in 4 adults with a disability.">
            <a:extLst>
              <a:ext uri="{FF2B5EF4-FFF2-40B4-BE49-F238E27FC236}">
                <a16:creationId xmlns:a16="http://schemas.microsoft.com/office/drawing/2014/main" id="{50759DD0-433E-630D-560C-D808BAD9512B}"/>
              </a:ext>
            </a:extLst>
          </p:cNvPr>
          <p:cNvPicPr>
            <a:picLocks noChangeAspect="1"/>
          </p:cNvPicPr>
          <p:nvPr/>
        </p:nvPicPr>
        <p:blipFill>
          <a:blip r:embed="rId3"/>
          <a:srcRect l="3597" t="15162" r="4607" b="71919"/>
          <a:stretch/>
        </p:blipFill>
        <p:spPr>
          <a:xfrm>
            <a:off x="129073" y="2037144"/>
            <a:ext cx="5250891" cy="4085864"/>
          </a:xfrm>
          <a:prstGeom prst="rect">
            <a:avLst/>
          </a:prstGeom>
        </p:spPr>
      </p:pic>
      <p:pic>
        <p:nvPicPr>
          <p:cNvPr id="7" name="Picture 6" descr="A bar chart showing percentages of adults in the US with various disabilities. -13.9% have a cognition disability with serious difficulty concentrating, remembering, or making decisions&#10;-12.2% have a mobility disability with serious difficulty walking or climbing stairs&#10;-7.7% have difficulty doing errands alone&#10;-6.2% are deaf or hard of hearing&#10;-5.5% are blind or have other vision disabilities&#10;-3.6% have difficulty with self care">
            <a:extLst>
              <a:ext uri="{FF2B5EF4-FFF2-40B4-BE49-F238E27FC236}">
                <a16:creationId xmlns:a16="http://schemas.microsoft.com/office/drawing/2014/main" id="{A4CEB7F5-DF4E-E55E-EC6B-E176FC81D5D1}"/>
              </a:ext>
            </a:extLst>
          </p:cNvPr>
          <p:cNvPicPr>
            <a:picLocks noChangeAspect="1"/>
          </p:cNvPicPr>
          <p:nvPr/>
        </p:nvPicPr>
        <p:blipFill>
          <a:blip r:embed="rId3"/>
          <a:srcRect l="3465" t="29005" r="3638" b="58546"/>
          <a:stretch/>
        </p:blipFill>
        <p:spPr>
          <a:xfrm>
            <a:off x="5671594" y="2037144"/>
            <a:ext cx="5509549" cy="4082221"/>
          </a:xfrm>
          <a:prstGeom prst="rect">
            <a:avLst/>
          </a:prstGeom>
        </p:spPr>
      </p:pic>
    </p:spTree>
    <p:extLst>
      <p:ext uri="{BB962C8B-B14F-4D97-AF65-F5344CB8AC3E}">
        <p14:creationId xmlns:p14="http://schemas.microsoft.com/office/powerpoint/2010/main" val="305803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175726" y="234496"/>
            <a:ext cx="1152859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Identifying as an IWD to an Employer</a:t>
            </a:r>
            <a:endParaRPr dirty="0"/>
          </a:p>
        </p:txBody>
      </p:sp>
      <p:pic>
        <p:nvPicPr>
          <p:cNvPr id="121" name="Google Shape;121;p25" descr="Pie chart shows 3.2% of employees self-identify as having a disability to their employers. Second pie chart shows 30% of employees have disabilities.">
            <a:hlinkClick r:id="rId3"/>
          </p:cNvPr>
          <p:cNvPicPr preferRelativeResize="0"/>
          <p:nvPr/>
        </p:nvPicPr>
        <p:blipFill rotWithShape="1">
          <a:blip r:embed="rId4">
            <a:alphaModFix/>
          </a:blip>
          <a:srcRect/>
          <a:stretch/>
        </p:blipFill>
        <p:spPr>
          <a:xfrm>
            <a:off x="2547937" y="2217557"/>
            <a:ext cx="7096125" cy="3524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6"/>
          <p:cNvSpPr txBox="1">
            <a:spLocks noGrp="1"/>
          </p:cNvSpPr>
          <p:nvPr>
            <p:ph type="title"/>
          </p:nvPr>
        </p:nvSpPr>
        <p:spPr>
          <a:xfrm>
            <a:off x="157064" y="186378"/>
            <a:ext cx="1181243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Experiences of Employees Who Disclose Disability Status</a:t>
            </a:r>
            <a:endParaRPr dirty="0"/>
          </a:p>
        </p:txBody>
      </p:sp>
      <p:pic>
        <p:nvPicPr>
          <p:cNvPr id="127" name="Google Shape;127;p26" descr="4 pie charts with data. 42% of employees report experiencing misjudgment, 31% insults, 20% avoidance, and 14% discomfort"/>
          <p:cNvPicPr preferRelativeResize="0"/>
          <p:nvPr/>
        </p:nvPicPr>
        <p:blipFill rotWithShape="1">
          <a:blip r:embed="rId3">
            <a:alphaModFix/>
          </a:blip>
          <a:srcRect/>
          <a:stretch/>
        </p:blipFill>
        <p:spPr>
          <a:xfrm>
            <a:off x="1697860" y="2267699"/>
            <a:ext cx="8796280" cy="28066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B150-9F94-36A7-7966-40AC747E86F0}"/>
              </a:ext>
            </a:extLst>
          </p:cNvPr>
          <p:cNvSpPr>
            <a:spLocks noGrp="1"/>
          </p:cNvSpPr>
          <p:nvPr>
            <p:ph type="title"/>
          </p:nvPr>
        </p:nvSpPr>
        <p:spPr/>
        <p:txBody>
          <a:bodyPr/>
          <a:lstStyle/>
          <a:p>
            <a:r>
              <a:rPr lang="en-US" dirty="0"/>
              <a:t>Why These Statistics Are Important</a:t>
            </a:r>
          </a:p>
        </p:txBody>
      </p:sp>
      <p:sp>
        <p:nvSpPr>
          <p:cNvPr id="3" name="Text Placeholder 2">
            <a:extLst>
              <a:ext uri="{FF2B5EF4-FFF2-40B4-BE49-F238E27FC236}">
                <a16:creationId xmlns:a16="http://schemas.microsoft.com/office/drawing/2014/main" id="{945C9E6B-3637-1AAF-4CBA-9A40C9313055}"/>
              </a:ext>
            </a:extLst>
          </p:cNvPr>
          <p:cNvSpPr>
            <a:spLocks noGrp="1"/>
          </p:cNvSpPr>
          <p:nvPr>
            <p:ph type="body" idx="1"/>
          </p:nvPr>
        </p:nvSpPr>
        <p:spPr/>
        <p:txBody>
          <a:bodyPr/>
          <a:lstStyle/>
          <a:p>
            <a:r>
              <a:rPr lang="en-US" dirty="0"/>
              <a:t>IWDs have an unemployment rate that is 4x higher than for individuals without disabilities.</a:t>
            </a:r>
          </a:p>
          <a:p>
            <a:r>
              <a:rPr lang="en-US" dirty="0"/>
              <a:t>The largest minority group in the U.S. and one of the only groups you can join at </a:t>
            </a:r>
            <a:r>
              <a:rPr lang="en-US" i="1" dirty="0"/>
              <a:t>any</a:t>
            </a:r>
            <a:r>
              <a:rPr lang="en-US" dirty="0"/>
              <a:t> time in your life.</a:t>
            </a:r>
          </a:p>
          <a:p>
            <a:r>
              <a:rPr lang="en-US" dirty="0"/>
              <a:t>IWDs are everywhere.</a:t>
            </a:r>
          </a:p>
          <a:p>
            <a:endParaRPr lang="en-US" dirty="0"/>
          </a:p>
        </p:txBody>
      </p:sp>
    </p:spTree>
    <p:extLst>
      <p:ext uri="{BB962C8B-B14F-4D97-AF65-F5344CB8AC3E}">
        <p14:creationId xmlns:p14="http://schemas.microsoft.com/office/powerpoint/2010/main" val="1189480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Ableism</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E0C5D-A2D1-01A3-1D3B-7A04417AF1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3DA2BC-8CC9-C615-D077-7402441D57F3}"/>
              </a:ext>
            </a:extLst>
          </p:cNvPr>
          <p:cNvSpPr>
            <a:spLocks noGrp="1"/>
          </p:cNvSpPr>
          <p:nvPr>
            <p:ph type="title"/>
          </p:nvPr>
        </p:nvSpPr>
        <p:spPr/>
        <p:txBody>
          <a:bodyPr/>
          <a:lstStyle/>
          <a:p>
            <a:r>
              <a:rPr lang="en-US" dirty="0"/>
              <a:t>Think About It #4</a:t>
            </a:r>
          </a:p>
        </p:txBody>
      </p:sp>
      <p:sp>
        <p:nvSpPr>
          <p:cNvPr id="3" name="Text Placeholder 2">
            <a:extLst>
              <a:ext uri="{FF2B5EF4-FFF2-40B4-BE49-F238E27FC236}">
                <a16:creationId xmlns:a16="http://schemas.microsoft.com/office/drawing/2014/main" id="{442ECE4D-E8FB-1D5F-D2B6-067A29AC3C24}"/>
              </a:ext>
            </a:extLst>
          </p:cNvPr>
          <p:cNvSpPr>
            <a:spLocks noGrp="1"/>
          </p:cNvSpPr>
          <p:nvPr>
            <p:ph type="body" idx="1"/>
          </p:nvPr>
        </p:nvSpPr>
        <p:spPr/>
        <p:txBody>
          <a:bodyPr/>
          <a:lstStyle/>
          <a:p>
            <a:pPr marL="50800" indent="0">
              <a:buNone/>
            </a:pPr>
            <a:endParaRPr lang="en-US" dirty="0"/>
          </a:p>
          <a:p>
            <a:r>
              <a:rPr lang="en-US" dirty="0"/>
              <a:t>I know what ableism is</a:t>
            </a:r>
          </a:p>
          <a:p>
            <a:r>
              <a:rPr lang="en-US" dirty="0"/>
              <a:t>I have seen or experienced ableism in the workplace</a:t>
            </a:r>
          </a:p>
        </p:txBody>
      </p:sp>
    </p:spTree>
    <p:extLst>
      <p:ext uri="{BB962C8B-B14F-4D97-AF65-F5344CB8AC3E}">
        <p14:creationId xmlns:p14="http://schemas.microsoft.com/office/powerpoint/2010/main" val="3331042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2"/>
          <p:cNvSpPr txBox="1">
            <a:spLocks noGrp="1"/>
          </p:cNvSpPr>
          <p:nvPr>
            <p:ph type="title"/>
          </p:nvPr>
        </p:nvSpPr>
        <p:spPr>
          <a:xfrm>
            <a:off x="147735" y="197174"/>
            <a:ext cx="996664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Agenda</a:t>
            </a:r>
            <a:endParaRPr dirty="0"/>
          </a:p>
        </p:txBody>
      </p:sp>
      <p:sp>
        <p:nvSpPr>
          <p:cNvPr id="52" name="Google Shape;52;p2"/>
          <p:cNvSpPr txBox="1">
            <a:spLocks noGrp="1"/>
          </p:cNvSpPr>
          <p:nvPr>
            <p:ph type="body" idx="1"/>
          </p:nvPr>
        </p:nvSpPr>
        <p:spPr>
          <a:xfrm>
            <a:off x="147735" y="1782146"/>
            <a:ext cx="11825526" cy="4636941"/>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70000"/>
              </a:lnSpc>
              <a:spcBef>
                <a:spcPts val="1200"/>
              </a:spcBef>
              <a:spcAft>
                <a:spcPts val="0"/>
              </a:spcAft>
              <a:buClr>
                <a:schemeClr val="dk1"/>
              </a:buClr>
              <a:buSzPct val="142857"/>
              <a:buNone/>
            </a:pPr>
            <a:r>
              <a:rPr lang="en-US" dirty="0"/>
              <a:t>The University of Michigan is committed to fostering an inclusive environment where accessibility and the needs of individuals with disabilities are prioritized, ensuring equitable opportunities for all members of our diverse community. This workshop will cover:</a:t>
            </a:r>
          </a:p>
          <a:p>
            <a:pPr marL="228600" lvl="0" indent="-228600" algn="l" rtl="0">
              <a:lnSpc>
                <a:spcPct val="170000"/>
              </a:lnSpc>
              <a:spcBef>
                <a:spcPts val="1200"/>
              </a:spcBef>
              <a:spcAft>
                <a:spcPts val="0"/>
              </a:spcAft>
              <a:buClr>
                <a:schemeClr val="dk1"/>
              </a:buClr>
              <a:buSzPct val="100000"/>
              <a:buFont typeface="Noto Sans Symbols"/>
              <a:buChar char="▪"/>
            </a:pPr>
            <a:r>
              <a:rPr lang="en-US" dirty="0"/>
              <a:t>Background information on the ADA and its protections</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Disability statistics</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Ableism &amp; language etiquette</a:t>
            </a:r>
            <a:endParaRPr dirty="0"/>
          </a:p>
          <a:p>
            <a:pPr marL="228600" lvl="0" indent="-228600" algn="l" rtl="0">
              <a:lnSpc>
                <a:spcPct val="170000"/>
              </a:lnSpc>
              <a:spcBef>
                <a:spcPts val="1200"/>
              </a:spcBef>
              <a:spcAft>
                <a:spcPts val="0"/>
              </a:spcAft>
              <a:buSzPct val="100000"/>
              <a:buChar char="▪"/>
            </a:pPr>
            <a:r>
              <a:rPr lang="en-US" dirty="0"/>
              <a:t>Thinking inclusively</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8"/>
          <p:cNvSpPr txBox="1">
            <a:spLocks noGrp="1"/>
          </p:cNvSpPr>
          <p:nvPr>
            <p:ph type="title"/>
          </p:nvPr>
        </p:nvSpPr>
        <p:spPr>
          <a:xfrm>
            <a:off x="194388" y="20650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What Is Ableism?</a:t>
            </a:r>
            <a:endParaRPr dirty="0"/>
          </a:p>
        </p:txBody>
      </p:sp>
      <p:sp>
        <p:nvSpPr>
          <p:cNvPr id="139" name="Google Shape;139;p28"/>
          <p:cNvSpPr txBox="1">
            <a:spLocks noGrp="1"/>
          </p:cNvSpPr>
          <p:nvPr>
            <p:ph type="body" idx="1"/>
          </p:nvPr>
        </p:nvSpPr>
        <p:spPr>
          <a:xfrm>
            <a:off x="194387" y="1841209"/>
            <a:ext cx="11725085" cy="4140044"/>
          </a:xfrm>
          <a:prstGeom prst="rect">
            <a:avLst/>
          </a:prstGeom>
          <a:noFill/>
          <a:ln>
            <a:noFill/>
          </a:ln>
        </p:spPr>
        <p:txBody>
          <a:bodyPr spcFirstLastPara="1" wrap="square" lIns="91425" tIns="45700" rIns="91425" bIns="45700" anchor="t" anchorCtr="0">
            <a:normAutofit/>
          </a:bodyPr>
          <a:lstStyle/>
          <a:p>
            <a:pPr marL="228600" lvl="0" indent="-228600" algn="l" rtl="0">
              <a:lnSpc>
                <a:spcPct val="160000"/>
              </a:lnSpc>
              <a:spcBef>
                <a:spcPts val="1200"/>
              </a:spcBef>
              <a:spcAft>
                <a:spcPts val="0"/>
              </a:spcAft>
              <a:buClr>
                <a:schemeClr val="dk1"/>
              </a:buClr>
              <a:buSzPts val="2800"/>
              <a:buFont typeface="Noto Sans Symbols"/>
              <a:buChar char="▪"/>
            </a:pPr>
            <a:r>
              <a:rPr lang="en-US" i="1" dirty="0"/>
              <a:t>Ableism: </a:t>
            </a:r>
            <a:r>
              <a:rPr lang="en-US" dirty="0"/>
              <a:t>the discrimination of and social prejudice against people with (or perceived to have) disabilities based on the belief that typical abilities are superior</a:t>
            </a:r>
            <a:endParaRPr dirty="0"/>
          </a:p>
          <a:p>
            <a:pPr marL="228600" lvl="0" indent="-228600" algn="l" rtl="0">
              <a:lnSpc>
                <a:spcPct val="160000"/>
              </a:lnSpc>
              <a:spcBef>
                <a:spcPts val="1200"/>
              </a:spcBef>
              <a:spcAft>
                <a:spcPts val="0"/>
              </a:spcAft>
              <a:buSzPts val="2800"/>
              <a:buChar char="▪"/>
            </a:pPr>
            <a:r>
              <a:rPr lang="en-US" dirty="0"/>
              <a:t>Assumption that individuals need to be fixed</a:t>
            </a:r>
            <a:endParaRPr dirty="0"/>
          </a:p>
          <a:p>
            <a:pPr marL="228600" lvl="0" indent="-228600" algn="l" rtl="0">
              <a:lnSpc>
                <a:spcPct val="160000"/>
              </a:lnSpc>
              <a:spcBef>
                <a:spcPts val="1200"/>
              </a:spcBef>
              <a:spcAft>
                <a:spcPts val="0"/>
              </a:spcAft>
              <a:buClr>
                <a:schemeClr val="dk1"/>
              </a:buClr>
              <a:buSzPts val="2800"/>
              <a:buFont typeface="Noto Sans Symbols"/>
              <a:buChar char="▪"/>
            </a:pPr>
            <a:r>
              <a:rPr lang="en-US" dirty="0"/>
              <a:t>Ableism can be intentional </a:t>
            </a:r>
            <a:r>
              <a:rPr lang="en-US" i="1" dirty="0"/>
              <a:t>or</a:t>
            </a:r>
            <a:r>
              <a:rPr lang="en-US" dirty="0"/>
              <a:t> unintentional</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3"/>
          <p:cNvSpPr txBox="1">
            <a:spLocks noGrp="1"/>
          </p:cNvSpPr>
          <p:nvPr>
            <p:ph type="title"/>
          </p:nvPr>
        </p:nvSpPr>
        <p:spPr>
          <a:xfrm>
            <a:off x="185057" y="19717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Ableist Microaggressions</a:t>
            </a:r>
            <a:endParaRPr dirty="0"/>
          </a:p>
        </p:txBody>
      </p:sp>
      <p:sp>
        <p:nvSpPr>
          <p:cNvPr id="145" name="Google Shape;145;p33"/>
          <p:cNvSpPr txBox="1">
            <a:spLocks noGrp="1"/>
          </p:cNvSpPr>
          <p:nvPr>
            <p:ph type="body" idx="1"/>
          </p:nvPr>
        </p:nvSpPr>
        <p:spPr>
          <a:xfrm>
            <a:off x="185057" y="1775893"/>
            <a:ext cx="11798962" cy="4269905"/>
          </a:xfrm>
          <a:prstGeom prst="rect">
            <a:avLst/>
          </a:prstGeom>
          <a:noFill/>
          <a:ln>
            <a:noFill/>
          </a:ln>
        </p:spPr>
        <p:txBody>
          <a:bodyPr spcFirstLastPara="1" wrap="square" lIns="91425" tIns="45700" rIns="91425" bIns="45700" anchor="t" anchorCtr="0">
            <a:normAutofit fontScale="85000" lnSpcReduction="20000"/>
          </a:bodyPr>
          <a:lstStyle/>
          <a:p>
            <a:pPr marL="457200" lvl="0" indent="-406400" algn="l" rtl="0">
              <a:lnSpc>
                <a:spcPct val="150000"/>
              </a:lnSpc>
              <a:spcBef>
                <a:spcPts val="0"/>
              </a:spcBef>
              <a:spcAft>
                <a:spcPts val="0"/>
              </a:spcAft>
              <a:buSzPct val="117647"/>
              <a:buFont typeface="Arial"/>
              <a:buChar char="•"/>
            </a:pPr>
            <a:r>
              <a:rPr lang="en-US" sz="2800" b="0" i="0" u="none" strike="noStrike" dirty="0">
                <a:solidFill>
                  <a:srgbClr val="00274C"/>
                </a:solidFill>
                <a:latin typeface="Verdana"/>
                <a:ea typeface="Verdana"/>
                <a:cs typeface="Verdana"/>
                <a:sym typeface="Verdana"/>
              </a:rPr>
              <a:t>Questioning whether someone really </a:t>
            </a:r>
            <a:r>
              <a:rPr lang="en-US" sz="2800" b="0" i="1" u="none" strike="noStrike" dirty="0">
                <a:solidFill>
                  <a:srgbClr val="00274C"/>
                </a:solidFill>
                <a:latin typeface="Verdana"/>
                <a:ea typeface="Verdana"/>
                <a:cs typeface="Verdana"/>
                <a:sym typeface="Verdana"/>
              </a:rPr>
              <a:t>needs</a:t>
            </a:r>
            <a:r>
              <a:rPr lang="en-US" sz="2800" b="0" i="0" u="none" strike="noStrike" dirty="0">
                <a:solidFill>
                  <a:srgbClr val="00274C"/>
                </a:solidFill>
                <a:latin typeface="Verdana"/>
                <a:ea typeface="Verdana"/>
                <a:cs typeface="Verdana"/>
                <a:sym typeface="Verdana"/>
              </a:rPr>
              <a:t> an assistive device or any other type of accommodation.</a:t>
            </a:r>
            <a:endParaRPr sz="2800" b="0" i="0" u="none" strike="noStrike" dirty="0">
              <a:solidFill>
                <a:srgbClr val="00274C"/>
              </a:solidFill>
              <a:latin typeface="Noto Sans Symbols"/>
              <a:ea typeface="Noto Sans Symbols"/>
              <a:cs typeface="Noto Sans Symbols"/>
              <a:sym typeface="Noto Sans Symbols"/>
            </a:endParaRPr>
          </a:p>
          <a:p>
            <a:pPr marL="742950" lvl="1" indent="-285750" algn="l" rtl="0">
              <a:lnSpc>
                <a:spcPct val="150000"/>
              </a:lnSpc>
              <a:spcBef>
                <a:spcPts val="1200"/>
              </a:spcBef>
              <a:spcAft>
                <a:spcPts val="0"/>
              </a:spcAft>
              <a:buSzPct val="117647"/>
              <a:buFont typeface="Arial"/>
              <a:buChar char="•"/>
            </a:pPr>
            <a:r>
              <a:rPr lang="en-US" sz="2400" b="0" i="0" u="none" strike="noStrike" dirty="0">
                <a:solidFill>
                  <a:srgbClr val="00274C"/>
                </a:solidFill>
                <a:latin typeface="Verdana"/>
                <a:ea typeface="Verdana"/>
                <a:cs typeface="Verdana"/>
                <a:sym typeface="Verdana"/>
              </a:rPr>
              <a:t>“</a:t>
            </a:r>
            <a:r>
              <a:rPr lang="en-US" dirty="0">
                <a:solidFill>
                  <a:srgbClr val="00274C"/>
                </a:solidFill>
                <a:latin typeface="Verdana"/>
                <a:ea typeface="Verdana"/>
                <a:cs typeface="Verdana"/>
                <a:sym typeface="Verdana"/>
              </a:rPr>
              <a:t>Do you even need that cane, you seem fine.”</a:t>
            </a:r>
            <a:endParaRPr sz="2400" b="0" i="0" u="none" strike="noStrike" dirty="0">
              <a:solidFill>
                <a:srgbClr val="00274C"/>
              </a:solidFill>
              <a:latin typeface="Noto Sans Symbols"/>
              <a:ea typeface="Noto Sans Symbols"/>
              <a:cs typeface="Noto Sans Symbols"/>
              <a:sym typeface="Noto Sans Symbols"/>
            </a:endParaRPr>
          </a:p>
          <a:p>
            <a:pPr marL="457200" lvl="0" indent="-406400" algn="l" rtl="0">
              <a:lnSpc>
                <a:spcPct val="150000"/>
              </a:lnSpc>
              <a:spcBef>
                <a:spcPts val="1200"/>
              </a:spcBef>
              <a:spcAft>
                <a:spcPts val="0"/>
              </a:spcAft>
              <a:buSzPct val="117647"/>
              <a:buFont typeface="Arial"/>
              <a:buChar char="•"/>
            </a:pPr>
            <a:r>
              <a:rPr lang="en-US" sz="2800" b="0" i="0" u="none" strike="noStrike" dirty="0">
                <a:solidFill>
                  <a:srgbClr val="00274C"/>
                </a:solidFill>
                <a:latin typeface="Verdana"/>
                <a:ea typeface="Verdana"/>
                <a:cs typeface="Verdana"/>
                <a:sym typeface="Verdana"/>
              </a:rPr>
              <a:t>Interrupting or finishing sentences because someone is taking too long.</a:t>
            </a:r>
            <a:endParaRPr sz="2800" b="0" i="0" u="none" strike="noStrike" dirty="0">
              <a:solidFill>
                <a:srgbClr val="00274C"/>
              </a:solidFill>
              <a:latin typeface="Noto Sans Symbols"/>
              <a:ea typeface="Noto Sans Symbols"/>
              <a:cs typeface="Noto Sans Symbols"/>
              <a:sym typeface="Noto Sans Symbols"/>
            </a:endParaRPr>
          </a:p>
          <a:p>
            <a:pPr marL="457200" lvl="0" indent="-406400" algn="l" rtl="0">
              <a:lnSpc>
                <a:spcPct val="150000"/>
              </a:lnSpc>
              <a:spcBef>
                <a:spcPts val="1200"/>
              </a:spcBef>
              <a:spcAft>
                <a:spcPts val="0"/>
              </a:spcAft>
              <a:buSzPct val="117647"/>
              <a:buFont typeface="Arial"/>
              <a:buChar char="•"/>
            </a:pPr>
            <a:r>
              <a:rPr lang="en-US" sz="2800" b="0" i="0" u="none" strike="noStrike" dirty="0">
                <a:solidFill>
                  <a:srgbClr val="00274C"/>
                </a:solidFill>
                <a:latin typeface="Verdana"/>
                <a:ea typeface="Verdana"/>
                <a:cs typeface="Verdana"/>
                <a:sym typeface="Verdana"/>
              </a:rPr>
              <a:t>Using condescending or louder voices to explain something.</a:t>
            </a:r>
            <a:endParaRPr sz="2800" b="0" i="0" u="none" strike="noStrike" dirty="0">
              <a:solidFill>
                <a:srgbClr val="00274C"/>
              </a:solidFill>
              <a:latin typeface="Noto Sans Symbols"/>
              <a:ea typeface="Noto Sans Symbols"/>
              <a:cs typeface="Noto Sans Symbols"/>
              <a:sym typeface="Noto Sans Symbols"/>
            </a:endParaRPr>
          </a:p>
          <a:p>
            <a:pPr marL="457200" lvl="0" indent="-406400" algn="l" rtl="0">
              <a:lnSpc>
                <a:spcPct val="150000"/>
              </a:lnSpc>
              <a:spcBef>
                <a:spcPts val="1200"/>
              </a:spcBef>
              <a:spcAft>
                <a:spcPts val="0"/>
              </a:spcAft>
              <a:buSzPct val="117647"/>
              <a:buFont typeface="Arial"/>
              <a:buChar char="•"/>
            </a:pPr>
            <a:r>
              <a:rPr lang="en-US" sz="2800" b="0" i="0" u="none" strike="noStrike" dirty="0">
                <a:solidFill>
                  <a:srgbClr val="00274C"/>
                </a:solidFill>
                <a:latin typeface="Verdana"/>
                <a:ea typeface="Verdana"/>
                <a:cs typeface="Verdana"/>
                <a:sym typeface="Verdana"/>
              </a:rPr>
              <a:t>Requiring everyone to participate in the same way.</a:t>
            </a:r>
            <a:endParaRPr sz="2800" b="0" i="0" u="none" strike="noStrike" dirty="0">
              <a:solidFill>
                <a:srgbClr val="00274C"/>
              </a:solidFill>
              <a:latin typeface="Noto Sans Symbols"/>
              <a:ea typeface="Noto Sans Symbols"/>
              <a:cs typeface="Noto Sans Symbols"/>
              <a:sym typeface="Noto Sans Symbols"/>
            </a:endParaRPr>
          </a:p>
          <a:p>
            <a:pPr marL="742950" lvl="1" indent="-285750" algn="l" rtl="0">
              <a:lnSpc>
                <a:spcPct val="150000"/>
              </a:lnSpc>
              <a:spcBef>
                <a:spcPts val="1200"/>
              </a:spcBef>
              <a:spcAft>
                <a:spcPts val="600"/>
              </a:spcAft>
              <a:buSzPct val="117647"/>
              <a:buFont typeface="Arial"/>
              <a:buChar char="•"/>
            </a:pPr>
            <a:r>
              <a:rPr lang="en-US" sz="2400" b="0" i="0" u="none" strike="noStrike" dirty="0">
                <a:solidFill>
                  <a:srgbClr val="00274C"/>
                </a:solidFill>
                <a:latin typeface="Verdana"/>
                <a:ea typeface="Verdana"/>
                <a:cs typeface="Verdana"/>
                <a:sym typeface="Verdana"/>
              </a:rPr>
              <a:t>“Everyone needs to turn their cameras on in this meeting.”</a:t>
            </a:r>
            <a:endParaRPr sz="2400" b="0" i="0" u="none" strike="noStrike" dirty="0">
              <a:solidFill>
                <a:srgbClr val="00274C"/>
              </a:solidFill>
              <a:latin typeface="Noto Sans Symbols"/>
              <a:ea typeface="Noto Sans Symbols"/>
              <a:cs typeface="Noto Sans Symbols"/>
              <a:sym typeface="Noto Sans Symbol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4"/>
          <p:cNvSpPr txBox="1">
            <a:spLocks noGrp="1"/>
          </p:cNvSpPr>
          <p:nvPr>
            <p:ph type="title"/>
          </p:nvPr>
        </p:nvSpPr>
        <p:spPr>
          <a:xfrm>
            <a:off x="129073" y="153242"/>
            <a:ext cx="1138322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dirty="0"/>
              <a:t>Microaggressions in Daily Life </a:t>
            </a:r>
            <a:r>
              <a:rPr lang="en-US" sz="3000" dirty="0"/>
              <a:t>(1 of 2)</a:t>
            </a:r>
            <a:endParaRPr dirty="0"/>
          </a:p>
        </p:txBody>
      </p:sp>
      <p:sp>
        <p:nvSpPr>
          <p:cNvPr id="152" name="Google Shape;152;p44"/>
          <p:cNvSpPr txBox="1">
            <a:spLocks noGrp="1"/>
          </p:cNvSpPr>
          <p:nvPr>
            <p:ph type="body" idx="1"/>
          </p:nvPr>
        </p:nvSpPr>
        <p:spPr>
          <a:xfrm>
            <a:off x="129073" y="1785225"/>
            <a:ext cx="11926078" cy="4251681"/>
          </a:xfrm>
          <a:prstGeom prst="rect">
            <a:avLst/>
          </a:prstGeom>
          <a:noFill/>
          <a:ln>
            <a:noFill/>
          </a:ln>
        </p:spPr>
        <p:txBody>
          <a:bodyPr spcFirstLastPara="1" wrap="square" lIns="91425" tIns="45700" rIns="91425" bIns="45700" anchor="t" anchorCtr="0">
            <a:normAutofit/>
          </a:bodyPr>
          <a:lstStyle/>
          <a:p>
            <a:pPr marL="457200" lvl="0" indent="-406400" algn="l" rtl="0">
              <a:lnSpc>
                <a:spcPct val="150000"/>
              </a:lnSpc>
              <a:spcBef>
                <a:spcPts val="0"/>
              </a:spcBef>
              <a:spcAft>
                <a:spcPts val="0"/>
              </a:spcAft>
              <a:buClr>
                <a:schemeClr val="dk1"/>
              </a:buClr>
              <a:buSzPts val="2800"/>
              <a:buFont typeface="Noto Sans Symbols"/>
              <a:buChar char="▪"/>
            </a:pPr>
            <a:r>
              <a:rPr lang="en-US" dirty="0"/>
              <a:t>Denial of personal identity: </a:t>
            </a:r>
            <a:endParaRPr dirty="0"/>
          </a:p>
          <a:p>
            <a:pPr marL="914400" lvl="1" indent="-381000" algn="l" rtl="0">
              <a:lnSpc>
                <a:spcPct val="100000"/>
              </a:lnSpc>
              <a:spcBef>
                <a:spcPts val="2400"/>
              </a:spcBef>
              <a:spcAft>
                <a:spcPts val="0"/>
              </a:spcAft>
              <a:buSzPts val="2400"/>
              <a:buChar char="▪"/>
            </a:pPr>
            <a:r>
              <a:rPr lang="en-US" dirty="0"/>
              <a:t>“I can’t believe you have a family.”</a:t>
            </a:r>
            <a:endParaRPr dirty="0"/>
          </a:p>
          <a:p>
            <a:pPr marL="457200" lvl="0" indent="-406400" algn="l" rtl="0">
              <a:lnSpc>
                <a:spcPct val="150000"/>
              </a:lnSpc>
              <a:spcBef>
                <a:spcPts val="0"/>
              </a:spcBef>
              <a:spcAft>
                <a:spcPts val="0"/>
              </a:spcAft>
              <a:buClr>
                <a:schemeClr val="dk1"/>
              </a:buClr>
              <a:buSzPts val="2800"/>
              <a:buFont typeface="Noto Sans Symbols"/>
              <a:buChar char="▪"/>
            </a:pPr>
            <a:r>
              <a:rPr lang="en-US" dirty="0"/>
              <a:t>Denial of disability experience: </a:t>
            </a:r>
            <a:endParaRPr dirty="0"/>
          </a:p>
          <a:p>
            <a:pPr marL="914400" lvl="1" indent="-381000" algn="l" rtl="0">
              <a:lnSpc>
                <a:spcPct val="100000"/>
              </a:lnSpc>
              <a:spcBef>
                <a:spcPts val="2400"/>
              </a:spcBef>
              <a:spcAft>
                <a:spcPts val="0"/>
              </a:spcAft>
              <a:buSzPts val="2400"/>
              <a:buChar char="▪"/>
            </a:pPr>
            <a:r>
              <a:rPr lang="en-US" dirty="0"/>
              <a:t>“We are all disabled in some way.”</a:t>
            </a:r>
            <a:endParaRPr dirty="0"/>
          </a:p>
          <a:p>
            <a:pPr marL="457200" lvl="0" indent="-406400" algn="l" rtl="0">
              <a:lnSpc>
                <a:spcPct val="150000"/>
              </a:lnSpc>
              <a:spcBef>
                <a:spcPts val="0"/>
              </a:spcBef>
              <a:spcAft>
                <a:spcPts val="0"/>
              </a:spcAft>
              <a:buClr>
                <a:schemeClr val="dk1"/>
              </a:buClr>
              <a:buSzPts val="2800"/>
              <a:buFont typeface="Noto Sans Symbols"/>
              <a:buChar char="▪"/>
            </a:pPr>
            <a:r>
              <a:rPr lang="en-US" dirty="0"/>
              <a:t>Denial of privacy: </a:t>
            </a:r>
            <a:endParaRPr dirty="0"/>
          </a:p>
          <a:p>
            <a:pPr marL="914400" lvl="1" indent="-381000" algn="l" rtl="0">
              <a:lnSpc>
                <a:spcPct val="100000"/>
              </a:lnSpc>
              <a:spcBef>
                <a:spcPts val="2400"/>
              </a:spcBef>
              <a:spcAft>
                <a:spcPts val="0"/>
              </a:spcAft>
              <a:buSzPts val="2400"/>
              <a:buChar char="▪"/>
            </a:pPr>
            <a:r>
              <a:rPr lang="en-US" dirty="0"/>
              <a:t>“What’s wrong with you?”</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5"/>
          <p:cNvSpPr txBox="1">
            <a:spLocks noGrp="1"/>
          </p:cNvSpPr>
          <p:nvPr>
            <p:ph type="title"/>
          </p:nvPr>
        </p:nvSpPr>
        <p:spPr>
          <a:xfrm>
            <a:off x="129073" y="153242"/>
            <a:ext cx="1132835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dirty="0"/>
              <a:t>Microaggressions in Daily Life </a:t>
            </a:r>
            <a:r>
              <a:rPr lang="en-US" sz="3000" dirty="0"/>
              <a:t>(2 of 2)</a:t>
            </a:r>
            <a:endParaRPr dirty="0"/>
          </a:p>
        </p:txBody>
      </p:sp>
      <p:sp>
        <p:nvSpPr>
          <p:cNvPr id="159" name="Google Shape;159;p45"/>
          <p:cNvSpPr txBox="1">
            <a:spLocks noGrp="1"/>
          </p:cNvSpPr>
          <p:nvPr>
            <p:ph type="body" idx="1"/>
          </p:nvPr>
        </p:nvSpPr>
        <p:spPr>
          <a:xfrm>
            <a:off x="129073" y="1785225"/>
            <a:ext cx="11926078" cy="4251681"/>
          </a:xfrm>
          <a:prstGeom prst="rect">
            <a:avLst/>
          </a:prstGeom>
          <a:noFill/>
          <a:ln>
            <a:noFill/>
          </a:ln>
        </p:spPr>
        <p:txBody>
          <a:bodyPr spcFirstLastPara="1" wrap="square" lIns="91425" tIns="45700" rIns="91425" bIns="45700" anchor="t" anchorCtr="0">
            <a:normAutofit fontScale="77500" lnSpcReduction="20000"/>
          </a:bodyPr>
          <a:lstStyle/>
          <a:p>
            <a:pPr marL="457200" lvl="0" indent="-406400" algn="l" rtl="0">
              <a:lnSpc>
                <a:spcPct val="170000"/>
              </a:lnSpc>
              <a:spcBef>
                <a:spcPts val="0"/>
              </a:spcBef>
              <a:spcAft>
                <a:spcPts val="0"/>
              </a:spcAft>
              <a:buSzPct val="117647"/>
              <a:buChar char="▪"/>
            </a:pPr>
            <a:r>
              <a:rPr lang="en-US" dirty="0"/>
              <a:t>Helplessness: </a:t>
            </a:r>
          </a:p>
          <a:p>
            <a:pPr lvl="1" indent="-406400">
              <a:lnSpc>
                <a:spcPct val="170000"/>
              </a:lnSpc>
              <a:spcBef>
                <a:spcPts val="0"/>
              </a:spcBef>
              <a:buSzPct val="117647"/>
            </a:pPr>
            <a:r>
              <a:rPr lang="en-US" dirty="0"/>
              <a:t>Someone grabbing your arm and leading you to the door.</a:t>
            </a:r>
            <a:endParaRPr dirty="0"/>
          </a:p>
          <a:p>
            <a:pPr marL="457200" lvl="0" indent="-406400" algn="l" rtl="0">
              <a:lnSpc>
                <a:spcPct val="170000"/>
              </a:lnSpc>
              <a:spcBef>
                <a:spcPts val="0"/>
              </a:spcBef>
              <a:spcAft>
                <a:spcPts val="0"/>
              </a:spcAft>
              <a:buSzPct val="117647"/>
              <a:buChar char="▪"/>
            </a:pPr>
            <a:r>
              <a:rPr lang="en-US" dirty="0"/>
              <a:t>Secondary gain: </a:t>
            </a:r>
          </a:p>
          <a:p>
            <a:pPr lvl="1" indent="-406400">
              <a:lnSpc>
                <a:spcPct val="170000"/>
              </a:lnSpc>
              <a:spcBef>
                <a:spcPts val="0"/>
              </a:spcBef>
              <a:buSzPct val="117647"/>
            </a:pPr>
            <a:r>
              <a:rPr lang="en-US" dirty="0"/>
              <a:t>“We raised enough money to get that wheelchair for you!”</a:t>
            </a:r>
          </a:p>
          <a:p>
            <a:pPr marL="457200" lvl="0" indent="-406400" algn="l" rtl="0">
              <a:lnSpc>
                <a:spcPct val="170000"/>
              </a:lnSpc>
              <a:spcBef>
                <a:spcPts val="0"/>
              </a:spcBef>
              <a:spcAft>
                <a:spcPts val="0"/>
              </a:spcAft>
              <a:buSzPct val="108108"/>
              <a:buChar char="▪"/>
            </a:pPr>
            <a:r>
              <a:rPr lang="en-US" dirty="0"/>
              <a:t>Infantilization: </a:t>
            </a:r>
          </a:p>
          <a:p>
            <a:pPr marL="914400" lvl="1" indent="-381000" algn="l" rtl="0">
              <a:lnSpc>
                <a:spcPct val="170000"/>
              </a:lnSpc>
              <a:spcBef>
                <a:spcPts val="600"/>
              </a:spcBef>
              <a:spcAft>
                <a:spcPts val="0"/>
              </a:spcAft>
              <a:buSzPct val="108108"/>
              <a:buChar char="▪"/>
            </a:pPr>
            <a:r>
              <a:rPr lang="en-US" dirty="0"/>
              <a:t>I’ll do that for you.</a:t>
            </a:r>
          </a:p>
          <a:p>
            <a:pPr marL="457200" lvl="0" indent="-406400" algn="l" rtl="0">
              <a:lnSpc>
                <a:spcPct val="170000"/>
              </a:lnSpc>
              <a:spcBef>
                <a:spcPts val="600"/>
              </a:spcBef>
              <a:spcAft>
                <a:spcPts val="0"/>
              </a:spcAft>
              <a:buSzPct val="108108"/>
              <a:buChar char="▪"/>
            </a:pPr>
            <a:r>
              <a:rPr lang="en-US" dirty="0"/>
              <a:t>Patronization: </a:t>
            </a:r>
          </a:p>
          <a:p>
            <a:pPr marL="914400" lvl="1" indent="-381000" algn="l" rtl="0">
              <a:lnSpc>
                <a:spcPct val="170000"/>
              </a:lnSpc>
              <a:spcBef>
                <a:spcPts val="600"/>
              </a:spcBef>
              <a:spcAft>
                <a:spcPts val="0"/>
              </a:spcAft>
              <a:buSzPct val="108108"/>
              <a:buChar char="▪"/>
            </a:pPr>
            <a:r>
              <a:rPr lang="en-US" dirty="0"/>
              <a:t>“You are so inspiring.”</a:t>
            </a:r>
            <a:endParaRPr dirty="0"/>
          </a:p>
          <a:p>
            <a:pPr marL="457200" lvl="0" indent="-406400" algn="l" rtl="0">
              <a:lnSpc>
                <a:spcPct val="170000"/>
              </a:lnSpc>
              <a:spcBef>
                <a:spcPts val="0"/>
              </a:spcBef>
              <a:spcAft>
                <a:spcPts val="0"/>
              </a:spcAft>
              <a:buSzPct val="117647"/>
              <a:buChar char="▪"/>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7"/>
          <p:cNvSpPr txBox="1">
            <a:spLocks noGrp="1"/>
          </p:cNvSpPr>
          <p:nvPr>
            <p:ph type="title"/>
          </p:nvPr>
        </p:nvSpPr>
        <p:spPr>
          <a:xfrm>
            <a:off x="129073" y="0"/>
            <a:ext cx="11804426" cy="158573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dirty="0"/>
              <a:t>Most Common Microaggressions I Hear</a:t>
            </a:r>
            <a:endParaRPr dirty="0"/>
          </a:p>
        </p:txBody>
      </p:sp>
      <p:sp>
        <p:nvSpPr>
          <p:cNvPr id="173" name="Google Shape;173;p67"/>
          <p:cNvSpPr txBox="1">
            <a:spLocks noGrp="1"/>
          </p:cNvSpPr>
          <p:nvPr>
            <p:ph type="body" idx="1"/>
          </p:nvPr>
        </p:nvSpPr>
        <p:spPr>
          <a:xfrm>
            <a:off x="129073" y="1785225"/>
            <a:ext cx="11926078" cy="4251681"/>
          </a:xfrm>
          <a:prstGeom prst="rect">
            <a:avLst/>
          </a:prstGeom>
          <a:noFill/>
          <a:ln>
            <a:noFill/>
          </a:ln>
        </p:spPr>
        <p:txBody>
          <a:bodyPr spcFirstLastPara="1" wrap="square" lIns="91425" tIns="45700" rIns="91425" bIns="45700" anchor="t" anchorCtr="0">
            <a:normAutofit lnSpcReduction="10000"/>
          </a:bodyPr>
          <a:lstStyle/>
          <a:p>
            <a:pPr marL="457200" lvl="0" indent="-406400" algn="l" rtl="0">
              <a:spcAft>
                <a:spcPts val="1200"/>
              </a:spcAft>
              <a:buClr>
                <a:schemeClr val="dk1"/>
              </a:buClr>
              <a:buSzPts val="2800"/>
              <a:buFont typeface="Noto Sans Symbols"/>
              <a:buChar char="▪"/>
            </a:pPr>
            <a:r>
              <a:rPr lang="en-US" dirty="0"/>
              <a:t>Why do I need to make this accessible? It’s extra work for me to do this task.</a:t>
            </a:r>
            <a:endParaRPr dirty="0"/>
          </a:p>
          <a:p>
            <a:pPr marL="914400" lvl="1" indent="-381000" algn="l" rtl="0">
              <a:lnSpc>
                <a:spcPct val="150000"/>
              </a:lnSpc>
              <a:spcBef>
                <a:spcPts val="0"/>
              </a:spcBef>
              <a:spcAft>
                <a:spcPts val="1200"/>
              </a:spcAft>
              <a:buSzPts val="2400"/>
              <a:buChar char="▪"/>
            </a:pPr>
            <a:r>
              <a:rPr lang="en-US" dirty="0"/>
              <a:t>Reframe: The work is not complete until it is accessible. </a:t>
            </a:r>
            <a:endParaRPr dirty="0"/>
          </a:p>
          <a:p>
            <a:pPr marL="457200" lvl="0" indent="-406400" algn="l" rtl="0">
              <a:spcAft>
                <a:spcPts val="1200"/>
              </a:spcAft>
              <a:buClr>
                <a:schemeClr val="dk1"/>
              </a:buClr>
              <a:buSzPts val="2800"/>
              <a:buFont typeface="Noto Sans Symbols"/>
              <a:buChar char="▪"/>
            </a:pPr>
            <a:r>
              <a:rPr lang="en-US" dirty="0"/>
              <a:t>There’s an accessible path on the other side of the building, why do we need a closer entrance?</a:t>
            </a:r>
            <a:endParaRPr dirty="0"/>
          </a:p>
          <a:p>
            <a:pPr marL="914400" lvl="1" indent="-381000" algn="l" rtl="0">
              <a:lnSpc>
                <a:spcPct val="150000"/>
              </a:lnSpc>
              <a:spcBef>
                <a:spcPts val="0"/>
              </a:spcBef>
              <a:spcAft>
                <a:spcPts val="1200"/>
              </a:spcAft>
              <a:buSzPts val="2400"/>
              <a:buChar char="▪"/>
            </a:pPr>
            <a:r>
              <a:rPr lang="en-US" dirty="0"/>
              <a:t>Reframe: Everyone should be allowed equal access.</a:t>
            </a:r>
            <a:endParaRPr dirty="0"/>
          </a:p>
          <a:p>
            <a:pPr marL="457200" lvl="0" indent="-228600" algn="l" rtl="0">
              <a:lnSpc>
                <a:spcPct val="150000"/>
              </a:lnSpc>
              <a:spcBef>
                <a:spcPts val="0"/>
              </a:spcBef>
              <a:spcAft>
                <a:spcPts val="600"/>
              </a:spcAft>
              <a:buClr>
                <a:schemeClr val="dk1"/>
              </a:buClr>
              <a:buSzPts val="2800"/>
              <a:buFont typeface="Noto Sans Symbols"/>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4"/>
          <p:cNvSpPr txBox="1">
            <a:spLocks noGrp="1"/>
          </p:cNvSpPr>
          <p:nvPr>
            <p:ph type="title"/>
          </p:nvPr>
        </p:nvSpPr>
        <p:spPr>
          <a:xfrm>
            <a:off x="185057" y="15985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Replacing Microaggressions with Microaffirmations</a:t>
            </a:r>
            <a:endParaRPr dirty="0"/>
          </a:p>
        </p:txBody>
      </p:sp>
      <p:sp>
        <p:nvSpPr>
          <p:cNvPr id="179" name="Google Shape;179;p34"/>
          <p:cNvSpPr txBox="1">
            <a:spLocks noGrp="1"/>
          </p:cNvSpPr>
          <p:nvPr>
            <p:ph type="body" idx="1"/>
          </p:nvPr>
        </p:nvSpPr>
        <p:spPr>
          <a:xfrm>
            <a:off x="259701" y="1841209"/>
            <a:ext cx="11649013" cy="4140043"/>
          </a:xfrm>
          <a:prstGeom prst="rect">
            <a:avLst/>
          </a:prstGeom>
          <a:noFill/>
          <a:ln>
            <a:noFill/>
          </a:ln>
        </p:spPr>
        <p:txBody>
          <a:bodyPr spcFirstLastPara="1" wrap="square" lIns="91425" tIns="45700" rIns="91425" bIns="45700" anchor="t" anchorCtr="0">
            <a:normAutofit fontScale="92500" lnSpcReduction="20000"/>
          </a:bodyPr>
          <a:lstStyle/>
          <a:p>
            <a:pPr marL="457200" lvl="0" indent="-406400" algn="l" rtl="0">
              <a:lnSpc>
                <a:spcPct val="150000"/>
              </a:lnSpc>
              <a:spcBef>
                <a:spcPts val="0"/>
              </a:spcBef>
              <a:spcAft>
                <a:spcPts val="0"/>
              </a:spcAft>
              <a:buSzPct val="108108"/>
              <a:buFont typeface="Arial"/>
              <a:buChar char="•"/>
            </a:pPr>
            <a:r>
              <a:rPr lang="en-US" sz="2800" b="0" i="0" u="none" strike="noStrike" dirty="0">
                <a:solidFill>
                  <a:srgbClr val="00274C"/>
                </a:solidFill>
                <a:latin typeface="Verdana"/>
                <a:ea typeface="Verdana"/>
                <a:cs typeface="Verdana"/>
                <a:sym typeface="Verdana"/>
              </a:rPr>
              <a:t>Be considerate about how information is processed and received.</a:t>
            </a:r>
            <a:endParaRPr sz="2800" b="0" i="0" u="none" strike="noStrike" dirty="0">
              <a:solidFill>
                <a:srgbClr val="00274C"/>
              </a:solidFill>
              <a:latin typeface="Noto Sans Symbols"/>
              <a:ea typeface="Noto Sans Symbols"/>
              <a:cs typeface="Noto Sans Symbols"/>
              <a:sym typeface="Noto Sans Symbols"/>
            </a:endParaRPr>
          </a:p>
          <a:p>
            <a:pPr marL="742950" lvl="1" indent="-285750" algn="l" rtl="0">
              <a:lnSpc>
                <a:spcPct val="150000"/>
              </a:lnSpc>
              <a:spcBef>
                <a:spcPts val="600"/>
              </a:spcBef>
              <a:spcAft>
                <a:spcPts val="0"/>
              </a:spcAft>
              <a:buSzPct val="108108"/>
              <a:buFont typeface="Arial"/>
              <a:buChar char="•"/>
            </a:pPr>
            <a:r>
              <a:rPr lang="en-US" sz="2400" b="0" i="0" u="none" strike="noStrike" dirty="0">
                <a:solidFill>
                  <a:srgbClr val="00274C"/>
                </a:solidFill>
                <a:latin typeface="Verdana"/>
                <a:ea typeface="Verdana"/>
                <a:cs typeface="Verdana"/>
                <a:sym typeface="Verdana"/>
              </a:rPr>
              <a:t>Reading, hearing, seeing, experiencing, or multiple concurrent modalities. </a:t>
            </a:r>
            <a:endParaRPr sz="2400" b="0" i="0" u="none" strike="noStrike" dirty="0">
              <a:solidFill>
                <a:srgbClr val="00274C"/>
              </a:solidFill>
              <a:latin typeface="Noto Sans Symbols"/>
              <a:ea typeface="Noto Sans Symbols"/>
              <a:cs typeface="Noto Sans Symbols"/>
              <a:sym typeface="Noto Sans Symbols"/>
            </a:endParaRPr>
          </a:p>
          <a:p>
            <a:pPr marL="457200" lvl="0" indent="-406400" algn="l" rtl="0">
              <a:lnSpc>
                <a:spcPct val="150000"/>
              </a:lnSpc>
              <a:spcBef>
                <a:spcPts val="600"/>
              </a:spcBef>
              <a:spcAft>
                <a:spcPts val="0"/>
              </a:spcAft>
              <a:buSzPct val="108108"/>
              <a:buFont typeface="Arial"/>
              <a:buChar char="•"/>
            </a:pPr>
            <a:r>
              <a:rPr lang="en-US" sz="2800" b="0" i="0" u="none" strike="noStrike" dirty="0">
                <a:solidFill>
                  <a:srgbClr val="00274C"/>
                </a:solidFill>
                <a:latin typeface="Verdana"/>
                <a:ea typeface="Verdana"/>
                <a:cs typeface="Verdana"/>
                <a:sym typeface="Verdana"/>
              </a:rPr>
              <a:t>Create an environment where someone doesn’t need to ask for accessibility.</a:t>
            </a:r>
            <a:endParaRPr sz="2800" b="0" i="0" u="none" strike="noStrike" dirty="0">
              <a:solidFill>
                <a:srgbClr val="00274C"/>
              </a:solidFill>
              <a:latin typeface="Noto Sans Symbols"/>
              <a:ea typeface="Noto Sans Symbols"/>
              <a:cs typeface="Noto Sans Symbols"/>
              <a:sym typeface="Noto Sans Symbols"/>
            </a:endParaRPr>
          </a:p>
          <a:p>
            <a:pPr marL="457200" lvl="0" indent="-406400" algn="l" rtl="0">
              <a:lnSpc>
                <a:spcPct val="150000"/>
              </a:lnSpc>
              <a:spcBef>
                <a:spcPts val="600"/>
              </a:spcBef>
              <a:spcAft>
                <a:spcPts val="0"/>
              </a:spcAft>
              <a:buSzPct val="108108"/>
              <a:buFont typeface="Arial"/>
              <a:buChar char="•"/>
            </a:pPr>
            <a:r>
              <a:rPr lang="en-US" sz="2800" b="0" i="0" u="none" strike="noStrike" dirty="0">
                <a:solidFill>
                  <a:srgbClr val="00274C"/>
                </a:solidFill>
                <a:latin typeface="Verdana"/>
                <a:ea typeface="Verdana"/>
                <a:cs typeface="Verdana"/>
                <a:sym typeface="Verdana"/>
              </a:rPr>
              <a:t>Avoid assuming no one on your team is disabled or needs an accommodation.</a:t>
            </a:r>
            <a:endParaRPr sz="2800" b="0" i="0" u="none" strike="noStrike" dirty="0">
              <a:solidFill>
                <a:srgbClr val="00274C"/>
              </a:solidFill>
              <a:latin typeface="Noto Sans Symbols"/>
              <a:ea typeface="Noto Sans Symbols"/>
              <a:cs typeface="Noto Sans Symbols"/>
              <a:sym typeface="Noto Sans Symbols"/>
            </a:endParaRPr>
          </a:p>
          <a:p>
            <a:pPr marL="742950" lvl="1" indent="-285750" algn="l" rtl="0">
              <a:lnSpc>
                <a:spcPct val="150000"/>
              </a:lnSpc>
              <a:spcBef>
                <a:spcPts val="600"/>
              </a:spcBef>
              <a:spcAft>
                <a:spcPts val="600"/>
              </a:spcAft>
              <a:buSzPct val="108108"/>
              <a:buFont typeface="Arial"/>
              <a:buChar char="•"/>
            </a:pPr>
            <a:r>
              <a:rPr lang="en-US" sz="2400" b="0" i="0" u="none" strike="noStrike" dirty="0">
                <a:solidFill>
                  <a:srgbClr val="00274C"/>
                </a:solidFill>
                <a:latin typeface="Verdana"/>
                <a:ea typeface="Verdana"/>
                <a:cs typeface="Verdana"/>
                <a:sym typeface="Verdana"/>
              </a:rPr>
              <a:t>You still need to create accessible documents, emails, and environments.</a:t>
            </a:r>
            <a:endParaRPr sz="2400" b="0" i="0" u="none" strike="noStrike" dirty="0">
              <a:solidFill>
                <a:srgbClr val="00274C"/>
              </a:solidFill>
              <a:latin typeface="Noto Sans Symbols"/>
              <a:ea typeface="Noto Sans Symbols"/>
              <a:cs typeface="Noto Sans Symbols"/>
              <a:sym typeface="Noto Sans Symbol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194388" y="15985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Avoid Ableist Actions</a:t>
            </a:r>
            <a:endParaRPr dirty="0"/>
          </a:p>
        </p:txBody>
      </p:sp>
      <p:sp>
        <p:nvSpPr>
          <p:cNvPr id="185" name="Google Shape;185;p31"/>
          <p:cNvSpPr txBox="1">
            <a:spLocks noGrp="1"/>
          </p:cNvSpPr>
          <p:nvPr>
            <p:ph type="body" idx="1"/>
          </p:nvPr>
        </p:nvSpPr>
        <p:spPr>
          <a:xfrm>
            <a:off x="97568" y="1734932"/>
            <a:ext cx="11875693" cy="4343140"/>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60000"/>
              </a:lnSpc>
              <a:spcBef>
                <a:spcPts val="1200"/>
              </a:spcBef>
              <a:spcAft>
                <a:spcPts val="0"/>
              </a:spcAft>
              <a:buSzPct val="100000"/>
              <a:buChar char="▪"/>
            </a:pPr>
            <a:r>
              <a:rPr lang="en-US" dirty="0"/>
              <a:t>Choosing an inaccessible location for an event.</a:t>
            </a:r>
            <a:endParaRPr dirty="0"/>
          </a:p>
          <a:p>
            <a:pPr marL="228600" lvl="0" indent="-228600" algn="l" rtl="0">
              <a:lnSpc>
                <a:spcPct val="160000"/>
              </a:lnSpc>
              <a:spcBef>
                <a:spcPts val="1200"/>
              </a:spcBef>
              <a:spcAft>
                <a:spcPts val="0"/>
              </a:spcAft>
              <a:buSzPct val="100000"/>
              <a:buChar char="▪"/>
            </a:pPr>
            <a:r>
              <a:rPr lang="en-US" dirty="0"/>
              <a:t>Standing in front of a push bar/door opener.</a:t>
            </a:r>
            <a:endParaRPr dirty="0"/>
          </a:p>
          <a:p>
            <a:pPr marL="228600" lvl="0" indent="-228600" algn="l" rtl="0">
              <a:lnSpc>
                <a:spcPct val="160000"/>
              </a:lnSpc>
              <a:spcBef>
                <a:spcPts val="1200"/>
              </a:spcBef>
              <a:spcAft>
                <a:spcPts val="0"/>
              </a:spcAft>
              <a:buSzPct val="100000"/>
              <a:buChar char="▪"/>
            </a:pPr>
            <a:r>
              <a:rPr lang="en-US" dirty="0"/>
              <a:t>Using the accessible bathroom stall when you may not need it.</a:t>
            </a:r>
            <a:endParaRPr dirty="0"/>
          </a:p>
          <a:p>
            <a:pPr marL="685800" lvl="1" indent="-228600" algn="l" rtl="0">
              <a:lnSpc>
                <a:spcPct val="160000"/>
              </a:lnSpc>
              <a:spcBef>
                <a:spcPts val="1200"/>
              </a:spcBef>
              <a:spcAft>
                <a:spcPts val="0"/>
              </a:spcAft>
              <a:buSzPct val="100000"/>
              <a:buChar char="▪"/>
            </a:pPr>
            <a:r>
              <a:rPr lang="en-US" dirty="0"/>
              <a:t>Or making assumptions that someone using an accessible stall “doesn’t look disabled.”</a:t>
            </a:r>
            <a:endParaRPr dirty="0"/>
          </a:p>
          <a:p>
            <a:pPr marL="228600" lvl="0" indent="-228600" algn="l" rtl="0">
              <a:lnSpc>
                <a:spcPct val="160000"/>
              </a:lnSpc>
              <a:spcBef>
                <a:spcPts val="1200"/>
              </a:spcBef>
              <a:spcAft>
                <a:spcPts val="0"/>
              </a:spcAft>
              <a:buSzPct val="100000"/>
              <a:buChar char="▪"/>
            </a:pPr>
            <a:r>
              <a:rPr lang="en-US" dirty="0"/>
              <a:t>Parking/standing in an accessible parking space.</a:t>
            </a:r>
            <a:endParaRPr dirty="0"/>
          </a:p>
          <a:p>
            <a:pPr marL="228600" lvl="0" indent="-228600" algn="l" rtl="0">
              <a:lnSpc>
                <a:spcPct val="160000"/>
              </a:lnSpc>
              <a:spcBef>
                <a:spcPts val="1200"/>
              </a:spcBef>
              <a:spcAft>
                <a:spcPts val="0"/>
              </a:spcAft>
              <a:buSzPct val="100000"/>
              <a:buChar char="▪"/>
            </a:pPr>
            <a:r>
              <a:rPr lang="en-US" dirty="0"/>
              <a:t>Blocking a curb cut or blocking a sidewalk.</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68"/>
          <p:cNvSpPr txBox="1">
            <a:spLocks noGrp="1"/>
          </p:cNvSpPr>
          <p:nvPr>
            <p:ph type="title"/>
          </p:nvPr>
        </p:nvSpPr>
        <p:spPr>
          <a:xfrm>
            <a:off x="129073" y="153242"/>
            <a:ext cx="98920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dirty="0"/>
              <a:t>Haben Girma</a:t>
            </a:r>
            <a:endParaRPr dirty="0"/>
          </a:p>
        </p:txBody>
      </p:sp>
      <p:sp>
        <p:nvSpPr>
          <p:cNvPr id="192" name="Google Shape;192;p68"/>
          <p:cNvSpPr txBox="1">
            <a:spLocks noGrp="1"/>
          </p:cNvSpPr>
          <p:nvPr>
            <p:ph type="body" idx="1"/>
          </p:nvPr>
        </p:nvSpPr>
        <p:spPr>
          <a:xfrm>
            <a:off x="129073" y="1785225"/>
            <a:ext cx="11926078" cy="4251681"/>
          </a:xfrm>
          <a:prstGeom prst="rect">
            <a:avLst/>
          </a:prstGeom>
          <a:noFill/>
          <a:ln>
            <a:noFill/>
          </a:ln>
        </p:spPr>
        <p:txBody>
          <a:bodyPr spcFirstLastPara="1" wrap="square" lIns="91425" tIns="45700" rIns="91425" bIns="45700" anchor="t" anchorCtr="0">
            <a:normAutofit fontScale="92500"/>
          </a:bodyPr>
          <a:lstStyle/>
          <a:p>
            <a:pPr marL="457200" lvl="0" indent="-406400" algn="l" rtl="0">
              <a:lnSpc>
                <a:spcPct val="150000"/>
              </a:lnSpc>
              <a:spcBef>
                <a:spcPts val="0"/>
              </a:spcBef>
              <a:spcAft>
                <a:spcPts val="0"/>
              </a:spcAft>
              <a:buClr>
                <a:schemeClr val="dk1"/>
              </a:buClr>
              <a:buSzPct val="108108"/>
              <a:buFont typeface="Noto Sans Symbols"/>
              <a:buChar char="▪"/>
            </a:pPr>
            <a:r>
              <a:rPr lang="en-US" dirty="0"/>
              <a:t>“The only difference between accommodations for non-disabled people and disabled people is ableism.”</a:t>
            </a:r>
            <a:endParaRPr dirty="0"/>
          </a:p>
          <a:p>
            <a:pPr marL="457200" lvl="0" indent="-406400" algn="l" rtl="0">
              <a:lnSpc>
                <a:spcPct val="150000"/>
              </a:lnSpc>
              <a:spcBef>
                <a:spcPts val="600"/>
              </a:spcBef>
              <a:spcAft>
                <a:spcPts val="600"/>
              </a:spcAft>
              <a:buClr>
                <a:schemeClr val="dk1"/>
              </a:buClr>
              <a:buSzPct val="108108"/>
              <a:buFont typeface="Noto Sans Symbols"/>
              <a:buChar char="▪"/>
            </a:pPr>
            <a:r>
              <a:rPr lang="en-US" dirty="0"/>
              <a:t>“Most places provide seats for individuals who aren’t wheelchair users – that should be considered an accommodation for them – and also provide lights inside so sighted people can see. That is an accommodation for sighted people that blind people do not need.”</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6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Language Etiquette</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9"/>
          <p:cNvSpPr txBox="1">
            <a:spLocks noGrp="1"/>
          </p:cNvSpPr>
          <p:nvPr>
            <p:ph type="title"/>
          </p:nvPr>
        </p:nvSpPr>
        <p:spPr>
          <a:xfrm>
            <a:off x="166396" y="23176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Language to Avoid</a:t>
            </a:r>
            <a:endParaRPr dirty="0"/>
          </a:p>
        </p:txBody>
      </p:sp>
      <p:sp>
        <p:nvSpPr>
          <p:cNvPr id="215" name="Google Shape;215;p39"/>
          <p:cNvSpPr txBox="1">
            <a:spLocks noGrp="1"/>
          </p:cNvSpPr>
          <p:nvPr>
            <p:ph type="body" idx="1"/>
          </p:nvPr>
        </p:nvSpPr>
        <p:spPr>
          <a:xfrm>
            <a:off x="281550" y="1813136"/>
            <a:ext cx="4923300" cy="42933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800"/>
              <a:buFont typeface="Noto Sans Symbols"/>
              <a:buChar char="▪"/>
            </a:pPr>
            <a:r>
              <a:rPr lang="en-US" sz="1800" dirty="0"/>
              <a:t>Language with negative overtones:</a:t>
            </a:r>
            <a:endParaRPr sz="1800" dirty="0"/>
          </a:p>
          <a:p>
            <a:pPr marL="685800" lvl="1" indent="-247650" algn="l" rtl="0">
              <a:lnSpc>
                <a:spcPct val="100000"/>
              </a:lnSpc>
              <a:spcBef>
                <a:spcPts val="1800"/>
              </a:spcBef>
              <a:spcAft>
                <a:spcPts val="0"/>
              </a:spcAft>
              <a:buClr>
                <a:schemeClr val="dk1"/>
              </a:buClr>
              <a:buSzPts val="1800"/>
              <a:buChar char="▪"/>
            </a:pPr>
            <a:r>
              <a:rPr lang="en-US" sz="1800" dirty="0"/>
              <a:t>Stroke </a:t>
            </a:r>
            <a:r>
              <a:rPr lang="en-US" sz="1800" b="1" dirty="0"/>
              <a:t>victim</a:t>
            </a:r>
            <a:endParaRPr sz="1800" dirty="0"/>
          </a:p>
          <a:p>
            <a:pPr marL="685800" lvl="1" indent="-247650" algn="l" rtl="0">
              <a:lnSpc>
                <a:spcPct val="100000"/>
              </a:lnSpc>
              <a:spcBef>
                <a:spcPts val="1800"/>
              </a:spcBef>
              <a:spcAft>
                <a:spcPts val="0"/>
              </a:spcAft>
              <a:buClr>
                <a:schemeClr val="dk1"/>
              </a:buClr>
              <a:buSzPts val="1800"/>
              <a:buChar char="▪"/>
            </a:pPr>
            <a:r>
              <a:rPr lang="en-US" sz="1800" b="1" dirty="0"/>
              <a:t>Afflicted with</a:t>
            </a:r>
            <a:r>
              <a:rPr lang="en-US" sz="1800" dirty="0"/>
              <a:t> or s</a:t>
            </a:r>
            <a:r>
              <a:rPr lang="en-US" sz="1800" b="1" dirty="0"/>
              <a:t>uffering from</a:t>
            </a:r>
            <a:endParaRPr sz="1800" dirty="0"/>
          </a:p>
          <a:p>
            <a:pPr marL="685800" lvl="1" indent="-247650" algn="l" rtl="0">
              <a:lnSpc>
                <a:spcPct val="100000"/>
              </a:lnSpc>
              <a:spcBef>
                <a:spcPts val="1800"/>
              </a:spcBef>
              <a:spcAft>
                <a:spcPts val="0"/>
              </a:spcAft>
              <a:buClr>
                <a:schemeClr val="dk1"/>
              </a:buClr>
              <a:buSzPts val="1800"/>
              <a:buChar char="▪"/>
            </a:pPr>
            <a:r>
              <a:rPr lang="en-US" sz="1800" dirty="0"/>
              <a:t>Wheelchair, home, bed </a:t>
            </a:r>
            <a:r>
              <a:rPr lang="en-US" sz="1800" b="1" dirty="0"/>
              <a:t>bound</a:t>
            </a:r>
            <a:endParaRPr sz="1800" dirty="0"/>
          </a:p>
          <a:p>
            <a:pPr marL="228600" lvl="0" indent="-228600" algn="l" rtl="0">
              <a:lnSpc>
                <a:spcPct val="100000"/>
              </a:lnSpc>
              <a:spcBef>
                <a:spcPts val="1800"/>
              </a:spcBef>
              <a:spcAft>
                <a:spcPts val="0"/>
              </a:spcAft>
              <a:buClr>
                <a:schemeClr val="dk1"/>
              </a:buClr>
              <a:buSzPts val="1800"/>
              <a:buFont typeface="Noto Sans Symbols"/>
              <a:buChar char="▪"/>
            </a:pPr>
            <a:r>
              <a:rPr lang="en-US" sz="1800" dirty="0"/>
              <a:t>Language regarded as slurs:</a:t>
            </a:r>
            <a:endParaRPr sz="1800" dirty="0"/>
          </a:p>
          <a:p>
            <a:pPr marL="685800" lvl="1" indent="-247650" algn="l" rtl="0">
              <a:lnSpc>
                <a:spcPct val="100000"/>
              </a:lnSpc>
              <a:spcBef>
                <a:spcPts val="1800"/>
              </a:spcBef>
              <a:spcAft>
                <a:spcPts val="0"/>
              </a:spcAft>
              <a:buClr>
                <a:schemeClr val="dk1"/>
              </a:buClr>
              <a:buSzPts val="1800"/>
              <a:buChar char="▪"/>
            </a:pPr>
            <a:r>
              <a:rPr lang="en-US" sz="1800" dirty="0"/>
              <a:t>Crazy </a:t>
            </a:r>
            <a:endParaRPr sz="1800" dirty="0"/>
          </a:p>
          <a:p>
            <a:pPr marL="685800" lvl="1" indent="-247650" algn="l" rtl="0">
              <a:lnSpc>
                <a:spcPct val="100000"/>
              </a:lnSpc>
              <a:spcBef>
                <a:spcPts val="1800"/>
              </a:spcBef>
              <a:spcAft>
                <a:spcPts val="0"/>
              </a:spcAft>
              <a:buClr>
                <a:schemeClr val="dk1"/>
              </a:buClr>
              <a:buSzPts val="1800"/>
              <a:buChar char="▪"/>
            </a:pPr>
            <a:r>
              <a:rPr lang="en-US" sz="1800" dirty="0"/>
              <a:t>The R word</a:t>
            </a:r>
            <a:endParaRPr sz="1800" dirty="0"/>
          </a:p>
          <a:p>
            <a:pPr marL="685800" lvl="1" indent="-247650" algn="l" rtl="0">
              <a:lnSpc>
                <a:spcPct val="100000"/>
              </a:lnSpc>
              <a:spcBef>
                <a:spcPts val="1800"/>
              </a:spcBef>
              <a:spcAft>
                <a:spcPts val="0"/>
              </a:spcAft>
              <a:buSzPts val="1800"/>
              <a:buChar char="▪"/>
            </a:pPr>
            <a:r>
              <a:rPr lang="en-US" sz="1800" dirty="0"/>
              <a:t>Spaz</a:t>
            </a:r>
            <a:endParaRPr sz="1800" dirty="0"/>
          </a:p>
        </p:txBody>
      </p:sp>
      <p:sp>
        <p:nvSpPr>
          <p:cNvPr id="216" name="Google Shape;216;p39"/>
          <p:cNvSpPr txBox="1">
            <a:spLocks noGrp="1"/>
          </p:cNvSpPr>
          <p:nvPr>
            <p:ph type="body" idx="1"/>
          </p:nvPr>
        </p:nvSpPr>
        <p:spPr>
          <a:xfrm>
            <a:off x="5629603" y="1578983"/>
            <a:ext cx="4923300" cy="429330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1800"/>
              </a:spcBef>
              <a:spcAft>
                <a:spcPts val="0"/>
              </a:spcAft>
              <a:buClr>
                <a:schemeClr val="dk1"/>
              </a:buClr>
              <a:buSzPts val="1800"/>
              <a:buFont typeface="Noto Sans Symbols"/>
              <a:buChar char="▪"/>
            </a:pPr>
            <a:r>
              <a:rPr lang="en-US" sz="1800" dirty="0"/>
              <a:t>Assumes knowledge about an individual’s experience because:</a:t>
            </a:r>
            <a:endParaRPr sz="1800" dirty="0"/>
          </a:p>
          <a:p>
            <a:pPr marL="685800" lvl="1" indent="-190500" algn="l" rtl="0">
              <a:lnSpc>
                <a:spcPct val="150000"/>
              </a:lnSpc>
              <a:spcBef>
                <a:spcPts val="1800"/>
              </a:spcBef>
              <a:spcAft>
                <a:spcPts val="0"/>
              </a:spcAft>
              <a:buClr>
                <a:schemeClr val="dk1"/>
              </a:buClr>
              <a:buSzPts val="1800"/>
              <a:buFont typeface="Noto Sans Symbols"/>
              <a:buChar char="▪"/>
            </a:pPr>
            <a:r>
              <a:rPr lang="en-US" sz="1800" dirty="0"/>
              <a:t>you “know someone with”</a:t>
            </a:r>
            <a:endParaRPr sz="1800" dirty="0"/>
          </a:p>
          <a:p>
            <a:pPr marL="685800" lvl="1" indent="-190500" algn="l" rtl="0">
              <a:lnSpc>
                <a:spcPct val="150000"/>
              </a:lnSpc>
              <a:spcBef>
                <a:spcPts val="1800"/>
              </a:spcBef>
              <a:spcAft>
                <a:spcPts val="0"/>
              </a:spcAft>
              <a:buClr>
                <a:schemeClr val="dk1"/>
              </a:buClr>
              <a:buSzPts val="1800"/>
              <a:buFont typeface="Noto Sans Symbols"/>
              <a:buChar char="▪"/>
            </a:pPr>
            <a:r>
              <a:rPr lang="en-US" sz="1800" dirty="0"/>
              <a:t>a “family member has”</a:t>
            </a:r>
            <a:endParaRPr sz="1800" dirty="0"/>
          </a:p>
          <a:p>
            <a:pPr marL="685800" lvl="1" indent="-190500" algn="l" rtl="0">
              <a:lnSpc>
                <a:spcPct val="150000"/>
              </a:lnSpc>
              <a:spcBef>
                <a:spcPts val="1800"/>
              </a:spcBef>
              <a:spcAft>
                <a:spcPts val="0"/>
              </a:spcAft>
              <a:buSzPts val="1800"/>
              <a:buChar char="▪"/>
            </a:pPr>
            <a:r>
              <a:rPr lang="en-US" sz="1800" dirty="0"/>
              <a:t>“I also have/had”</a:t>
            </a:r>
            <a:endParaRPr sz="1800" dirty="0"/>
          </a:p>
          <a:p>
            <a:pPr marL="1143000" lvl="2" indent="-215900" algn="l" rtl="0">
              <a:lnSpc>
                <a:spcPct val="150000"/>
              </a:lnSpc>
              <a:spcBef>
                <a:spcPts val="1800"/>
              </a:spcBef>
              <a:spcAft>
                <a:spcPts val="0"/>
              </a:spcAft>
              <a:buSzPts val="1800"/>
              <a:buChar char="▪"/>
            </a:pPr>
            <a:r>
              <a:rPr lang="en-US" sz="1800" dirty="0"/>
              <a:t>because everyone experiences disability differently</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The Americans with Disabilities Act (ADA)</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8"/>
          <p:cNvSpPr txBox="1">
            <a:spLocks noGrp="1"/>
          </p:cNvSpPr>
          <p:nvPr>
            <p:ph type="title"/>
          </p:nvPr>
        </p:nvSpPr>
        <p:spPr>
          <a:xfrm>
            <a:off x="140109" y="30104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Keep in Mind</a:t>
            </a:r>
            <a:endParaRPr dirty="0"/>
          </a:p>
        </p:txBody>
      </p:sp>
      <p:sp>
        <p:nvSpPr>
          <p:cNvPr id="222" name="Google Shape;222;p38"/>
          <p:cNvSpPr txBox="1">
            <a:spLocks noGrp="1"/>
          </p:cNvSpPr>
          <p:nvPr>
            <p:ph type="body" idx="1"/>
          </p:nvPr>
        </p:nvSpPr>
        <p:spPr>
          <a:xfrm>
            <a:off x="269031" y="1841208"/>
            <a:ext cx="11768776" cy="4150801"/>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60000"/>
              </a:lnSpc>
              <a:spcBef>
                <a:spcPts val="1200"/>
              </a:spcBef>
              <a:spcAft>
                <a:spcPts val="0"/>
              </a:spcAft>
              <a:buClr>
                <a:schemeClr val="dk1"/>
              </a:buClr>
              <a:buSzPct val="100000"/>
              <a:buFont typeface="Noto Sans Symbols"/>
              <a:buChar char="▪"/>
            </a:pPr>
            <a:r>
              <a:rPr lang="en-US" b="1" dirty="0"/>
              <a:t>Disability</a:t>
            </a:r>
            <a:r>
              <a:rPr lang="en-US" dirty="0"/>
              <a:t> and </a:t>
            </a:r>
            <a:r>
              <a:rPr lang="en-US" b="1" dirty="0"/>
              <a:t>disabled</a:t>
            </a:r>
            <a:r>
              <a:rPr lang="en-US" dirty="0"/>
              <a:t> are not bad words.</a:t>
            </a:r>
            <a:endParaRPr dirty="0"/>
          </a:p>
          <a:p>
            <a:pPr marL="228600" lvl="0" indent="-228600" algn="l" rtl="0">
              <a:lnSpc>
                <a:spcPct val="160000"/>
              </a:lnSpc>
              <a:spcBef>
                <a:spcPts val="1200"/>
              </a:spcBef>
              <a:spcAft>
                <a:spcPts val="0"/>
              </a:spcAft>
              <a:buClr>
                <a:srgbClr val="00274C"/>
              </a:buClr>
              <a:buSzPct val="100000"/>
              <a:buFont typeface="Noto Sans Symbols"/>
              <a:buChar char="▪"/>
            </a:pPr>
            <a:r>
              <a:rPr lang="en-US" dirty="0">
                <a:solidFill>
                  <a:srgbClr val="00274C"/>
                </a:solidFill>
              </a:rPr>
              <a:t>Challenge yourself to remove words and characterizations that may be offensive to others.</a:t>
            </a:r>
            <a:endParaRPr dirty="0"/>
          </a:p>
          <a:p>
            <a:pPr marL="685800" lvl="1" indent="-228600" algn="l" rtl="0">
              <a:lnSpc>
                <a:spcPct val="160000"/>
              </a:lnSpc>
              <a:spcBef>
                <a:spcPts val="1200"/>
              </a:spcBef>
              <a:spcAft>
                <a:spcPts val="0"/>
              </a:spcAft>
              <a:buClr>
                <a:srgbClr val="00274C"/>
              </a:buClr>
              <a:buSzPct val="100000"/>
              <a:buChar char="▪"/>
            </a:pPr>
            <a:r>
              <a:rPr lang="en-US" dirty="0">
                <a:solidFill>
                  <a:srgbClr val="00274C"/>
                </a:solidFill>
              </a:rPr>
              <a:t>There is no reason to use “differently-abled” or “specially-abled.”</a:t>
            </a:r>
            <a:endParaRPr dirty="0"/>
          </a:p>
          <a:p>
            <a:pPr marL="228600" lvl="0" indent="-228600" algn="l" rtl="0">
              <a:lnSpc>
                <a:spcPct val="160000"/>
              </a:lnSpc>
              <a:spcBef>
                <a:spcPts val="1200"/>
              </a:spcBef>
              <a:spcAft>
                <a:spcPts val="0"/>
              </a:spcAft>
              <a:buClr>
                <a:srgbClr val="00274C"/>
              </a:buClr>
              <a:buSzPct val="100000"/>
              <a:buFont typeface="Noto Sans Symbols"/>
              <a:buChar char="▪"/>
            </a:pPr>
            <a:r>
              <a:rPr lang="en-US" dirty="0">
                <a:solidFill>
                  <a:srgbClr val="00274C"/>
                </a:solidFill>
              </a:rPr>
              <a:t>Pay attention to how someone refers to themselves.</a:t>
            </a:r>
            <a:endParaRPr dirty="0"/>
          </a:p>
          <a:p>
            <a:pPr marL="228600" lvl="0" indent="-228600" algn="l" rtl="0">
              <a:lnSpc>
                <a:spcPct val="160000"/>
              </a:lnSpc>
              <a:spcBef>
                <a:spcPts val="1200"/>
              </a:spcBef>
              <a:spcAft>
                <a:spcPts val="0"/>
              </a:spcAft>
              <a:buClr>
                <a:srgbClr val="00274C"/>
              </a:buClr>
              <a:buSzPct val="100000"/>
              <a:buFont typeface="Noto Sans Symbols"/>
              <a:buChar char="▪"/>
            </a:pPr>
            <a:r>
              <a:rPr lang="en-US" dirty="0">
                <a:solidFill>
                  <a:srgbClr val="00274C"/>
                </a:solidFill>
              </a:rPr>
              <a:t>Acknowledge that language evolves over time.</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0"/>
          <p:cNvSpPr txBox="1">
            <a:spLocks noGrp="1"/>
          </p:cNvSpPr>
          <p:nvPr>
            <p:ph type="title"/>
          </p:nvPr>
        </p:nvSpPr>
        <p:spPr>
          <a:xfrm>
            <a:off x="185057" y="18458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solidFill>
                  <a:srgbClr val="FFCB05"/>
                </a:solidFill>
              </a:rPr>
              <a:t>Language Swap</a:t>
            </a:r>
            <a:endParaRPr dirty="0">
              <a:solidFill>
                <a:srgbClr val="FFCB05"/>
              </a:solidFill>
            </a:endParaRPr>
          </a:p>
        </p:txBody>
      </p:sp>
      <p:sp>
        <p:nvSpPr>
          <p:cNvPr id="228" name="Google Shape;228;p40"/>
          <p:cNvSpPr txBox="1">
            <a:spLocks noGrp="1"/>
          </p:cNvSpPr>
          <p:nvPr>
            <p:ph type="body" idx="1"/>
          </p:nvPr>
        </p:nvSpPr>
        <p:spPr>
          <a:xfrm>
            <a:off x="429081" y="1953369"/>
            <a:ext cx="5181600" cy="4172800"/>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00000"/>
              </a:lnSpc>
              <a:spcBef>
                <a:spcPts val="0"/>
              </a:spcBef>
              <a:spcAft>
                <a:spcPts val="0"/>
              </a:spcAft>
              <a:buClr>
                <a:schemeClr val="dk1"/>
              </a:buClr>
              <a:buSzPct val="108108"/>
              <a:buFont typeface="Noto Sans Symbols"/>
              <a:buChar char="▪"/>
            </a:pPr>
            <a:r>
              <a:rPr lang="en-US" b="1" dirty="0"/>
              <a:t>Avoid:</a:t>
            </a:r>
            <a:r>
              <a:rPr lang="en-US" dirty="0"/>
              <a:t> Handicap restroom</a:t>
            </a:r>
            <a:endParaRPr dirty="0"/>
          </a:p>
          <a:p>
            <a:pPr marL="228600" lvl="0" indent="-228600" algn="l" rtl="0">
              <a:lnSpc>
                <a:spcPct val="100000"/>
              </a:lnSpc>
              <a:spcBef>
                <a:spcPts val="1800"/>
              </a:spcBef>
              <a:spcAft>
                <a:spcPts val="0"/>
              </a:spcAft>
              <a:buClr>
                <a:schemeClr val="dk1"/>
              </a:buClr>
              <a:buSzPct val="108108"/>
              <a:buFont typeface="Noto Sans Symbols"/>
              <a:buChar char="▪"/>
            </a:pPr>
            <a:r>
              <a:rPr lang="en-US" b="1" dirty="0"/>
              <a:t>Why: </a:t>
            </a:r>
            <a:r>
              <a:rPr lang="en-US" dirty="0"/>
              <a:t>Implies incapacity</a:t>
            </a:r>
            <a:endParaRPr dirty="0"/>
          </a:p>
          <a:p>
            <a:pPr marL="228600" lvl="0" indent="-228600" algn="l" rtl="0">
              <a:lnSpc>
                <a:spcPct val="100000"/>
              </a:lnSpc>
              <a:spcBef>
                <a:spcPts val="1800"/>
              </a:spcBef>
              <a:spcAft>
                <a:spcPts val="0"/>
              </a:spcAft>
              <a:buClr>
                <a:schemeClr val="dk1"/>
              </a:buClr>
              <a:buSzPct val="108108"/>
              <a:buFont typeface="Noto Sans Symbols"/>
              <a:buChar char="▪"/>
            </a:pPr>
            <a:r>
              <a:rPr lang="en-US" b="1" dirty="0"/>
              <a:t>Replace with</a:t>
            </a:r>
            <a:r>
              <a:rPr lang="en-US" dirty="0"/>
              <a:t>: Accessible </a:t>
            </a:r>
          </a:p>
          <a:p>
            <a:pPr marL="228600" lvl="0" indent="-228600" algn="l" rtl="0">
              <a:lnSpc>
                <a:spcPct val="100000"/>
              </a:lnSpc>
              <a:spcBef>
                <a:spcPts val="5400"/>
              </a:spcBef>
              <a:spcAft>
                <a:spcPts val="0"/>
              </a:spcAft>
              <a:buClr>
                <a:schemeClr val="dk1"/>
              </a:buClr>
              <a:buSzPct val="108108"/>
              <a:buChar char="▪"/>
            </a:pPr>
            <a:r>
              <a:rPr lang="en-US" b="1" dirty="0"/>
              <a:t>Avoid: </a:t>
            </a:r>
            <a:r>
              <a:rPr lang="en-US" dirty="0"/>
              <a:t>Special needs</a:t>
            </a:r>
          </a:p>
          <a:p>
            <a:pPr marL="228600" lvl="0" indent="-228600" algn="l" rtl="0">
              <a:lnSpc>
                <a:spcPct val="100000"/>
              </a:lnSpc>
              <a:spcBef>
                <a:spcPts val="1800"/>
              </a:spcBef>
              <a:spcAft>
                <a:spcPts val="0"/>
              </a:spcAft>
              <a:buClr>
                <a:schemeClr val="dk1"/>
              </a:buClr>
              <a:buSzPct val="108108"/>
              <a:buFont typeface="Noto Sans Symbols"/>
              <a:buChar char="▪"/>
            </a:pPr>
            <a:r>
              <a:rPr lang="en-US" b="1" dirty="0"/>
              <a:t>Why: </a:t>
            </a:r>
            <a:r>
              <a:rPr lang="en-US" dirty="0"/>
              <a:t>Euphemistic</a:t>
            </a:r>
            <a:endParaRPr dirty="0"/>
          </a:p>
          <a:p>
            <a:pPr marL="228600" lvl="0" indent="-228600" algn="l" rtl="0">
              <a:lnSpc>
                <a:spcPct val="100000"/>
              </a:lnSpc>
              <a:spcBef>
                <a:spcPts val="1800"/>
              </a:spcBef>
              <a:spcAft>
                <a:spcPts val="0"/>
              </a:spcAft>
              <a:buClr>
                <a:schemeClr val="dk1"/>
              </a:buClr>
              <a:buSzPct val="108108"/>
              <a:buFont typeface="Noto Sans Symbols"/>
              <a:buChar char="▪"/>
            </a:pPr>
            <a:r>
              <a:rPr lang="en-US" b="1" dirty="0"/>
              <a:t>Replace with: </a:t>
            </a:r>
            <a:r>
              <a:rPr lang="en-US" dirty="0"/>
              <a:t>Disabled</a:t>
            </a:r>
            <a:endParaRPr b="1" dirty="0"/>
          </a:p>
        </p:txBody>
      </p:sp>
      <p:sp>
        <p:nvSpPr>
          <p:cNvPr id="229" name="Google Shape;229;p40"/>
          <p:cNvSpPr txBox="1">
            <a:spLocks noGrp="1"/>
          </p:cNvSpPr>
          <p:nvPr>
            <p:ph type="body" idx="2"/>
          </p:nvPr>
        </p:nvSpPr>
        <p:spPr>
          <a:xfrm>
            <a:off x="6172200" y="1953369"/>
            <a:ext cx="6019800" cy="4172799"/>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Clr>
                <a:schemeClr val="dk1"/>
              </a:buClr>
              <a:buSzPct val="108108"/>
              <a:buFont typeface="Noto Sans Symbols"/>
              <a:buChar char="▪"/>
            </a:pPr>
            <a:r>
              <a:rPr lang="en-US" b="1" dirty="0"/>
              <a:t>Avoid: </a:t>
            </a:r>
            <a:r>
              <a:rPr lang="en-US" dirty="0"/>
              <a:t>Wheelchair-bound</a:t>
            </a:r>
            <a:endParaRPr dirty="0"/>
          </a:p>
          <a:p>
            <a:pPr marL="228600" lvl="0" indent="-228600" algn="l" rtl="0">
              <a:lnSpc>
                <a:spcPct val="100000"/>
              </a:lnSpc>
              <a:spcBef>
                <a:spcPts val="1800"/>
              </a:spcBef>
              <a:spcAft>
                <a:spcPts val="0"/>
              </a:spcAft>
              <a:buClr>
                <a:schemeClr val="dk1"/>
              </a:buClr>
              <a:buSzPct val="108108"/>
              <a:buFont typeface="Noto Sans Symbols"/>
              <a:buChar char="▪"/>
            </a:pPr>
            <a:r>
              <a:rPr lang="en-US" b="1" dirty="0"/>
              <a:t>Why: </a:t>
            </a:r>
            <a:r>
              <a:rPr lang="en-US" dirty="0"/>
              <a:t>Implies confinement</a:t>
            </a:r>
            <a:endParaRPr dirty="0"/>
          </a:p>
          <a:p>
            <a:pPr marL="228600" lvl="0" indent="-228600" algn="l" rtl="0">
              <a:lnSpc>
                <a:spcPct val="100000"/>
              </a:lnSpc>
              <a:spcBef>
                <a:spcPts val="1800"/>
              </a:spcBef>
              <a:spcAft>
                <a:spcPts val="0"/>
              </a:spcAft>
              <a:buClr>
                <a:schemeClr val="dk1"/>
              </a:buClr>
              <a:buSzPct val="108108"/>
              <a:buFont typeface="Noto Sans Symbols"/>
              <a:buChar char="▪"/>
            </a:pPr>
            <a:r>
              <a:rPr lang="en-US" b="1" dirty="0"/>
              <a:t>Replace with: </a:t>
            </a:r>
            <a:r>
              <a:rPr lang="en-US" dirty="0"/>
              <a:t>Wheelchair user</a:t>
            </a:r>
            <a:endParaRPr b="1" dirty="0"/>
          </a:p>
          <a:p>
            <a:pPr marL="228600" lvl="0" indent="-228600" algn="l" rtl="0">
              <a:lnSpc>
                <a:spcPct val="100000"/>
              </a:lnSpc>
              <a:spcBef>
                <a:spcPts val="5400"/>
              </a:spcBef>
              <a:spcAft>
                <a:spcPts val="0"/>
              </a:spcAft>
              <a:buClr>
                <a:schemeClr val="dk1"/>
              </a:buClr>
              <a:buSzPct val="108108"/>
              <a:buChar char="▪"/>
            </a:pPr>
            <a:r>
              <a:rPr lang="en-US" b="1" dirty="0"/>
              <a:t>Avoid: </a:t>
            </a:r>
            <a:r>
              <a:rPr lang="en-US" dirty="0"/>
              <a:t>Crazy</a:t>
            </a:r>
            <a:endParaRPr dirty="0"/>
          </a:p>
          <a:p>
            <a:pPr marL="228600" lvl="0" indent="-228600" algn="l" rtl="0">
              <a:lnSpc>
                <a:spcPct val="170000"/>
              </a:lnSpc>
              <a:spcBef>
                <a:spcPts val="1800"/>
              </a:spcBef>
              <a:spcAft>
                <a:spcPts val="0"/>
              </a:spcAft>
              <a:buClr>
                <a:schemeClr val="dk1"/>
              </a:buClr>
              <a:buSzPct val="108108"/>
              <a:buFont typeface="Noto Sans Symbols"/>
              <a:buChar char="▪"/>
            </a:pPr>
            <a:r>
              <a:rPr lang="en-US" b="1" dirty="0"/>
              <a:t>Why: </a:t>
            </a:r>
            <a:r>
              <a:rPr lang="en-US" dirty="0"/>
              <a:t>Stigmatized &amp; misused</a:t>
            </a:r>
            <a:endParaRPr dirty="0"/>
          </a:p>
          <a:p>
            <a:pPr marL="228600" lvl="0" indent="-228600" algn="l" rtl="0">
              <a:lnSpc>
                <a:spcPct val="100000"/>
              </a:lnSpc>
              <a:spcBef>
                <a:spcPts val="1800"/>
              </a:spcBef>
              <a:spcAft>
                <a:spcPts val="0"/>
              </a:spcAft>
              <a:buClr>
                <a:schemeClr val="dk1"/>
              </a:buClr>
              <a:buSzPct val="108108"/>
              <a:buFont typeface="Noto Sans Symbols"/>
              <a:buChar char="▪"/>
            </a:pPr>
            <a:r>
              <a:rPr lang="en-US" b="1" dirty="0"/>
              <a:t>Replace with: </a:t>
            </a:r>
            <a:r>
              <a:rPr lang="en-US" dirty="0"/>
              <a:t>wild, intense</a:t>
            </a:r>
            <a:endParaRPr b="1" dirty="0"/>
          </a:p>
        </p:txBody>
      </p:sp>
      <p:pic>
        <p:nvPicPr>
          <p:cNvPr id="230" name="Google Shape;230;p40">
            <a:extLst>
              <a:ext uri="{C183D7F6-B498-43B3-948B-1728B52AA6E4}">
                <adec:decorative xmlns:adec="http://schemas.microsoft.com/office/drawing/2017/decorative" val="1"/>
              </a:ext>
            </a:extLst>
          </p:cNvPr>
          <p:cNvPicPr preferRelativeResize="0"/>
          <p:nvPr/>
        </p:nvPicPr>
        <p:blipFill rotWithShape="1">
          <a:blip r:embed="rId3">
            <a:alphaModFix amt="13000"/>
          </a:blip>
          <a:srcRect/>
          <a:stretch/>
        </p:blipFill>
        <p:spPr>
          <a:xfrm rot="2331389">
            <a:off x="4074216" y="2647727"/>
            <a:ext cx="2405051" cy="278408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7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Thinking Inclusively</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a:xfrm>
            <a:off x="166396" y="19717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Check Your Bias</a:t>
            </a:r>
            <a:endParaRPr dirty="0"/>
          </a:p>
        </p:txBody>
      </p:sp>
      <p:sp>
        <p:nvSpPr>
          <p:cNvPr id="209" name="Google Shape;209;p32"/>
          <p:cNvSpPr txBox="1">
            <a:spLocks noGrp="1"/>
          </p:cNvSpPr>
          <p:nvPr>
            <p:ph type="body" idx="1"/>
          </p:nvPr>
        </p:nvSpPr>
        <p:spPr>
          <a:xfrm>
            <a:off x="175726" y="1775906"/>
            <a:ext cx="11765261" cy="4216103"/>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70000"/>
              </a:lnSpc>
              <a:spcBef>
                <a:spcPts val="1200"/>
              </a:spcBef>
              <a:spcAft>
                <a:spcPts val="0"/>
              </a:spcAft>
              <a:buClr>
                <a:schemeClr val="dk1"/>
              </a:buClr>
              <a:buSzPct val="100000"/>
              <a:buFont typeface="Noto Sans Symbols"/>
              <a:buChar char="▪"/>
            </a:pPr>
            <a:r>
              <a:rPr lang="en-US" dirty="0"/>
              <a:t>Our reliance on sight, hearing, and mobility can be unconscious</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“We don’t know what we don’t know,” but it is our job to ask questions and consider others' experiences</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Think about various disability categories and ask:</a:t>
            </a:r>
            <a:endParaRPr dirty="0"/>
          </a:p>
          <a:p>
            <a:pPr marL="685800" lvl="1" indent="-228600" algn="l" rtl="0">
              <a:lnSpc>
                <a:spcPct val="170000"/>
              </a:lnSpc>
              <a:spcBef>
                <a:spcPts val="1200"/>
              </a:spcBef>
              <a:spcAft>
                <a:spcPts val="0"/>
              </a:spcAft>
              <a:buClr>
                <a:schemeClr val="dk1"/>
              </a:buClr>
              <a:buSzPct val="100000"/>
              <a:buChar char="▪"/>
            </a:pPr>
            <a:r>
              <a:rPr lang="en-US" dirty="0"/>
              <a:t>What can I do to create an inclusive environment for someone in one or more disability categories during meetings, events, or at work?</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2"/>
          <p:cNvSpPr txBox="1">
            <a:spLocks noGrp="1"/>
          </p:cNvSpPr>
          <p:nvPr>
            <p:ph type="title"/>
          </p:nvPr>
        </p:nvSpPr>
        <p:spPr>
          <a:xfrm>
            <a:off x="222379" y="21583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Disability: An Aspect of Diversity</a:t>
            </a:r>
            <a:endParaRPr dirty="0"/>
          </a:p>
        </p:txBody>
      </p:sp>
      <p:sp>
        <p:nvSpPr>
          <p:cNvPr id="241" name="Google Shape;241;p42"/>
          <p:cNvSpPr txBox="1">
            <a:spLocks noGrp="1"/>
          </p:cNvSpPr>
          <p:nvPr>
            <p:ph type="body" idx="1"/>
          </p:nvPr>
        </p:nvSpPr>
        <p:spPr>
          <a:xfrm>
            <a:off x="366227" y="1751207"/>
            <a:ext cx="11671580" cy="4273075"/>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70000"/>
              </a:lnSpc>
              <a:spcBef>
                <a:spcPts val="1200"/>
              </a:spcBef>
              <a:spcAft>
                <a:spcPts val="0"/>
              </a:spcAft>
              <a:buClr>
                <a:schemeClr val="dk1"/>
              </a:buClr>
              <a:buSzPct val="100000"/>
              <a:buFont typeface="Noto Sans Symbols"/>
              <a:buChar char="▪"/>
            </a:pPr>
            <a:r>
              <a:rPr lang="en-US" dirty="0"/>
              <a:t>IWDs experience the world in unique ways, just as we all do.</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May be chronic, long-term, or temporary.</a:t>
            </a:r>
            <a:endParaRPr dirty="0"/>
          </a:p>
          <a:p>
            <a:pPr marL="685800" lvl="1" indent="-228600" algn="l" rtl="0">
              <a:lnSpc>
                <a:spcPct val="170000"/>
              </a:lnSpc>
              <a:spcBef>
                <a:spcPts val="1200"/>
              </a:spcBef>
              <a:spcAft>
                <a:spcPts val="0"/>
              </a:spcAft>
              <a:buClr>
                <a:schemeClr val="dk1"/>
              </a:buClr>
              <a:buSzPct val="100000"/>
              <a:buChar char="▪"/>
            </a:pPr>
            <a:r>
              <a:rPr lang="en-US" dirty="0"/>
              <a:t>May be a recent diagnosis or a cyclical one.</a:t>
            </a:r>
            <a:endParaRPr dirty="0"/>
          </a:p>
          <a:p>
            <a:pPr marL="685800" lvl="1" indent="-228600" algn="l" rtl="0">
              <a:lnSpc>
                <a:spcPct val="170000"/>
              </a:lnSpc>
              <a:spcBef>
                <a:spcPts val="1200"/>
              </a:spcBef>
              <a:spcAft>
                <a:spcPts val="0"/>
              </a:spcAft>
              <a:buClr>
                <a:schemeClr val="dk1"/>
              </a:buClr>
              <a:buSzPct val="100000"/>
              <a:buChar char="▪"/>
            </a:pPr>
            <a:r>
              <a:rPr lang="en-US" dirty="0"/>
              <a:t>May be apparent sometimes but not others.</a:t>
            </a:r>
            <a:endParaRPr dirty="0"/>
          </a:p>
          <a:p>
            <a:pPr marL="685800" lvl="1" indent="-228600" algn="l" rtl="0">
              <a:lnSpc>
                <a:spcPct val="170000"/>
              </a:lnSpc>
              <a:spcBef>
                <a:spcPts val="1200"/>
              </a:spcBef>
              <a:spcAft>
                <a:spcPts val="0"/>
              </a:spcAft>
              <a:buClr>
                <a:schemeClr val="dk1"/>
              </a:buClr>
              <a:buSzPct val="100000"/>
              <a:buChar char="▪"/>
            </a:pPr>
            <a:r>
              <a:rPr lang="en-US" dirty="0"/>
              <a:t>May be progressive.</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Consider in terms of barriers due to context or surroundings.</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3"/>
          <p:cNvSpPr txBox="1">
            <a:spLocks noGrp="1"/>
          </p:cNvSpPr>
          <p:nvPr>
            <p:ph type="title"/>
          </p:nvPr>
        </p:nvSpPr>
        <p:spPr>
          <a:xfrm>
            <a:off x="258555" y="1706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Accessibility Is Not…</a:t>
            </a:r>
            <a:endParaRPr dirty="0"/>
          </a:p>
        </p:txBody>
      </p:sp>
      <p:sp>
        <p:nvSpPr>
          <p:cNvPr id="247" name="Google Shape;247;p43"/>
          <p:cNvSpPr txBox="1">
            <a:spLocks noGrp="1"/>
          </p:cNvSpPr>
          <p:nvPr>
            <p:ph type="body" idx="1"/>
          </p:nvPr>
        </p:nvSpPr>
        <p:spPr>
          <a:xfrm>
            <a:off x="97185" y="1859088"/>
            <a:ext cx="7428640" cy="4565296"/>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70000"/>
              </a:lnSpc>
              <a:spcBef>
                <a:spcPts val="1200"/>
              </a:spcBef>
              <a:spcAft>
                <a:spcPts val="0"/>
              </a:spcAft>
              <a:buClr>
                <a:schemeClr val="dk1"/>
              </a:buClr>
              <a:buSzPct val="100000"/>
              <a:buFont typeface="Noto Sans Symbols"/>
              <a:buChar char="▪"/>
            </a:pPr>
            <a:r>
              <a:rPr lang="en-US" dirty="0"/>
              <a:t>Making one-off changes to technology or processes</a:t>
            </a:r>
            <a:endParaRPr dirty="0"/>
          </a:p>
          <a:p>
            <a:pPr marL="685800" lvl="1" indent="-228600" algn="l" rtl="0">
              <a:lnSpc>
                <a:spcPct val="170000"/>
              </a:lnSpc>
              <a:spcBef>
                <a:spcPts val="1200"/>
              </a:spcBef>
              <a:spcAft>
                <a:spcPts val="0"/>
              </a:spcAft>
              <a:buClr>
                <a:schemeClr val="dk1"/>
              </a:buClr>
              <a:buSzPct val="100000"/>
              <a:buChar char="▪"/>
            </a:pPr>
            <a:r>
              <a:rPr lang="en-US" dirty="0"/>
              <a:t>This is an accommodation, </a:t>
            </a:r>
            <a:r>
              <a:rPr lang="en-US" i="1" dirty="0"/>
              <a:t>but it is not the goal</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A feature or enhancement</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Giving an unfair advantage to someone</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Simply conformance with legal standards or guidelines</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Arbitrary</a:t>
            </a:r>
            <a:endParaRPr dirty="0"/>
          </a:p>
          <a:p>
            <a:pPr marL="685800" lvl="1" indent="-228600" algn="l" rtl="0">
              <a:lnSpc>
                <a:spcPct val="170000"/>
              </a:lnSpc>
              <a:spcBef>
                <a:spcPts val="1200"/>
              </a:spcBef>
              <a:spcAft>
                <a:spcPts val="0"/>
              </a:spcAft>
              <a:buClr>
                <a:schemeClr val="dk1"/>
              </a:buClr>
              <a:buSzPct val="100000"/>
              <a:buChar char="▪"/>
            </a:pPr>
            <a:r>
              <a:rPr lang="en-US" dirty="0"/>
              <a:t>It’s not what </a:t>
            </a:r>
            <a:r>
              <a:rPr lang="en-US" i="1" dirty="0"/>
              <a:t>you</a:t>
            </a:r>
            <a:r>
              <a:rPr lang="en-US" dirty="0"/>
              <a:t> think is accessible</a:t>
            </a:r>
            <a:endParaRPr dirty="0"/>
          </a:p>
        </p:txBody>
      </p:sp>
      <p:pic>
        <p:nvPicPr>
          <p:cNvPr id="248" name="Google Shape;248;p43" descr="Blue text &quot;Accessibility is the floor. It is not the ceiling.&quot; on a yellow background"/>
          <p:cNvPicPr preferRelativeResize="0"/>
          <p:nvPr/>
        </p:nvPicPr>
        <p:blipFill rotWithShape="1">
          <a:blip r:embed="rId3">
            <a:alphaModFix/>
          </a:blip>
          <a:srcRect/>
          <a:stretch/>
        </p:blipFill>
        <p:spPr>
          <a:xfrm>
            <a:off x="7687195" y="2069120"/>
            <a:ext cx="4334480" cy="3713199"/>
          </a:xfrm>
          <a:custGeom>
            <a:avLst/>
            <a:gdLst/>
            <a:ahLst/>
            <a:cxnLst/>
            <a:rect l="l" t="t" r="r" b="b"/>
            <a:pathLst>
              <a:path w="4334480" h="3439005" fill="none" extrusionOk="0">
                <a:moveTo>
                  <a:pt x="0" y="0"/>
                </a:moveTo>
                <a:cubicBezTo>
                  <a:pt x="196638" y="-50247"/>
                  <a:pt x="251155" y="48356"/>
                  <a:pt x="498465" y="0"/>
                </a:cubicBezTo>
                <a:cubicBezTo>
                  <a:pt x="745775" y="-48356"/>
                  <a:pt x="817867" y="47231"/>
                  <a:pt x="910241" y="0"/>
                </a:cubicBezTo>
                <a:cubicBezTo>
                  <a:pt x="1002615" y="-47231"/>
                  <a:pt x="1210421" y="5709"/>
                  <a:pt x="1408706" y="0"/>
                </a:cubicBezTo>
                <a:cubicBezTo>
                  <a:pt x="1606991" y="-5709"/>
                  <a:pt x="1781382" y="53086"/>
                  <a:pt x="1993861" y="0"/>
                </a:cubicBezTo>
                <a:cubicBezTo>
                  <a:pt x="2206341" y="-53086"/>
                  <a:pt x="2351325" y="8798"/>
                  <a:pt x="2579016" y="0"/>
                </a:cubicBezTo>
                <a:cubicBezTo>
                  <a:pt x="2806708" y="-8798"/>
                  <a:pt x="2918098" y="44375"/>
                  <a:pt x="3164170" y="0"/>
                </a:cubicBezTo>
                <a:cubicBezTo>
                  <a:pt x="3410242" y="-44375"/>
                  <a:pt x="3483604" y="46603"/>
                  <a:pt x="3792670" y="0"/>
                </a:cubicBezTo>
                <a:cubicBezTo>
                  <a:pt x="4101736" y="-46603"/>
                  <a:pt x="4151949" y="43609"/>
                  <a:pt x="4334480" y="0"/>
                </a:cubicBezTo>
                <a:cubicBezTo>
                  <a:pt x="4336121" y="138655"/>
                  <a:pt x="4317245" y="377185"/>
                  <a:pt x="4334480" y="573168"/>
                </a:cubicBezTo>
                <a:cubicBezTo>
                  <a:pt x="4351715" y="769151"/>
                  <a:pt x="4323873" y="951359"/>
                  <a:pt x="4334480" y="1077555"/>
                </a:cubicBezTo>
                <a:cubicBezTo>
                  <a:pt x="4345087" y="1203751"/>
                  <a:pt x="4293838" y="1378748"/>
                  <a:pt x="4334480" y="1547552"/>
                </a:cubicBezTo>
                <a:cubicBezTo>
                  <a:pt x="4375122" y="1716356"/>
                  <a:pt x="4319721" y="1883037"/>
                  <a:pt x="4334480" y="2120720"/>
                </a:cubicBezTo>
                <a:cubicBezTo>
                  <a:pt x="4349239" y="2358403"/>
                  <a:pt x="4294654" y="2418204"/>
                  <a:pt x="4334480" y="2590717"/>
                </a:cubicBezTo>
                <a:cubicBezTo>
                  <a:pt x="4374306" y="2763230"/>
                  <a:pt x="4329297" y="3148350"/>
                  <a:pt x="4334480" y="3439005"/>
                </a:cubicBezTo>
                <a:cubicBezTo>
                  <a:pt x="4108230" y="3503974"/>
                  <a:pt x="4010123" y="3423105"/>
                  <a:pt x="3792670" y="3439005"/>
                </a:cubicBezTo>
                <a:cubicBezTo>
                  <a:pt x="3575217" y="3454905"/>
                  <a:pt x="3384379" y="3418406"/>
                  <a:pt x="3250860" y="3439005"/>
                </a:cubicBezTo>
                <a:cubicBezTo>
                  <a:pt x="3117341" y="3459604"/>
                  <a:pt x="2934919" y="3424887"/>
                  <a:pt x="2839084" y="3439005"/>
                </a:cubicBezTo>
                <a:cubicBezTo>
                  <a:pt x="2743249" y="3453123"/>
                  <a:pt x="2405247" y="3379925"/>
                  <a:pt x="2253930" y="3439005"/>
                </a:cubicBezTo>
                <a:cubicBezTo>
                  <a:pt x="2102613" y="3498085"/>
                  <a:pt x="1967792" y="3424284"/>
                  <a:pt x="1842154" y="3439005"/>
                </a:cubicBezTo>
                <a:cubicBezTo>
                  <a:pt x="1716516" y="3453726"/>
                  <a:pt x="1496849" y="3376318"/>
                  <a:pt x="1256999" y="3439005"/>
                </a:cubicBezTo>
                <a:cubicBezTo>
                  <a:pt x="1017150" y="3501692"/>
                  <a:pt x="824641" y="3394211"/>
                  <a:pt x="715189" y="3439005"/>
                </a:cubicBezTo>
                <a:cubicBezTo>
                  <a:pt x="605737" y="3483799"/>
                  <a:pt x="205209" y="3430360"/>
                  <a:pt x="0" y="3439005"/>
                </a:cubicBezTo>
                <a:cubicBezTo>
                  <a:pt x="-16085" y="3204849"/>
                  <a:pt x="49030" y="3078219"/>
                  <a:pt x="0" y="2969008"/>
                </a:cubicBezTo>
                <a:cubicBezTo>
                  <a:pt x="-49030" y="2859797"/>
                  <a:pt x="43463" y="2686136"/>
                  <a:pt x="0" y="2499010"/>
                </a:cubicBezTo>
                <a:cubicBezTo>
                  <a:pt x="-43463" y="2311884"/>
                  <a:pt x="76102" y="2159555"/>
                  <a:pt x="0" y="1857063"/>
                </a:cubicBezTo>
                <a:cubicBezTo>
                  <a:pt x="-76102" y="1554571"/>
                  <a:pt x="41613" y="1425034"/>
                  <a:pt x="0" y="1283895"/>
                </a:cubicBezTo>
                <a:cubicBezTo>
                  <a:pt x="-41613" y="1142756"/>
                  <a:pt x="50090" y="984254"/>
                  <a:pt x="0" y="745118"/>
                </a:cubicBezTo>
                <a:cubicBezTo>
                  <a:pt x="-50090" y="505982"/>
                  <a:pt x="12501" y="226389"/>
                  <a:pt x="0" y="0"/>
                </a:cubicBezTo>
                <a:close/>
              </a:path>
              <a:path w="4334480" h="3439005" extrusionOk="0">
                <a:moveTo>
                  <a:pt x="0" y="0"/>
                </a:moveTo>
                <a:cubicBezTo>
                  <a:pt x="155247" y="-45340"/>
                  <a:pt x="271516" y="64758"/>
                  <a:pt x="541810" y="0"/>
                </a:cubicBezTo>
                <a:cubicBezTo>
                  <a:pt x="812104" y="-64758"/>
                  <a:pt x="821289" y="20777"/>
                  <a:pt x="996930" y="0"/>
                </a:cubicBezTo>
                <a:cubicBezTo>
                  <a:pt x="1172571" y="-20777"/>
                  <a:pt x="1337916" y="7350"/>
                  <a:pt x="1538740" y="0"/>
                </a:cubicBezTo>
                <a:cubicBezTo>
                  <a:pt x="1739564" y="-7350"/>
                  <a:pt x="1861907" y="9463"/>
                  <a:pt x="2080550" y="0"/>
                </a:cubicBezTo>
                <a:cubicBezTo>
                  <a:pt x="2299193" y="-9463"/>
                  <a:pt x="2386029" y="13133"/>
                  <a:pt x="2535671" y="0"/>
                </a:cubicBezTo>
                <a:cubicBezTo>
                  <a:pt x="2685313" y="-13133"/>
                  <a:pt x="2826658" y="14681"/>
                  <a:pt x="3034136" y="0"/>
                </a:cubicBezTo>
                <a:cubicBezTo>
                  <a:pt x="3241614" y="-14681"/>
                  <a:pt x="3300087" y="3695"/>
                  <a:pt x="3532601" y="0"/>
                </a:cubicBezTo>
                <a:cubicBezTo>
                  <a:pt x="3765116" y="-3695"/>
                  <a:pt x="4138046" y="60220"/>
                  <a:pt x="4334480" y="0"/>
                </a:cubicBezTo>
                <a:cubicBezTo>
                  <a:pt x="4365690" y="137638"/>
                  <a:pt x="4302672" y="342553"/>
                  <a:pt x="4334480" y="469997"/>
                </a:cubicBezTo>
                <a:cubicBezTo>
                  <a:pt x="4366288" y="597441"/>
                  <a:pt x="4287257" y="804335"/>
                  <a:pt x="4334480" y="1077555"/>
                </a:cubicBezTo>
                <a:cubicBezTo>
                  <a:pt x="4381703" y="1350775"/>
                  <a:pt x="4306514" y="1367555"/>
                  <a:pt x="4334480" y="1616332"/>
                </a:cubicBezTo>
                <a:cubicBezTo>
                  <a:pt x="4362446" y="1865109"/>
                  <a:pt x="4299564" y="1924228"/>
                  <a:pt x="4334480" y="2086330"/>
                </a:cubicBezTo>
                <a:cubicBezTo>
                  <a:pt x="4369396" y="2248432"/>
                  <a:pt x="4329103" y="2402947"/>
                  <a:pt x="4334480" y="2590717"/>
                </a:cubicBezTo>
                <a:cubicBezTo>
                  <a:pt x="4339857" y="2778487"/>
                  <a:pt x="4315065" y="3108191"/>
                  <a:pt x="4334480" y="3439005"/>
                </a:cubicBezTo>
                <a:cubicBezTo>
                  <a:pt x="4110591" y="3476161"/>
                  <a:pt x="3996388" y="3432377"/>
                  <a:pt x="3836015" y="3439005"/>
                </a:cubicBezTo>
                <a:cubicBezTo>
                  <a:pt x="3675642" y="3445633"/>
                  <a:pt x="3458788" y="3427557"/>
                  <a:pt x="3337550" y="3439005"/>
                </a:cubicBezTo>
                <a:cubicBezTo>
                  <a:pt x="3216313" y="3450453"/>
                  <a:pt x="3012552" y="3435916"/>
                  <a:pt x="2839084" y="3439005"/>
                </a:cubicBezTo>
                <a:cubicBezTo>
                  <a:pt x="2665616" y="3442094"/>
                  <a:pt x="2495693" y="3412581"/>
                  <a:pt x="2253930" y="3439005"/>
                </a:cubicBezTo>
                <a:cubicBezTo>
                  <a:pt x="2012167" y="3465429"/>
                  <a:pt x="1834621" y="3386329"/>
                  <a:pt x="1668775" y="3439005"/>
                </a:cubicBezTo>
                <a:cubicBezTo>
                  <a:pt x="1502929" y="3491681"/>
                  <a:pt x="1234313" y="3391130"/>
                  <a:pt x="1040275" y="3439005"/>
                </a:cubicBezTo>
                <a:cubicBezTo>
                  <a:pt x="846237" y="3486880"/>
                  <a:pt x="507343" y="3326862"/>
                  <a:pt x="0" y="3439005"/>
                </a:cubicBezTo>
                <a:cubicBezTo>
                  <a:pt x="-2107" y="3136427"/>
                  <a:pt x="7769" y="3079835"/>
                  <a:pt x="0" y="2797057"/>
                </a:cubicBezTo>
                <a:cubicBezTo>
                  <a:pt x="-7769" y="2514279"/>
                  <a:pt x="50995" y="2461891"/>
                  <a:pt x="0" y="2155110"/>
                </a:cubicBezTo>
                <a:cubicBezTo>
                  <a:pt x="-50995" y="1848329"/>
                  <a:pt x="37793" y="1776244"/>
                  <a:pt x="0" y="1650722"/>
                </a:cubicBezTo>
                <a:cubicBezTo>
                  <a:pt x="-37793" y="1525200"/>
                  <a:pt x="32217" y="1342499"/>
                  <a:pt x="0" y="1180725"/>
                </a:cubicBezTo>
                <a:cubicBezTo>
                  <a:pt x="-32217" y="1018951"/>
                  <a:pt x="25681" y="794850"/>
                  <a:pt x="0" y="676338"/>
                </a:cubicBezTo>
                <a:cubicBezTo>
                  <a:pt x="-25681" y="557826"/>
                  <a:pt x="48008" y="289310"/>
                  <a:pt x="0" y="0"/>
                </a:cubicBezTo>
                <a:close/>
              </a:path>
            </a:pathLst>
          </a:custGeom>
          <a:noFill/>
          <a:ln w="9525" cap="flat" cmpd="sng">
            <a:solidFill>
              <a:srgbClr val="00274C"/>
            </a:solidFill>
            <a:prstDash val="solid"/>
            <a:round/>
            <a:headEnd type="none" w="sm" len="sm"/>
            <a:tailEnd type="none" w="sm" len="s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64"/>
          <p:cNvSpPr txBox="1">
            <a:spLocks noGrp="1"/>
          </p:cNvSpPr>
          <p:nvPr>
            <p:ph type="title"/>
          </p:nvPr>
        </p:nvSpPr>
        <p:spPr>
          <a:xfrm>
            <a:off x="213049" y="169182"/>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Accessibility Is…</a:t>
            </a:r>
            <a:endParaRPr dirty="0"/>
          </a:p>
        </p:txBody>
      </p:sp>
      <p:sp>
        <p:nvSpPr>
          <p:cNvPr id="254" name="Google Shape;254;p64"/>
          <p:cNvSpPr txBox="1">
            <a:spLocks noGrp="1"/>
          </p:cNvSpPr>
          <p:nvPr>
            <p:ph type="body" idx="1"/>
          </p:nvPr>
        </p:nvSpPr>
        <p:spPr>
          <a:xfrm>
            <a:off x="144009" y="1690689"/>
            <a:ext cx="7593221" cy="4462686"/>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Font typeface="Noto Sans Symbols"/>
              <a:buChar char="▪"/>
            </a:pPr>
            <a:r>
              <a:rPr lang="en-US" dirty="0"/>
              <a:t>An ongoing and intentional process</a:t>
            </a:r>
            <a:endParaRPr dirty="0"/>
          </a:p>
          <a:p>
            <a:pPr marL="228600" lvl="0" indent="-228600" algn="l" rtl="0">
              <a:lnSpc>
                <a:spcPct val="150000"/>
              </a:lnSpc>
              <a:spcBef>
                <a:spcPts val="1800"/>
              </a:spcBef>
              <a:spcAft>
                <a:spcPts val="0"/>
              </a:spcAft>
              <a:buClr>
                <a:schemeClr val="dk1"/>
              </a:buClr>
              <a:buSzPts val="2800"/>
              <a:buFont typeface="Noto Sans Symbols"/>
              <a:buChar char="▪"/>
            </a:pPr>
            <a:r>
              <a:rPr lang="en-US" dirty="0"/>
              <a:t>Creating an equivalent, real-world user experience for all</a:t>
            </a:r>
            <a:endParaRPr dirty="0"/>
          </a:p>
          <a:p>
            <a:pPr marL="228600" lvl="0" indent="-228600" algn="l" rtl="0">
              <a:lnSpc>
                <a:spcPct val="150000"/>
              </a:lnSpc>
              <a:spcBef>
                <a:spcPts val="1800"/>
              </a:spcBef>
              <a:spcAft>
                <a:spcPts val="0"/>
              </a:spcAft>
              <a:buClr>
                <a:schemeClr val="dk1"/>
              </a:buClr>
              <a:buSzPts val="2800"/>
              <a:buFont typeface="Noto Sans Symbols"/>
              <a:buChar char="▪"/>
            </a:pPr>
            <a:r>
              <a:rPr lang="en-US" dirty="0"/>
              <a:t>Innovative</a:t>
            </a:r>
            <a:endParaRPr dirty="0"/>
          </a:p>
          <a:p>
            <a:pPr marL="685800" lvl="1" indent="-228600" algn="l" rtl="0">
              <a:lnSpc>
                <a:spcPct val="150000"/>
              </a:lnSpc>
              <a:spcBef>
                <a:spcPts val="1800"/>
              </a:spcBef>
              <a:spcAft>
                <a:spcPts val="0"/>
              </a:spcAft>
              <a:buClr>
                <a:schemeClr val="dk1"/>
              </a:buClr>
              <a:buSzPts val="2400"/>
              <a:buChar char="▪"/>
            </a:pPr>
            <a:r>
              <a:rPr lang="en-US" dirty="0"/>
              <a:t>Considering multiple ways to access information benefits everyone</a:t>
            </a:r>
            <a:endParaRPr dirty="0"/>
          </a:p>
        </p:txBody>
      </p:sp>
      <p:pic>
        <p:nvPicPr>
          <p:cNvPr id="255" name="Google Shape;255;p64" descr="3 people given the same size box to stand on to see over a fence with the word Equality. 3 people given the size boxes they need to see over a fence with the word Equity."/>
          <p:cNvPicPr preferRelativeResize="0"/>
          <p:nvPr/>
        </p:nvPicPr>
        <p:blipFill rotWithShape="1">
          <a:blip r:embed="rId3">
            <a:alphaModFix/>
          </a:blip>
          <a:srcRect l="1236" t="12621" r="33798" b="6438"/>
          <a:stretch/>
        </p:blipFill>
        <p:spPr>
          <a:xfrm>
            <a:off x="7772398" y="1690689"/>
            <a:ext cx="4204347" cy="2440440"/>
          </a:xfrm>
          <a:prstGeom prst="rect">
            <a:avLst/>
          </a:prstGeom>
          <a:noFill/>
          <a:ln>
            <a:noFill/>
          </a:ln>
        </p:spPr>
      </p:pic>
      <p:pic>
        <p:nvPicPr>
          <p:cNvPr id="256" name="Google Shape;256;p64" descr="the fence is removed so everyone can see and the word Accessibility"/>
          <p:cNvPicPr preferRelativeResize="0"/>
          <p:nvPr/>
        </p:nvPicPr>
        <p:blipFill rotWithShape="1">
          <a:blip r:embed="rId3">
            <a:alphaModFix/>
          </a:blip>
          <a:srcRect l="67518" t="12621" r="591" b="6438"/>
          <a:stretch/>
        </p:blipFill>
        <p:spPr>
          <a:xfrm>
            <a:off x="8827477" y="4131129"/>
            <a:ext cx="2097655" cy="24404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60"/>
          <p:cNvSpPr txBox="1">
            <a:spLocks noGrp="1"/>
          </p:cNvSpPr>
          <p:nvPr>
            <p:ph type="title"/>
          </p:nvPr>
        </p:nvSpPr>
        <p:spPr>
          <a:xfrm>
            <a:off x="177636" y="289249"/>
            <a:ext cx="11947308" cy="11588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4"/>
              </a:buClr>
              <a:buSzPct val="100000"/>
              <a:buFont typeface="Verdana"/>
              <a:buNone/>
            </a:pPr>
            <a:r>
              <a:rPr lang="en-US"/>
              <a:t>What Is </a:t>
            </a:r>
            <a:r>
              <a:rPr lang="en-US" dirty="0"/>
              <a:t>the ADA? </a:t>
            </a:r>
            <a:br>
              <a:rPr lang="en-US" dirty="0"/>
            </a:br>
            <a:r>
              <a:rPr lang="en-US" sz="2700" dirty="0"/>
              <a:t>The Americans with Disabilities Act (1990) and the Amendments Act (2008)</a:t>
            </a:r>
            <a:endParaRPr dirty="0"/>
          </a:p>
        </p:txBody>
      </p:sp>
      <p:sp>
        <p:nvSpPr>
          <p:cNvPr id="65" name="Google Shape;65;p60"/>
          <p:cNvSpPr txBox="1">
            <a:spLocks noGrp="1"/>
          </p:cNvSpPr>
          <p:nvPr>
            <p:ph type="body" idx="1"/>
          </p:nvPr>
        </p:nvSpPr>
        <p:spPr>
          <a:xfrm>
            <a:off x="177636" y="1823035"/>
            <a:ext cx="11870929" cy="4301321"/>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50000"/>
              </a:lnSpc>
              <a:spcBef>
                <a:spcPts val="0"/>
              </a:spcBef>
              <a:spcAft>
                <a:spcPts val="0"/>
              </a:spcAft>
              <a:buClr>
                <a:schemeClr val="dk1"/>
              </a:buClr>
              <a:buSzPct val="100000"/>
              <a:buFont typeface="Noto Sans Symbols"/>
              <a:buChar char="▪"/>
            </a:pPr>
            <a:r>
              <a:rPr lang="en-US" dirty="0"/>
              <a:t>Prohibits discrimination and harassment against an individual with a disability (IWD) in employment, public places, public education, etc.</a:t>
            </a:r>
            <a:endParaRPr dirty="0"/>
          </a:p>
          <a:p>
            <a:pPr marL="228600" lvl="0" indent="-228600" algn="l" rtl="0">
              <a:lnSpc>
                <a:spcPct val="150000"/>
              </a:lnSpc>
              <a:spcBef>
                <a:spcPts val="1800"/>
              </a:spcBef>
              <a:spcAft>
                <a:spcPts val="0"/>
              </a:spcAft>
              <a:buClr>
                <a:schemeClr val="dk1"/>
              </a:buClr>
              <a:buSzPct val="100000"/>
              <a:buFont typeface="Noto Sans Symbols"/>
              <a:buChar char="▪"/>
            </a:pPr>
            <a:r>
              <a:rPr lang="en-US" dirty="0"/>
              <a:t>Protects individuals from discrimination based on association with an IWD.</a:t>
            </a:r>
            <a:endParaRPr dirty="0"/>
          </a:p>
          <a:p>
            <a:pPr marL="228600" lvl="0" indent="-228600" algn="l" rtl="0">
              <a:lnSpc>
                <a:spcPct val="150000"/>
              </a:lnSpc>
              <a:spcBef>
                <a:spcPts val="1800"/>
              </a:spcBef>
              <a:spcAft>
                <a:spcPts val="0"/>
              </a:spcAft>
              <a:buClr>
                <a:schemeClr val="dk1"/>
              </a:buClr>
              <a:buSzPct val="100000"/>
              <a:buFont typeface="Noto Sans Symbols"/>
              <a:buChar char="▪"/>
            </a:pPr>
            <a:r>
              <a:rPr lang="en-US" dirty="0"/>
              <a:t>Creates an affirmative duty to provide a reasonable accommodation (to deny a reasonable accommodation is discriminatory).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62"/>
          <p:cNvSpPr txBox="1">
            <a:spLocks noGrp="1"/>
          </p:cNvSpPr>
          <p:nvPr>
            <p:ph type="title"/>
          </p:nvPr>
        </p:nvSpPr>
        <p:spPr>
          <a:xfrm>
            <a:off x="190336" y="206504"/>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U-M Disability Related Policies: </a:t>
            </a:r>
            <a:r>
              <a:rPr lang="en-US" sz="2400" dirty="0"/>
              <a:t>SPG </a:t>
            </a:r>
            <a:r>
              <a:rPr lang="en-US" sz="2400" u="sng" dirty="0">
                <a:solidFill>
                  <a:srgbClr val="FFCB05"/>
                </a:solidFill>
                <a:hlinkClick r:id="rId3">
                  <a:extLst>
                    <a:ext uri="{A12FA001-AC4F-418D-AE19-62706E023703}">
                      <ahyp:hlinkClr xmlns:ahyp="http://schemas.microsoft.com/office/drawing/2018/hyperlinkcolor" val="tx"/>
                    </a:ext>
                  </a:extLst>
                </a:hlinkClick>
              </a:rPr>
              <a:t>201.35</a:t>
            </a:r>
            <a:r>
              <a:rPr lang="en-US" sz="2400" dirty="0">
                <a:solidFill>
                  <a:srgbClr val="FFCB05"/>
                </a:solidFill>
              </a:rPr>
              <a:t> and SPG </a:t>
            </a:r>
            <a:r>
              <a:rPr lang="en-US" sz="2400" u="sng" dirty="0">
                <a:solidFill>
                  <a:srgbClr val="FFCB05"/>
                </a:solidFill>
                <a:hlinkClick r:id="rId4">
                  <a:extLst>
                    <a:ext uri="{A12FA001-AC4F-418D-AE19-62706E023703}">
                      <ahyp:hlinkClr xmlns:ahyp="http://schemas.microsoft.com/office/drawing/2018/hyperlinkcolor" val="tx"/>
                    </a:ext>
                  </a:extLst>
                </a:hlinkClick>
              </a:rPr>
              <a:t>601.20</a:t>
            </a:r>
            <a:endParaRPr sz="2400" dirty="0">
              <a:solidFill>
                <a:srgbClr val="FFCB05"/>
              </a:solidFill>
            </a:endParaRPr>
          </a:p>
        </p:txBody>
      </p:sp>
      <p:sp>
        <p:nvSpPr>
          <p:cNvPr id="71" name="Google Shape;71;p62"/>
          <p:cNvSpPr txBox="1">
            <a:spLocks noGrp="1"/>
          </p:cNvSpPr>
          <p:nvPr>
            <p:ph type="body" idx="1"/>
          </p:nvPr>
        </p:nvSpPr>
        <p:spPr>
          <a:xfrm>
            <a:off x="190335" y="1690687"/>
            <a:ext cx="11739895" cy="4770271"/>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70000"/>
              </a:lnSpc>
              <a:spcBef>
                <a:spcPts val="0"/>
              </a:spcBef>
              <a:spcAft>
                <a:spcPts val="0"/>
              </a:spcAft>
              <a:buClr>
                <a:srgbClr val="00274C"/>
              </a:buClr>
              <a:buSzPct val="100000"/>
              <a:buChar char="▪"/>
            </a:pPr>
            <a:r>
              <a:rPr lang="en-US" sz="3400" dirty="0">
                <a:solidFill>
                  <a:srgbClr val="00274C"/>
                </a:solidFill>
              </a:rPr>
              <a:t>Nondiscrimination Policy (201.35): </a:t>
            </a:r>
            <a:endParaRPr dirty="0"/>
          </a:p>
          <a:p>
            <a:pPr marL="685800" lvl="1" indent="-228600" algn="l" rtl="0">
              <a:lnSpc>
                <a:spcPct val="170000"/>
              </a:lnSpc>
              <a:spcBef>
                <a:spcPts val="1800"/>
              </a:spcBef>
              <a:spcAft>
                <a:spcPts val="0"/>
              </a:spcAft>
              <a:buClr>
                <a:srgbClr val="00274C"/>
              </a:buClr>
              <a:buSzPct val="100000"/>
              <a:buChar char="▪"/>
            </a:pPr>
            <a:r>
              <a:rPr lang="en-US" sz="2600" dirty="0">
                <a:solidFill>
                  <a:srgbClr val="00274C"/>
                </a:solidFill>
              </a:rPr>
              <a:t>“The University of Michigan is committed to a policy of equal opportunity for all persons and does not discriminate on the basis of race, color, national origin, age, marital status, sex, sexual orientation, gender identity, gender expression, disability, religion, height, weight, or veteran status in employment, educational programs and activities, and admissions.”</a:t>
            </a:r>
            <a:endParaRPr sz="2600" dirty="0"/>
          </a:p>
          <a:p>
            <a:pPr marL="228600" lvl="0" indent="-228600" algn="l" rtl="0">
              <a:lnSpc>
                <a:spcPct val="170000"/>
              </a:lnSpc>
              <a:spcBef>
                <a:spcPts val="1800"/>
              </a:spcBef>
              <a:spcAft>
                <a:spcPts val="0"/>
              </a:spcAft>
              <a:buClr>
                <a:srgbClr val="00274C"/>
              </a:buClr>
              <a:buSzPct val="100000"/>
              <a:buChar char="▪"/>
            </a:pPr>
            <a:r>
              <a:rPr lang="en-US" sz="3400" dirty="0">
                <a:solidFill>
                  <a:srgbClr val="00274C"/>
                </a:solidFill>
              </a:rPr>
              <a:t>Electronic Information and Technology Accessibility Policy (601.20): </a:t>
            </a:r>
            <a:endParaRPr dirty="0"/>
          </a:p>
          <a:p>
            <a:pPr marL="685800" lvl="1" indent="-228600" algn="l" rtl="0">
              <a:lnSpc>
                <a:spcPct val="170000"/>
              </a:lnSpc>
              <a:spcBef>
                <a:spcPts val="1800"/>
              </a:spcBef>
              <a:spcAft>
                <a:spcPts val="0"/>
              </a:spcAft>
              <a:buClr>
                <a:srgbClr val="00274C"/>
              </a:buClr>
              <a:buSzPct val="100000"/>
              <a:buChar char="▪"/>
            </a:pPr>
            <a:r>
              <a:rPr lang="en-US" sz="2600" dirty="0">
                <a:solidFill>
                  <a:srgbClr val="00274C"/>
                </a:solidFill>
              </a:rPr>
              <a:t>All EIT used, created, and procured for use by U-M "should </a:t>
            </a:r>
            <a:r>
              <a:rPr lang="en-US" sz="2600" b="0" i="0" dirty="0">
                <a:solidFill>
                  <a:srgbClr val="00274C"/>
                </a:solidFill>
              </a:rPr>
              <a:t>provide equal access and be as effective, available, and usable for individuals with disabilities as for those who do not have disabilities.”</a:t>
            </a:r>
            <a:endParaRPr sz="2600" dirty="0">
              <a:solidFill>
                <a:srgbClr val="00274C"/>
              </a:solidFill>
            </a:endParaRPr>
          </a:p>
          <a:p>
            <a:pPr marL="228600" lvl="0" indent="-104140" algn="l" rtl="0">
              <a:lnSpc>
                <a:spcPct val="170000"/>
              </a:lnSpc>
              <a:spcBef>
                <a:spcPts val="1800"/>
              </a:spcBef>
              <a:spcAft>
                <a:spcPts val="0"/>
              </a:spcAft>
              <a:buClr>
                <a:schemeClr val="dk1"/>
              </a:buClr>
              <a:buSzPct val="1000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1ACF8-B192-8123-A747-4C9599C8FBE1}"/>
              </a:ext>
            </a:extLst>
          </p:cNvPr>
          <p:cNvSpPr>
            <a:spLocks noGrp="1"/>
          </p:cNvSpPr>
          <p:nvPr>
            <p:ph type="title"/>
          </p:nvPr>
        </p:nvSpPr>
        <p:spPr/>
        <p:txBody>
          <a:bodyPr/>
          <a:lstStyle/>
          <a:p>
            <a:r>
              <a:rPr lang="en-US" dirty="0"/>
              <a:t>Think About It #1</a:t>
            </a:r>
          </a:p>
        </p:txBody>
      </p:sp>
      <p:sp>
        <p:nvSpPr>
          <p:cNvPr id="3" name="Text Placeholder 2">
            <a:extLst>
              <a:ext uri="{FF2B5EF4-FFF2-40B4-BE49-F238E27FC236}">
                <a16:creationId xmlns:a16="http://schemas.microsoft.com/office/drawing/2014/main" id="{44A39D28-4BA1-32EB-FBB8-AA96F5400941}"/>
              </a:ext>
            </a:extLst>
          </p:cNvPr>
          <p:cNvSpPr>
            <a:spLocks noGrp="1"/>
          </p:cNvSpPr>
          <p:nvPr>
            <p:ph type="body" idx="1"/>
          </p:nvPr>
        </p:nvSpPr>
        <p:spPr/>
        <p:txBody>
          <a:bodyPr/>
          <a:lstStyle/>
          <a:p>
            <a:pPr marL="50800" indent="0">
              <a:buNone/>
            </a:pPr>
            <a:r>
              <a:rPr lang="en-US" dirty="0"/>
              <a:t>How many people with disabilities do you know?</a:t>
            </a:r>
          </a:p>
          <a:p>
            <a:pPr marL="50800" indent="0">
              <a:buNone/>
            </a:pPr>
            <a:endParaRPr lang="en-US" dirty="0"/>
          </a:p>
          <a:p>
            <a:r>
              <a:rPr lang="en-US" dirty="0"/>
              <a:t>none</a:t>
            </a:r>
          </a:p>
          <a:p>
            <a:r>
              <a:rPr lang="en-US" dirty="0"/>
              <a:t>1 to 5</a:t>
            </a:r>
          </a:p>
          <a:p>
            <a:r>
              <a:rPr lang="en-US" dirty="0"/>
              <a:t>10 or more</a:t>
            </a:r>
          </a:p>
        </p:txBody>
      </p:sp>
    </p:spTree>
    <p:extLst>
      <p:ext uri="{BB962C8B-B14F-4D97-AF65-F5344CB8AC3E}">
        <p14:creationId xmlns:p14="http://schemas.microsoft.com/office/powerpoint/2010/main" val="86267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95250" y="29845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Disability Definition</a:t>
            </a:r>
            <a:endParaRPr dirty="0"/>
          </a:p>
        </p:txBody>
      </p:sp>
      <p:sp>
        <p:nvSpPr>
          <p:cNvPr id="77" name="Google Shape;77;p15"/>
          <p:cNvSpPr txBox="1">
            <a:spLocks noGrp="1"/>
          </p:cNvSpPr>
          <p:nvPr>
            <p:ph type="body" idx="1"/>
          </p:nvPr>
        </p:nvSpPr>
        <p:spPr>
          <a:xfrm>
            <a:off x="95250" y="1692274"/>
            <a:ext cx="11921042" cy="4867276"/>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70000"/>
              </a:lnSpc>
              <a:spcBef>
                <a:spcPts val="1200"/>
              </a:spcBef>
              <a:spcAft>
                <a:spcPts val="0"/>
              </a:spcAft>
              <a:buClr>
                <a:schemeClr val="dk1"/>
              </a:buClr>
              <a:buSzPct val="100000"/>
              <a:buFont typeface="Noto Sans Symbols"/>
              <a:buChar char="▪"/>
            </a:pPr>
            <a:r>
              <a:rPr lang="en-US" dirty="0"/>
              <a:t>A physical or mental impairment that </a:t>
            </a:r>
            <a:r>
              <a:rPr lang="en-US" i="1" dirty="0"/>
              <a:t>substantially</a:t>
            </a:r>
            <a:r>
              <a:rPr lang="en-US" dirty="0"/>
              <a:t> limits one or more major life activity</a:t>
            </a:r>
            <a:endParaRPr dirty="0"/>
          </a:p>
          <a:p>
            <a:pPr marL="685800" lvl="1" indent="-228600" algn="l" rtl="0">
              <a:lnSpc>
                <a:spcPct val="170000"/>
              </a:lnSpc>
              <a:spcBef>
                <a:spcPts val="1200"/>
              </a:spcBef>
              <a:spcAft>
                <a:spcPts val="0"/>
              </a:spcAft>
              <a:buClr>
                <a:schemeClr val="dk1"/>
              </a:buClr>
              <a:buSzPct val="100000"/>
              <a:buChar char="▪"/>
            </a:pPr>
            <a:r>
              <a:rPr lang="en-US" sz="2600" dirty="0"/>
              <a:t>Substantial limitation is determined by comparison to an average person in the general population</a:t>
            </a:r>
            <a:endParaRPr sz="2600" dirty="0"/>
          </a:p>
          <a:p>
            <a:pPr marL="685800" lvl="1" indent="-228600" algn="l" rtl="0">
              <a:lnSpc>
                <a:spcPct val="170000"/>
              </a:lnSpc>
              <a:spcBef>
                <a:spcPts val="1200"/>
              </a:spcBef>
              <a:spcAft>
                <a:spcPts val="0"/>
              </a:spcAft>
              <a:buClr>
                <a:schemeClr val="dk1"/>
              </a:buClr>
              <a:buSzPct val="100000"/>
              <a:buChar char="▪"/>
            </a:pPr>
            <a:r>
              <a:rPr lang="en-US" sz="2600" dirty="0"/>
              <a:t>Major life activities include: bending, breathing, caring for self, concentrating, hearing, interacting with others, learning, lifting, sitting, speaking, standing, thinking, walking, working, etc.</a:t>
            </a:r>
            <a:endParaRPr sz="2600"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This includes people who have a record of such an impairment, even if they do not currently have a disability</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It also includes individuals who do not have a disability, but are regarded as such</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129073" y="153242"/>
            <a:ext cx="1196843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dirty="0"/>
              <a:t>Why Accessibility Is Important</a:t>
            </a:r>
            <a:endParaRPr dirty="0"/>
          </a:p>
        </p:txBody>
      </p:sp>
      <p:sp>
        <p:nvSpPr>
          <p:cNvPr id="84" name="Google Shape;84;p12"/>
          <p:cNvSpPr txBox="1">
            <a:spLocks noGrp="1"/>
          </p:cNvSpPr>
          <p:nvPr>
            <p:ph type="body" idx="1"/>
          </p:nvPr>
        </p:nvSpPr>
        <p:spPr>
          <a:xfrm>
            <a:off x="129073" y="3183038"/>
            <a:ext cx="5966927" cy="2853868"/>
          </a:xfrm>
          <a:prstGeom prst="rect">
            <a:avLst/>
          </a:prstGeom>
          <a:noFill/>
          <a:ln>
            <a:noFill/>
          </a:ln>
        </p:spPr>
        <p:txBody>
          <a:bodyPr spcFirstLastPara="1" wrap="square" lIns="91425" tIns="45700" rIns="91425" bIns="45700" anchor="t" anchorCtr="0">
            <a:normAutofit/>
          </a:bodyPr>
          <a:lstStyle/>
          <a:p>
            <a:pPr marL="50800" lvl="0" indent="0" algn="l" rtl="0">
              <a:lnSpc>
                <a:spcPct val="150000"/>
              </a:lnSpc>
              <a:spcBef>
                <a:spcPts val="0"/>
              </a:spcBef>
              <a:spcAft>
                <a:spcPts val="0"/>
              </a:spcAft>
              <a:buSzPts val="2800"/>
              <a:buNone/>
            </a:pPr>
            <a:r>
              <a:rPr lang="en-US" dirty="0"/>
              <a:t>Because people with disabilities are everywhere.</a:t>
            </a:r>
            <a:endParaRPr dirty="0"/>
          </a:p>
        </p:txBody>
      </p:sp>
      <p:pic>
        <p:nvPicPr>
          <p:cNvPr id="85" name="Google Shape;85;p12" descr="The words ome disabilities look like this with outlines of a person with a leg amputation, someone with a walker, a wheelchair user, user of a cane, crutch user, and a person with an upper limb difference written over some look like this with an outline image of a non-visibly disabled person."/>
          <p:cNvPicPr preferRelativeResize="0"/>
          <p:nvPr/>
        </p:nvPicPr>
        <p:blipFill rotWithShape="1">
          <a:blip r:embed="rId3">
            <a:alphaModFix/>
          </a:blip>
          <a:srcRect t="17947" b="20056"/>
          <a:stretch/>
        </p:blipFill>
        <p:spPr>
          <a:xfrm>
            <a:off x="6096000" y="1785224"/>
            <a:ext cx="5723304" cy="42516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63"/>
          <p:cNvSpPr txBox="1">
            <a:spLocks noGrp="1"/>
          </p:cNvSpPr>
          <p:nvPr>
            <p:ph type="title"/>
          </p:nvPr>
        </p:nvSpPr>
        <p:spPr>
          <a:xfrm>
            <a:off x="222380" y="150521"/>
            <a:ext cx="1151851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Non-Apparent Disability Examples</a:t>
            </a:r>
            <a:endParaRPr dirty="0"/>
          </a:p>
        </p:txBody>
      </p:sp>
      <p:sp>
        <p:nvSpPr>
          <p:cNvPr id="91" name="Google Shape;91;p63"/>
          <p:cNvSpPr txBox="1">
            <a:spLocks noGrp="1"/>
          </p:cNvSpPr>
          <p:nvPr>
            <p:ph type="body" idx="1"/>
          </p:nvPr>
        </p:nvSpPr>
        <p:spPr>
          <a:xfrm>
            <a:off x="338187" y="1814655"/>
            <a:ext cx="3157354" cy="4510841"/>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50000"/>
              </a:lnSpc>
              <a:spcBef>
                <a:spcPts val="0"/>
              </a:spcBef>
              <a:spcAft>
                <a:spcPts val="0"/>
              </a:spcAft>
              <a:buClr>
                <a:schemeClr val="dk1"/>
              </a:buClr>
              <a:buSzPct val="100000"/>
              <a:buFont typeface="Noto Sans Symbols"/>
              <a:buChar char="▪"/>
            </a:pPr>
            <a:r>
              <a:rPr lang="en-US" dirty="0"/>
              <a:t>Allergies</a:t>
            </a:r>
            <a:endParaRPr dirty="0"/>
          </a:p>
          <a:p>
            <a:pPr marL="228600" lvl="0" indent="-228600" algn="l" rtl="0">
              <a:lnSpc>
                <a:spcPct val="150000"/>
              </a:lnSpc>
              <a:spcBef>
                <a:spcPts val="1800"/>
              </a:spcBef>
              <a:spcAft>
                <a:spcPts val="0"/>
              </a:spcAft>
              <a:buClr>
                <a:schemeClr val="dk1"/>
              </a:buClr>
              <a:buSzPct val="100000"/>
              <a:buFont typeface="Noto Sans Symbols"/>
              <a:buChar char="▪"/>
            </a:pPr>
            <a:r>
              <a:rPr lang="en-US" dirty="0"/>
              <a:t>Arthritis </a:t>
            </a:r>
            <a:endParaRPr dirty="0"/>
          </a:p>
          <a:p>
            <a:pPr marL="228600" lvl="0" indent="-228600" algn="l" rtl="0">
              <a:lnSpc>
                <a:spcPct val="150000"/>
              </a:lnSpc>
              <a:spcBef>
                <a:spcPts val="1800"/>
              </a:spcBef>
              <a:spcAft>
                <a:spcPts val="0"/>
              </a:spcAft>
              <a:buClr>
                <a:schemeClr val="dk1"/>
              </a:buClr>
              <a:buSzPct val="100000"/>
              <a:buFont typeface="Noto Sans Symbols"/>
              <a:buChar char="▪"/>
            </a:pPr>
            <a:r>
              <a:rPr lang="en-US" dirty="0"/>
              <a:t>Asthma</a:t>
            </a:r>
            <a:endParaRPr dirty="0"/>
          </a:p>
          <a:p>
            <a:pPr marL="228600" lvl="0" indent="-228600" algn="l" rtl="0">
              <a:lnSpc>
                <a:spcPct val="150000"/>
              </a:lnSpc>
              <a:spcBef>
                <a:spcPts val="1800"/>
              </a:spcBef>
              <a:spcAft>
                <a:spcPts val="0"/>
              </a:spcAft>
              <a:buClr>
                <a:schemeClr val="dk1"/>
              </a:buClr>
              <a:buSzPct val="100000"/>
              <a:buFont typeface="Noto Sans Symbols"/>
              <a:buChar char="▪"/>
            </a:pPr>
            <a:r>
              <a:rPr lang="en-US" dirty="0"/>
              <a:t>Cancer</a:t>
            </a:r>
            <a:endParaRPr dirty="0"/>
          </a:p>
          <a:p>
            <a:pPr marL="228600" lvl="0" indent="-228600" algn="l" rtl="0">
              <a:lnSpc>
                <a:spcPct val="150000"/>
              </a:lnSpc>
              <a:spcBef>
                <a:spcPts val="1800"/>
              </a:spcBef>
              <a:spcAft>
                <a:spcPts val="0"/>
              </a:spcAft>
              <a:buClr>
                <a:schemeClr val="dk1"/>
              </a:buClr>
              <a:buSzPct val="100000"/>
              <a:buFont typeface="Noto Sans Symbols"/>
              <a:buChar char="▪"/>
            </a:pPr>
            <a:r>
              <a:rPr lang="en-US" dirty="0"/>
              <a:t>Chronic pain or fatigue</a:t>
            </a:r>
            <a:endParaRPr dirty="0"/>
          </a:p>
          <a:p>
            <a:pPr marL="228600" lvl="0" indent="-228600" algn="l" rtl="0">
              <a:lnSpc>
                <a:spcPct val="150000"/>
              </a:lnSpc>
              <a:spcBef>
                <a:spcPts val="1800"/>
              </a:spcBef>
              <a:spcAft>
                <a:spcPts val="0"/>
              </a:spcAft>
              <a:buClr>
                <a:schemeClr val="dk1"/>
              </a:buClr>
              <a:buSzPct val="100000"/>
              <a:buFont typeface="Noto Sans Symbols"/>
              <a:buChar char="▪"/>
            </a:pPr>
            <a:r>
              <a:rPr lang="en-US" dirty="0"/>
              <a:t>Crohn’s disease</a:t>
            </a:r>
            <a:endParaRPr dirty="0"/>
          </a:p>
          <a:p>
            <a:pPr marL="228600" lvl="0" indent="-228600" algn="l" rtl="0">
              <a:lnSpc>
                <a:spcPct val="150000"/>
              </a:lnSpc>
              <a:spcBef>
                <a:spcPts val="1800"/>
              </a:spcBef>
              <a:spcAft>
                <a:spcPts val="0"/>
              </a:spcAft>
              <a:buClr>
                <a:schemeClr val="dk1"/>
              </a:buClr>
              <a:buSzPct val="100000"/>
              <a:buFont typeface="Noto Sans Symbols"/>
              <a:buChar char="▪"/>
            </a:pPr>
            <a:r>
              <a:rPr lang="en-US" dirty="0"/>
              <a:t>Diabetes</a:t>
            </a:r>
            <a:endParaRPr dirty="0"/>
          </a:p>
        </p:txBody>
      </p:sp>
      <p:sp>
        <p:nvSpPr>
          <p:cNvPr id="92" name="Google Shape;92;p63"/>
          <p:cNvSpPr txBox="1">
            <a:spLocks noGrp="1"/>
          </p:cNvSpPr>
          <p:nvPr>
            <p:ph type="body" idx="2"/>
          </p:nvPr>
        </p:nvSpPr>
        <p:spPr>
          <a:xfrm>
            <a:off x="3703200" y="1728600"/>
            <a:ext cx="4370400" cy="4145075"/>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70000"/>
              </a:lnSpc>
              <a:spcBef>
                <a:spcPts val="1200"/>
              </a:spcBef>
              <a:spcAft>
                <a:spcPts val="0"/>
              </a:spcAft>
              <a:buSzPct val="100000"/>
              <a:buChar char="▪"/>
            </a:pPr>
            <a:r>
              <a:rPr lang="en-US" dirty="0"/>
              <a:t>Fibromyalgia </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Heart disease</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Inflammatory bowel disease</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Lyme disease</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Lupus</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Migraine</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Thyroid disorders</a:t>
            </a:r>
            <a:endParaRPr dirty="0"/>
          </a:p>
        </p:txBody>
      </p:sp>
      <p:pic>
        <p:nvPicPr>
          <p:cNvPr id="93" name="Google Shape;93;p63" descr="Human shaped figures with the words ADHD, Fibromyalgia, Dyslexia, Crohn's Disease, and Arthritis. Written words &quot;Sometimes disabilities are invisible&quot; appears below."/>
          <p:cNvPicPr preferRelativeResize="0"/>
          <p:nvPr/>
        </p:nvPicPr>
        <p:blipFill rotWithShape="1">
          <a:blip r:embed="rId3">
            <a:alphaModFix/>
          </a:blip>
          <a:srcRect/>
          <a:stretch/>
        </p:blipFill>
        <p:spPr>
          <a:xfrm>
            <a:off x="8281259" y="2130230"/>
            <a:ext cx="3572420" cy="207200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umich">
      <a:dk1>
        <a:srgbClr val="00274C"/>
      </a:dk1>
      <a:lt1>
        <a:srgbClr val="FFFFFF"/>
      </a:lt1>
      <a:dk2>
        <a:srgbClr val="2F65A7"/>
      </a:dk2>
      <a:lt2>
        <a:srgbClr val="E7E6E6"/>
      </a:lt2>
      <a:accent1>
        <a:srgbClr val="4472C4"/>
      </a:accent1>
      <a:accent2>
        <a:srgbClr val="D65F17"/>
      </a:accent2>
      <a:accent3>
        <a:srgbClr val="719489"/>
      </a:accent3>
      <a:accent4>
        <a:srgbClr val="FFCB05"/>
      </a:accent4>
      <a:accent5>
        <a:srgbClr val="00AEA6"/>
      </a:accent5>
      <a:accent6>
        <a:srgbClr val="9D9B09"/>
      </a:accent6>
      <a:hlink>
        <a:srgbClr val="6E1E7F"/>
      </a:hlink>
      <a:folHlink>
        <a:srgbClr val="524E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3651</Words>
  <Application>Microsoft Macintosh PowerPoint</Application>
  <PresentationFormat>Widescreen</PresentationFormat>
  <Paragraphs>288</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Söhne</vt:lpstr>
      <vt:lpstr>Arial</vt:lpstr>
      <vt:lpstr>Noto Sans Symbols</vt:lpstr>
      <vt:lpstr>Calibri</vt:lpstr>
      <vt:lpstr>Verdana</vt:lpstr>
      <vt:lpstr>Office Theme</vt:lpstr>
      <vt:lpstr>Ableism Awareness</vt:lpstr>
      <vt:lpstr>Agenda</vt:lpstr>
      <vt:lpstr>The Americans with Disabilities Act (ADA)</vt:lpstr>
      <vt:lpstr>What Is the ADA?  The Americans with Disabilities Act (1990) and the Amendments Act (2008)</vt:lpstr>
      <vt:lpstr>U-M Disability Related Policies: SPG 201.35 and SPG 601.20</vt:lpstr>
      <vt:lpstr>Think About It #1</vt:lpstr>
      <vt:lpstr>Disability Definition</vt:lpstr>
      <vt:lpstr>Why Accessibility Is Important</vt:lpstr>
      <vt:lpstr>Non-Apparent Disability Examples</vt:lpstr>
      <vt:lpstr>Think About It #2</vt:lpstr>
      <vt:lpstr>Disability Models</vt:lpstr>
      <vt:lpstr>Disability Statistics &amp; Disclosure</vt:lpstr>
      <vt:lpstr>Think About It #3</vt:lpstr>
      <vt:lpstr>U.S. Adult Statistics</vt:lpstr>
      <vt:lpstr>Identifying as an IWD to an Employer</vt:lpstr>
      <vt:lpstr>Experiences of Employees Who Disclose Disability Status</vt:lpstr>
      <vt:lpstr>Why These Statistics Are Important</vt:lpstr>
      <vt:lpstr>Ableism</vt:lpstr>
      <vt:lpstr>Think About It #4</vt:lpstr>
      <vt:lpstr>What Is Ableism?</vt:lpstr>
      <vt:lpstr>Ableist Microaggressions</vt:lpstr>
      <vt:lpstr>Microaggressions in Daily Life (1 of 2)</vt:lpstr>
      <vt:lpstr>Microaggressions in Daily Life (2 of 2)</vt:lpstr>
      <vt:lpstr>Most Common Microaggressions I Hear</vt:lpstr>
      <vt:lpstr>Replacing Microaggressions with Microaffirmations</vt:lpstr>
      <vt:lpstr>Avoid Ableist Actions</vt:lpstr>
      <vt:lpstr>Haben Girma</vt:lpstr>
      <vt:lpstr>Language Etiquette</vt:lpstr>
      <vt:lpstr>Language to Avoid</vt:lpstr>
      <vt:lpstr>Keep in Mind</vt:lpstr>
      <vt:lpstr>Language Swap</vt:lpstr>
      <vt:lpstr>Thinking Inclusively</vt:lpstr>
      <vt:lpstr>Check Your Bias</vt:lpstr>
      <vt:lpstr>Disability: An Aspect of Diversity</vt:lpstr>
      <vt:lpstr>Accessibility Is Not…</vt:lpstr>
      <vt:lpstr>Accessibility 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Ableism Awareness</dc:title>
  <dc:creator>Erin Metz</dc:creator>
  <cp:lastModifiedBy>Gruendl, Angie</cp:lastModifiedBy>
  <cp:revision>24</cp:revision>
  <dcterms:created xsi:type="dcterms:W3CDTF">2023-10-25T20:34:20Z</dcterms:created>
  <dcterms:modified xsi:type="dcterms:W3CDTF">2025-05-08T12:30:09Z</dcterms:modified>
</cp:coreProperties>
</file>