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1"/>
  </p:notesMasterIdLst>
  <p:sldIdLst>
    <p:sldId id="397" r:id="rId2"/>
    <p:sldId id="315" r:id="rId3"/>
    <p:sldId id="257" r:id="rId4"/>
    <p:sldId id="258" r:id="rId5"/>
    <p:sldId id="411" r:id="rId6"/>
    <p:sldId id="334" r:id="rId7"/>
    <p:sldId id="329" r:id="rId8"/>
    <p:sldId id="288" r:id="rId9"/>
    <p:sldId id="335" r:id="rId10"/>
    <p:sldId id="338" r:id="rId11"/>
    <p:sldId id="412" r:id="rId12"/>
    <p:sldId id="387" r:id="rId13"/>
    <p:sldId id="417" r:id="rId14"/>
    <p:sldId id="291" r:id="rId15"/>
    <p:sldId id="295" r:id="rId16"/>
    <p:sldId id="388" r:id="rId17"/>
    <p:sldId id="389" r:id="rId18"/>
    <p:sldId id="415" r:id="rId19"/>
    <p:sldId id="391" r:id="rId20"/>
    <p:sldId id="416" r:id="rId21"/>
    <p:sldId id="407" r:id="rId22"/>
    <p:sldId id="408" r:id="rId23"/>
    <p:sldId id="377" r:id="rId24"/>
    <p:sldId id="371" r:id="rId25"/>
    <p:sldId id="308" r:id="rId26"/>
    <p:sldId id="406" r:id="rId27"/>
    <p:sldId id="410" r:id="rId28"/>
    <p:sldId id="340" r:id="rId29"/>
    <p:sldId id="292" r:id="rId30"/>
    <p:sldId id="409" r:id="rId31"/>
    <p:sldId id="386" r:id="rId32"/>
    <p:sldId id="339" r:id="rId33"/>
    <p:sldId id="418" r:id="rId34"/>
    <p:sldId id="374" r:id="rId35"/>
    <p:sldId id="373" r:id="rId36"/>
    <p:sldId id="375" r:id="rId37"/>
    <p:sldId id="419" r:id="rId38"/>
    <p:sldId id="420" r:id="rId39"/>
    <p:sldId id="421" r:id="rId40"/>
    <p:sldId id="266" r:id="rId41"/>
    <p:sldId id="290" r:id="rId42"/>
    <p:sldId id="267" r:id="rId43"/>
    <p:sldId id="404" r:id="rId44"/>
    <p:sldId id="268" r:id="rId45"/>
    <p:sldId id="398" r:id="rId46"/>
    <p:sldId id="399" r:id="rId47"/>
    <p:sldId id="400" r:id="rId48"/>
    <p:sldId id="401" r:id="rId49"/>
    <p:sldId id="402" r:id="rId50"/>
  </p:sldIdLst>
  <p:sldSz cx="12192000" cy="6858000"/>
  <p:notesSz cx="6858000" cy="9144000"/>
  <p:embeddedFontLst>
    <p:embeddedFont>
      <p:font typeface="IBM Plex Sans" panose="020B0503050203000203" pitchFamily="34" charset="0"/>
      <p:regular r:id="rId52"/>
      <p:bold r:id="rId53"/>
      <p:italic r:id="rId54"/>
      <p:boldItalic r:id="rId55"/>
    </p:embeddedFont>
    <p:embeddedFont>
      <p:font typeface="Noto Sans Symbols" panose="020B0604020202020204" pitchFamily="34" charset="0"/>
      <p:regular r:id="rId56"/>
      <p:bold r:id="rId57"/>
    </p:embeddedFon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enDLPaA6GBV+AjOD/nvUtw==" hashData="GRnOAl+V0l5zSS/6MPJDhJ85Hp8/S+OFZBJkoWNSDWt9U1ZO8fj6smhlgR7DA8xwKsxCu01fmMqyrS0uL5xhQw=="/>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7" roundtripDataSignature="AMtx7mggQEQ6urbKoXUbQ5Vd4cwzXjF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22"/>
    <p:restoredTop sz="68868" autoAdjust="0"/>
  </p:normalViewPr>
  <p:slideViewPr>
    <p:cSldViewPr snapToGrid="0">
      <p:cViewPr varScale="1">
        <p:scale>
          <a:sx n="65" d="100"/>
          <a:sy n="65" d="100"/>
        </p:scale>
        <p:origin x="240"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customschemas.google.com/relationships/presentationmetadata" Target="meta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ad.org/resources/technology/captioning-for-access/communication-access-realtime-transl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ichiganhillel.org/hillel-caf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mailto:bjosmith@umich.edu" TargetMode="External"/><Relationship Id="rId4" Type="http://schemas.openxmlformats.org/officeDocument/2006/relationships/hyperlink" Target="https://www.jewmich.com/kosher/"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amazon.com/Blue-Snowball-Microphone-Textured-White/dp/B000EOPQ7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318e11856d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318e11856d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25" name="Google Shape;725;g318e11856da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0435965C-1659-F6EA-4CF0-2244AB42F4B5}"/>
            </a:ext>
          </a:extLst>
        </p:cNvPr>
        <p:cNvGrpSpPr/>
        <p:nvPr/>
      </p:nvGrpSpPr>
      <p:grpSpPr>
        <a:xfrm>
          <a:off x="0" y="0"/>
          <a:ext cx="0" cy="0"/>
          <a:chOff x="0" y="0"/>
          <a:chExt cx="0" cy="0"/>
        </a:xfrm>
      </p:grpSpPr>
      <p:sp>
        <p:nvSpPr>
          <p:cNvPr id="319" name="Google Shape;319;p38:notes">
            <a:extLst>
              <a:ext uri="{FF2B5EF4-FFF2-40B4-BE49-F238E27FC236}">
                <a16:creationId xmlns:a16="http://schemas.microsoft.com/office/drawing/2014/main" id="{DCF4393D-218D-8CFB-A361-2168AE4E5D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8:notes">
            <a:extLst>
              <a:ext uri="{FF2B5EF4-FFF2-40B4-BE49-F238E27FC236}">
                <a16:creationId xmlns:a16="http://schemas.microsoft.com/office/drawing/2014/main" id="{A835663A-DCC8-8555-CE0E-108F5535BC4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321" name="Google Shape;321;p38:notes">
            <a:extLst>
              <a:ext uri="{FF2B5EF4-FFF2-40B4-BE49-F238E27FC236}">
                <a16:creationId xmlns:a16="http://schemas.microsoft.com/office/drawing/2014/main" id="{ABC71C2B-C124-DFE8-A1F6-01922B1BDDD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1717280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8" name="Google Shape;6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698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82A450FD-62EE-F2F5-11E1-CC2323B1D8B1}"/>
            </a:ext>
          </a:extLst>
        </p:cNvPr>
        <p:cNvGrpSpPr/>
        <p:nvPr/>
      </p:nvGrpSpPr>
      <p:grpSpPr>
        <a:xfrm>
          <a:off x="0" y="0"/>
          <a:ext cx="0" cy="0"/>
          <a:chOff x="0" y="0"/>
          <a:chExt cx="0" cy="0"/>
        </a:xfrm>
      </p:grpSpPr>
      <p:sp>
        <p:nvSpPr>
          <p:cNvPr id="730" name="Google Shape;730;g318e11856da_0_27:notes">
            <a:extLst>
              <a:ext uri="{FF2B5EF4-FFF2-40B4-BE49-F238E27FC236}">
                <a16:creationId xmlns:a16="http://schemas.microsoft.com/office/drawing/2014/main" id="{B2B98D08-ED62-E250-2453-385AFA3EB5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a:extLst>
              <a:ext uri="{FF2B5EF4-FFF2-40B4-BE49-F238E27FC236}">
                <a16:creationId xmlns:a16="http://schemas.microsoft.com/office/drawing/2014/main" id="{28599724-25AE-6CBF-313C-B0AB445CC48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latin typeface="Verdana" panose="020B0604030504040204" pitchFamily="34" charset="0"/>
              <a:ea typeface="Verdana" panose="020B0604030504040204" pitchFamily="34" charset="0"/>
              <a:cs typeface="Arial"/>
              <a:sym typeface="Arial"/>
            </a:endParaRPr>
          </a:p>
        </p:txBody>
      </p:sp>
      <p:sp>
        <p:nvSpPr>
          <p:cNvPr id="732" name="Google Shape;732;g318e11856da_0_27:notes">
            <a:extLst>
              <a:ext uri="{FF2B5EF4-FFF2-40B4-BE49-F238E27FC236}">
                <a16:creationId xmlns:a16="http://schemas.microsoft.com/office/drawing/2014/main" id="{59651C9C-7C10-71C0-4870-F70FFDD42A7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278363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8" name="Google Shape;328;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3148675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b="0" i="0" dirty="0">
              <a:solidFill>
                <a:srgbClr val="00274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b="0" i="1" dirty="0">
              <a:solidFill>
                <a:srgbClr val="00274C"/>
              </a:solidFill>
              <a:latin typeface="Arial"/>
              <a:ea typeface="Arial"/>
              <a:cs typeface="Arial"/>
              <a:sym typeface="Arial"/>
            </a:endParaRPr>
          </a:p>
        </p:txBody>
      </p:sp>
      <p:sp>
        <p:nvSpPr>
          <p:cNvPr id="358" name="Google Shape;358;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extLst>
      <p:ext uri="{BB962C8B-B14F-4D97-AF65-F5344CB8AC3E}">
        <p14:creationId xmlns:p14="http://schemas.microsoft.com/office/powerpoint/2010/main" val="818358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18e11856d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732" name="Google Shape;732;g318e11856d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extLst>
      <p:ext uri="{BB962C8B-B14F-4D97-AF65-F5344CB8AC3E}">
        <p14:creationId xmlns:p14="http://schemas.microsoft.com/office/powerpoint/2010/main" val="74535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18e11856d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333333"/>
                </a:solidFill>
                <a:effectLst/>
                <a:latin typeface="IBM Plex Sans" panose="020B0503050203000203" pitchFamily="34" charset="0"/>
              </a:rPr>
              <a:t>For more information, see the </a:t>
            </a:r>
            <a:r>
              <a:rPr lang="en-US" b="0" i="0" u="sng" dirty="0">
                <a:solidFill>
                  <a:srgbClr val="0B4C95"/>
                </a:solidFill>
                <a:effectLst/>
                <a:latin typeface="IBM Plex Sans" panose="020B0503050203000203" pitchFamily="34" charset="0"/>
                <a:hlinkClick r:id="rId3"/>
              </a:rPr>
              <a:t>National Association of the Deaf discussion of CART</a:t>
            </a:r>
            <a:r>
              <a:rPr lang="en-US" b="0" i="0" dirty="0">
                <a:solidFill>
                  <a:srgbClr val="333333"/>
                </a:solidFill>
                <a:effectLst/>
                <a:latin typeface="IBM Plex Sans" panose="020B0503050203000203" pitchFamily="34" charset="0"/>
              </a:rPr>
              <a:t>.</a:t>
            </a:r>
            <a:endParaRPr dirty="0"/>
          </a:p>
        </p:txBody>
      </p:sp>
      <p:sp>
        <p:nvSpPr>
          <p:cNvPr id="732" name="Google Shape;732;g318e11856d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9615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C521986C-816E-FD91-AB05-AF4C52B475BF}"/>
            </a:ext>
          </a:extLst>
        </p:cNvPr>
        <p:cNvGrpSpPr/>
        <p:nvPr/>
      </p:nvGrpSpPr>
      <p:grpSpPr>
        <a:xfrm>
          <a:off x="0" y="0"/>
          <a:ext cx="0" cy="0"/>
          <a:chOff x="0" y="0"/>
          <a:chExt cx="0" cy="0"/>
        </a:xfrm>
      </p:grpSpPr>
      <p:sp>
        <p:nvSpPr>
          <p:cNvPr id="730" name="Google Shape;730;g318e11856da_0_27:notes">
            <a:extLst>
              <a:ext uri="{FF2B5EF4-FFF2-40B4-BE49-F238E27FC236}">
                <a16:creationId xmlns:a16="http://schemas.microsoft.com/office/drawing/2014/main" id="{F4B069B3-6AE9-90B6-8EB9-2DD7B4E768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a:extLst>
              <a:ext uri="{FF2B5EF4-FFF2-40B4-BE49-F238E27FC236}">
                <a16:creationId xmlns:a16="http://schemas.microsoft.com/office/drawing/2014/main" id="{1B7477C2-5FA8-BFC7-2C56-5289877AB41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2" name="Google Shape;732;g318e11856da_0_27:notes">
            <a:extLst>
              <a:ext uri="{FF2B5EF4-FFF2-40B4-BE49-F238E27FC236}">
                <a16:creationId xmlns:a16="http://schemas.microsoft.com/office/drawing/2014/main" id="{5DFCB105-EC71-6715-96D7-FBA3A52B9B2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extLst>
      <p:ext uri="{BB962C8B-B14F-4D97-AF65-F5344CB8AC3E}">
        <p14:creationId xmlns:p14="http://schemas.microsoft.com/office/powerpoint/2010/main" val="271411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18e11856d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tx1"/>
                </a:solidFill>
                <a:latin typeface="Verdana" panose="020B0604030504040204" pitchFamily="34" charset="0"/>
                <a:ea typeface="Verdana" panose="020B0604030504040204" pitchFamily="34" charset="0"/>
                <a:cs typeface="Arial"/>
                <a:sym typeface="Arial"/>
              </a:rPr>
              <a:t>Please note that providing just one of the following three resources: American Sign Language (ASL), Community Access Realtime Translation (CART), and Event Captioning – may not meet the needs of all attendees, and the meeting/event organizers should be prepared to field requests accordingly. Please contact ASL providers with your event information to request a price quote for their services.</a:t>
            </a:r>
          </a:p>
        </p:txBody>
      </p:sp>
      <p:sp>
        <p:nvSpPr>
          <p:cNvPr id="732" name="Google Shape;732;g318e11856d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extLst>
      <p:ext uri="{BB962C8B-B14F-4D97-AF65-F5344CB8AC3E}">
        <p14:creationId xmlns:p14="http://schemas.microsoft.com/office/powerpoint/2010/main" val="114260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dirty="0"/>
          </a:p>
        </p:txBody>
      </p:sp>
      <p:sp>
        <p:nvSpPr>
          <p:cNvPr id="63" name="Google Shape;6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F3FB2259-99C9-7255-33A0-FA12E525BF06}"/>
            </a:ext>
          </a:extLst>
        </p:cNvPr>
        <p:cNvGrpSpPr/>
        <p:nvPr/>
      </p:nvGrpSpPr>
      <p:grpSpPr>
        <a:xfrm>
          <a:off x="0" y="0"/>
          <a:ext cx="0" cy="0"/>
          <a:chOff x="0" y="0"/>
          <a:chExt cx="0" cy="0"/>
        </a:xfrm>
      </p:grpSpPr>
      <p:sp>
        <p:nvSpPr>
          <p:cNvPr id="730" name="Google Shape;730;g318e11856da_0_27:notes">
            <a:extLst>
              <a:ext uri="{FF2B5EF4-FFF2-40B4-BE49-F238E27FC236}">
                <a16:creationId xmlns:a16="http://schemas.microsoft.com/office/drawing/2014/main" id="{F1528DF5-2386-CBA9-82E7-8FD557FDA3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a:extLst>
              <a:ext uri="{FF2B5EF4-FFF2-40B4-BE49-F238E27FC236}">
                <a16:creationId xmlns:a16="http://schemas.microsoft.com/office/drawing/2014/main" id="{F371D7B3-4A63-2E46-B46B-D7163A1C884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dirty="0">
              <a:solidFill>
                <a:srgbClr val="00274C"/>
              </a:solidFill>
              <a:effectLst/>
              <a:latin typeface="Verdana" panose="020B0604030504040204" pitchFamily="34" charset="0"/>
              <a:ea typeface="Verdana" panose="020B0604030504040204" pitchFamily="34" charset="0"/>
            </a:endParaRPr>
          </a:p>
        </p:txBody>
      </p:sp>
      <p:sp>
        <p:nvSpPr>
          <p:cNvPr id="732" name="Google Shape;732;g318e11856da_0_27:notes">
            <a:extLst>
              <a:ext uri="{FF2B5EF4-FFF2-40B4-BE49-F238E27FC236}">
                <a16:creationId xmlns:a16="http://schemas.microsoft.com/office/drawing/2014/main" id="{AAB681A7-1030-C08A-0F2B-0306D10AD42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extLst>
      <p:ext uri="{BB962C8B-B14F-4D97-AF65-F5344CB8AC3E}">
        <p14:creationId xmlns:p14="http://schemas.microsoft.com/office/powerpoint/2010/main" val="1263119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a:extLst>
            <a:ext uri="{FF2B5EF4-FFF2-40B4-BE49-F238E27FC236}">
              <a16:creationId xmlns:a16="http://schemas.microsoft.com/office/drawing/2014/main" id="{0CC9138A-B2EE-47BB-100A-8B237C96A83D}"/>
            </a:ext>
          </a:extLst>
        </p:cNvPr>
        <p:cNvGrpSpPr/>
        <p:nvPr/>
      </p:nvGrpSpPr>
      <p:grpSpPr>
        <a:xfrm>
          <a:off x="0" y="0"/>
          <a:ext cx="0" cy="0"/>
          <a:chOff x="0" y="0"/>
          <a:chExt cx="0" cy="0"/>
        </a:xfrm>
      </p:grpSpPr>
      <p:sp>
        <p:nvSpPr>
          <p:cNvPr id="697" name="Google Shape;697;p16:notes">
            <a:extLst>
              <a:ext uri="{FF2B5EF4-FFF2-40B4-BE49-F238E27FC236}">
                <a16:creationId xmlns:a16="http://schemas.microsoft.com/office/drawing/2014/main" id="{B5D7852C-EF79-74E0-EC2E-1BD125FE41F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8" name="Google Shape;698;p16:notes">
            <a:extLst>
              <a:ext uri="{FF2B5EF4-FFF2-40B4-BE49-F238E27FC236}">
                <a16:creationId xmlns:a16="http://schemas.microsoft.com/office/drawing/2014/main" id="{59C799F5-A78B-897D-9AE5-3FC9D79312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5918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a:extLst>
            <a:ext uri="{FF2B5EF4-FFF2-40B4-BE49-F238E27FC236}">
              <a16:creationId xmlns:a16="http://schemas.microsoft.com/office/drawing/2014/main" id="{9577F49F-8BEF-E620-E681-BBB5D514FBB8}"/>
            </a:ext>
          </a:extLst>
        </p:cNvPr>
        <p:cNvGrpSpPr/>
        <p:nvPr/>
      </p:nvGrpSpPr>
      <p:grpSpPr>
        <a:xfrm>
          <a:off x="0" y="0"/>
          <a:ext cx="0" cy="0"/>
          <a:chOff x="0" y="0"/>
          <a:chExt cx="0" cy="0"/>
        </a:xfrm>
      </p:grpSpPr>
      <p:sp>
        <p:nvSpPr>
          <p:cNvPr id="723" name="Google Shape;723;g318e11856da_0_20:notes">
            <a:extLst>
              <a:ext uri="{FF2B5EF4-FFF2-40B4-BE49-F238E27FC236}">
                <a16:creationId xmlns:a16="http://schemas.microsoft.com/office/drawing/2014/main" id="{30309AF3-EE28-B789-1760-8D38F0C707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318e11856da_0_20:notes">
            <a:extLst>
              <a:ext uri="{FF2B5EF4-FFF2-40B4-BE49-F238E27FC236}">
                <a16:creationId xmlns:a16="http://schemas.microsoft.com/office/drawing/2014/main" id="{26DCBEE0-7F39-E8FD-B1F6-C21A9B9A773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25" name="Google Shape;725;g318e11856da_0_20:notes">
            <a:extLst>
              <a:ext uri="{FF2B5EF4-FFF2-40B4-BE49-F238E27FC236}">
                <a16:creationId xmlns:a16="http://schemas.microsoft.com/office/drawing/2014/main" id="{BCD27F3A-01BC-8442-AC87-AD3E0F8B2B9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extLst>
      <p:ext uri="{BB962C8B-B14F-4D97-AF65-F5344CB8AC3E}">
        <p14:creationId xmlns:p14="http://schemas.microsoft.com/office/powerpoint/2010/main" val="402091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318e11856d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318e11856d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Color communication badges – this allows participants to indicate their communication preferences through different colors.</a:t>
            </a:r>
            <a:endParaRPr dirty="0"/>
          </a:p>
        </p:txBody>
      </p:sp>
      <p:sp>
        <p:nvSpPr>
          <p:cNvPr id="725" name="Google Shape;725;g318e11856da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extLst>
      <p:ext uri="{BB962C8B-B14F-4D97-AF65-F5344CB8AC3E}">
        <p14:creationId xmlns:p14="http://schemas.microsoft.com/office/powerpoint/2010/main" val="215783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18e11856d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318e11856da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en-US" b="1" i="0" dirty="0">
                <a:solidFill>
                  <a:srgbClr val="00274C"/>
                </a:solidFill>
                <a:effectLst/>
                <a:latin typeface="freight-sans-pro"/>
              </a:rPr>
              <a:t>Kosher/Halal Resources</a:t>
            </a:r>
          </a:p>
          <a:p>
            <a:pPr algn="l"/>
            <a:r>
              <a:rPr lang="en-US" b="0" i="0" dirty="0">
                <a:solidFill>
                  <a:srgbClr val="00274C"/>
                </a:solidFill>
                <a:effectLst/>
                <a:latin typeface="freight-text-pro"/>
              </a:rPr>
              <a:t>Check with the attendee as sometimes a vegetarian meal is acceptable:</a:t>
            </a:r>
          </a:p>
          <a:p>
            <a:pPr algn="l">
              <a:buFont typeface="Arial" panose="020B0604020202020204" pitchFamily="34" charset="0"/>
              <a:buChar char="•"/>
            </a:pPr>
            <a:r>
              <a:rPr lang="en-US" b="0" i="0" dirty="0">
                <a:effectLst/>
                <a:latin typeface="freight-text-pro"/>
                <a:hlinkClick r:id="rId3"/>
              </a:rPr>
              <a:t>Hillel Cafe</a:t>
            </a:r>
            <a:r>
              <a:rPr lang="en-US" b="0" i="0" dirty="0">
                <a:effectLst/>
                <a:latin typeface="freight-text-pro"/>
              </a:rPr>
              <a:t> provide Kosher sandwiches, wraps, salads, and bagel boxes to U-Go’s at the Michigan Union and League and Bert’s Cafe at the Undergrad Library. For kosher catering, please contact Hillel at 734-769-0500.</a:t>
            </a:r>
          </a:p>
          <a:p>
            <a:pPr algn="l">
              <a:buFont typeface="Arial" panose="020B0604020202020204" pitchFamily="34" charset="0"/>
              <a:buChar char="•"/>
            </a:pPr>
            <a:r>
              <a:rPr lang="en-US" b="0" i="0" dirty="0">
                <a:effectLst/>
                <a:latin typeface="freight-text-pro"/>
              </a:rPr>
              <a:t>University of Michigan Museum of Arts (UMMA) uses two Kosher caterers: Chef Cari Kosher Catering, 248-770-6521 and Jewel Kosher Catering, 248-968-1200</a:t>
            </a:r>
          </a:p>
          <a:p>
            <a:pPr algn="l">
              <a:buFont typeface="Arial" panose="020B0604020202020204" pitchFamily="34" charset="0"/>
              <a:buChar char="•"/>
            </a:pPr>
            <a:r>
              <a:rPr lang="en-US" b="0" i="0" dirty="0">
                <a:effectLst/>
                <a:latin typeface="freight-text-pro"/>
                <a:hlinkClick r:id="rId4"/>
              </a:rPr>
              <a:t>Chabad of Ann Arbor</a:t>
            </a:r>
            <a:r>
              <a:rPr lang="en-US" b="0" i="0" dirty="0">
                <a:effectLst/>
                <a:latin typeface="freight-text-pro"/>
              </a:rPr>
              <a:t> also provides Kosher/Halal resources.</a:t>
            </a:r>
          </a:p>
          <a:p>
            <a:pPr algn="l">
              <a:buFont typeface="Arial" panose="020B0604020202020204" pitchFamily="34" charset="0"/>
              <a:buChar char="•"/>
            </a:pPr>
            <a:r>
              <a:rPr lang="en-US" b="0" i="0" dirty="0">
                <a:effectLst/>
                <a:latin typeface="freight-text-pro"/>
              </a:rPr>
              <a:t>Grocery stores that carry Kosher meats and other products: Busch’s, 2240 S Main St, Ann Arbor, 734-998-2666; Kroger, 3615 Washtenaw, Ann Arbor, 734-677-2370; Trader Joe’s, 2398 East Stadium Blvd, Ann Arbor, 734-975-2455.</a:t>
            </a:r>
          </a:p>
          <a:p>
            <a:pPr marL="228600" indent="0" algn="l">
              <a:buFont typeface="Arial" panose="020B0604020202020204" pitchFamily="34" charset="0"/>
              <a:buNone/>
            </a:pPr>
            <a:endParaRPr lang="en-US" b="0" i="0" dirty="0">
              <a:effectLst/>
              <a:latin typeface="freight-text-pro"/>
            </a:endParaRPr>
          </a:p>
          <a:p>
            <a:pPr algn="l"/>
            <a:r>
              <a:rPr lang="en-US" b="0" i="1" dirty="0">
                <a:solidFill>
                  <a:srgbClr val="00274C"/>
                </a:solidFill>
                <a:effectLst/>
                <a:latin typeface="freight-text-pro"/>
              </a:rPr>
              <a:t>(Kosher/Halal Source: Barbara Smith, Senior Executive Assistant for Dean Thomas A. </a:t>
            </a:r>
            <a:r>
              <a:rPr lang="en-US" b="0" i="1" dirty="0" err="1">
                <a:solidFill>
                  <a:srgbClr val="00274C"/>
                </a:solidFill>
                <a:effectLst/>
                <a:latin typeface="freight-text-pro"/>
              </a:rPr>
              <a:t>Finholt</a:t>
            </a:r>
            <a:r>
              <a:rPr lang="en-US" b="0" i="1" dirty="0">
                <a:solidFill>
                  <a:srgbClr val="00274C"/>
                </a:solidFill>
                <a:effectLst/>
                <a:latin typeface="freight-text-pro"/>
              </a:rPr>
              <a:t>, U-M School of Information. Contact: </a:t>
            </a:r>
            <a:r>
              <a:rPr lang="en-US" b="0" i="1" dirty="0">
                <a:solidFill>
                  <a:srgbClr val="00274C"/>
                </a:solidFill>
                <a:effectLst/>
                <a:latin typeface="freight-text-pro"/>
                <a:hlinkClick r:id="rId5"/>
              </a:rPr>
              <a:t>bjosmith@umich.edu</a:t>
            </a:r>
            <a:r>
              <a:rPr lang="en-US" b="0" i="1" dirty="0">
                <a:solidFill>
                  <a:srgbClr val="00274C"/>
                </a:solidFill>
                <a:effectLst/>
                <a:latin typeface="freight-text-pro"/>
              </a:rPr>
              <a:t>)</a:t>
            </a:r>
            <a:endParaRPr lang="en-US" b="0" i="0" dirty="0">
              <a:solidFill>
                <a:srgbClr val="00274C"/>
              </a:solidFill>
              <a:effectLst/>
              <a:latin typeface="freight-text-pro"/>
            </a:endParaRPr>
          </a:p>
          <a:p>
            <a:pPr marL="0" lvl="0" indent="0" algn="l" rtl="0">
              <a:lnSpc>
                <a:spcPct val="100000"/>
              </a:lnSpc>
              <a:spcBef>
                <a:spcPts val="0"/>
              </a:spcBef>
              <a:spcAft>
                <a:spcPts val="0"/>
              </a:spcAft>
              <a:buSzPts val="1400"/>
              <a:buNone/>
            </a:pPr>
            <a:endParaRPr dirty="0"/>
          </a:p>
        </p:txBody>
      </p:sp>
      <p:sp>
        <p:nvSpPr>
          <p:cNvPr id="739" name="Google Shape;739;g318e11856da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extLst>
      <p:ext uri="{BB962C8B-B14F-4D97-AF65-F5344CB8AC3E}">
        <p14:creationId xmlns:p14="http://schemas.microsoft.com/office/powerpoint/2010/main" val="1590369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a:extLst>
            <a:ext uri="{FF2B5EF4-FFF2-40B4-BE49-F238E27FC236}">
              <a16:creationId xmlns:a16="http://schemas.microsoft.com/office/drawing/2014/main" id="{30D31DDA-AA00-ACC0-EC8E-E594CFC425F9}"/>
            </a:ext>
          </a:extLst>
        </p:cNvPr>
        <p:cNvGrpSpPr/>
        <p:nvPr/>
      </p:nvGrpSpPr>
      <p:grpSpPr>
        <a:xfrm>
          <a:off x="0" y="0"/>
          <a:ext cx="0" cy="0"/>
          <a:chOff x="0" y="0"/>
          <a:chExt cx="0" cy="0"/>
        </a:xfrm>
      </p:grpSpPr>
      <p:sp>
        <p:nvSpPr>
          <p:cNvPr id="697" name="Google Shape;697;p16:notes">
            <a:extLst>
              <a:ext uri="{FF2B5EF4-FFF2-40B4-BE49-F238E27FC236}">
                <a16:creationId xmlns:a16="http://schemas.microsoft.com/office/drawing/2014/main" id="{F54ABBF6-E546-B029-1589-FC70203B48D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8" name="Google Shape;698;p16:notes">
            <a:extLst>
              <a:ext uri="{FF2B5EF4-FFF2-40B4-BE49-F238E27FC236}">
                <a16:creationId xmlns:a16="http://schemas.microsoft.com/office/drawing/2014/main" id="{C3BA5188-CC6F-A735-180D-87BAC3814F2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476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a:extLst>
            <a:ext uri="{FF2B5EF4-FFF2-40B4-BE49-F238E27FC236}">
              <a16:creationId xmlns:a16="http://schemas.microsoft.com/office/drawing/2014/main" id="{C9B2991C-6BF5-6FCB-50D6-B8D21E2CCD7A}"/>
            </a:ext>
          </a:extLst>
        </p:cNvPr>
        <p:cNvGrpSpPr/>
        <p:nvPr/>
      </p:nvGrpSpPr>
      <p:grpSpPr>
        <a:xfrm>
          <a:off x="0" y="0"/>
          <a:ext cx="0" cy="0"/>
          <a:chOff x="0" y="0"/>
          <a:chExt cx="0" cy="0"/>
        </a:xfrm>
      </p:grpSpPr>
      <p:sp>
        <p:nvSpPr>
          <p:cNvPr id="737" name="Google Shape;737;g318e11856da_0_34:notes">
            <a:extLst>
              <a:ext uri="{FF2B5EF4-FFF2-40B4-BE49-F238E27FC236}">
                <a16:creationId xmlns:a16="http://schemas.microsoft.com/office/drawing/2014/main" id="{7D982E56-C97F-D194-DA18-B3E73E262D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318e11856da_0_34:notes">
            <a:extLst>
              <a:ext uri="{FF2B5EF4-FFF2-40B4-BE49-F238E27FC236}">
                <a16:creationId xmlns:a16="http://schemas.microsoft.com/office/drawing/2014/main" id="{B80FDBFD-197D-A14F-5391-F7095680B58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9" name="Google Shape;739;g318e11856da_0_34:notes">
            <a:extLst>
              <a:ext uri="{FF2B5EF4-FFF2-40B4-BE49-F238E27FC236}">
                <a16:creationId xmlns:a16="http://schemas.microsoft.com/office/drawing/2014/main" id="{5CC48463-EC50-E852-CCF2-8B0190E32E6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extLst>
      <p:ext uri="{BB962C8B-B14F-4D97-AF65-F5344CB8AC3E}">
        <p14:creationId xmlns:p14="http://schemas.microsoft.com/office/powerpoint/2010/main" val="2073128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18e11856d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318e11856da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dirty="0">
              <a:latin typeface="Verdana"/>
              <a:ea typeface="Verdana"/>
              <a:cs typeface="Verdana"/>
              <a:sym typeface="Verdana"/>
            </a:endParaRPr>
          </a:p>
          <a:p>
            <a:pPr marL="0" lvl="0" indent="0" algn="l" rtl="0">
              <a:lnSpc>
                <a:spcPct val="100000"/>
              </a:lnSpc>
              <a:spcBef>
                <a:spcPts val="0"/>
              </a:spcBef>
              <a:spcAft>
                <a:spcPts val="0"/>
              </a:spcAft>
              <a:buSzPts val="1400"/>
              <a:buNone/>
            </a:pPr>
            <a:endParaRPr lang="en-US" sz="1200" dirty="0">
              <a:latin typeface="Verdana"/>
              <a:ea typeface="Verdana"/>
              <a:cs typeface="Verdana"/>
              <a:sym typeface="Verdana"/>
            </a:endParaRPr>
          </a:p>
        </p:txBody>
      </p:sp>
      <p:sp>
        <p:nvSpPr>
          <p:cNvPr id="739" name="Google Shape;739;g318e11856da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a:extLst>
            <a:ext uri="{FF2B5EF4-FFF2-40B4-BE49-F238E27FC236}">
              <a16:creationId xmlns:a16="http://schemas.microsoft.com/office/drawing/2014/main" id="{4F286D00-59C1-F41B-CA77-316293994839}"/>
            </a:ext>
          </a:extLst>
        </p:cNvPr>
        <p:cNvGrpSpPr/>
        <p:nvPr/>
      </p:nvGrpSpPr>
      <p:grpSpPr>
        <a:xfrm>
          <a:off x="0" y="0"/>
          <a:ext cx="0" cy="0"/>
          <a:chOff x="0" y="0"/>
          <a:chExt cx="0" cy="0"/>
        </a:xfrm>
      </p:grpSpPr>
      <p:sp>
        <p:nvSpPr>
          <p:cNvPr id="737" name="Google Shape;737;g318e11856da_0_34:notes">
            <a:extLst>
              <a:ext uri="{FF2B5EF4-FFF2-40B4-BE49-F238E27FC236}">
                <a16:creationId xmlns:a16="http://schemas.microsoft.com/office/drawing/2014/main" id="{D64DDD27-52CD-ECC8-AE34-3FACE797B4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318e11856da_0_34:notes">
            <a:extLst>
              <a:ext uri="{FF2B5EF4-FFF2-40B4-BE49-F238E27FC236}">
                <a16:creationId xmlns:a16="http://schemas.microsoft.com/office/drawing/2014/main" id="{8931C019-350D-A85D-A59F-47E41C9590C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Communication recommendations: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Avoid idioms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Pause when you ask questions (silently and slowly count to 10)</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Pay attention to what people say vs. their face expressions or tone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Do not equate lack of eye contact or fidgeting with inattention</a:t>
            </a:r>
          </a:p>
          <a:p>
            <a:pPr marL="0" lvl="0" indent="0" algn="l" rtl="0">
              <a:lnSpc>
                <a:spcPct val="100000"/>
              </a:lnSpc>
              <a:spcBef>
                <a:spcPts val="0"/>
              </a:spcBef>
              <a:spcAft>
                <a:spcPts val="0"/>
              </a:spcAft>
              <a:buSzPts val="1400"/>
              <a:buFont typeface="Arial" panose="020B0604020202020204" pitchFamily="34" charset="0"/>
              <a:buNone/>
            </a:pPr>
            <a:endParaRPr lang="en-US" dirty="0"/>
          </a:p>
          <a:p>
            <a:pPr marL="0" lvl="0" indent="0" algn="l" rtl="0">
              <a:lnSpc>
                <a:spcPct val="100000"/>
              </a:lnSpc>
              <a:spcBef>
                <a:spcPts val="0"/>
              </a:spcBef>
              <a:spcAft>
                <a:spcPts val="0"/>
              </a:spcAft>
              <a:buSzPts val="1400"/>
              <a:buFont typeface="Arial" panose="020B0604020202020204" pitchFamily="34" charset="0"/>
              <a:buNone/>
            </a:pPr>
            <a:r>
              <a:rPr lang="en-US" dirty="0"/>
              <a:t>Ask individuals about their communication preferences: Email, verbal discussion, both?</a:t>
            </a:r>
          </a:p>
          <a:p>
            <a:pPr marL="0" lvl="0" indent="0" algn="l" rtl="0">
              <a:lnSpc>
                <a:spcPct val="100000"/>
              </a:lnSpc>
              <a:spcBef>
                <a:spcPts val="0"/>
              </a:spcBef>
              <a:spcAft>
                <a:spcPts val="0"/>
              </a:spcAft>
              <a:buSzPts val="1400"/>
              <a:buFont typeface="Arial" panose="020B0604020202020204" pitchFamily="34" charset="0"/>
              <a:buNone/>
            </a:pPr>
            <a:endParaRPr dirty="0"/>
          </a:p>
        </p:txBody>
      </p:sp>
      <p:sp>
        <p:nvSpPr>
          <p:cNvPr id="739" name="Google Shape;739;g318e11856da_0_34:notes">
            <a:extLst>
              <a:ext uri="{FF2B5EF4-FFF2-40B4-BE49-F238E27FC236}">
                <a16:creationId xmlns:a16="http://schemas.microsoft.com/office/drawing/2014/main" id="{5AB94382-71B7-DDC9-1ACC-00E8D0C21EC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extLst>
      <p:ext uri="{BB962C8B-B14F-4D97-AF65-F5344CB8AC3E}">
        <p14:creationId xmlns:p14="http://schemas.microsoft.com/office/powerpoint/2010/main" val="906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698" name="Google Shape;6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6015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18e11856d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latin typeface="Verdana" panose="020B0604030504040204" pitchFamily="34" charset="0"/>
              <a:ea typeface="Verdana" panose="020B0604030504040204" pitchFamily="34" charset="0"/>
              <a:cs typeface="Arial"/>
              <a:sym typeface="Arial"/>
            </a:endParaRPr>
          </a:p>
        </p:txBody>
      </p:sp>
      <p:sp>
        <p:nvSpPr>
          <p:cNvPr id="732" name="Google Shape;732;g318e11856d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01A55444-2226-028C-C9B9-39DAA2D5281C}"/>
            </a:ext>
          </a:extLst>
        </p:cNvPr>
        <p:cNvGrpSpPr/>
        <p:nvPr/>
      </p:nvGrpSpPr>
      <p:grpSpPr>
        <a:xfrm>
          <a:off x="0" y="0"/>
          <a:ext cx="0" cy="0"/>
          <a:chOff x="0" y="0"/>
          <a:chExt cx="0" cy="0"/>
        </a:xfrm>
      </p:grpSpPr>
      <p:sp>
        <p:nvSpPr>
          <p:cNvPr id="730" name="Google Shape;730;g318e11856da_0_27:notes">
            <a:extLst>
              <a:ext uri="{FF2B5EF4-FFF2-40B4-BE49-F238E27FC236}">
                <a16:creationId xmlns:a16="http://schemas.microsoft.com/office/drawing/2014/main" id="{DC02CBA3-AA8B-2A14-4DD6-92DC097217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a:extLst>
              <a:ext uri="{FF2B5EF4-FFF2-40B4-BE49-F238E27FC236}">
                <a16:creationId xmlns:a16="http://schemas.microsoft.com/office/drawing/2014/main" id="{8D3C731C-3812-811D-4224-0F7522B98F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2" name="Google Shape;732;g318e11856da_0_27:notes">
            <a:extLst>
              <a:ext uri="{FF2B5EF4-FFF2-40B4-BE49-F238E27FC236}">
                <a16:creationId xmlns:a16="http://schemas.microsoft.com/office/drawing/2014/main" id="{44F4B399-EA21-ADCB-22CD-81B98F995D9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extLst>
      <p:ext uri="{BB962C8B-B14F-4D97-AF65-F5344CB8AC3E}">
        <p14:creationId xmlns:p14="http://schemas.microsoft.com/office/powerpoint/2010/main" val="2757133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18e11856d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2" name="Google Shape;732;g318e11856d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extLst>
      <p:ext uri="{BB962C8B-B14F-4D97-AF65-F5344CB8AC3E}">
        <p14:creationId xmlns:p14="http://schemas.microsoft.com/office/powerpoint/2010/main" val="1299668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18e11856d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318e11856da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chemeClr val="tx1"/>
                </a:solidFill>
                <a:effectLst/>
                <a:latin typeface="Verdana" panose="020B0604030504040204" pitchFamily="34" charset="0"/>
                <a:ea typeface="Verdana" panose="020B0604030504040204" pitchFamily="34" charset="0"/>
              </a:rPr>
              <a:t>Suggested microphone: </a:t>
            </a:r>
            <a:r>
              <a:rPr lang="en-US" sz="1200" b="0" i="0" dirty="0">
                <a:solidFill>
                  <a:schemeClr val="tx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Snowball microphone</a:t>
            </a:r>
            <a:r>
              <a:rPr lang="en-US" sz="1200" b="0" i="0" dirty="0">
                <a:solidFill>
                  <a:schemeClr val="tx1"/>
                </a:solidFill>
                <a:effectLst/>
                <a:latin typeface="Verdana" panose="020B0604030504040204" pitchFamily="34" charset="0"/>
                <a:ea typeface="Verdana" panose="020B0604030504040204" pitchFamily="34" charset="0"/>
              </a:rPr>
              <a:t> for small to medium size meetings. This plugs into the laptop by USB and picks up sound well.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dirty="0">
              <a:solidFill>
                <a:schemeClr val="tx1"/>
              </a:solidFill>
              <a:effectLst/>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SzPts val="1400"/>
              <a:buNone/>
            </a:pPr>
            <a:endParaRPr dirty="0"/>
          </a:p>
        </p:txBody>
      </p:sp>
      <p:sp>
        <p:nvSpPr>
          <p:cNvPr id="739" name="Google Shape;739;g318e11856da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extLst>
      <p:ext uri="{BB962C8B-B14F-4D97-AF65-F5344CB8AC3E}">
        <p14:creationId xmlns:p14="http://schemas.microsoft.com/office/powerpoint/2010/main" val="376927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18e11856d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g318e11856d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extLst>
      <p:ext uri="{BB962C8B-B14F-4D97-AF65-F5344CB8AC3E}">
        <p14:creationId xmlns:p14="http://schemas.microsoft.com/office/powerpoint/2010/main" val="4062913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03192D7D-B0F2-9CB3-C044-D89AED879DD5}"/>
            </a:ext>
          </a:extLst>
        </p:cNvPr>
        <p:cNvGrpSpPr/>
        <p:nvPr/>
      </p:nvGrpSpPr>
      <p:grpSpPr>
        <a:xfrm>
          <a:off x="0" y="0"/>
          <a:ext cx="0" cy="0"/>
          <a:chOff x="0" y="0"/>
          <a:chExt cx="0" cy="0"/>
        </a:xfrm>
      </p:grpSpPr>
      <p:sp>
        <p:nvSpPr>
          <p:cNvPr id="730" name="Google Shape;730;g318e11856da_0_27:notes">
            <a:extLst>
              <a:ext uri="{FF2B5EF4-FFF2-40B4-BE49-F238E27FC236}">
                <a16:creationId xmlns:a16="http://schemas.microsoft.com/office/drawing/2014/main" id="{9B83B8B5-0B16-9096-1CEA-D8951B0EC1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a:extLst>
              <a:ext uri="{FF2B5EF4-FFF2-40B4-BE49-F238E27FC236}">
                <a16:creationId xmlns:a16="http://schemas.microsoft.com/office/drawing/2014/main" id="{105BE6A5-E41A-2B2C-229A-E17FF9434F9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2" name="Google Shape;732;g318e11856da_0_27:notes">
            <a:extLst>
              <a:ext uri="{FF2B5EF4-FFF2-40B4-BE49-F238E27FC236}">
                <a16:creationId xmlns:a16="http://schemas.microsoft.com/office/drawing/2014/main" id="{61221D45-A019-ED2B-40D5-6CCB0C9C442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extLst>
      <p:ext uri="{BB962C8B-B14F-4D97-AF65-F5344CB8AC3E}">
        <p14:creationId xmlns:p14="http://schemas.microsoft.com/office/powerpoint/2010/main" val="393829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786A8DA3-40FA-6190-5939-F32BDFB896D4}"/>
            </a:ext>
          </a:extLst>
        </p:cNvPr>
        <p:cNvGrpSpPr/>
        <p:nvPr/>
      </p:nvGrpSpPr>
      <p:grpSpPr>
        <a:xfrm>
          <a:off x="0" y="0"/>
          <a:ext cx="0" cy="0"/>
          <a:chOff x="0" y="0"/>
          <a:chExt cx="0" cy="0"/>
        </a:xfrm>
      </p:grpSpPr>
      <p:sp>
        <p:nvSpPr>
          <p:cNvPr id="730" name="Google Shape;730;g318e11856da_0_27:notes">
            <a:extLst>
              <a:ext uri="{FF2B5EF4-FFF2-40B4-BE49-F238E27FC236}">
                <a16:creationId xmlns:a16="http://schemas.microsoft.com/office/drawing/2014/main" id="{32F229A5-A736-5BD7-98DB-95A76F0FCB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a:extLst>
              <a:ext uri="{FF2B5EF4-FFF2-40B4-BE49-F238E27FC236}">
                <a16:creationId xmlns:a16="http://schemas.microsoft.com/office/drawing/2014/main" id="{CF416B94-30F8-96CF-7F00-8167E0B3DFC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If a question or comment is made during an interactive event, the host/speaker should repeat this content before answering the question or responding to the comment. It may be useful to use the chat feature to submit questions, when engaging in a virtual event. </a:t>
            </a:r>
            <a:endParaRPr dirty="0"/>
          </a:p>
        </p:txBody>
      </p:sp>
      <p:sp>
        <p:nvSpPr>
          <p:cNvPr id="732" name="Google Shape;732;g318e11856da_0_27:notes">
            <a:extLst>
              <a:ext uri="{FF2B5EF4-FFF2-40B4-BE49-F238E27FC236}">
                <a16:creationId xmlns:a16="http://schemas.microsoft.com/office/drawing/2014/main" id="{9F20B5C4-6067-42D4-10A0-0C47757A706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extLst>
      <p:ext uri="{BB962C8B-B14F-4D97-AF65-F5344CB8AC3E}">
        <p14:creationId xmlns:p14="http://schemas.microsoft.com/office/powerpoint/2010/main" val="1424880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3B11AFF6-F682-96ED-F61D-EC0D0C0FFBD0}"/>
            </a:ext>
          </a:extLst>
        </p:cNvPr>
        <p:cNvGrpSpPr/>
        <p:nvPr/>
      </p:nvGrpSpPr>
      <p:grpSpPr>
        <a:xfrm>
          <a:off x="0" y="0"/>
          <a:ext cx="0" cy="0"/>
          <a:chOff x="0" y="0"/>
          <a:chExt cx="0" cy="0"/>
        </a:xfrm>
      </p:grpSpPr>
      <p:sp>
        <p:nvSpPr>
          <p:cNvPr id="730" name="Google Shape;730;g318e11856da_0_27:notes">
            <a:extLst>
              <a:ext uri="{FF2B5EF4-FFF2-40B4-BE49-F238E27FC236}">
                <a16:creationId xmlns:a16="http://schemas.microsoft.com/office/drawing/2014/main" id="{3305184F-8C3E-51DE-E912-DE89F091A9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18e11856da_0_27:notes">
            <a:extLst>
              <a:ext uri="{FF2B5EF4-FFF2-40B4-BE49-F238E27FC236}">
                <a16:creationId xmlns:a16="http://schemas.microsoft.com/office/drawing/2014/main" id="{C544C009-EEF9-6C96-C4A8-083708A14ED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32" name="Google Shape;732;g318e11856da_0_27:notes">
            <a:extLst>
              <a:ext uri="{FF2B5EF4-FFF2-40B4-BE49-F238E27FC236}">
                <a16:creationId xmlns:a16="http://schemas.microsoft.com/office/drawing/2014/main" id="{74209542-EC27-91C3-782B-4F47460029F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extLst>
      <p:ext uri="{BB962C8B-B14F-4D97-AF65-F5344CB8AC3E}">
        <p14:creationId xmlns:p14="http://schemas.microsoft.com/office/powerpoint/2010/main" val="276988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For more information and other resources on accessible materials, please see the links on this page for information on crafting accessible documents, flyers, and U-M branded PowerPoint templates.</a:t>
            </a:r>
            <a:endParaRPr dirty="0"/>
          </a:p>
        </p:txBody>
      </p:sp>
      <p:sp>
        <p:nvSpPr>
          <p:cNvPr id="321" name="Google Shape;321;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a:extLst>
            <a:ext uri="{FF2B5EF4-FFF2-40B4-BE49-F238E27FC236}">
              <a16:creationId xmlns:a16="http://schemas.microsoft.com/office/drawing/2014/main" id="{2E36B820-6ED4-18C6-DFB9-A953FA475D50}"/>
            </a:ext>
          </a:extLst>
        </p:cNvPr>
        <p:cNvGrpSpPr/>
        <p:nvPr/>
      </p:nvGrpSpPr>
      <p:grpSpPr>
        <a:xfrm>
          <a:off x="0" y="0"/>
          <a:ext cx="0" cy="0"/>
          <a:chOff x="0" y="0"/>
          <a:chExt cx="0" cy="0"/>
        </a:xfrm>
      </p:grpSpPr>
      <p:sp>
        <p:nvSpPr>
          <p:cNvPr id="54" name="Google Shape;54;g31edf3516e0_0_43:notes">
            <a:extLst>
              <a:ext uri="{FF2B5EF4-FFF2-40B4-BE49-F238E27FC236}">
                <a16:creationId xmlns:a16="http://schemas.microsoft.com/office/drawing/2014/main" id="{57FE858F-B745-5C3C-C368-0B54033BA42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g31edf3516e0_0_43:notes">
            <a:extLst>
              <a:ext uri="{FF2B5EF4-FFF2-40B4-BE49-F238E27FC236}">
                <a16:creationId xmlns:a16="http://schemas.microsoft.com/office/drawing/2014/main" id="{8A7E9EAD-0951-6AA1-ADA1-B544360324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9606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Employee login: </a:t>
            </a:r>
            <a:r>
              <a:rPr lang="en-US" b="0" i="0" u="sng" dirty="0">
                <a:solidFill>
                  <a:srgbClr val="8866AA"/>
                </a:solidFill>
                <a:effectLst/>
                <a:latin typeface="arial" panose="020B0604020202020204" pitchFamily="34" charset="0"/>
              </a:rPr>
              <a:t>https://ecrt-umich-accommodate.symplicity.com</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ADA Initial Contact Form: </a:t>
            </a:r>
            <a:r>
              <a:rPr lang="en-US" sz="1200" u="sng" dirty="0">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lang="en-US" sz="1200" u="sng" dirty="0">
              <a:solidFill>
                <a:srgbClr val="FFCB05"/>
              </a:solidFill>
            </a:endParaRPr>
          </a:p>
          <a:p>
            <a:pPr marL="0" lvl="0" indent="0" algn="l" rtl="0">
              <a:lnSpc>
                <a:spcPct val="100000"/>
              </a:lnSpc>
              <a:spcBef>
                <a:spcPts val="0"/>
              </a:spcBef>
              <a:spcAft>
                <a:spcPts val="0"/>
              </a:spcAft>
              <a:buSzPts val="1400"/>
              <a:buNone/>
            </a:pPr>
            <a:endParaRPr lang="en-US" sz="1200" u="sng" dirty="0">
              <a:solidFill>
                <a:srgbClr val="FFCB05"/>
              </a:solidFill>
            </a:endParaRPr>
          </a:p>
          <a:p>
            <a:pPr marL="0" lvl="0" indent="0" algn="l" rtl="0">
              <a:lnSpc>
                <a:spcPct val="100000"/>
              </a:lnSpc>
              <a:spcBef>
                <a:spcPts val="0"/>
              </a:spcBef>
              <a:spcAft>
                <a:spcPts val="0"/>
              </a:spcAft>
              <a:buSzPts val="1400"/>
              <a:buNone/>
            </a:pPr>
            <a:endParaRPr dirty="0"/>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Request Training/Report Barriers Form: https://ecrt-umich-accommodate.symplicity.com/activity_provider_request/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Happening @ Michigan Events Calendar for DEO : https://events.umich.edu/group/5177</a:t>
            </a:r>
            <a:endParaRPr dirty="0"/>
          </a:p>
          <a:p>
            <a:pPr marL="0" lvl="0" indent="0" algn="l" rtl="0">
              <a:lnSpc>
                <a:spcPct val="100000"/>
              </a:lnSpc>
              <a:spcBef>
                <a:spcPts val="0"/>
              </a:spcBef>
              <a:spcAft>
                <a:spcPts val="0"/>
              </a:spcAft>
              <a:buSzPts val="1400"/>
              <a:buNone/>
            </a:pPr>
            <a:endParaRPr dirty="0"/>
          </a:p>
        </p:txBody>
      </p:sp>
      <p:sp>
        <p:nvSpPr>
          <p:cNvPr id="132" name="Google Shape;1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Updating your voluntary self-id information plays a pivotal role in creating inclusive workplaces. It helps provide a better understanding of the diversity of our organization and helps to identify opportunities for improvement.</a:t>
            </a:r>
          </a:p>
          <a:p>
            <a:endParaRPr lang="en-US" dirty="0"/>
          </a:p>
          <a:p>
            <a:r>
              <a:rPr lang="en-US" dirty="0"/>
              <a:t>This information is used to measure the university’s commitment to accessibility and is never shared with </a:t>
            </a:r>
            <a:r>
              <a:rPr lang="en-US"/>
              <a:t>your supervisor.</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248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Filterable list of resources on the ECRT website: https://ecrt.umich.edu/get-help-support/resources/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ECRT’s YouTube Channel: https://www.youtube.com/@ECRTumich</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DEO’s Upcoming Events are listed on the Happening @ Michigan website: https://events.umich.edu/group/5177</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Recorded Presentations &amp; Trainings website: https://ecrt.umich.edu/disability-accessibility/presentations-trainings/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a:t>DEO Newsletter sign up form: https://umich.us18.list-manage.com/subscribe?u=155e051009a7f5441a41bef64&amp;id=6c9fbf9d2c</a:t>
            </a:r>
            <a:endParaRPr dirty="0"/>
          </a:p>
        </p:txBody>
      </p:sp>
      <p:sp>
        <p:nvSpPr>
          <p:cNvPr id="146" name="Google Shape;14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5cb7e5e46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65cb7e5e46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AAF5B132-A981-7F6C-A79B-50EC2611F39A}"/>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FEE7A427-A59C-ADB6-1A06-3B56454BABE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2:notes">
            <a:extLst>
              <a:ext uri="{FF2B5EF4-FFF2-40B4-BE49-F238E27FC236}">
                <a16:creationId xmlns:a16="http://schemas.microsoft.com/office/drawing/2014/main" id="{716A0C48-1B80-A090-41D9-98BD581E20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3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8" name="Google Shape;6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661" name="Google Shape;66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Equality</a:t>
            </a:r>
            <a:r>
              <a:rPr lang="en-US" dirty="0"/>
              <a:t> – The assumption is that everyone benefits from the same supports. This is equal treatment.</a:t>
            </a:r>
          </a:p>
          <a:p>
            <a:pPr marL="0" lvl="0" indent="0" algn="l" rtl="0">
              <a:lnSpc>
                <a:spcPct val="100000"/>
              </a:lnSpc>
              <a:spcBef>
                <a:spcPts val="0"/>
              </a:spcBef>
              <a:spcAft>
                <a:spcPts val="0"/>
              </a:spcAft>
              <a:buSzPts val="1400"/>
              <a:buNone/>
            </a:pPr>
            <a:r>
              <a:rPr lang="en-US" b="1" dirty="0"/>
              <a:t>Equity</a:t>
            </a:r>
            <a:r>
              <a:rPr lang="en-US" dirty="0"/>
              <a:t> – Everyone gets the supports they need; thus, producing equity.</a:t>
            </a:r>
          </a:p>
          <a:p>
            <a:pPr marL="0" lvl="0" indent="0" algn="l" rtl="0">
              <a:lnSpc>
                <a:spcPct val="100000"/>
              </a:lnSpc>
              <a:spcBef>
                <a:spcPts val="0"/>
              </a:spcBef>
              <a:spcAft>
                <a:spcPts val="0"/>
              </a:spcAft>
              <a:buSzPts val="1400"/>
              <a:buNone/>
            </a:pPr>
            <a:r>
              <a:rPr lang="en-US" b="1" dirty="0"/>
              <a:t>Accessibility </a:t>
            </a:r>
            <a:r>
              <a:rPr lang="en-US" dirty="0"/>
              <a:t>– All 3 can see the game without supports or accommodations because the cause of inequity was addressed. The barrier was removed.</a:t>
            </a:r>
            <a:endParaRPr dirty="0"/>
          </a:p>
        </p:txBody>
      </p:sp>
      <p:sp>
        <p:nvSpPr>
          <p:cNvPr id="251" name="Google Shape;25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18e11856d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318e11856d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4" name="Google Shape;704;g318e11856da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6"/>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6"/>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6"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7"/>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5490"/>
              </a:srgbClr>
            </a:gs>
            <a:gs pos="9000">
              <a:srgbClr val="FFCB05">
                <a:alpha val="45490"/>
              </a:srgbClr>
            </a:gs>
            <a:gs pos="100000">
              <a:srgbClr val="FFCB05">
                <a:alpha val="0"/>
              </a:srgbClr>
            </a:gs>
          </a:gsLst>
          <a:lin ang="5400000" scaled="0"/>
        </a:gradFill>
        <a:effectLst/>
      </p:bgPr>
    </p:bg>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464729" y="1777482"/>
            <a:ext cx="7449103" cy="4223824"/>
          </a:xfrm>
          <a:prstGeom prst="rect">
            <a:avLst/>
          </a:prstGeom>
          <a:noFill/>
          <a:ln>
            <a:noFill/>
          </a:ln>
        </p:spPr>
      </p:sp>
      <p:sp>
        <p:nvSpPr>
          <p:cNvPr id="38" name="Google Shape;38;p11"/>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11"/>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24065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ashington.edu/doit/what-real-time-caption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s://accessibility.umich.edu/live-captio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pectrumcenter.umich.edu/article/designated-pronou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hyperlink" Target="https://autisticadvocacy.org/wp-content/uploads/2014/02/ColorCommunicationBadge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pss.umich.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accessibility.umich.edu/training/remote-even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accessibility.umich.edu/training/google-forms" TargetMode="External"/><Relationship Id="rId4" Type="http://schemas.openxmlformats.org/officeDocument/2006/relationships/hyperlink" Target="https://accessibility.umich.edu/trainin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hyperlink" Target="https://zoom.us/accessibilit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support.google.com/meet/answer/7313544?hl=en"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its.umich.edu/communication/television-video/live-event-streaming" TargetMode="External"/><Relationship Id="rId3" Type="http://schemas.openxmlformats.org/officeDocument/2006/relationships/hyperlink" Target="https://its.umich.edu/communication/videoconferencing/tool-comparison" TargetMode="External"/><Relationship Id="rId7" Type="http://schemas.openxmlformats.org/officeDocument/2006/relationships/hyperlink" Target="https://documentation.its.umich.edu/zoom-caption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its.umich.edu/communication/videoconferencing/hybrid-meetings" TargetMode="External"/><Relationship Id="rId5" Type="http://schemas.openxmlformats.org/officeDocument/2006/relationships/hyperlink" Target="https://accessibility.umich.edu/how-to/meetings-events/best-practices" TargetMode="External"/><Relationship Id="rId4" Type="http://schemas.openxmlformats.org/officeDocument/2006/relationships/hyperlink" Target="https://accessibility.umich.edu/how-to/meetings-events/videoconferencing" TargetMode="External"/><Relationship Id="rId9" Type="http://schemas.openxmlformats.org/officeDocument/2006/relationships/hyperlink" Target="https://brand.umich.edu/design-resources/accessibility/"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olverineaccess.umich.edu/"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ecrt.umich.edu/get-help-support/resources/" TargetMode="External"/><Relationship Id="rId7" Type="http://schemas.openxmlformats.org/officeDocument/2006/relationships/hyperlink" Target="https://umich.us18.list-manage.com/subscribe?u=155e051009a7f5441a41bef64&amp;id=6c9fbf9d2c"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5177" TargetMode="External"/><Relationship Id="rId4" Type="http://schemas.openxmlformats.org/officeDocument/2006/relationships/hyperlink" Target="https://www.youtube.com/@ECRTumich"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I06pjdEpzA&amp;list=PLxs3YndtFupCrduE6-3YQLctG7DQ8YF_c&amp;index=1&amp;t=5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6751684" y="1917131"/>
            <a:ext cx="4643662" cy="1511869"/>
          </a:xfrm>
          <a:prstGeom prst="rect">
            <a:avLst/>
          </a:prstGeom>
          <a:noFill/>
          <a:ln>
            <a:noFill/>
          </a:ln>
        </p:spPr>
        <p:txBody>
          <a:bodyPr spcFirstLastPara="1" wrap="square" lIns="91425" tIns="45700" rIns="91425" bIns="45700" anchor="b" anchorCtr="0">
            <a:noAutofit/>
          </a:bodyPr>
          <a:lstStyle/>
          <a:p>
            <a:pPr>
              <a:lnSpc>
                <a:spcPct val="120000"/>
              </a:lnSpc>
              <a:buSzPts val="5400"/>
            </a:pPr>
            <a:r>
              <a:rPr lang="en-US" sz="4000" dirty="0"/>
              <a:t>Accessible Event Planning (Part 2)</a:t>
            </a:r>
            <a:br>
              <a:rPr lang="en-US" sz="4000" dirty="0"/>
            </a:br>
            <a:r>
              <a:rPr lang="en-US" sz="2000" dirty="0"/>
              <a:t>Preparing and Hosting </a:t>
            </a:r>
            <a:r>
              <a:rPr lang="en-US" sz="2000"/>
              <a:t>an Event</a:t>
            </a:r>
            <a:endParaRPr sz="4000" dirty="0"/>
          </a:p>
        </p:txBody>
      </p:sp>
      <p:sp>
        <p:nvSpPr>
          <p:cNvPr id="102" name="Google Shape;102;p1"/>
          <p:cNvSpPr txBox="1">
            <a:spLocks noGrp="1"/>
          </p:cNvSpPr>
          <p:nvPr>
            <p:ph type="subTitle" idx="1"/>
          </p:nvPr>
        </p:nvSpPr>
        <p:spPr>
          <a:xfrm>
            <a:off x="5955030" y="4586157"/>
            <a:ext cx="6236970" cy="1989916"/>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en-US" sz="2800" dirty="0"/>
              <a:t>Lauren O’Connor</a:t>
            </a:r>
          </a:p>
          <a:p>
            <a:pPr marL="0" lvl="0" indent="0" algn="ctr" rtl="0">
              <a:lnSpc>
                <a:spcPct val="150000"/>
              </a:lnSpc>
              <a:spcBef>
                <a:spcPts val="0"/>
              </a:spcBef>
              <a:spcAft>
                <a:spcPts val="0"/>
              </a:spcAft>
              <a:buClr>
                <a:schemeClr val="dk1"/>
              </a:buClr>
              <a:buSzPts val="2400"/>
              <a:buNone/>
            </a:pPr>
            <a:r>
              <a:rPr lang="en-US" sz="1600" dirty="0"/>
              <a:t>Accessibility Specialist + Occupational Therapist</a:t>
            </a:r>
            <a:endParaRPr sz="1600" dirty="0"/>
          </a:p>
          <a:p>
            <a:pPr marL="0" lvl="0" indent="0" algn="ctr" rtl="0">
              <a:lnSpc>
                <a:spcPct val="150000"/>
              </a:lnSpc>
              <a:spcBef>
                <a:spcPts val="0"/>
              </a:spcBef>
              <a:spcAft>
                <a:spcPts val="0"/>
              </a:spcAft>
              <a:buClr>
                <a:schemeClr val="dk1"/>
              </a:buClr>
              <a:buSzPts val="2400"/>
              <a:buNone/>
            </a:pPr>
            <a:r>
              <a:rPr lang="en-US" sz="1600" dirty="0"/>
              <a:t>Disability Equity Office of ECRT</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318e11856da_0_20"/>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Event Scheduling Considerations</a:t>
            </a:r>
            <a:endParaRPr sz="2400" dirty="0"/>
          </a:p>
        </p:txBody>
      </p:sp>
      <p:sp>
        <p:nvSpPr>
          <p:cNvPr id="728" name="Google Shape;728;g318e11856da_0_20"/>
          <p:cNvSpPr txBox="1">
            <a:spLocks noGrp="1"/>
          </p:cNvSpPr>
          <p:nvPr>
            <p:ph type="body" idx="1"/>
          </p:nvPr>
        </p:nvSpPr>
        <p:spPr>
          <a:xfrm>
            <a:off x="315059" y="1640681"/>
            <a:ext cx="11161643" cy="5089500"/>
          </a:xfrm>
          <a:prstGeom prst="rect">
            <a:avLst/>
          </a:prstGeom>
          <a:noFill/>
          <a:ln>
            <a:noFill/>
          </a:ln>
        </p:spPr>
        <p:txBody>
          <a:bodyPr spcFirstLastPara="1" wrap="square" lIns="91425" tIns="45700" rIns="91425" bIns="45700" anchor="t" anchorCtr="0">
            <a:normAutofit fontScale="85000" lnSpcReduction="20000"/>
          </a:bodyPr>
          <a:lstStyle/>
          <a:p>
            <a:pPr marL="746125" lvl="0" indent="-571500" algn="l" rtl="0">
              <a:spcBef>
                <a:spcPts val="600"/>
              </a:spcBef>
              <a:spcAft>
                <a:spcPts val="600"/>
              </a:spcAft>
              <a:buClr>
                <a:schemeClr val="tx1"/>
              </a:buClr>
              <a:buSzPct val="100000"/>
              <a:buFont typeface="Wingdings" panose="05000000000000000000" pitchFamily="2" charset="2"/>
              <a:buChar char="§"/>
            </a:pPr>
            <a:r>
              <a:rPr lang="en-US" dirty="0">
                <a:solidFill>
                  <a:schemeClr val="tx1"/>
                </a:solidFill>
                <a:latin typeface="Verdana" panose="020B0604030504040204" pitchFamily="34" charset="0"/>
                <a:ea typeface="Verdana" panose="020B0604030504040204" pitchFamily="34" charset="0"/>
                <a:cs typeface="Arial"/>
                <a:sym typeface="Arial"/>
              </a:rPr>
              <a:t>Date</a:t>
            </a:r>
          </a:p>
          <a:p>
            <a:pPr marL="1203325" lvl="1" indent="-571500">
              <a:lnSpc>
                <a:spcPct val="150000"/>
              </a:lnSpc>
              <a:spcBef>
                <a:spcPts val="600"/>
              </a:spcBef>
              <a:spcAft>
                <a:spcPts val="600"/>
              </a:spcAft>
              <a:buClr>
                <a:schemeClr val="tx1"/>
              </a:buClr>
              <a:buSzPct val="100000"/>
              <a:buFont typeface="Wingdings" panose="05000000000000000000" pitchFamily="2" charset="2"/>
              <a:buChar char="§"/>
            </a:pPr>
            <a:r>
              <a:rPr lang="en-US" sz="1800" dirty="0">
                <a:solidFill>
                  <a:schemeClr val="tx1"/>
                </a:solidFill>
                <a:latin typeface="Verdana" panose="020B0604030504040204" pitchFamily="34" charset="0"/>
                <a:ea typeface="Verdana" panose="020B0604030504040204" pitchFamily="34" charset="0"/>
                <a:cs typeface="Arial"/>
                <a:sym typeface="Arial"/>
              </a:rPr>
              <a:t>Cultural and religious holidays</a:t>
            </a:r>
          </a:p>
          <a:p>
            <a:pPr marL="746125" lvl="0" indent="-571500" algn="l" rtl="0">
              <a:spcBef>
                <a:spcPts val="600"/>
              </a:spcBef>
              <a:spcAft>
                <a:spcPts val="600"/>
              </a:spcAft>
              <a:buClr>
                <a:schemeClr val="tx1"/>
              </a:buClr>
              <a:buSzPct val="100000"/>
              <a:buFont typeface="Wingdings" panose="05000000000000000000" pitchFamily="2" charset="2"/>
              <a:buChar char="§"/>
            </a:pPr>
            <a:r>
              <a:rPr lang="en-US" dirty="0">
                <a:solidFill>
                  <a:schemeClr val="tx1"/>
                </a:solidFill>
                <a:latin typeface="Verdana" panose="020B0604030504040204" pitchFamily="34" charset="0"/>
                <a:ea typeface="Verdana" panose="020B0604030504040204" pitchFamily="34" charset="0"/>
                <a:cs typeface="Arial"/>
                <a:sym typeface="Arial"/>
              </a:rPr>
              <a:t>Time</a:t>
            </a:r>
          </a:p>
          <a:p>
            <a:pPr marL="1203325" lvl="1" indent="-571500">
              <a:lnSpc>
                <a:spcPct val="150000"/>
              </a:lnSpc>
              <a:spcBef>
                <a:spcPts val="600"/>
              </a:spcBef>
              <a:spcAft>
                <a:spcPts val="600"/>
              </a:spcAft>
              <a:buClr>
                <a:schemeClr val="tx1"/>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Time of day (morning, afternoon, evening)</a:t>
            </a:r>
          </a:p>
          <a:p>
            <a:pPr marL="1203325" lvl="1" indent="-571500">
              <a:lnSpc>
                <a:spcPct val="150000"/>
              </a:lnSpc>
              <a:spcBef>
                <a:spcPts val="600"/>
              </a:spcBef>
              <a:spcAft>
                <a:spcPts val="600"/>
              </a:spcAft>
              <a:buClr>
                <a:schemeClr val="tx1"/>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Duration of event</a:t>
            </a:r>
          </a:p>
          <a:p>
            <a:pPr marL="746125" lvl="0" indent="-571500" algn="l" rtl="0">
              <a:spcBef>
                <a:spcPts val="600"/>
              </a:spcBef>
              <a:spcAft>
                <a:spcPts val="600"/>
              </a:spcAft>
              <a:buClr>
                <a:schemeClr val="tx1"/>
              </a:buClr>
              <a:buSzPct val="100000"/>
              <a:buFont typeface="Wingdings" panose="05000000000000000000" pitchFamily="2" charset="2"/>
              <a:buChar char="§"/>
            </a:pPr>
            <a:r>
              <a:rPr lang="en-US" dirty="0">
                <a:solidFill>
                  <a:schemeClr val="tx1"/>
                </a:solidFill>
                <a:latin typeface="Verdana" panose="020B0604030504040204" pitchFamily="34" charset="0"/>
                <a:ea typeface="Verdana" panose="020B0604030504040204" pitchFamily="34" charset="0"/>
                <a:cs typeface="Arial"/>
                <a:sym typeface="Arial"/>
              </a:rPr>
              <a:t>Location</a:t>
            </a:r>
          </a:p>
          <a:p>
            <a:pPr marL="1203325" lvl="1" indent="-571500">
              <a:lnSpc>
                <a:spcPct val="150000"/>
              </a:lnSpc>
              <a:spcBef>
                <a:spcPts val="600"/>
              </a:spcBef>
              <a:spcAft>
                <a:spcPts val="600"/>
              </a:spcAft>
              <a:buClr>
                <a:schemeClr val="tx1"/>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In-person</a:t>
            </a:r>
          </a:p>
          <a:p>
            <a:pPr marL="1203325" lvl="1" indent="-571500">
              <a:lnSpc>
                <a:spcPct val="150000"/>
              </a:lnSpc>
              <a:spcBef>
                <a:spcPts val="600"/>
              </a:spcBef>
              <a:spcAft>
                <a:spcPts val="600"/>
              </a:spcAft>
              <a:buClr>
                <a:schemeClr val="tx1"/>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Hybrid</a:t>
            </a:r>
          </a:p>
          <a:p>
            <a:pPr marL="1203325" lvl="1" indent="-571500">
              <a:lnSpc>
                <a:spcPct val="150000"/>
              </a:lnSpc>
              <a:spcBef>
                <a:spcPts val="600"/>
              </a:spcBef>
              <a:spcAft>
                <a:spcPts val="600"/>
              </a:spcAft>
              <a:buClr>
                <a:schemeClr val="tx1"/>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Virtual</a:t>
            </a:r>
            <a:endParaRPr lang="en-US" sz="2000" dirty="0">
              <a:solidFill>
                <a:schemeClr val="tx1"/>
              </a:solidFill>
              <a:latin typeface="Arial"/>
              <a:ea typeface="Arial"/>
              <a:cs typeface="Arial"/>
              <a:sym typeface="Arial"/>
            </a:endParaRPr>
          </a:p>
        </p:txBody>
      </p:sp>
      <p:pic>
        <p:nvPicPr>
          <p:cNvPr id="1030" name="Picture 6" descr="Red and white calendar and a white alarm clock on a light blue background.">
            <a:extLst>
              <a:ext uri="{FF2B5EF4-FFF2-40B4-BE49-F238E27FC236}">
                <a16:creationId xmlns:a16="http://schemas.microsoft.com/office/drawing/2014/main" id="{D0394573-BB12-150A-1A18-96A531A735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0" r="19973" b="1280"/>
          <a:stretch/>
        </p:blipFill>
        <p:spPr bwMode="auto">
          <a:xfrm>
            <a:off x="7976681" y="2274569"/>
            <a:ext cx="3659059" cy="2823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a:extLst>
            <a:ext uri="{FF2B5EF4-FFF2-40B4-BE49-F238E27FC236}">
              <a16:creationId xmlns:a16="http://schemas.microsoft.com/office/drawing/2014/main" id="{CECCAEF0-D43F-C918-6EE3-4A53D9EA3008}"/>
            </a:ext>
          </a:extLst>
        </p:cNvPr>
        <p:cNvGrpSpPr/>
        <p:nvPr/>
      </p:nvGrpSpPr>
      <p:grpSpPr>
        <a:xfrm>
          <a:off x="0" y="0"/>
          <a:ext cx="0" cy="0"/>
          <a:chOff x="0" y="0"/>
          <a:chExt cx="0" cy="0"/>
        </a:xfrm>
      </p:grpSpPr>
      <p:sp>
        <p:nvSpPr>
          <p:cNvPr id="323" name="Google Shape;323;p38">
            <a:extLst>
              <a:ext uri="{FF2B5EF4-FFF2-40B4-BE49-F238E27FC236}">
                <a16:creationId xmlns:a16="http://schemas.microsoft.com/office/drawing/2014/main" id="{B8A59C37-FC7E-5ABC-7F22-F87367A45D14}"/>
              </a:ext>
            </a:extLst>
          </p:cNvPr>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t>Handouts, Presentations, and Infographics</a:t>
            </a:r>
            <a:endParaRPr sz="2000"/>
          </a:p>
        </p:txBody>
      </p:sp>
      <p:sp>
        <p:nvSpPr>
          <p:cNvPr id="324" name="Google Shape;324;p38">
            <a:extLst>
              <a:ext uri="{FF2B5EF4-FFF2-40B4-BE49-F238E27FC236}">
                <a16:creationId xmlns:a16="http://schemas.microsoft.com/office/drawing/2014/main" id="{0B6E6B51-38E2-76D4-8748-5976934A8D47}"/>
              </a:ext>
            </a:extLst>
          </p:cNvPr>
          <p:cNvSpPr txBox="1">
            <a:spLocks noGrp="1"/>
          </p:cNvSpPr>
          <p:nvPr>
            <p:ph type="body" idx="1"/>
          </p:nvPr>
        </p:nvSpPr>
        <p:spPr>
          <a:xfrm>
            <a:off x="208275" y="1706835"/>
            <a:ext cx="8913423" cy="4606416"/>
          </a:xfrm>
          <a:prstGeom prst="rect">
            <a:avLst/>
          </a:prstGeom>
          <a:noFill/>
          <a:ln>
            <a:noFill/>
          </a:ln>
        </p:spPr>
        <p:txBody>
          <a:bodyPr spcFirstLastPara="1" wrap="square" lIns="91425" tIns="45700" rIns="91425" bIns="45700" anchor="t" anchorCtr="0">
            <a:normAutofit/>
          </a:bodyPr>
          <a:lstStyle/>
          <a:p>
            <a:pPr marL="8128" lvl="0" indent="0" algn="l" rtl="0">
              <a:lnSpc>
                <a:spcPct val="170000"/>
              </a:lnSpc>
              <a:spcBef>
                <a:spcPts val="600"/>
              </a:spcBef>
              <a:spcAft>
                <a:spcPts val="0"/>
              </a:spcAft>
              <a:buClr>
                <a:schemeClr val="dk1"/>
              </a:buClr>
              <a:buSzPct val="100000"/>
              <a:buNone/>
            </a:pPr>
            <a:r>
              <a:rPr lang="en-US" sz="2400" b="0" dirty="0">
                <a:solidFill>
                  <a:schemeClr val="dk1"/>
                </a:solidFill>
                <a:latin typeface="Verdana"/>
                <a:ea typeface="Verdana"/>
                <a:cs typeface="Verdana"/>
                <a:sym typeface="Verdana"/>
              </a:rPr>
              <a:t>Ensure advertising and marketing materials are accessible. </a:t>
            </a:r>
          </a:p>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dk1"/>
                </a:solidFill>
                <a:latin typeface="Verdana"/>
                <a:ea typeface="Verdana"/>
                <a:cs typeface="Verdana"/>
                <a:sym typeface="Verdana"/>
              </a:rPr>
              <a:t>Strive for simplicity and good readability. </a:t>
            </a:r>
            <a:endParaRPr sz="2000" b="0" dirty="0">
              <a:solidFill>
                <a:schemeClr val="dk1"/>
              </a:solidFill>
              <a:latin typeface="Verdana"/>
              <a:ea typeface="Verdana"/>
              <a:cs typeface="Verdana"/>
              <a:sym typeface="Verdana"/>
            </a:endParaRPr>
          </a:p>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dk1"/>
                </a:solidFill>
                <a:latin typeface="Verdana"/>
                <a:ea typeface="Verdana"/>
                <a:cs typeface="Verdana"/>
                <a:sym typeface="Verdana"/>
              </a:rPr>
              <a:t>Write in plain language</a:t>
            </a:r>
            <a:r>
              <a:rPr lang="en-US" sz="2000" dirty="0"/>
              <a:t>.</a:t>
            </a:r>
          </a:p>
          <a:p>
            <a:pPr marL="457200" lvl="0" indent="-449072" algn="l" rtl="0">
              <a:lnSpc>
                <a:spcPct val="170000"/>
              </a:lnSpc>
              <a:spcBef>
                <a:spcPts val="600"/>
              </a:spcBef>
              <a:spcAft>
                <a:spcPts val="0"/>
              </a:spcAft>
              <a:buClr>
                <a:schemeClr val="dk1"/>
              </a:buClr>
              <a:buSzPct val="100000"/>
              <a:buFont typeface="Noto Sans Symbols"/>
              <a:buChar char="▪"/>
            </a:pPr>
            <a:r>
              <a:rPr lang="en-US" sz="2000" dirty="0"/>
              <a:t>I</a:t>
            </a:r>
            <a:r>
              <a:rPr lang="en-US" sz="2000" dirty="0">
                <a:solidFill>
                  <a:schemeClr val="tx1"/>
                </a:solidFill>
                <a:latin typeface="Verdana" panose="020B0604030504040204" pitchFamily="34" charset="0"/>
                <a:ea typeface="Verdana" panose="020B0604030504040204" pitchFamily="34" charset="0"/>
                <a:cs typeface="Arial"/>
                <a:sym typeface="Arial"/>
              </a:rPr>
              <a:t>nclude large text with high color contrast.</a:t>
            </a:r>
            <a:endParaRPr sz="2000" dirty="0"/>
          </a:p>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dk1"/>
                </a:solidFill>
                <a:latin typeface="Verdana"/>
                <a:ea typeface="Verdana"/>
                <a:cs typeface="Verdana"/>
                <a:sym typeface="Verdana"/>
              </a:rPr>
              <a:t>Make materials available before, during, and after the event.</a:t>
            </a:r>
            <a:endParaRPr sz="2000" dirty="0"/>
          </a:p>
        </p:txBody>
      </p:sp>
      <p:pic>
        <p:nvPicPr>
          <p:cNvPr id="3" name="Picture 2" descr="Blue graphic icon of a checklist with three square bullet points, with the first one checked off.">
            <a:extLst>
              <a:ext uri="{FF2B5EF4-FFF2-40B4-BE49-F238E27FC236}">
                <a16:creationId xmlns:a16="http://schemas.microsoft.com/office/drawing/2014/main" id="{EE2A5D84-1ADA-81E3-9C19-69D466054552}"/>
              </a:ext>
            </a:extLst>
          </p:cNvPr>
          <p:cNvPicPr>
            <a:picLocks noChangeAspect="1"/>
          </p:cNvPicPr>
          <p:nvPr/>
        </p:nvPicPr>
        <p:blipFill>
          <a:blip r:embed="rId3"/>
          <a:stretch>
            <a:fillRect/>
          </a:stretch>
        </p:blipFill>
        <p:spPr>
          <a:xfrm>
            <a:off x="8842917" y="2296222"/>
            <a:ext cx="2265556" cy="2265556"/>
          </a:xfrm>
          <a:prstGeom prst="rect">
            <a:avLst/>
          </a:prstGeom>
        </p:spPr>
      </p:pic>
    </p:spTree>
    <p:extLst>
      <p:ext uri="{BB962C8B-B14F-4D97-AF65-F5344CB8AC3E}">
        <p14:creationId xmlns:p14="http://schemas.microsoft.com/office/powerpoint/2010/main" val="18368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6"/>
          <p:cNvSpPr txBox="1">
            <a:spLocks noGrp="1"/>
          </p:cNvSpPr>
          <p:nvPr>
            <p:ph type="title"/>
          </p:nvPr>
        </p:nvSpPr>
        <p:spPr>
          <a:xfrm>
            <a:off x="660522" y="2088293"/>
            <a:ext cx="10515600" cy="26072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Event Accommodations</a:t>
            </a:r>
            <a:endParaRPr dirty="0"/>
          </a:p>
        </p:txBody>
      </p:sp>
    </p:spTree>
    <p:extLst>
      <p:ext uri="{BB962C8B-B14F-4D97-AF65-F5344CB8AC3E}">
        <p14:creationId xmlns:p14="http://schemas.microsoft.com/office/powerpoint/2010/main" val="306684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56833BE6-9461-DBF1-49A0-F9FA64808474}"/>
            </a:ext>
          </a:extLst>
        </p:cNvPr>
        <p:cNvGrpSpPr/>
        <p:nvPr/>
      </p:nvGrpSpPr>
      <p:grpSpPr>
        <a:xfrm>
          <a:off x="0" y="0"/>
          <a:ext cx="0" cy="0"/>
          <a:chOff x="0" y="0"/>
          <a:chExt cx="0" cy="0"/>
        </a:xfrm>
      </p:grpSpPr>
      <p:sp>
        <p:nvSpPr>
          <p:cNvPr id="734" name="Google Shape;734;g318e11856da_0_27">
            <a:extLst>
              <a:ext uri="{FF2B5EF4-FFF2-40B4-BE49-F238E27FC236}">
                <a16:creationId xmlns:a16="http://schemas.microsoft.com/office/drawing/2014/main" id="{0E862668-BD47-3E50-B8BB-DAF4FDE3D39C}"/>
              </a:ext>
            </a:extLst>
          </p:cNvPr>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Meeting and Event Accommodations</a:t>
            </a:r>
            <a:endParaRPr sz="2400" dirty="0"/>
          </a:p>
        </p:txBody>
      </p:sp>
      <p:sp>
        <p:nvSpPr>
          <p:cNvPr id="735" name="Google Shape;735;g318e11856da_0_27">
            <a:extLst>
              <a:ext uri="{FF2B5EF4-FFF2-40B4-BE49-F238E27FC236}">
                <a16:creationId xmlns:a16="http://schemas.microsoft.com/office/drawing/2014/main" id="{7639C0BD-EC35-61EC-816F-55153A52E080}"/>
              </a:ext>
            </a:extLst>
          </p:cNvPr>
          <p:cNvSpPr txBox="1">
            <a:spLocks noGrp="1"/>
          </p:cNvSpPr>
          <p:nvPr>
            <p:ph type="body" idx="1"/>
          </p:nvPr>
        </p:nvSpPr>
        <p:spPr>
          <a:xfrm>
            <a:off x="208280" y="1679190"/>
            <a:ext cx="11342036" cy="5089500"/>
          </a:xfrm>
          <a:prstGeom prst="rect">
            <a:avLst/>
          </a:prstGeom>
          <a:noFill/>
          <a:ln>
            <a:noFill/>
          </a:ln>
        </p:spPr>
        <p:txBody>
          <a:bodyPr spcFirstLastPara="1" wrap="square" lIns="91425" tIns="45700" rIns="91425" bIns="45700" anchor="t" anchorCtr="0">
            <a:normAutofit fontScale="92500"/>
          </a:bodyPr>
          <a:lstStyle/>
          <a:p>
            <a:pPr marL="460375" lvl="0" indent="-285750" algn="l" rtl="0">
              <a:spcBef>
                <a:spcPts val="600"/>
              </a:spcBef>
              <a:spcAft>
                <a:spcPts val="600"/>
              </a:spcAft>
              <a:buClr>
                <a:srgbClr val="000000"/>
              </a:buClr>
              <a:buSzPct val="100000"/>
              <a:buFont typeface="Wingdings" panose="05000000000000000000" pitchFamily="2" charset="2"/>
              <a:buChar char="§"/>
            </a:pPr>
            <a:r>
              <a:rPr lang="en-US" sz="2300" dirty="0">
                <a:solidFill>
                  <a:schemeClr val="tx1"/>
                </a:solidFill>
                <a:latin typeface="Verdana" panose="020B0604030504040204" pitchFamily="34" charset="0"/>
                <a:ea typeface="Verdana" panose="020B0604030504040204" pitchFamily="34" charset="0"/>
                <a:cs typeface="Arial"/>
                <a:sym typeface="Arial"/>
              </a:rPr>
              <a:t>Include language regarding what accommodations are already provided in the RSVP.</a:t>
            </a:r>
          </a:p>
          <a:p>
            <a:pPr marL="460375" lvl="0" indent="-285750" algn="l" rtl="0">
              <a:spcBef>
                <a:spcPts val="600"/>
              </a:spcBef>
              <a:spcAft>
                <a:spcPts val="600"/>
              </a:spcAft>
              <a:buClr>
                <a:srgbClr val="000000"/>
              </a:buClr>
              <a:buSzPct val="100000"/>
              <a:buFont typeface="Wingdings" panose="05000000000000000000" pitchFamily="2" charset="2"/>
              <a:buChar char="§"/>
            </a:pPr>
            <a:r>
              <a:rPr lang="en-US" sz="2300" dirty="0">
                <a:solidFill>
                  <a:schemeClr val="tx1"/>
                </a:solidFill>
                <a:latin typeface="Verdana" panose="020B0604030504040204" pitchFamily="34" charset="0"/>
                <a:ea typeface="Verdana" panose="020B0604030504040204" pitchFamily="34" charset="0"/>
                <a:cs typeface="Arial"/>
                <a:sym typeface="Arial"/>
              </a:rPr>
              <a:t>Detail the event’s activities (i.e. agenda, phone and video access options).</a:t>
            </a:r>
          </a:p>
          <a:p>
            <a:pPr marL="460375" lvl="0" indent="-285750" algn="l" rtl="0">
              <a:spcBef>
                <a:spcPts val="600"/>
              </a:spcBef>
              <a:spcAft>
                <a:spcPts val="600"/>
              </a:spcAft>
              <a:buClr>
                <a:srgbClr val="000000"/>
              </a:buClr>
              <a:buSzPct val="100000"/>
              <a:buFont typeface="Wingdings" panose="05000000000000000000" pitchFamily="2" charset="2"/>
              <a:buChar char="§"/>
            </a:pPr>
            <a:r>
              <a:rPr lang="en-US" sz="2300" dirty="0">
                <a:solidFill>
                  <a:schemeClr val="tx1"/>
                </a:solidFill>
                <a:latin typeface="Verdana" panose="020B0604030504040204" pitchFamily="34" charset="0"/>
                <a:ea typeface="Verdana" panose="020B0604030504040204" pitchFamily="34" charset="0"/>
                <a:cs typeface="Arial"/>
                <a:sym typeface="Arial"/>
              </a:rPr>
              <a:t>Factor the costs of captioning, sign language interpretation, and other requested accommodations into your budget. These costs are dependent on:</a:t>
            </a:r>
          </a:p>
          <a:p>
            <a:pPr marL="917575" lvl="1" indent="-285750">
              <a:spcBef>
                <a:spcPts val="600"/>
              </a:spcBef>
              <a:spcAft>
                <a:spcPts val="600"/>
              </a:spcAft>
              <a:buClr>
                <a:srgbClr val="000000"/>
              </a:buClr>
              <a:buSzPct val="100000"/>
              <a:buFont typeface="Wingdings" panose="05000000000000000000" pitchFamily="2" charset="2"/>
              <a:buChar char="§"/>
            </a:pPr>
            <a:r>
              <a:rPr lang="en-US" sz="1900" dirty="0">
                <a:solidFill>
                  <a:schemeClr val="tx1"/>
                </a:solidFill>
                <a:latin typeface="Verdana" panose="020B0604030504040204" pitchFamily="34" charset="0"/>
                <a:ea typeface="Verdana" panose="020B0604030504040204" pitchFamily="34" charset="0"/>
                <a:cs typeface="Arial"/>
                <a:sym typeface="Arial"/>
              </a:rPr>
              <a:t>Duration of the event</a:t>
            </a:r>
          </a:p>
          <a:p>
            <a:pPr marL="917575" lvl="1" indent="-285750">
              <a:spcBef>
                <a:spcPts val="600"/>
              </a:spcBef>
              <a:spcAft>
                <a:spcPts val="600"/>
              </a:spcAft>
              <a:buClr>
                <a:srgbClr val="000000"/>
              </a:buClr>
              <a:buSzPct val="100000"/>
              <a:buFont typeface="Wingdings" panose="05000000000000000000" pitchFamily="2" charset="2"/>
              <a:buChar char="§"/>
            </a:pPr>
            <a:r>
              <a:rPr lang="en-US" sz="1900" dirty="0">
                <a:solidFill>
                  <a:schemeClr val="tx1"/>
                </a:solidFill>
                <a:latin typeface="Verdana" panose="020B0604030504040204" pitchFamily="34" charset="0"/>
                <a:ea typeface="Verdana" panose="020B0604030504040204" pitchFamily="34" charset="0"/>
                <a:cs typeface="Arial"/>
                <a:sym typeface="Arial"/>
              </a:rPr>
              <a:t>Vendor</a:t>
            </a:r>
          </a:p>
          <a:p>
            <a:pPr marL="917575" lvl="1" indent="-285750">
              <a:spcBef>
                <a:spcPts val="600"/>
              </a:spcBef>
              <a:spcAft>
                <a:spcPts val="600"/>
              </a:spcAft>
              <a:buClr>
                <a:srgbClr val="000000"/>
              </a:buClr>
              <a:buSzPct val="100000"/>
              <a:buFont typeface="Wingdings" panose="05000000000000000000" pitchFamily="2" charset="2"/>
              <a:buChar char="§"/>
            </a:pPr>
            <a:r>
              <a:rPr lang="en-US" sz="1900" dirty="0">
                <a:solidFill>
                  <a:schemeClr val="tx1"/>
                </a:solidFill>
                <a:latin typeface="Verdana" panose="020B0604030504040204" pitchFamily="34" charset="0"/>
                <a:ea typeface="Verdana" panose="020B0604030504040204" pitchFamily="34" charset="0"/>
                <a:cs typeface="Arial"/>
                <a:sym typeface="Arial"/>
              </a:rPr>
              <a:t>Notice given to service provider</a:t>
            </a:r>
          </a:p>
          <a:p>
            <a:pPr marL="917575" lvl="1" indent="-285750">
              <a:spcBef>
                <a:spcPts val="600"/>
              </a:spcBef>
              <a:spcAft>
                <a:spcPts val="600"/>
              </a:spcAft>
              <a:buClr>
                <a:srgbClr val="000000"/>
              </a:buClr>
              <a:buSzPct val="100000"/>
              <a:buFont typeface="Wingdings" panose="05000000000000000000" pitchFamily="2" charset="2"/>
              <a:buChar char="§"/>
            </a:pPr>
            <a:r>
              <a:rPr lang="en-US" sz="1900" dirty="0">
                <a:solidFill>
                  <a:schemeClr val="tx1"/>
                </a:solidFill>
                <a:latin typeface="Verdana" panose="020B0604030504040204" pitchFamily="34" charset="0"/>
                <a:ea typeface="Verdana" panose="020B0604030504040204" pitchFamily="34" charset="0"/>
                <a:cs typeface="Arial"/>
                <a:sym typeface="Arial"/>
              </a:rPr>
              <a:t>Range of accommodations needed</a:t>
            </a:r>
          </a:p>
        </p:txBody>
      </p:sp>
    </p:spTree>
    <p:extLst>
      <p:ext uri="{BB962C8B-B14F-4D97-AF65-F5344CB8AC3E}">
        <p14:creationId xmlns:p14="http://schemas.microsoft.com/office/powerpoint/2010/main" val="69236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Language for the Event</a:t>
            </a:r>
            <a:endParaRPr sz="2400" dirty="0"/>
          </a:p>
        </p:txBody>
      </p:sp>
      <p:sp>
        <p:nvSpPr>
          <p:cNvPr id="331" name="Google Shape;331;p35"/>
          <p:cNvSpPr txBox="1">
            <a:spLocks noGrp="1"/>
          </p:cNvSpPr>
          <p:nvPr>
            <p:ph type="body" idx="1"/>
          </p:nvPr>
        </p:nvSpPr>
        <p:spPr>
          <a:xfrm>
            <a:off x="208280" y="1712746"/>
            <a:ext cx="11805380" cy="4176326"/>
          </a:xfrm>
          <a:prstGeom prst="rect">
            <a:avLst/>
          </a:prstGeom>
          <a:noFill/>
          <a:ln>
            <a:noFill/>
          </a:ln>
        </p:spPr>
        <p:txBody>
          <a:bodyPr spcFirstLastPara="1" wrap="square" lIns="91425" tIns="45700" rIns="91425" bIns="45700" anchor="t" anchorCtr="0">
            <a:normAutofit/>
          </a:bodyPr>
          <a:lstStyle/>
          <a:p>
            <a:pPr marL="460375" lvl="0" indent="-285750" algn="l" rtl="0">
              <a:lnSpc>
                <a:spcPct val="150000"/>
              </a:lnSpc>
              <a:spcBef>
                <a:spcPts val="600"/>
              </a:spcBef>
              <a:spcAft>
                <a:spcPts val="0"/>
              </a:spcAft>
              <a:buSzPts val="1800"/>
              <a:buFont typeface="Noto Sans Symbols"/>
              <a:buChar char="▪"/>
            </a:pPr>
            <a:r>
              <a:rPr lang="en-US" sz="2400">
                <a:solidFill>
                  <a:schemeClr val="dk1"/>
                </a:solidFill>
                <a:latin typeface="Verdana"/>
                <a:ea typeface="Verdana"/>
                <a:cs typeface="Verdana"/>
                <a:sym typeface="Verdana"/>
              </a:rPr>
              <a:t>"If you need disability-related accommodations to participate in this program/event, please contact (name, host department/unit) at (phone number, e-mail). Early requests are strongly encouraged to allow sufficient time to meet your access needs.”</a:t>
            </a:r>
            <a:endParaRPr/>
          </a:p>
          <a:p>
            <a:pPr marL="460375" lvl="0" indent="-285750" algn="l" rtl="0">
              <a:lnSpc>
                <a:spcPct val="150000"/>
              </a:lnSpc>
              <a:spcBef>
                <a:spcPts val="600"/>
              </a:spcBef>
              <a:spcAft>
                <a:spcPts val="0"/>
              </a:spcAft>
              <a:buSzPts val="1800"/>
              <a:buFont typeface="Noto Sans Symbols"/>
              <a:buChar char="▪"/>
            </a:pPr>
            <a:r>
              <a:rPr lang="en-US" sz="2400">
                <a:solidFill>
                  <a:schemeClr val="dk1"/>
                </a:solidFill>
                <a:latin typeface="Verdana"/>
                <a:ea typeface="Verdana"/>
                <a:cs typeface="Verdana"/>
                <a:sym typeface="Verdana"/>
              </a:rPr>
              <a:t>“Note: Due to availability and scheduling needs, please allow at least two weeks' notice for requests for Communication Access Real-time Translation (CART) services or an American Sign Language interpreter.”</a:t>
            </a:r>
            <a:endParaRPr sz="24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9372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Accommodations Statement</a:t>
            </a:r>
            <a:endParaRPr sz="2400"/>
          </a:p>
        </p:txBody>
      </p:sp>
      <p:sp>
        <p:nvSpPr>
          <p:cNvPr id="361" name="Google Shape;361;p41"/>
          <p:cNvSpPr txBox="1">
            <a:spLocks noGrp="1"/>
          </p:cNvSpPr>
          <p:nvPr>
            <p:ph type="body" idx="1"/>
          </p:nvPr>
        </p:nvSpPr>
        <p:spPr>
          <a:xfrm>
            <a:off x="208280" y="1652120"/>
            <a:ext cx="11404600" cy="5089500"/>
          </a:xfrm>
          <a:prstGeom prst="rect">
            <a:avLst/>
          </a:prstGeom>
          <a:noFill/>
          <a:ln>
            <a:noFill/>
          </a:ln>
        </p:spPr>
        <p:txBody>
          <a:bodyPr spcFirstLastPara="1" wrap="square" lIns="91425" tIns="45700" rIns="91425" bIns="45700" anchor="t" anchorCtr="0">
            <a:normAutofit fontScale="77500" lnSpcReduction="20000"/>
          </a:bodyPr>
          <a:lstStyle/>
          <a:p>
            <a:pPr marL="457200" lvl="0" indent="-406400" algn="l" rtl="0">
              <a:lnSpc>
                <a:spcPct val="170000"/>
              </a:lnSpc>
              <a:spcBef>
                <a:spcPts val="600"/>
              </a:spcBef>
              <a:spcAft>
                <a:spcPts val="0"/>
              </a:spcAft>
              <a:buClr>
                <a:schemeClr val="dk1"/>
              </a:buClr>
              <a:buSzPct val="142857"/>
              <a:buChar char="▪"/>
            </a:pPr>
            <a:r>
              <a:rPr lang="en-US" sz="3100" b="0" i="0" dirty="0">
                <a:latin typeface="Verdana" panose="020B0604030504040204" pitchFamily="34" charset="0"/>
                <a:ea typeface="Verdana" panose="020B0604030504040204" pitchFamily="34" charset="0"/>
                <a:sym typeface="Verdana"/>
              </a:rPr>
              <a:t>To create an accommodation statement:</a:t>
            </a:r>
            <a:endParaRPr sz="3100" dirty="0">
              <a:latin typeface="Verdana" panose="020B0604030504040204" pitchFamily="34" charset="0"/>
              <a:ea typeface="Verdana" panose="020B0604030504040204" pitchFamily="34" charset="0"/>
            </a:endParaRPr>
          </a:p>
          <a:p>
            <a:pPr marL="914400" lvl="1" indent="-381000" algn="l" rtl="0">
              <a:lnSpc>
                <a:spcPct val="170000"/>
              </a:lnSpc>
              <a:spcBef>
                <a:spcPts val="600"/>
              </a:spcBef>
              <a:spcAft>
                <a:spcPts val="0"/>
              </a:spcAft>
              <a:buClr>
                <a:schemeClr val="dk1"/>
              </a:buClr>
              <a:buSzPct val="142856"/>
              <a:buChar char="▪"/>
            </a:pPr>
            <a:r>
              <a:rPr lang="en-US" sz="2900" b="0" i="0" dirty="0">
                <a:latin typeface="Verdana" panose="020B0604030504040204" pitchFamily="34" charset="0"/>
                <a:ea typeface="Verdana" panose="020B0604030504040204" pitchFamily="34" charset="0"/>
                <a:sym typeface="Verdana"/>
              </a:rPr>
              <a:t>Communicates your commitment to creating an accessible meeting</a:t>
            </a:r>
          </a:p>
          <a:p>
            <a:pPr marL="914400" lvl="1" indent="-381000" algn="l" rtl="0">
              <a:lnSpc>
                <a:spcPct val="170000"/>
              </a:lnSpc>
              <a:spcBef>
                <a:spcPts val="600"/>
              </a:spcBef>
              <a:spcAft>
                <a:spcPts val="0"/>
              </a:spcAft>
              <a:buClr>
                <a:schemeClr val="dk1"/>
              </a:buClr>
              <a:buSzPct val="142856"/>
              <a:buChar char="▪"/>
            </a:pPr>
            <a:r>
              <a:rPr lang="en-US" sz="2900" dirty="0">
                <a:latin typeface="Verdana" panose="020B0604030504040204" pitchFamily="34" charset="0"/>
                <a:ea typeface="Verdana" panose="020B0604030504040204" pitchFamily="34" charset="0"/>
              </a:rPr>
              <a:t>Provides basic details about the event format and accessibility features</a:t>
            </a:r>
          </a:p>
          <a:p>
            <a:pPr marL="914400" lvl="1" indent="-381000" algn="l" rtl="0">
              <a:lnSpc>
                <a:spcPct val="170000"/>
              </a:lnSpc>
              <a:spcBef>
                <a:spcPts val="600"/>
              </a:spcBef>
              <a:spcAft>
                <a:spcPts val="0"/>
              </a:spcAft>
              <a:buClr>
                <a:schemeClr val="dk1"/>
              </a:buClr>
              <a:buSzPct val="142856"/>
              <a:buChar char="▪"/>
            </a:pPr>
            <a:r>
              <a:rPr lang="en-US" sz="2900" dirty="0">
                <a:latin typeface="Verdana" panose="020B0604030504040204" pitchFamily="34" charset="0"/>
                <a:ea typeface="Verdana" panose="020B0604030504040204" pitchFamily="34" charset="0"/>
              </a:rPr>
              <a:t>Tells people who to request accommodations</a:t>
            </a:r>
            <a:endParaRPr sz="2900" dirty="0">
              <a:latin typeface="Verdana" panose="020B0604030504040204" pitchFamily="34" charset="0"/>
              <a:ea typeface="Verdana" panose="020B0604030504040204" pitchFamily="34" charset="0"/>
            </a:endParaRPr>
          </a:p>
          <a:p>
            <a:pPr marL="457200" lvl="0" indent="-406400" algn="l" rtl="0">
              <a:lnSpc>
                <a:spcPct val="170000"/>
              </a:lnSpc>
              <a:spcBef>
                <a:spcPts val="600"/>
              </a:spcBef>
              <a:spcAft>
                <a:spcPts val="0"/>
              </a:spcAft>
              <a:buClr>
                <a:schemeClr val="dk1"/>
              </a:buClr>
              <a:buSzPct val="142857"/>
              <a:buChar char="▪"/>
            </a:pPr>
            <a:r>
              <a:rPr lang="en-US" sz="3100" b="0" i="0" dirty="0">
                <a:latin typeface="Verdana" panose="020B0604030504040204" pitchFamily="34" charset="0"/>
                <a:ea typeface="Verdana" panose="020B0604030504040204" pitchFamily="34" charset="0"/>
                <a:sym typeface="Verdana"/>
              </a:rPr>
              <a:t>Example: "Please let us know how we can ensure that this event is inclusive to you. The Zoom webinar will include auto-captions. What accommodations or access needs can we help facilitate?"</a:t>
            </a:r>
            <a:endParaRPr sz="3100" b="0" i="0" dirty="0">
              <a:latin typeface="Verdana" panose="020B0604030504040204" pitchFamily="34" charset="0"/>
              <a:ea typeface="Verdana" panose="020B0604030504040204" pitchFamily="34" charset="0"/>
              <a:cs typeface="Arial"/>
              <a:sym typeface="Arial"/>
            </a:endParaRPr>
          </a:p>
          <a:p>
            <a:pPr marL="50800" lvl="0" indent="0" algn="l" rtl="0">
              <a:lnSpc>
                <a:spcPct val="150000"/>
              </a:lnSpc>
              <a:spcBef>
                <a:spcPts val="0"/>
              </a:spcBef>
              <a:spcAft>
                <a:spcPts val="0"/>
              </a:spcAft>
              <a:buSzPct val="142857"/>
              <a:buNone/>
            </a:pPr>
            <a:endParaRPr dirty="0">
              <a:solidFill>
                <a:srgbClr val="00274C"/>
              </a:solidFill>
              <a:latin typeface="Arial"/>
              <a:ea typeface="Arial"/>
              <a:cs typeface="Arial"/>
              <a:sym typeface="Arial"/>
            </a:endParaRPr>
          </a:p>
          <a:p>
            <a:pPr marL="50800" lvl="0" indent="0" algn="l" rtl="0">
              <a:lnSpc>
                <a:spcPct val="150000"/>
              </a:lnSpc>
              <a:spcBef>
                <a:spcPts val="0"/>
              </a:spcBef>
              <a:spcAft>
                <a:spcPts val="0"/>
              </a:spcAft>
              <a:buSzPct val="142857"/>
              <a:buNone/>
            </a:pPr>
            <a:endParaRPr b="0" i="0" dirty="0">
              <a:solidFill>
                <a:srgbClr val="00274C"/>
              </a:solidFill>
              <a:latin typeface="Arial"/>
              <a:ea typeface="Arial"/>
              <a:cs typeface="Arial"/>
              <a:sym typeface="Arial"/>
            </a:endParaRPr>
          </a:p>
        </p:txBody>
      </p:sp>
    </p:spTree>
    <p:extLst>
      <p:ext uri="{BB962C8B-B14F-4D97-AF65-F5344CB8AC3E}">
        <p14:creationId xmlns:p14="http://schemas.microsoft.com/office/powerpoint/2010/main" val="229782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318e11856da_0_27"/>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American Sign Language (ASL)</a:t>
            </a:r>
            <a:endParaRPr sz="2400" dirty="0"/>
          </a:p>
        </p:txBody>
      </p:sp>
      <p:sp>
        <p:nvSpPr>
          <p:cNvPr id="4" name="Google Shape;735;g318e11856da_0_27">
            <a:extLst>
              <a:ext uri="{FF2B5EF4-FFF2-40B4-BE49-F238E27FC236}">
                <a16:creationId xmlns:a16="http://schemas.microsoft.com/office/drawing/2014/main" id="{FC211BD3-1E59-6B83-81F7-D5D4F971371E}"/>
              </a:ext>
            </a:extLst>
          </p:cNvPr>
          <p:cNvSpPr txBox="1">
            <a:spLocks/>
          </p:cNvSpPr>
          <p:nvPr/>
        </p:nvSpPr>
        <p:spPr>
          <a:xfrm>
            <a:off x="208280" y="1691037"/>
            <a:ext cx="8610867" cy="50895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50000"/>
              </a:lnSpc>
              <a:spcBef>
                <a:spcPts val="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spcBef>
                <a:spcPts val="600"/>
              </a:spcBef>
              <a:spcAft>
                <a:spcPts val="600"/>
              </a:spcAft>
            </a:pPr>
            <a:r>
              <a:rPr lang="en-US" sz="2400" b="1" dirty="0">
                <a:solidFill>
                  <a:schemeClr val="tx1"/>
                </a:solidFill>
                <a:latin typeface="Verdana" panose="020B0604030504040204" pitchFamily="34" charset="0"/>
                <a:ea typeface="Verdana" panose="020B0604030504040204" pitchFamily="34" charset="0"/>
                <a:cs typeface="Arial"/>
                <a:sym typeface="Arial"/>
              </a:rPr>
              <a:t>American Sign Language </a:t>
            </a:r>
            <a:r>
              <a:rPr lang="en-US" sz="2400" dirty="0">
                <a:solidFill>
                  <a:schemeClr val="tx1"/>
                </a:solidFill>
                <a:latin typeface="Verdana" panose="020B0604030504040204" pitchFamily="34" charset="0"/>
                <a:ea typeface="Verdana" panose="020B0604030504040204" pitchFamily="34" charset="0"/>
                <a:cs typeface="Arial"/>
                <a:sym typeface="Arial"/>
              </a:rPr>
              <a:t>(ASL) is a visual language that uses handshapes, locations, movements, palm orientations, and non-manual language signs (such as facial expressions and body posture) to convey meaning. </a:t>
            </a:r>
          </a:p>
          <a:p>
            <a:pPr>
              <a:spcBef>
                <a:spcPts val="600"/>
              </a:spcBef>
              <a:spcAft>
                <a:spcPts val="600"/>
              </a:spcAft>
            </a:pPr>
            <a:r>
              <a:rPr lang="en-US" sz="2400" dirty="0">
                <a:solidFill>
                  <a:schemeClr val="tx1"/>
                </a:solidFill>
                <a:latin typeface="Verdana" panose="020B0604030504040204" pitchFamily="34" charset="0"/>
                <a:ea typeface="Verdana" panose="020B0604030504040204" pitchFamily="34" charset="0"/>
                <a:cs typeface="Arial"/>
                <a:sym typeface="Arial"/>
              </a:rPr>
              <a:t>It is the primary language of many Deaf and hard-of-hearing individuals. </a:t>
            </a:r>
          </a:p>
        </p:txBody>
      </p:sp>
      <p:pic>
        <p:nvPicPr>
          <p:cNvPr id="2052" name="Picture 4" descr="Sign language hand symbols for ASL.">
            <a:extLst>
              <a:ext uri="{FF2B5EF4-FFF2-40B4-BE49-F238E27FC236}">
                <a16:creationId xmlns:a16="http://schemas.microsoft.com/office/drawing/2014/main" id="{672D7FFB-8E83-3A10-5965-E11BFA56A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07" t="16482" r="4814" b="7038"/>
          <a:stretch/>
        </p:blipFill>
        <p:spPr bwMode="auto">
          <a:xfrm>
            <a:off x="9303026" y="2437051"/>
            <a:ext cx="2464794" cy="175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9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318e11856da_0_27"/>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Communication Access Real-Time Translation (CART) 1 of 2</a:t>
            </a:r>
            <a:endParaRPr sz="2400" dirty="0"/>
          </a:p>
        </p:txBody>
      </p:sp>
      <p:sp>
        <p:nvSpPr>
          <p:cNvPr id="735" name="Google Shape;735;g318e11856da_0_27"/>
          <p:cNvSpPr txBox="1">
            <a:spLocks noGrp="1"/>
          </p:cNvSpPr>
          <p:nvPr>
            <p:ph type="body" idx="1"/>
          </p:nvPr>
        </p:nvSpPr>
        <p:spPr>
          <a:xfrm>
            <a:off x="208280" y="1882390"/>
            <a:ext cx="7275362" cy="5089500"/>
          </a:xfrm>
          <a:prstGeom prst="rect">
            <a:avLst/>
          </a:prstGeom>
          <a:noFill/>
          <a:ln>
            <a:noFill/>
          </a:ln>
        </p:spPr>
        <p:txBody>
          <a:bodyPr spcFirstLastPara="1" wrap="square" lIns="91425" tIns="45700" rIns="91425" bIns="45700" anchor="t" anchorCtr="0">
            <a:normAutofit/>
          </a:bodyPr>
          <a:lstStyle/>
          <a:p>
            <a:pPr algn="l">
              <a:lnSpc>
                <a:spcPct val="130000"/>
              </a:lnSpc>
              <a:spcBef>
                <a:spcPts val="600"/>
              </a:spcBef>
              <a:spcAft>
                <a:spcPts val="600"/>
              </a:spcAft>
            </a:pPr>
            <a:r>
              <a:rPr lang="en-US" sz="2000" b="1" i="0" dirty="0">
                <a:solidFill>
                  <a:schemeClr val="tx1"/>
                </a:solidFill>
                <a:effectLst/>
                <a:latin typeface="Verdana" panose="020B0604030504040204" pitchFamily="34" charset="0"/>
                <a:ea typeface="Verdana" panose="020B0604030504040204" pitchFamily="34" charset="0"/>
              </a:rPr>
              <a:t>CART (Communication Access Real-time Translation) captioning </a:t>
            </a:r>
            <a:r>
              <a:rPr lang="en-US" sz="2000" b="0" i="0" dirty="0">
                <a:solidFill>
                  <a:schemeClr val="tx1"/>
                </a:solidFill>
                <a:effectLst/>
                <a:latin typeface="Verdana" panose="020B0604030504040204" pitchFamily="34" charset="0"/>
                <a:ea typeface="Verdana" panose="020B0604030504040204" pitchFamily="34" charset="0"/>
              </a:rPr>
              <a:t>is a real-time captioning service where a captioner listens to an event (like a meeting, lecture, or broadcast) and immediately displays the spoken words as text.</a:t>
            </a:r>
          </a:p>
          <a:p>
            <a:pPr algn="l">
              <a:lnSpc>
                <a:spcPct val="130000"/>
              </a:lnSpc>
              <a:spcBef>
                <a:spcPts val="600"/>
              </a:spcBef>
              <a:spcAft>
                <a:spcPts val="600"/>
              </a:spcAft>
            </a:pPr>
            <a:r>
              <a:rPr lang="en-US" sz="2000" b="0" i="0" dirty="0">
                <a:solidFill>
                  <a:schemeClr val="tx1"/>
                </a:solidFill>
                <a:effectLst/>
                <a:latin typeface="Verdana" panose="020B0604030504040204" pitchFamily="34" charset="0"/>
                <a:ea typeface="Verdana" panose="020B0604030504040204" pitchFamily="34" charset="0"/>
              </a:rPr>
              <a:t>CART provides a full text/transcription of the event in real-time for viewers. </a:t>
            </a:r>
          </a:p>
          <a:p>
            <a:pPr algn="l">
              <a:lnSpc>
                <a:spcPct val="130000"/>
              </a:lnSpc>
              <a:spcBef>
                <a:spcPts val="600"/>
              </a:spcBef>
              <a:spcAft>
                <a:spcPts val="600"/>
              </a:spcAft>
            </a:pPr>
            <a:r>
              <a:rPr lang="en-US" sz="2000" b="0" i="0" dirty="0">
                <a:solidFill>
                  <a:schemeClr val="tx1"/>
                </a:solidFill>
                <a:effectLst/>
                <a:latin typeface="Verdana" panose="020B0604030504040204" pitchFamily="34" charset="0"/>
                <a:ea typeface="Verdana" panose="020B0604030504040204" pitchFamily="34" charset="0"/>
              </a:rPr>
              <a:t>For more details on what CART is, please visit </a:t>
            </a:r>
            <a:r>
              <a:rPr lang="en-US" sz="2000" b="0" i="0" dirty="0">
                <a:solidFill>
                  <a:schemeClr val="tx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What is real-time captioning?</a:t>
            </a:r>
            <a:r>
              <a:rPr lang="en-US" sz="2000" b="0" i="0" dirty="0">
                <a:solidFill>
                  <a:schemeClr val="tx1"/>
                </a:solidFill>
                <a:effectLst/>
                <a:latin typeface="Verdana" panose="020B0604030504040204" pitchFamily="34" charset="0"/>
                <a:ea typeface="Verdana" panose="020B0604030504040204" pitchFamily="34" charset="0"/>
              </a:rPr>
              <a:t> </a:t>
            </a:r>
          </a:p>
        </p:txBody>
      </p:sp>
      <p:pic>
        <p:nvPicPr>
          <p:cNvPr id="1026" name="Picture 2" descr="Individual seated in a chair typing onto a technology device that is inputting language onto a computer and a projector screen for others to see, depicting how Communication Access Realtime Translation (CART) is facilitated. ">
            <a:extLst>
              <a:ext uri="{FF2B5EF4-FFF2-40B4-BE49-F238E27FC236}">
                <a16:creationId xmlns:a16="http://schemas.microsoft.com/office/drawing/2014/main" id="{ACF8912A-4CDA-AFC3-D280-B5B10A270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2117557"/>
            <a:ext cx="3264123" cy="352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07B59397-54B8-3D0B-278D-398CC9255E00}"/>
            </a:ext>
          </a:extLst>
        </p:cNvPr>
        <p:cNvGrpSpPr/>
        <p:nvPr/>
      </p:nvGrpSpPr>
      <p:grpSpPr>
        <a:xfrm>
          <a:off x="0" y="0"/>
          <a:ext cx="0" cy="0"/>
          <a:chOff x="0" y="0"/>
          <a:chExt cx="0" cy="0"/>
        </a:xfrm>
      </p:grpSpPr>
      <p:sp>
        <p:nvSpPr>
          <p:cNvPr id="734" name="Google Shape;734;g318e11856da_0_27">
            <a:extLst>
              <a:ext uri="{FF2B5EF4-FFF2-40B4-BE49-F238E27FC236}">
                <a16:creationId xmlns:a16="http://schemas.microsoft.com/office/drawing/2014/main" id="{ECA16384-CD73-B0CC-369C-780CD0CC0809}"/>
              </a:ext>
            </a:extLst>
          </p:cNvPr>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Communication Access </a:t>
            </a:r>
            <a:r>
              <a:rPr lang="en-US"/>
              <a:t>Real-Time Translation </a:t>
            </a:r>
            <a:r>
              <a:rPr lang="en-US" dirty="0"/>
              <a:t>(CART) 2 of 2</a:t>
            </a:r>
            <a:endParaRPr sz="2400" dirty="0"/>
          </a:p>
        </p:txBody>
      </p:sp>
      <p:sp>
        <p:nvSpPr>
          <p:cNvPr id="735" name="Google Shape;735;g318e11856da_0_27">
            <a:extLst>
              <a:ext uri="{FF2B5EF4-FFF2-40B4-BE49-F238E27FC236}">
                <a16:creationId xmlns:a16="http://schemas.microsoft.com/office/drawing/2014/main" id="{3304AB55-A565-A03B-9B3B-33466DAB226A}"/>
              </a:ext>
            </a:extLst>
          </p:cNvPr>
          <p:cNvSpPr txBox="1">
            <a:spLocks noGrp="1"/>
          </p:cNvSpPr>
          <p:nvPr>
            <p:ph type="body" idx="1"/>
          </p:nvPr>
        </p:nvSpPr>
        <p:spPr>
          <a:xfrm>
            <a:off x="208280" y="1882390"/>
            <a:ext cx="11374120" cy="5089500"/>
          </a:xfrm>
          <a:prstGeom prst="rect">
            <a:avLst/>
          </a:prstGeom>
          <a:noFill/>
          <a:ln>
            <a:noFill/>
          </a:ln>
        </p:spPr>
        <p:txBody>
          <a:bodyPr spcFirstLastPara="1" wrap="square" lIns="91425" tIns="45700" rIns="91425" bIns="45700" anchor="t" anchorCtr="0">
            <a:normAutofit/>
          </a:bodyPr>
          <a:lstStyle/>
          <a:p>
            <a:pPr algn="l">
              <a:lnSpc>
                <a:spcPct val="130000"/>
              </a:lnSpc>
              <a:spcBef>
                <a:spcPts val="600"/>
              </a:spcBef>
              <a:spcAft>
                <a:spcPts val="600"/>
              </a:spcAft>
            </a:pPr>
            <a:r>
              <a:rPr lang="en-US" sz="2400" b="0" i="0" dirty="0">
                <a:solidFill>
                  <a:schemeClr val="tx1"/>
                </a:solidFill>
                <a:effectLst/>
                <a:latin typeface="Verdana" panose="020B0604030504040204" pitchFamily="34" charset="0"/>
                <a:ea typeface="Verdana" panose="020B0604030504040204" pitchFamily="34" charset="0"/>
              </a:rPr>
              <a:t>A CART operator does not necessarily need to be on site to provide these services. If a room is already set up with the technology, you can utilize remote captioning/CART if:</a:t>
            </a:r>
          </a:p>
          <a:p>
            <a:pPr lvl="1">
              <a:lnSpc>
                <a:spcPct val="130000"/>
              </a:lnSpc>
              <a:spcBef>
                <a:spcPts val="600"/>
              </a:spcBef>
              <a:spcAft>
                <a:spcPts val="600"/>
              </a:spcAft>
            </a:pPr>
            <a:r>
              <a:rPr lang="en-US" sz="2000" dirty="0">
                <a:solidFill>
                  <a:schemeClr val="tx1"/>
                </a:solidFill>
                <a:latin typeface="Verdana" panose="020B0604030504040204" pitchFamily="34" charset="0"/>
                <a:ea typeface="Verdana" panose="020B0604030504040204" pitchFamily="34" charset="0"/>
              </a:rPr>
              <a:t>T</a:t>
            </a:r>
            <a:r>
              <a:rPr lang="en-US" sz="2000" b="0" i="0" dirty="0">
                <a:solidFill>
                  <a:schemeClr val="tx1"/>
                </a:solidFill>
                <a:effectLst/>
                <a:latin typeface="Verdana" panose="020B0604030504040204" pitchFamily="34" charset="0"/>
                <a:ea typeface="Verdana" panose="020B0604030504040204" pitchFamily="34" charset="0"/>
              </a:rPr>
              <a:t>he captioner can access audio from the event and</a:t>
            </a:r>
          </a:p>
          <a:p>
            <a:pPr lvl="1">
              <a:lnSpc>
                <a:spcPct val="130000"/>
              </a:lnSpc>
              <a:spcBef>
                <a:spcPts val="600"/>
              </a:spcBef>
              <a:spcAft>
                <a:spcPts val="600"/>
              </a:spcAft>
            </a:pPr>
            <a:r>
              <a:rPr lang="en-US" sz="2000" b="0" i="0" dirty="0">
                <a:solidFill>
                  <a:schemeClr val="tx1"/>
                </a:solidFill>
                <a:effectLst/>
                <a:latin typeface="Verdana" panose="020B0604030504040204" pitchFamily="34" charset="0"/>
                <a:ea typeface="Verdana" panose="020B0604030504040204" pitchFamily="34" charset="0"/>
              </a:rPr>
              <a:t>There is a CART screen at the event</a:t>
            </a:r>
          </a:p>
          <a:p>
            <a:pPr algn="l">
              <a:lnSpc>
                <a:spcPct val="130000"/>
              </a:lnSpc>
              <a:spcBef>
                <a:spcPts val="600"/>
              </a:spcBef>
              <a:spcAft>
                <a:spcPts val="600"/>
              </a:spcAft>
              <a:buFont typeface="Arial" panose="020B0604020202020204" pitchFamily="34" charset="0"/>
              <a:buChar char="•"/>
            </a:pPr>
            <a:r>
              <a:rPr lang="en-US" sz="2400" b="0" i="0" dirty="0">
                <a:solidFill>
                  <a:schemeClr val="tx1"/>
                </a:solidFill>
                <a:effectLst/>
                <a:latin typeface="Verdana" panose="020B0604030504040204" pitchFamily="34" charset="0"/>
                <a:ea typeface="Verdana" panose="020B0604030504040204" pitchFamily="34" charset="0"/>
              </a:rPr>
              <a:t>View a comparison of live captioning service capabilities with the </a:t>
            </a:r>
            <a:r>
              <a:rPr lang="en-US" sz="2400" b="0" i="0" dirty="0">
                <a:solidFill>
                  <a:schemeClr val="tx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Live Captioning Matrix</a:t>
            </a:r>
            <a:r>
              <a:rPr lang="en-US" sz="2400" b="0" i="0" dirty="0">
                <a:solidFill>
                  <a:schemeClr val="tx1"/>
                </a:solidFill>
                <a:effectLst/>
                <a:latin typeface="Verdana" panose="020B0604030504040204" pitchFamily="34" charset="0"/>
                <a:ea typeface="Verdana" panose="020B0604030504040204" pitchFamily="34" charset="0"/>
              </a:rPr>
              <a:t>.</a:t>
            </a:r>
          </a:p>
        </p:txBody>
      </p:sp>
      <p:sp>
        <p:nvSpPr>
          <p:cNvPr id="2" name="TextBox 1">
            <a:extLst>
              <a:ext uri="{FF2B5EF4-FFF2-40B4-BE49-F238E27FC236}">
                <a16:creationId xmlns:a16="http://schemas.microsoft.com/office/drawing/2014/main" id="{130E0795-8059-C4CC-DAEB-20045F56A450}"/>
              </a:ext>
            </a:extLst>
          </p:cNvPr>
          <p:cNvSpPr txBox="1"/>
          <p:nvPr/>
        </p:nvSpPr>
        <p:spPr>
          <a:xfrm>
            <a:off x="9978887" y="695739"/>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665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318e11856da_0_27"/>
          <p:cNvSpPr txBox="1">
            <a:spLocks noGrp="1"/>
          </p:cNvSpPr>
          <p:nvPr>
            <p:ph type="title"/>
          </p:nvPr>
        </p:nvSpPr>
        <p:spPr>
          <a:xfrm>
            <a:off x="208280" y="202565"/>
            <a:ext cx="114122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Considerations for ASL and/or CART</a:t>
            </a:r>
            <a:endParaRPr sz="2400" dirty="0"/>
          </a:p>
        </p:txBody>
      </p:sp>
      <p:sp>
        <p:nvSpPr>
          <p:cNvPr id="735" name="Google Shape;735;g318e11856da_0_27"/>
          <p:cNvSpPr txBox="1">
            <a:spLocks noGrp="1"/>
          </p:cNvSpPr>
          <p:nvPr>
            <p:ph type="body" idx="1"/>
          </p:nvPr>
        </p:nvSpPr>
        <p:spPr>
          <a:xfrm>
            <a:off x="208280" y="1668439"/>
            <a:ext cx="11640820" cy="4793031"/>
          </a:xfrm>
          <a:prstGeom prst="rect">
            <a:avLst/>
          </a:prstGeom>
          <a:noFill/>
          <a:ln>
            <a:noFill/>
          </a:ln>
        </p:spPr>
        <p:txBody>
          <a:bodyPr spcFirstLastPara="1" wrap="square" lIns="91425" tIns="45700" rIns="91425" bIns="45700" anchor="t" anchorCtr="0">
            <a:noAutofit/>
          </a:bodyPr>
          <a:lstStyle/>
          <a:p>
            <a:pPr algn="l">
              <a:spcBef>
                <a:spcPts val="600"/>
              </a:spcBef>
              <a:buFont typeface="Arial" panose="020B0604020202020204" pitchFamily="34" charset="0"/>
              <a:buChar char="•"/>
            </a:pPr>
            <a:r>
              <a:rPr lang="en-US" sz="1800" b="0" i="0" dirty="0">
                <a:solidFill>
                  <a:schemeClr val="tx1"/>
                </a:solidFill>
                <a:effectLst/>
                <a:latin typeface="Verdana" panose="020B0604030504040204" pitchFamily="34" charset="0"/>
                <a:ea typeface="Verdana" panose="020B0604030504040204" pitchFamily="34" charset="0"/>
              </a:rPr>
              <a:t>These services include:</a:t>
            </a:r>
          </a:p>
          <a:p>
            <a:pPr lvl="1">
              <a:lnSpc>
                <a:spcPct val="150000"/>
              </a:lnSpc>
              <a:spcBef>
                <a:spcPts val="600"/>
              </a:spcBef>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Preparation time – review event agendas, presentations, potential content/phrases/names/acronyms, watch previous recordings of the speaker(s) to anticipate cadence, speech patterns, etc.</a:t>
            </a:r>
          </a:p>
          <a:p>
            <a:pPr lvl="1">
              <a:lnSpc>
                <a:spcPct val="150000"/>
              </a:lnSpc>
              <a:spcBef>
                <a:spcPts val="600"/>
              </a:spcBef>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Setup time</a:t>
            </a:r>
          </a:p>
          <a:p>
            <a:pPr lvl="1">
              <a:lnSpc>
                <a:spcPct val="150000"/>
              </a:lnSpc>
              <a:spcBef>
                <a:spcPts val="600"/>
              </a:spcBef>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Actual time of the e</a:t>
            </a:r>
            <a:r>
              <a:rPr lang="en-US" sz="1800" b="0" i="0" dirty="0">
                <a:solidFill>
                  <a:schemeClr val="tx1"/>
                </a:solidFill>
                <a:effectLst/>
                <a:latin typeface="Verdana" panose="020B0604030504040204" pitchFamily="34" charset="0"/>
                <a:ea typeface="Verdana" panose="020B0604030504040204" pitchFamily="34" charset="0"/>
              </a:rPr>
              <a:t>vent </a:t>
            </a:r>
            <a:endParaRPr lang="en-US" sz="1800" dirty="0">
              <a:solidFill>
                <a:schemeClr val="tx1"/>
              </a:solidFill>
              <a:latin typeface="Verdana" panose="020B0604030504040204" pitchFamily="34" charset="0"/>
              <a:ea typeface="Verdana" panose="020B0604030504040204" pitchFamily="34" charset="0"/>
            </a:endParaRPr>
          </a:p>
          <a:p>
            <a:pPr algn="l">
              <a:spcBef>
                <a:spcPts val="600"/>
              </a:spcBef>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There are additional fees </a:t>
            </a:r>
            <a:r>
              <a:rPr lang="en-US" sz="1800" b="0" i="0" dirty="0">
                <a:solidFill>
                  <a:schemeClr val="tx1"/>
                </a:solidFill>
                <a:effectLst/>
                <a:latin typeface="Verdana" panose="020B0604030504040204" pitchFamily="34" charset="0"/>
                <a:ea typeface="Verdana" panose="020B0604030504040204" pitchFamily="34" charset="0"/>
              </a:rPr>
              <a:t>to have </a:t>
            </a:r>
            <a:r>
              <a:rPr lang="en-US" sz="1800" dirty="0">
                <a:solidFill>
                  <a:schemeClr val="tx1"/>
                </a:solidFill>
                <a:latin typeface="Verdana" panose="020B0604030504040204" pitchFamily="34" charset="0"/>
                <a:ea typeface="Verdana" panose="020B0604030504040204" pitchFamily="34" charset="0"/>
              </a:rPr>
              <a:t>a t</a:t>
            </a:r>
            <a:r>
              <a:rPr lang="en-US" sz="1800" b="0" i="0" dirty="0">
                <a:solidFill>
                  <a:schemeClr val="tx1"/>
                </a:solidFill>
                <a:effectLst/>
                <a:latin typeface="Verdana" panose="020B0604030504040204" pitchFamily="34" charset="0"/>
                <a:ea typeface="Verdana" panose="020B0604030504040204" pitchFamily="34" charset="0"/>
              </a:rPr>
              <a:t>ranscript of captioning</a:t>
            </a:r>
            <a:r>
              <a:rPr lang="en-US" sz="1800" dirty="0">
                <a:solidFill>
                  <a:schemeClr val="tx1"/>
                </a:solidFill>
                <a:latin typeface="Verdana" panose="020B0604030504040204" pitchFamily="34" charset="0"/>
                <a:ea typeface="Verdana" panose="020B0604030504040204" pitchFamily="34" charset="0"/>
              </a:rPr>
              <a:t>,</a:t>
            </a:r>
            <a:r>
              <a:rPr lang="en-US" sz="1800" b="0" i="0" dirty="0">
                <a:solidFill>
                  <a:schemeClr val="tx1"/>
                </a:solidFill>
                <a:effectLst/>
                <a:latin typeface="Verdana" panose="020B0604030504040204" pitchFamily="34" charset="0"/>
                <a:ea typeface="Verdana" panose="020B0604030504040204" pitchFamily="34" charset="0"/>
              </a:rPr>
              <a:t> which is edited by reviewing the audio of the event.</a:t>
            </a:r>
          </a:p>
          <a:p>
            <a:pPr algn="l">
              <a:spcBef>
                <a:spcPts val="600"/>
              </a:spcBef>
              <a:buFont typeface="Arial" panose="020B0604020202020204" pitchFamily="34" charset="0"/>
              <a:buChar char="•"/>
            </a:pPr>
            <a:r>
              <a:rPr lang="en-US" sz="1800" b="0" i="0" dirty="0">
                <a:solidFill>
                  <a:schemeClr val="tx1"/>
                </a:solidFill>
                <a:effectLst/>
                <a:latin typeface="Verdana" panose="020B0604030504040204" pitchFamily="34" charset="0"/>
                <a:ea typeface="Verdana" panose="020B0604030504040204" pitchFamily="34" charset="0"/>
              </a:rPr>
              <a:t>Provide as much advanced information about the event as soon as possible.</a:t>
            </a:r>
          </a:p>
        </p:txBody>
      </p:sp>
    </p:spTree>
    <p:extLst>
      <p:ext uri="{BB962C8B-B14F-4D97-AF65-F5344CB8AC3E}">
        <p14:creationId xmlns:p14="http://schemas.microsoft.com/office/powerpoint/2010/main" val="339422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dirty="0"/>
              <a:t>Zoom Webinar Tips</a:t>
            </a:r>
            <a:endParaRPr sz="4400" dirty="0"/>
          </a:p>
        </p:txBody>
      </p:sp>
      <p:sp>
        <p:nvSpPr>
          <p:cNvPr id="66" name="Google Shape;66;p47"/>
          <p:cNvSpPr txBox="1">
            <a:spLocks noGrp="1"/>
          </p:cNvSpPr>
          <p:nvPr>
            <p:ph type="body" idx="1"/>
          </p:nvPr>
        </p:nvSpPr>
        <p:spPr>
          <a:xfrm>
            <a:off x="115614" y="1630107"/>
            <a:ext cx="11804243" cy="2387631"/>
          </a:xfrm>
          <a:prstGeom prst="rect">
            <a:avLst/>
          </a:prstGeom>
          <a:noFill/>
          <a:ln>
            <a:noFill/>
          </a:ln>
        </p:spPr>
        <p:txBody>
          <a:bodyPr spcFirstLastPara="1" wrap="square" lIns="91425" tIns="45700" rIns="91425" bIns="45700" anchor="t" anchorCtr="0">
            <a:normAutofit lnSpcReduction="10000"/>
          </a:bodyPr>
          <a:lstStyle/>
          <a:p>
            <a:pPr marL="514350" lvl="0" indent="-285750" algn="l" rtl="0">
              <a:spcBef>
                <a:spcPts val="1800"/>
              </a:spcBef>
              <a:spcAft>
                <a:spcPts val="0"/>
              </a:spcAft>
              <a:buSzPts val="1600"/>
              <a:buFont typeface="Noto Sans Symbols"/>
              <a:buChar char="▪"/>
            </a:pPr>
            <a:r>
              <a:rPr lang="en-US" sz="1800" dirty="0"/>
              <a:t>Use the </a:t>
            </a:r>
            <a:r>
              <a:rPr lang="en-US" sz="1800" b="1" dirty="0"/>
              <a:t>Q&amp;A </a:t>
            </a:r>
            <a:r>
              <a:rPr lang="en-US" sz="1800" dirty="0"/>
              <a:t>feature to submit your questions.</a:t>
            </a:r>
            <a:endParaRPr dirty="0"/>
          </a:p>
          <a:p>
            <a:pPr marL="514350" lvl="0" indent="-285750" algn="l" rtl="0">
              <a:spcBef>
                <a:spcPts val="1800"/>
              </a:spcBef>
              <a:spcAft>
                <a:spcPts val="0"/>
              </a:spcAft>
              <a:buSzPts val="1600"/>
              <a:buFont typeface="Noto Sans Symbols"/>
              <a:buChar char="▪"/>
            </a:pPr>
            <a:r>
              <a:rPr lang="en-US" sz="1800" b="1" dirty="0"/>
              <a:t>ASL interpretation </a:t>
            </a:r>
            <a:r>
              <a:rPr lang="en-US" sz="1800" dirty="0"/>
              <a:t>can be utilized by clicking Interpretation and selecting American Sign Language.</a:t>
            </a:r>
            <a:endParaRPr dirty="0"/>
          </a:p>
          <a:p>
            <a:pPr marL="514350" lvl="0" indent="-285750" algn="l" rtl="0">
              <a:spcBef>
                <a:spcPts val="1800"/>
              </a:spcBef>
              <a:spcAft>
                <a:spcPts val="0"/>
              </a:spcAft>
              <a:buSzPts val="1600"/>
              <a:buFont typeface="Noto Sans Symbols"/>
              <a:buChar char="▪"/>
            </a:pPr>
            <a:r>
              <a:rPr lang="en-US" sz="1800" b="1" dirty="0"/>
              <a:t>CART transcription </a:t>
            </a:r>
            <a:r>
              <a:rPr lang="en-US" sz="1800" dirty="0"/>
              <a:t>can be turned on by selecting Show Captions.</a:t>
            </a:r>
            <a:endParaRPr dirty="0"/>
          </a:p>
        </p:txBody>
      </p:sp>
      <p:pic>
        <p:nvPicPr>
          <p:cNvPr id="67" name="Google Shape;67;p47"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68" name="Google Shape;68;p47">
            <a:extLst>
              <a:ext uri="{C183D7F6-B498-43B3-948B-1728B52AA6E4}">
                <adec:decorative xmlns:adec="http://schemas.microsoft.com/office/drawing/2017/decorative" val="1"/>
              </a:ext>
            </a:extLst>
          </p:cNvPr>
          <p:cNvSpPr/>
          <p:nvPr/>
        </p:nvSpPr>
        <p:spPr>
          <a:xfrm>
            <a:off x="6017734"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47">
            <a:extLst>
              <a:ext uri="{C183D7F6-B498-43B3-948B-1728B52AA6E4}">
                <adec:decorative xmlns:adec="http://schemas.microsoft.com/office/drawing/2017/decorative" val="1"/>
              </a:ext>
            </a:extLst>
          </p:cNvPr>
          <p:cNvSpPr/>
          <p:nvPr/>
        </p:nvSpPr>
        <p:spPr>
          <a:xfrm>
            <a:off x="7495679"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CEC2FFFD-D16A-C156-228B-A2C9E94DAB6F}"/>
            </a:ext>
          </a:extLst>
        </p:cNvPr>
        <p:cNvGrpSpPr/>
        <p:nvPr/>
      </p:nvGrpSpPr>
      <p:grpSpPr>
        <a:xfrm>
          <a:off x="0" y="0"/>
          <a:ext cx="0" cy="0"/>
          <a:chOff x="0" y="0"/>
          <a:chExt cx="0" cy="0"/>
        </a:xfrm>
      </p:grpSpPr>
      <p:sp>
        <p:nvSpPr>
          <p:cNvPr id="734" name="Google Shape;734;g318e11856da_0_27">
            <a:extLst>
              <a:ext uri="{FF2B5EF4-FFF2-40B4-BE49-F238E27FC236}">
                <a16:creationId xmlns:a16="http://schemas.microsoft.com/office/drawing/2014/main" id="{66AC144B-801D-339D-362C-6FE61915D94B}"/>
              </a:ext>
            </a:extLst>
          </p:cNvPr>
          <p:cNvSpPr txBox="1">
            <a:spLocks noGrp="1"/>
          </p:cNvSpPr>
          <p:nvPr>
            <p:ph type="title"/>
          </p:nvPr>
        </p:nvSpPr>
        <p:spPr>
          <a:xfrm>
            <a:off x="208280" y="202565"/>
            <a:ext cx="114122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Closed Captions</a:t>
            </a:r>
            <a:endParaRPr sz="2400" dirty="0"/>
          </a:p>
        </p:txBody>
      </p:sp>
      <p:pic>
        <p:nvPicPr>
          <p:cNvPr id="4" name="Picture 3" descr="Top image is of a cartoon girl talking. Above the photo it says, &quot;English CC&quot; to depict the difference in Closed Captioning, as it includes the verbiage &quot;Thank you&quot; but also indicates that she is whispering. The bottom image is the same, except it represents Subtitles instead of Closed Captioning and states, &quot;Gracias&quot; with no inclination of the volume, tone, or cadence of her speech.">
            <a:extLst>
              <a:ext uri="{FF2B5EF4-FFF2-40B4-BE49-F238E27FC236}">
                <a16:creationId xmlns:a16="http://schemas.microsoft.com/office/drawing/2014/main" id="{366CF2CC-061B-0DFC-3834-E1BB423A0E68}"/>
              </a:ext>
            </a:extLst>
          </p:cNvPr>
          <p:cNvPicPr>
            <a:picLocks noChangeAspect="1"/>
          </p:cNvPicPr>
          <p:nvPr/>
        </p:nvPicPr>
        <p:blipFill>
          <a:blip r:embed="rId3"/>
          <a:stretch>
            <a:fillRect/>
          </a:stretch>
        </p:blipFill>
        <p:spPr>
          <a:xfrm>
            <a:off x="269001" y="1765974"/>
            <a:ext cx="2125283" cy="4510324"/>
          </a:xfrm>
          <a:prstGeom prst="rect">
            <a:avLst/>
          </a:prstGeom>
        </p:spPr>
      </p:pic>
      <p:sp>
        <p:nvSpPr>
          <p:cNvPr id="735" name="Google Shape;735;g318e11856da_0_27">
            <a:extLst>
              <a:ext uri="{FF2B5EF4-FFF2-40B4-BE49-F238E27FC236}">
                <a16:creationId xmlns:a16="http://schemas.microsoft.com/office/drawing/2014/main" id="{BD9A2392-0EF9-42D5-46AD-B089C9E4F0F7}"/>
              </a:ext>
            </a:extLst>
          </p:cNvPr>
          <p:cNvSpPr txBox="1">
            <a:spLocks noGrp="1"/>
          </p:cNvSpPr>
          <p:nvPr>
            <p:ph type="body" idx="1"/>
          </p:nvPr>
        </p:nvSpPr>
        <p:spPr>
          <a:xfrm>
            <a:off x="2394284" y="1765974"/>
            <a:ext cx="9454816" cy="4793031"/>
          </a:xfrm>
          <a:prstGeom prst="rect">
            <a:avLst/>
          </a:prstGeom>
          <a:noFill/>
          <a:ln>
            <a:noFill/>
          </a:ln>
        </p:spPr>
        <p:txBody>
          <a:bodyPr spcFirstLastPara="1" wrap="square" lIns="91425" tIns="45700" rIns="91425" bIns="45700" anchor="t" anchorCtr="0">
            <a:noAutofit/>
          </a:bodyPr>
          <a:lstStyle/>
          <a:p>
            <a:pPr algn="l">
              <a:spcBef>
                <a:spcPts val="600"/>
              </a:spcBef>
              <a:buFont typeface="Arial" panose="020B0604020202020204" pitchFamily="34" charset="0"/>
              <a:buChar char="•"/>
            </a:pPr>
            <a:r>
              <a:rPr lang="en-US" sz="1600" b="1" i="0" dirty="0">
                <a:solidFill>
                  <a:schemeClr val="tx1"/>
                </a:solidFill>
                <a:effectLst/>
                <a:latin typeface="Verdana" panose="020B0604030504040204" pitchFamily="34" charset="0"/>
                <a:ea typeface="Verdana" panose="020B0604030504040204" pitchFamily="34" charset="0"/>
              </a:rPr>
              <a:t>Closed Captions</a:t>
            </a:r>
          </a:p>
          <a:p>
            <a:pPr lvl="1">
              <a:lnSpc>
                <a:spcPct val="150000"/>
              </a:lnSpc>
              <a:spcBef>
                <a:spcPts val="600"/>
              </a:spcBef>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rPr>
              <a:t>C</a:t>
            </a:r>
            <a:r>
              <a:rPr lang="en-US" sz="1600" b="0" i="0" dirty="0">
                <a:solidFill>
                  <a:schemeClr val="tx1"/>
                </a:solidFill>
                <a:effectLst/>
                <a:latin typeface="Verdana" panose="020B0604030504040204" pitchFamily="34" charset="0"/>
                <a:ea typeface="Verdana" panose="020B0604030504040204" pitchFamily="34" charset="0"/>
              </a:rPr>
              <a:t>losed captions are a textual representation of the audio within a media file. </a:t>
            </a:r>
          </a:p>
          <a:p>
            <a:pPr lvl="1">
              <a:lnSpc>
                <a:spcPct val="150000"/>
              </a:lnSpc>
              <a:spcBef>
                <a:spcPts val="600"/>
              </a:spcBef>
              <a:buFont typeface="Arial" panose="020B0604020202020204" pitchFamily="34" charset="0"/>
              <a:buChar char="•"/>
            </a:pPr>
            <a:r>
              <a:rPr lang="en-US" sz="1600" b="0" i="0" dirty="0">
                <a:solidFill>
                  <a:schemeClr val="tx1"/>
                </a:solidFill>
                <a:effectLst/>
                <a:latin typeface="Verdana" panose="020B0604030504040204" pitchFamily="34" charset="0"/>
                <a:ea typeface="Verdana" panose="020B0604030504040204" pitchFamily="34" charset="0"/>
              </a:rPr>
              <a:t>Closed captions assume the viewer cannot hear.</a:t>
            </a:r>
          </a:p>
          <a:p>
            <a:pPr lvl="1">
              <a:lnSpc>
                <a:spcPct val="150000"/>
              </a:lnSpc>
              <a:spcBef>
                <a:spcPts val="600"/>
              </a:spcBef>
              <a:buFont typeface="Arial" panose="020B0604020202020204" pitchFamily="34" charset="0"/>
              <a:buChar char="•"/>
            </a:pPr>
            <a:r>
              <a:rPr lang="en-US" sz="1600" b="0" i="0" dirty="0">
                <a:solidFill>
                  <a:schemeClr val="tx1"/>
                </a:solidFill>
                <a:effectLst/>
                <a:latin typeface="Verdana" panose="020B0604030504040204" pitchFamily="34" charset="0"/>
                <a:ea typeface="Verdana" panose="020B0604030504040204" pitchFamily="34" charset="0"/>
              </a:rPr>
              <a:t>They are often dictated with a CC icon on video players and remotes.</a:t>
            </a:r>
          </a:p>
          <a:p>
            <a:pPr lvl="1">
              <a:lnSpc>
                <a:spcPct val="150000"/>
              </a:lnSpc>
              <a:spcBef>
                <a:spcPts val="600"/>
              </a:spcBef>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rPr>
              <a:t>Closed captions include non-speech elements of audio (like sounds or speaker identifications).</a:t>
            </a:r>
            <a:endParaRPr lang="en-US" sz="1600" b="0" i="0" dirty="0">
              <a:solidFill>
                <a:schemeClr val="tx1"/>
              </a:solidFill>
              <a:effectLst/>
              <a:latin typeface="Verdana" panose="020B0604030504040204" pitchFamily="34" charset="0"/>
              <a:ea typeface="Verdana" panose="020B0604030504040204" pitchFamily="34" charset="0"/>
            </a:endParaRPr>
          </a:p>
          <a:p>
            <a:pPr algn="l">
              <a:spcBef>
                <a:spcPts val="600"/>
              </a:spcBef>
              <a:buFont typeface="Arial" panose="020B0604020202020204" pitchFamily="34" charset="0"/>
              <a:buChar char="•"/>
            </a:pPr>
            <a:r>
              <a:rPr lang="en-US" sz="1600" b="1" i="0" dirty="0">
                <a:solidFill>
                  <a:schemeClr val="tx1"/>
                </a:solidFill>
                <a:effectLst/>
                <a:latin typeface="Verdana" panose="020B0604030504040204" pitchFamily="34" charset="0"/>
                <a:ea typeface="Verdana" panose="020B0604030504040204" pitchFamily="34" charset="0"/>
              </a:rPr>
              <a:t>Subtitles</a:t>
            </a:r>
          </a:p>
          <a:p>
            <a:pPr lvl="1">
              <a:lnSpc>
                <a:spcPct val="150000"/>
              </a:lnSpc>
              <a:spcBef>
                <a:spcPts val="600"/>
              </a:spcBef>
              <a:buFont typeface="Arial" panose="020B0604020202020204" pitchFamily="34" charset="0"/>
              <a:buChar char="•"/>
            </a:pPr>
            <a:r>
              <a:rPr lang="en-US" sz="1600" b="0" i="0" dirty="0">
                <a:solidFill>
                  <a:schemeClr val="tx1"/>
                </a:solidFill>
                <a:effectLst/>
                <a:latin typeface="Verdana" panose="020B0604030504040204" pitchFamily="34" charset="0"/>
                <a:ea typeface="Verdana" panose="020B0604030504040204" pitchFamily="34" charset="0"/>
              </a:rPr>
              <a:t>These are for hearing viewers who don’t understand the language of the audio. </a:t>
            </a:r>
          </a:p>
          <a:p>
            <a:pPr lvl="1">
              <a:lnSpc>
                <a:spcPct val="150000"/>
              </a:lnSpc>
              <a:spcBef>
                <a:spcPts val="600"/>
              </a:spcBef>
              <a:buFont typeface="Arial" panose="020B0604020202020204" pitchFamily="34" charset="0"/>
              <a:buChar char="•"/>
            </a:pPr>
            <a:r>
              <a:rPr lang="en-US" sz="1600" b="0" i="0" dirty="0">
                <a:solidFill>
                  <a:schemeClr val="tx1"/>
                </a:solidFill>
                <a:effectLst/>
                <a:latin typeface="Verdana" panose="020B0604030504040204" pitchFamily="34" charset="0"/>
                <a:ea typeface="Verdana" panose="020B0604030504040204" pitchFamily="34" charset="0"/>
              </a:rPr>
              <a:t>Their purpose is to translate the spoken audio into the viewer’s language.</a:t>
            </a:r>
          </a:p>
          <a:p>
            <a:pPr lvl="1">
              <a:lnSpc>
                <a:spcPct val="150000"/>
              </a:lnSpc>
              <a:spcBef>
                <a:spcPts val="600"/>
              </a:spcBef>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rPr>
              <a:t>S</a:t>
            </a:r>
            <a:r>
              <a:rPr lang="en-US" sz="1600" b="0" i="0" dirty="0">
                <a:solidFill>
                  <a:schemeClr val="tx1"/>
                </a:solidFill>
                <a:effectLst/>
                <a:latin typeface="Verdana" panose="020B0604030504040204" pitchFamily="34" charset="0"/>
                <a:ea typeface="Verdana" panose="020B0604030504040204" pitchFamily="34" charset="0"/>
              </a:rPr>
              <a:t>ubtitles do not include the non-speech elements of the audio.</a:t>
            </a:r>
          </a:p>
        </p:txBody>
      </p:sp>
    </p:spTree>
    <p:extLst>
      <p:ext uri="{BB962C8B-B14F-4D97-AF65-F5344CB8AC3E}">
        <p14:creationId xmlns:p14="http://schemas.microsoft.com/office/powerpoint/2010/main" val="21398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9">
          <a:extLst>
            <a:ext uri="{FF2B5EF4-FFF2-40B4-BE49-F238E27FC236}">
              <a16:creationId xmlns:a16="http://schemas.microsoft.com/office/drawing/2014/main" id="{484F6826-CB85-1949-AD3E-F7834E5F46B7}"/>
            </a:ext>
          </a:extLst>
        </p:cNvPr>
        <p:cNvGrpSpPr/>
        <p:nvPr/>
      </p:nvGrpSpPr>
      <p:grpSpPr>
        <a:xfrm>
          <a:off x="0" y="0"/>
          <a:ext cx="0" cy="0"/>
          <a:chOff x="0" y="0"/>
          <a:chExt cx="0" cy="0"/>
        </a:xfrm>
      </p:grpSpPr>
      <p:sp>
        <p:nvSpPr>
          <p:cNvPr id="700" name="Google Shape;700;p16">
            <a:extLst>
              <a:ext uri="{FF2B5EF4-FFF2-40B4-BE49-F238E27FC236}">
                <a16:creationId xmlns:a16="http://schemas.microsoft.com/office/drawing/2014/main" id="{04A971E4-92C8-C801-AAE6-6BF409C8FA4E}"/>
              </a:ext>
            </a:extLst>
          </p:cNvPr>
          <p:cNvSpPr txBox="1">
            <a:spLocks noGrp="1"/>
          </p:cNvSpPr>
          <p:nvPr>
            <p:ph type="title"/>
          </p:nvPr>
        </p:nvSpPr>
        <p:spPr>
          <a:xfrm>
            <a:off x="660522" y="809088"/>
            <a:ext cx="10515600" cy="38098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In-Person Event Accessibility</a:t>
            </a:r>
            <a:endParaRPr dirty="0"/>
          </a:p>
        </p:txBody>
      </p:sp>
    </p:spTree>
    <p:extLst>
      <p:ext uri="{BB962C8B-B14F-4D97-AF65-F5344CB8AC3E}">
        <p14:creationId xmlns:p14="http://schemas.microsoft.com/office/powerpoint/2010/main" val="384709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6">
          <a:extLst>
            <a:ext uri="{FF2B5EF4-FFF2-40B4-BE49-F238E27FC236}">
              <a16:creationId xmlns:a16="http://schemas.microsoft.com/office/drawing/2014/main" id="{E2271625-4138-9E5D-6745-5442E875DB70}"/>
            </a:ext>
          </a:extLst>
        </p:cNvPr>
        <p:cNvGrpSpPr/>
        <p:nvPr/>
      </p:nvGrpSpPr>
      <p:grpSpPr>
        <a:xfrm>
          <a:off x="0" y="0"/>
          <a:ext cx="0" cy="0"/>
          <a:chOff x="0" y="0"/>
          <a:chExt cx="0" cy="0"/>
        </a:xfrm>
      </p:grpSpPr>
      <p:sp>
        <p:nvSpPr>
          <p:cNvPr id="727" name="Google Shape;727;g318e11856da_0_20">
            <a:extLst>
              <a:ext uri="{FF2B5EF4-FFF2-40B4-BE49-F238E27FC236}">
                <a16:creationId xmlns:a16="http://schemas.microsoft.com/office/drawing/2014/main" id="{704FD028-92A1-563D-13C4-5F52B4EF5F2A}"/>
              </a:ext>
            </a:extLst>
          </p:cNvPr>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Event Registration and Check-In</a:t>
            </a:r>
            <a:endParaRPr sz="2400" dirty="0"/>
          </a:p>
        </p:txBody>
      </p:sp>
      <p:sp>
        <p:nvSpPr>
          <p:cNvPr id="728" name="Google Shape;728;g318e11856da_0_20">
            <a:extLst>
              <a:ext uri="{FF2B5EF4-FFF2-40B4-BE49-F238E27FC236}">
                <a16:creationId xmlns:a16="http://schemas.microsoft.com/office/drawing/2014/main" id="{BFD9E6F0-9AF8-418A-B940-22D4E5AFFA01}"/>
              </a:ext>
            </a:extLst>
          </p:cNvPr>
          <p:cNvSpPr txBox="1">
            <a:spLocks noGrp="1"/>
          </p:cNvSpPr>
          <p:nvPr>
            <p:ph type="body" idx="1"/>
          </p:nvPr>
        </p:nvSpPr>
        <p:spPr>
          <a:xfrm>
            <a:off x="0" y="1768500"/>
            <a:ext cx="11506200" cy="4583662"/>
          </a:xfrm>
          <a:prstGeom prst="rect">
            <a:avLst/>
          </a:prstGeom>
          <a:noFill/>
          <a:ln>
            <a:noFill/>
          </a:ln>
        </p:spPr>
        <p:txBody>
          <a:bodyPr spcFirstLastPara="1" wrap="square" lIns="91425" tIns="45700" rIns="91425" bIns="45700" anchor="t" anchorCtr="0">
            <a:normAutofit/>
          </a:bodyPr>
          <a:lstStyle/>
          <a:p>
            <a:pPr marL="457200" lvl="0" indent="-282575" algn="l" rtl="0">
              <a:spcBef>
                <a:spcPts val="600"/>
              </a:spcBef>
              <a:buClr>
                <a:srgbClr val="000000"/>
              </a:buClr>
              <a:buSzPct val="100000"/>
              <a:buFont typeface="Verdana"/>
              <a:buChar char="▪"/>
            </a:pPr>
            <a:r>
              <a:rPr lang="en-US" sz="2400" dirty="0">
                <a:solidFill>
                  <a:schemeClr val="tx1"/>
                </a:solidFill>
                <a:latin typeface="Verdana" panose="020B0604030504040204" pitchFamily="34" charset="0"/>
                <a:ea typeface="Verdana" panose="020B0604030504040204" pitchFamily="34" charset="0"/>
                <a:cs typeface="Arial"/>
                <a:sym typeface="Arial"/>
              </a:rPr>
              <a:t>Consider providing resources, expectations, and reminders to so that attendees can plan according to their own needs. </a:t>
            </a:r>
          </a:p>
          <a:p>
            <a:pPr lvl="1" indent="-282575">
              <a:lnSpc>
                <a:spcPct val="150000"/>
              </a:lnSpc>
              <a:spcBef>
                <a:spcPts val="600"/>
              </a:spcBef>
              <a:buClr>
                <a:srgbClr val="000000"/>
              </a:buClr>
              <a:buSzPct val="100000"/>
              <a:buFont typeface="Verdana"/>
              <a:buChar char="▪"/>
            </a:pPr>
            <a:r>
              <a:rPr lang="en-US" sz="2000" dirty="0">
                <a:solidFill>
                  <a:schemeClr val="tx1"/>
                </a:solidFill>
                <a:latin typeface="Verdana" panose="020B0604030504040204" pitchFamily="34" charset="0"/>
                <a:ea typeface="Verdana" panose="020B0604030504040204" pitchFamily="34" charset="0"/>
                <a:cs typeface="Arial"/>
                <a:sym typeface="Arial"/>
              </a:rPr>
              <a:t>Examples: Location of designated rooms (restroom, lactation, low-sensory, etc.), accessible routes, event timelines and agendas.</a:t>
            </a:r>
            <a:endParaRPr sz="2000" dirty="0">
              <a:solidFill>
                <a:schemeClr val="tx1"/>
              </a:solidFill>
              <a:latin typeface="Verdana" panose="020B0604030504040204" pitchFamily="34" charset="0"/>
              <a:ea typeface="Verdana" panose="020B0604030504040204" pitchFamily="34" charset="0"/>
              <a:cs typeface="Arial"/>
              <a:sym typeface="Arial"/>
            </a:endParaRPr>
          </a:p>
          <a:p>
            <a:pPr marL="457200" lvl="0" indent="-282575" algn="l" rtl="0">
              <a:spcBef>
                <a:spcPts val="600"/>
              </a:spcBef>
              <a:buClr>
                <a:srgbClr val="000000"/>
              </a:buClr>
              <a:buSzPct val="100000"/>
              <a:buFont typeface="Verdana"/>
              <a:buChar char="▪"/>
            </a:pPr>
            <a:r>
              <a:rPr lang="en-US" sz="2400" dirty="0">
                <a:solidFill>
                  <a:schemeClr val="tx1"/>
                </a:solidFill>
                <a:latin typeface="Verdana" panose="020B0604030504040204" pitchFamily="34" charset="0"/>
                <a:ea typeface="Verdana" panose="020B0604030504040204" pitchFamily="34" charset="0"/>
                <a:cs typeface="Arial"/>
                <a:sym typeface="Arial"/>
              </a:rPr>
              <a:t>It may be helpful to provide this information at registration in a physical folder, a digital packet, and/or by a QR code.</a:t>
            </a:r>
            <a:endParaRPr sz="2400" dirty="0">
              <a:solidFill>
                <a:schemeClr val="tx1"/>
              </a:solidFill>
              <a:latin typeface="Verdana" panose="020B0604030504040204" pitchFamily="34" charset="0"/>
              <a:ea typeface="Verdana" panose="020B0604030504040204" pitchFamily="34" charset="0"/>
              <a:cs typeface="Arial"/>
              <a:sym typeface="Arial"/>
            </a:endParaRPr>
          </a:p>
        </p:txBody>
      </p:sp>
    </p:spTree>
    <p:extLst>
      <p:ext uri="{BB962C8B-B14F-4D97-AF65-F5344CB8AC3E}">
        <p14:creationId xmlns:p14="http://schemas.microsoft.com/office/powerpoint/2010/main" val="4613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318e11856da_0_20"/>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Helpful Signage and Notifications</a:t>
            </a:r>
            <a:endParaRPr sz="2400" dirty="0"/>
          </a:p>
        </p:txBody>
      </p:sp>
      <p:sp>
        <p:nvSpPr>
          <p:cNvPr id="728" name="Google Shape;728;g318e11856da_0_20"/>
          <p:cNvSpPr txBox="1">
            <a:spLocks noGrp="1"/>
          </p:cNvSpPr>
          <p:nvPr>
            <p:ph type="body" idx="1"/>
          </p:nvPr>
        </p:nvSpPr>
        <p:spPr>
          <a:xfrm>
            <a:off x="208280" y="1623770"/>
            <a:ext cx="10154920" cy="5089500"/>
          </a:xfrm>
          <a:prstGeom prst="rect">
            <a:avLst/>
          </a:prstGeom>
          <a:noFill/>
          <a:ln>
            <a:noFill/>
          </a:ln>
        </p:spPr>
        <p:txBody>
          <a:bodyPr spcFirstLastPara="1" wrap="square" lIns="91425" tIns="45700" rIns="91425" bIns="45700" anchor="t" anchorCtr="0">
            <a:normAutofit/>
          </a:bodyPr>
          <a:lstStyle/>
          <a:p>
            <a:pPr algn="l">
              <a:spcBef>
                <a:spcPts val="600"/>
              </a:spcBef>
              <a:buSzPct val="100000"/>
              <a:buFont typeface="Wingdings" panose="05000000000000000000" pitchFamily="2" charset="2"/>
              <a:buChar char="§"/>
            </a:pPr>
            <a:r>
              <a:rPr lang="en-US" sz="2000" b="1" i="0" dirty="0">
                <a:solidFill>
                  <a:schemeClr val="tx1"/>
                </a:solidFill>
                <a:effectLst/>
                <a:latin typeface="Verdana" panose="020B0604030504040204" pitchFamily="34" charset="0"/>
                <a:ea typeface="Verdana" panose="020B0604030504040204" pitchFamily="34" charset="0"/>
              </a:rPr>
              <a:t>Nametags</a:t>
            </a:r>
            <a:endParaRPr lang="en-US" sz="2000" b="1" dirty="0">
              <a:solidFill>
                <a:schemeClr val="tx1"/>
              </a:solidFill>
              <a:latin typeface="Verdana" panose="020B0604030504040204" pitchFamily="34" charset="0"/>
              <a:ea typeface="Verdana" panose="020B0604030504040204" pitchFamily="34" charset="0"/>
            </a:endParaRPr>
          </a:p>
          <a:p>
            <a:pPr lvl="1">
              <a:lnSpc>
                <a:spcPct val="150000"/>
              </a:lnSpc>
              <a:spcBef>
                <a:spcPts val="600"/>
              </a:spcBef>
              <a:buSzPct val="100000"/>
              <a:buFont typeface="Wingdings" panose="05000000000000000000" pitchFamily="2" charset="2"/>
              <a:buChar char="§"/>
            </a:pPr>
            <a:r>
              <a:rPr lang="en-US" sz="1600" b="0" i="0" dirty="0">
                <a:solidFill>
                  <a:schemeClr val="tx1"/>
                </a:solidFill>
                <a:effectLst/>
                <a:latin typeface="Verdana" panose="020B0604030504040204" pitchFamily="34" charset="0"/>
                <a:ea typeface="Verdana" panose="020B0604030504040204" pitchFamily="34" charset="0"/>
              </a:rPr>
              <a:t>Use accessible font styles, sizes, and colors.</a:t>
            </a:r>
          </a:p>
          <a:p>
            <a:pPr lvl="1">
              <a:lnSpc>
                <a:spcPct val="150000"/>
              </a:lnSpc>
              <a:spcBef>
                <a:spcPts val="600"/>
              </a:spcBef>
              <a:buSzPct val="100000"/>
              <a:buFont typeface="Wingdings" panose="05000000000000000000" pitchFamily="2" charset="2"/>
              <a:buChar char="§"/>
            </a:pPr>
            <a:r>
              <a:rPr lang="en-US" sz="1600" dirty="0">
                <a:solidFill>
                  <a:schemeClr val="tx1"/>
                </a:solidFill>
                <a:latin typeface="Verdana" panose="020B0604030504040204" pitchFamily="34" charset="0"/>
                <a:ea typeface="Verdana" panose="020B0604030504040204" pitchFamily="34" charset="0"/>
              </a:rPr>
              <a:t>I</a:t>
            </a:r>
            <a:r>
              <a:rPr lang="en-US" sz="1600" b="0" i="0" dirty="0">
                <a:solidFill>
                  <a:schemeClr val="tx1"/>
                </a:solidFill>
                <a:effectLst/>
                <a:latin typeface="Verdana" panose="020B0604030504040204" pitchFamily="34" charset="0"/>
                <a:ea typeface="Verdana" panose="020B0604030504040204" pitchFamily="34" charset="0"/>
              </a:rPr>
              <a:t>nclude </a:t>
            </a:r>
            <a:r>
              <a:rPr lang="en-US" sz="1600" b="0" i="0" dirty="0">
                <a:solidFill>
                  <a:schemeClr val="tx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pronouns</a:t>
            </a:r>
            <a:r>
              <a:rPr lang="en-US" sz="1600" b="0" i="0" dirty="0">
                <a:solidFill>
                  <a:schemeClr val="tx1"/>
                </a:solidFill>
                <a:effectLst/>
                <a:latin typeface="Verdana" panose="020B0604030504040204" pitchFamily="34" charset="0"/>
                <a:ea typeface="Verdana" panose="020B0604030504040204" pitchFamily="34" charset="0"/>
              </a:rPr>
              <a:t> and phonetics</a:t>
            </a:r>
            <a:r>
              <a:rPr lang="en-US" sz="1600" dirty="0">
                <a:solidFill>
                  <a:schemeClr val="tx1"/>
                </a:solidFill>
                <a:latin typeface="Verdana" panose="020B0604030504040204" pitchFamily="34" charset="0"/>
                <a:ea typeface="Verdana" panose="020B0604030504040204" pitchFamily="34" charset="0"/>
              </a:rPr>
              <a:t>.</a:t>
            </a:r>
          </a:p>
          <a:p>
            <a:pPr lvl="1">
              <a:lnSpc>
                <a:spcPct val="150000"/>
              </a:lnSpc>
              <a:spcBef>
                <a:spcPts val="600"/>
              </a:spcBef>
              <a:buSzPct val="100000"/>
              <a:buFont typeface="Wingdings" panose="05000000000000000000" pitchFamily="2" charset="2"/>
              <a:buChar char="§"/>
            </a:pPr>
            <a:r>
              <a:rPr lang="en-US" sz="1600" b="0" i="0" dirty="0">
                <a:solidFill>
                  <a:schemeClr val="tx1"/>
                </a:solidFill>
                <a:effectLst/>
                <a:latin typeface="Verdana" panose="020B0604030504040204" pitchFamily="34" charset="0"/>
                <a:ea typeface="Verdana" panose="020B0604030504040204" pitchFamily="34" charset="0"/>
              </a:rPr>
              <a:t>Utilize </a:t>
            </a:r>
            <a:r>
              <a:rPr lang="en-US" sz="1600" b="0" i="0" dirty="0">
                <a:solidFill>
                  <a:schemeClr val="tx1"/>
                </a:solidFill>
                <a:effectLs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color communication badges</a:t>
            </a:r>
            <a:r>
              <a:rPr lang="en-US" sz="1600" dirty="0">
                <a:solidFill>
                  <a:schemeClr val="tx1"/>
                </a:solidFill>
                <a:latin typeface="Verdana" panose="020B0604030504040204" pitchFamily="34" charset="0"/>
                <a:ea typeface="Verdana" panose="020B0604030504040204" pitchFamily="34" charset="0"/>
              </a:rPr>
              <a:t>.</a:t>
            </a:r>
            <a:endParaRPr lang="en-US" sz="1600" b="0" i="0" dirty="0">
              <a:solidFill>
                <a:schemeClr val="tx1"/>
              </a:solidFill>
              <a:effectLst/>
              <a:latin typeface="Verdana" panose="020B0604030504040204" pitchFamily="34" charset="0"/>
              <a:ea typeface="Verdana" panose="020B0604030504040204" pitchFamily="34" charset="0"/>
            </a:endParaRPr>
          </a:p>
          <a:p>
            <a:pPr algn="l">
              <a:spcBef>
                <a:spcPts val="600"/>
              </a:spcBef>
              <a:buSzPct val="100000"/>
              <a:buFont typeface="Wingdings" panose="05000000000000000000" pitchFamily="2" charset="2"/>
              <a:buChar char="§"/>
            </a:pPr>
            <a:r>
              <a:rPr lang="en-US" sz="2000" b="1" i="0" dirty="0">
                <a:solidFill>
                  <a:schemeClr val="tx1"/>
                </a:solidFill>
                <a:effectLst/>
                <a:latin typeface="Verdana" panose="020B0604030504040204" pitchFamily="34" charset="0"/>
                <a:ea typeface="Verdana" panose="020B0604030504040204" pitchFamily="34" charset="0"/>
              </a:rPr>
              <a:t>Signage</a:t>
            </a:r>
            <a:endParaRPr lang="en-US" sz="2000" dirty="0">
              <a:solidFill>
                <a:schemeClr val="tx1"/>
              </a:solidFill>
              <a:latin typeface="Verdana" panose="020B0604030504040204" pitchFamily="34" charset="0"/>
              <a:ea typeface="Verdana" panose="020B0604030504040204" pitchFamily="34" charset="0"/>
            </a:endParaRPr>
          </a:p>
          <a:p>
            <a:pPr lvl="1">
              <a:lnSpc>
                <a:spcPct val="150000"/>
              </a:lnSpc>
              <a:spcBef>
                <a:spcPts val="600"/>
              </a:spcBef>
              <a:buSzPct val="100000"/>
              <a:buFont typeface="Wingdings" panose="05000000000000000000" pitchFamily="2" charset="2"/>
              <a:buChar char="§"/>
            </a:pPr>
            <a:r>
              <a:rPr lang="en-US" sz="1600" b="0" i="0" dirty="0">
                <a:solidFill>
                  <a:schemeClr val="tx1"/>
                </a:solidFill>
                <a:effectLst/>
                <a:latin typeface="Verdana" panose="020B0604030504040204" pitchFamily="34" charset="0"/>
                <a:ea typeface="Verdana" panose="020B0604030504040204" pitchFamily="34" charset="0"/>
              </a:rPr>
              <a:t>Provide visible signage for instructions and wayfinding.</a:t>
            </a:r>
          </a:p>
          <a:p>
            <a:pPr lvl="1">
              <a:lnSpc>
                <a:spcPct val="150000"/>
              </a:lnSpc>
              <a:spcBef>
                <a:spcPts val="600"/>
              </a:spcBef>
              <a:buSzPct val="100000"/>
              <a:buFont typeface="Wingdings" panose="05000000000000000000" pitchFamily="2" charset="2"/>
              <a:buChar char="§"/>
            </a:pPr>
            <a:r>
              <a:rPr lang="en-US" sz="1600" dirty="0">
                <a:solidFill>
                  <a:schemeClr val="tx1"/>
                </a:solidFill>
                <a:latin typeface="Verdana" panose="020B0604030504040204" pitchFamily="34" charset="0"/>
                <a:ea typeface="Verdana" panose="020B0604030504040204" pitchFamily="34" charset="0"/>
              </a:rPr>
              <a:t>Be certain to include this</a:t>
            </a:r>
            <a:r>
              <a:rPr lang="en-US" sz="1600" b="0" i="0" dirty="0">
                <a:solidFill>
                  <a:schemeClr val="tx1"/>
                </a:solidFill>
                <a:effectLst/>
                <a:latin typeface="Verdana" panose="020B0604030504040204" pitchFamily="34" charset="0"/>
                <a:ea typeface="Verdana" panose="020B0604030504040204" pitchFamily="34" charset="0"/>
              </a:rPr>
              <a:t> at multiple entrances.</a:t>
            </a:r>
          </a:p>
          <a:p>
            <a:pPr algn="l">
              <a:spcBef>
                <a:spcPts val="600"/>
              </a:spcBef>
              <a:buSzPct val="100000"/>
              <a:buFont typeface="Wingdings" panose="05000000000000000000" pitchFamily="2" charset="2"/>
              <a:buChar char="§"/>
            </a:pPr>
            <a:r>
              <a:rPr lang="en-US" sz="2000" b="1" i="0" dirty="0">
                <a:solidFill>
                  <a:schemeClr val="tx1"/>
                </a:solidFill>
                <a:effectLst/>
                <a:latin typeface="Verdana" panose="020B0604030504040204" pitchFamily="34" charset="0"/>
                <a:ea typeface="Verdana" panose="020B0604030504040204" pitchFamily="34" charset="0"/>
              </a:rPr>
              <a:t>Reminders</a:t>
            </a:r>
            <a:endParaRPr lang="en-US" sz="2000" dirty="0">
              <a:solidFill>
                <a:schemeClr val="tx1"/>
              </a:solidFill>
              <a:latin typeface="Verdana" panose="020B0604030504040204" pitchFamily="34" charset="0"/>
              <a:ea typeface="Verdana" panose="020B0604030504040204" pitchFamily="34" charset="0"/>
            </a:endParaRPr>
          </a:p>
          <a:p>
            <a:pPr lvl="1">
              <a:lnSpc>
                <a:spcPct val="150000"/>
              </a:lnSpc>
              <a:spcBef>
                <a:spcPts val="600"/>
              </a:spcBef>
              <a:buSzPct val="100000"/>
              <a:buFont typeface="Wingdings" panose="05000000000000000000" pitchFamily="2" charset="2"/>
              <a:buChar char="§"/>
            </a:pPr>
            <a:r>
              <a:rPr lang="en-US" sz="1600" b="0" i="0" dirty="0">
                <a:solidFill>
                  <a:schemeClr val="tx1"/>
                </a:solidFill>
                <a:effectLst/>
                <a:latin typeface="Verdana" panose="020B0604030504040204" pitchFamily="34" charset="0"/>
                <a:ea typeface="Verdana" panose="020B0604030504040204" pitchFamily="34" charset="0"/>
              </a:rPr>
              <a:t>Before meetings and events, send multiple reminders with the description of the layout of the room, parking instructions, and available bathrooms. </a:t>
            </a:r>
          </a:p>
        </p:txBody>
      </p:sp>
      <p:pic>
        <p:nvPicPr>
          <p:cNvPr id="5122" name="Picture 2" descr="Blue and white accessible route sign with an arrow and graphic of a wheelchair user.">
            <a:extLst>
              <a:ext uri="{FF2B5EF4-FFF2-40B4-BE49-F238E27FC236}">
                <a16:creationId xmlns:a16="http://schemas.microsoft.com/office/drawing/2014/main" id="{28687A34-A52A-A76A-323B-E67D65033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023" y="2097010"/>
            <a:ext cx="1804353" cy="266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07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318e11856da_0_34"/>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Food and Drink</a:t>
            </a:r>
            <a:endParaRPr sz="2400" dirty="0"/>
          </a:p>
        </p:txBody>
      </p:sp>
      <p:sp>
        <p:nvSpPr>
          <p:cNvPr id="2" name="Google Shape;742;g318e11856da_0_34">
            <a:extLst>
              <a:ext uri="{FF2B5EF4-FFF2-40B4-BE49-F238E27FC236}">
                <a16:creationId xmlns:a16="http://schemas.microsoft.com/office/drawing/2014/main" id="{7E698252-2E24-FB64-094D-EB5776714A3B}"/>
              </a:ext>
            </a:extLst>
          </p:cNvPr>
          <p:cNvSpPr txBox="1">
            <a:spLocks/>
          </p:cNvSpPr>
          <p:nvPr/>
        </p:nvSpPr>
        <p:spPr>
          <a:xfrm>
            <a:off x="360022" y="1768500"/>
            <a:ext cx="5872165" cy="50895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50000"/>
              </a:lnSpc>
              <a:spcBef>
                <a:spcPts val="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spcBef>
                <a:spcPts val="600"/>
              </a:spcBef>
              <a:spcAft>
                <a:spcPts val="600"/>
              </a:spcAft>
              <a:buClr>
                <a:schemeClr val="tx1"/>
              </a:buClr>
              <a:buSzPct val="100000"/>
              <a:buFont typeface="Wingdings" panose="05000000000000000000" pitchFamily="2" charset="2"/>
              <a:buChar char="§"/>
            </a:pPr>
            <a:r>
              <a:rPr lang="en-US" sz="1800" dirty="0">
                <a:solidFill>
                  <a:schemeClr val="tx1"/>
                </a:solidFill>
                <a:latin typeface="Verdana" panose="020B0604030504040204" pitchFamily="34" charset="0"/>
                <a:ea typeface="Verdana" panose="020B0604030504040204" pitchFamily="34" charset="0"/>
              </a:rPr>
              <a:t>Ensure that ingredients are clearly labeled in large print and either individually packaged or offered in a way that avoids cross-contamination.</a:t>
            </a:r>
          </a:p>
          <a:p>
            <a:pPr>
              <a:spcBef>
                <a:spcPts val="600"/>
              </a:spcBef>
              <a:spcAft>
                <a:spcPts val="600"/>
              </a:spcAft>
              <a:buClr>
                <a:schemeClr val="tx1"/>
              </a:buClr>
              <a:buSzPct val="100000"/>
              <a:buFont typeface="Wingdings" panose="05000000000000000000" pitchFamily="2" charset="2"/>
              <a:buChar char="§"/>
            </a:pPr>
            <a:r>
              <a:rPr lang="en-US" sz="1800" dirty="0">
                <a:solidFill>
                  <a:schemeClr val="tx1"/>
                </a:solidFill>
                <a:latin typeface="Verdana" panose="020B0604030504040204" pitchFamily="34" charset="0"/>
                <a:ea typeface="Verdana" panose="020B0604030504040204" pitchFamily="34" charset="0"/>
              </a:rPr>
              <a:t>Provide water and make straws available.</a:t>
            </a:r>
          </a:p>
          <a:p>
            <a:pPr>
              <a:spcBef>
                <a:spcPts val="600"/>
              </a:spcBef>
              <a:spcAft>
                <a:spcPts val="600"/>
              </a:spcAft>
              <a:buClr>
                <a:schemeClr val="tx1"/>
              </a:buClr>
              <a:buSzPct val="100000"/>
              <a:buFont typeface="Wingdings" panose="05000000000000000000" pitchFamily="2" charset="2"/>
              <a:buChar char="§"/>
            </a:pPr>
            <a:r>
              <a:rPr lang="en-US" sz="1800" dirty="0">
                <a:solidFill>
                  <a:schemeClr val="tx1"/>
                </a:solidFill>
                <a:latin typeface="Verdana" panose="020B0604030504040204" pitchFamily="34" charset="0"/>
                <a:ea typeface="Verdana" panose="020B0604030504040204" pitchFamily="34" charset="0"/>
              </a:rPr>
              <a:t>Have options to hold beverages other than glass or ceramic.</a:t>
            </a:r>
          </a:p>
          <a:p>
            <a:pPr>
              <a:spcBef>
                <a:spcPts val="600"/>
              </a:spcBef>
              <a:spcAft>
                <a:spcPts val="600"/>
              </a:spcAft>
              <a:buClr>
                <a:schemeClr val="tx1"/>
              </a:buClr>
              <a:buSzPct val="100000"/>
              <a:buFont typeface="Wingdings" panose="05000000000000000000" pitchFamily="2" charset="2"/>
              <a:buChar char="§"/>
            </a:pPr>
            <a:r>
              <a:rPr lang="en-US" sz="1800" dirty="0">
                <a:solidFill>
                  <a:schemeClr val="tx1"/>
                </a:solidFill>
                <a:latin typeface="Verdana" panose="020B0604030504040204" pitchFamily="34" charset="0"/>
                <a:ea typeface="Verdana" panose="020B0604030504040204" pitchFamily="34" charset="0"/>
              </a:rPr>
              <a:t>Avoid common food allergens (especially peanuts) in spaces and list any possible factory exposure to them on packages.</a:t>
            </a:r>
          </a:p>
        </p:txBody>
      </p:sp>
      <p:sp>
        <p:nvSpPr>
          <p:cNvPr id="742" name="Google Shape;742;g318e11856da_0_34"/>
          <p:cNvSpPr txBox="1">
            <a:spLocks noGrp="1"/>
          </p:cNvSpPr>
          <p:nvPr>
            <p:ph type="body" idx="1"/>
          </p:nvPr>
        </p:nvSpPr>
        <p:spPr>
          <a:xfrm>
            <a:off x="6562188" y="1768500"/>
            <a:ext cx="4645074" cy="4569210"/>
          </a:xfrm>
          <a:prstGeom prst="rect">
            <a:avLst/>
          </a:prstGeom>
          <a:noFill/>
          <a:ln>
            <a:noFill/>
          </a:ln>
        </p:spPr>
        <p:txBody>
          <a:bodyPr spcFirstLastPara="1" wrap="square" lIns="91425" tIns="45700" rIns="91425" bIns="45700" anchor="t" anchorCtr="0">
            <a:normAutofit/>
          </a:bodyPr>
          <a:lstStyle/>
          <a:p>
            <a:pPr algn="l">
              <a:spcBef>
                <a:spcPts val="600"/>
              </a:spcBef>
              <a:spcAft>
                <a:spcPts val="600"/>
              </a:spcAft>
              <a:buClr>
                <a:schemeClr val="tx1"/>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rPr>
              <a:t>When possible, p</a:t>
            </a:r>
            <a:r>
              <a:rPr lang="en-US" sz="2000" b="0" i="0" dirty="0">
                <a:solidFill>
                  <a:schemeClr val="tx1"/>
                </a:solidFill>
                <a:effectLst/>
                <a:latin typeface="Verdana" panose="020B0604030504040204" pitchFamily="34" charset="0"/>
                <a:ea typeface="Verdana" panose="020B0604030504040204" pitchFamily="34" charset="0"/>
              </a:rPr>
              <a:t>rovide a range of food that include: </a:t>
            </a:r>
            <a:endParaRPr lang="en-US" sz="2000" dirty="0">
              <a:solidFill>
                <a:schemeClr val="tx1"/>
              </a:solidFill>
              <a:latin typeface="Verdana" panose="020B0604030504040204" pitchFamily="34" charset="0"/>
              <a:ea typeface="Verdana" panose="020B0604030504040204" pitchFamily="34" charset="0"/>
            </a:endParaRPr>
          </a:p>
          <a:p>
            <a:pPr lvl="1">
              <a:spcBef>
                <a:spcPts val="600"/>
              </a:spcBef>
              <a:spcAft>
                <a:spcPts val="600"/>
              </a:spcAft>
              <a:buClr>
                <a:schemeClr val="tx1"/>
              </a:buClr>
              <a:buSzPct val="100000"/>
              <a:buFont typeface="Wingdings" panose="05000000000000000000" pitchFamily="2" charset="2"/>
              <a:buChar char="§"/>
            </a:pPr>
            <a:r>
              <a:rPr lang="en-US" sz="1800" b="0" i="0" dirty="0">
                <a:solidFill>
                  <a:schemeClr val="tx1"/>
                </a:solidFill>
                <a:effectLst/>
                <a:latin typeface="Verdana" panose="020B0604030504040204" pitchFamily="34" charset="0"/>
                <a:ea typeface="Verdana" panose="020B0604030504040204" pitchFamily="34" charset="0"/>
              </a:rPr>
              <a:t>Vegan/vegetarian</a:t>
            </a:r>
          </a:p>
          <a:p>
            <a:pPr lvl="1">
              <a:spcBef>
                <a:spcPts val="600"/>
              </a:spcBef>
              <a:spcAft>
                <a:spcPts val="600"/>
              </a:spcAft>
              <a:buClr>
                <a:schemeClr val="tx1"/>
              </a:buClr>
              <a:buSzPct val="100000"/>
              <a:buFont typeface="Wingdings" panose="05000000000000000000" pitchFamily="2" charset="2"/>
              <a:buChar char="§"/>
            </a:pPr>
            <a:r>
              <a:rPr lang="en-US" sz="1800" dirty="0">
                <a:solidFill>
                  <a:schemeClr val="tx1"/>
                </a:solidFill>
                <a:latin typeface="Verdana" panose="020B0604030504040204" pitchFamily="34" charset="0"/>
                <a:ea typeface="Verdana" panose="020B0604030504040204" pitchFamily="34" charset="0"/>
              </a:rPr>
              <a:t>G</a:t>
            </a:r>
            <a:r>
              <a:rPr lang="en-US" sz="1800" b="0" i="0" dirty="0">
                <a:solidFill>
                  <a:schemeClr val="tx1"/>
                </a:solidFill>
                <a:effectLst/>
                <a:latin typeface="Verdana" panose="020B0604030504040204" pitchFamily="34" charset="0"/>
                <a:ea typeface="Verdana" panose="020B0604030504040204" pitchFamily="34" charset="0"/>
              </a:rPr>
              <a:t>luten-free, healthy</a:t>
            </a:r>
          </a:p>
          <a:p>
            <a:pPr lvl="1">
              <a:spcBef>
                <a:spcPts val="600"/>
              </a:spcBef>
              <a:spcAft>
                <a:spcPts val="600"/>
              </a:spcAft>
              <a:buClr>
                <a:schemeClr val="tx1"/>
              </a:buClr>
              <a:buSzPct val="100000"/>
              <a:buFont typeface="Wingdings" panose="05000000000000000000" pitchFamily="2" charset="2"/>
              <a:buChar char="§"/>
            </a:pPr>
            <a:r>
              <a:rPr lang="en-US" sz="1800" b="0" i="0" dirty="0">
                <a:solidFill>
                  <a:schemeClr val="tx1"/>
                </a:solidFill>
                <a:effectLst/>
                <a:latin typeface="Verdana" panose="020B0604030504040204" pitchFamily="34" charset="0"/>
                <a:ea typeface="Verdana" panose="020B0604030504040204" pitchFamily="34" charset="0"/>
              </a:rPr>
              <a:t>Lactose-free</a:t>
            </a:r>
          </a:p>
          <a:p>
            <a:pPr lvl="1">
              <a:spcBef>
                <a:spcPts val="600"/>
              </a:spcBef>
              <a:spcAft>
                <a:spcPts val="600"/>
              </a:spcAft>
              <a:buClr>
                <a:schemeClr val="tx1"/>
              </a:buClr>
              <a:buSzPct val="100000"/>
              <a:buFont typeface="Wingdings" panose="05000000000000000000" pitchFamily="2" charset="2"/>
              <a:buChar char="§"/>
            </a:pPr>
            <a:r>
              <a:rPr lang="en-US" sz="1800" b="0" i="0" dirty="0">
                <a:solidFill>
                  <a:schemeClr val="tx1"/>
                </a:solidFill>
                <a:effectLst/>
                <a:latin typeface="Verdana" panose="020B0604030504040204" pitchFamily="34" charset="0"/>
                <a:ea typeface="Verdana" panose="020B0604030504040204" pitchFamily="34" charset="0"/>
              </a:rPr>
              <a:t>Kosher/Halal options</a:t>
            </a:r>
            <a:endParaRPr lang="en-US" dirty="0">
              <a:solidFill>
                <a:schemeClr val="tx1"/>
              </a:solidFill>
              <a:latin typeface="Verdana" panose="020B0604030504040204" pitchFamily="34" charset="0"/>
              <a:ea typeface="Verdana" panose="020B0604030504040204" pitchFamily="34" charset="0"/>
            </a:endParaRPr>
          </a:p>
        </p:txBody>
      </p:sp>
      <p:pic>
        <p:nvPicPr>
          <p:cNvPr id="4" name="Picture 3" descr="Blue graphic icon of a bowl and spoon with a labeled notecard to the right of it.">
            <a:extLst>
              <a:ext uri="{FF2B5EF4-FFF2-40B4-BE49-F238E27FC236}">
                <a16:creationId xmlns:a16="http://schemas.microsoft.com/office/drawing/2014/main" id="{29F6BB01-A142-167F-DF6B-C50821A2F44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728791" y="4936095"/>
            <a:ext cx="2311868" cy="1401615"/>
          </a:xfrm>
          <a:prstGeom prst="rect">
            <a:avLst/>
          </a:prstGeom>
        </p:spPr>
      </p:pic>
    </p:spTree>
    <p:extLst>
      <p:ext uri="{BB962C8B-B14F-4D97-AF65-F5344CB8AC3E}">
        <p14:creationId xmlns:p14="http://schemas.microsoft.com/office/powerpoint/2010/main" val="189624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4"/>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Personal Assistance and Safety</a:t>
            </a:r>
            <a:endParaRPr sz="2400"/>
          </a:p>
        </p:txBody>
      </p:sp>
      <p:sp>
        <p:nvSpPr>
          <p:cNvPr id="450" name="Google Shape;450;p44"/>
          <p:cNvSpPr txBox="1">
            <a:spLocks noGrp="1"/>
          </p:cNvSpPr>
          <p:nvPr>
            <p:ph type="body" idx="1"/>
          </p:nvPr>
        </p:nvSpPr>
        <p:spPr>
          <a:xfrm>
            <a:off x="208279" y="1709670"/>
            <a:ext cx="8828717" cy="455905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600"/>
              </a:spcBef>
              <a:buSzPts val="2800"/>
              <a:buChar char="▪"/>
            </a:pPr>
            <a:r>
              <a:rPr lang="en-US" sz="2000" b="0" i="0" dirty="0">
                <a:solidFill>
                  <a:schemeClr val="dk1"/>
                </a:solidFill>
                <a:latin typeface="Verdana"/>
                <a:ea typeface="Verdana"/>
                <a:cs typeface="Verdana"/>
                <a:sym typeface="Verdana"/>
              </a:rPr>
              <a:t>If requested, designate staff who can offer individual assistance with navigation, </a:t>
            </a:r>
            <a:r>
              <a:rPr lang="en-US" sz="2000" dirty="0"/>
              <a:t>accommodations, </a:t>
            </a:r>
            <a:r>
              <a:rPr lang="en-US" sz="2000" b="0" i="0" dirty="0">
                <a:solidFill>
                  <a:schemeClr val="dk1"/>
                </a:solidFill>
                <a:latin typeface="Verdana"/>
                <a:ea typeface="Verdana"/>
                <a:cs typeface="Verdana"/>
                <a:sym typeface="Verdana"/>
              </a:rPr>
              <a:t>food, etc.</a:t>
            </a:r>
            <a:endParaRPr sz="2000" dirty="0"/>
          </a:p>
          <a:p>
            <a:pPr marL="914400" lvl="1" indent="-381000" algn="l" rtl="0">
              <a:lnSpc>
                <a:spcPct val="150000"/>
              </a:lnSpc>
              <a:spcBef>
                <a:spcPts val="600"/>
              </a:spcBef>
              <a:buSzPts val="2400"/>
              <a:buChar char="▪"/>
            </a:pPr>
            <a:r>
              <a:rPr lang="en-US" sz="1700" b="0" i="0" dirty="0">
                <a:solidFill>
                  <a:schemeClr val="dk1"/>
                </a:solidFill>
                <a:latin typeface="Verdana"/>
                <a:ea typeface="Verdana"/>
                <a:cs typeface="Verdana"/>
                <a:sym typeface="Verdana"/>
              </a:rPr>
              <a:t>Identify them with plain, text printed name tags and encourage them to verbally offer help.</a:t>
            </a:r>
            <a:endParaRPr sz="1700" b="1" dirty="0">
              <a:solidFill>
                <a:schemeClr val="dk1"/>
              </a:solidFill>
              <a:latin typeface="Verdana"/>
              <a:ea typeface="Verdana"/>
              <a:cs typeface="Verdana"/>
              <a:sym typeface="Verdana"/>
            </a:endParaRPr>
          </a:p>
          <a:p>
            <a:pPr marL="457200" lvl="0" indent="-406400" algn="l" rtl="0">
              <a:lnSpc>
                <a:spcPct val="150000"/>
              </a:lnSpc>
              <a:spcBef>
                <a:spcPts val="600"/>
              </a:spcBef>
              <a:buSzPts val="2800"/>
              <a:buChar char="▪"/>
            </a:pPr>
            <a:r>
              <a:rPr lang="en-US" sz="2000" b="0" i="0" dirty="0">
                <a:solidFill>
                  <a:schemeClr val="dk1"/>
                </a:solidFill>
                <a:latin typeface="Verdana"/>
                <a:ea typeface="Verdana"/>
                <a:cs typeface="Verdana"/>
                <a:sym typeface="Verdana"/>
              </a:rPr>
              <a:t>Ensure that there are emergency plans that include locations of exits, a protocol for people with limited mobility and other disabilities, and the nearest area of rescue assistance. </a:t>
            </a:r>
            <a:endParaRPr sz="2000" dirty="0"/>
          </a:p>
          <a:p>
            <a:pPr marL="914400" lvl="1" indent="-381000" algn="l" rtl="0">
              <a:lnSpc>
                <a:spcPct val="150000"/>
              </a:lnSpc>
              <a:spcBef>
                <a:spcPts val="600"/>
              </a:spcBef>
              <a:buSzPts val="2400"/>
              <a:buChar char="▪"/>
            </a:pPr>
            <a:r>
              <a:rPr lang="en-US" sz="1700" b="0" i="0" dirty="0">
                <a:solidFill>
                  <a:schemeClr val="dk1"/>
                </a:solidFill>
                <a:latin typeface="Verdana"/>
                <a:ea typeface="Verdana"/>
                <a:cs typeface="Verdana"/>
                <a:sym typeface="Verdana"/>
              </a:rPr>
              <a:t>For planning emergency protocols, please contact the </a:t>
            </a:r>
            <a:r>
              <a:rPr lang="en-US" sz="1700" b="0" i="0" u="sng" dirty="0">
                <a:solidFill>
                  <a:schemeClr val="dk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Division of Public Safety and Security</a:t>
            </a:r>
            <a:r>
              <a:rPr lang="en-US" sz="1700" b="0" i="0" dirty="0">
                <a:solidFill>
                  <a:schemeClr val="dk1"/>
                </a:solidFill>
                <a:latin typeface="Verdana"/>
                <a:ea typeface="Verdana"/>
                <a:cs typeface="Verdana"/>
                <a:sym typeface="Verdana"/>
              </a:rPr>
              <a:t> (DPSS) at 734-763-1131.</a:t>
            </a:r>
            <a:endParaRPr sz="1700" b="1" i="0" dirty="0">
              <a:solidFill>
                <a:schemeClr val="dk1"/>
              </a:solidFill>
              <a:latin typeface="Verdana"/>
              <a:ea typeface="Verdana"/>
              <a:cs typeface="Verdana"/>
              <a:sym typeface="Verdana"/>
            </a:endParaRPr>
          </a:p>
        </p:txBody>
      </p:sp>
      <p:pic>
        <p:nvPicPr>
          <p:cNvPr id="451" name="Google Shape;451;p44" descr="Block M logo that says &quot;Public Safety&quot; to represent the University of Michigan's Division of Public Safety."/>
          <p:cNvPicPr preferRelativeResize="0"/>
          <p:nvPr/>
        </p:nvPicPr>
        <p:blipFill rotWithShape="1">
          <a:blip r:embed="rId4">
            <a:alphaModFix/>
          </a:blip>
          <a:srcRect/>
          <a:stretch/>
        </p:blipFill>
        <p:spPr>
          <a:xfrm>
            <a:off x="9460251" y="2571446"/>
            <a:ext cx="2143125" cy="2143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9">
          <a:extLst>
            <a:ext uri="{FF2B5EF4-FFF2-40B4-BE49-F238E27FC236}">
              <a16:creationId xmlns:a16="http://schemas.microsoft.com/office/drawing/2014/main" id="{B01DF562-33B9-9713-B06F-A3D4D80B9073}"/>
            </a:ext>
          </a:extLst>
        </p:cNvPr>
        <p:cNvGrpSpPr/>
        <p:nvPr/>
      </p:nvGrpSpPr>
      <p:grpSpPr>
        <a:xfrm>
          <a:off x="0" y="0"/>
          <a:ext cx="0" cy="0"/>
          <a:chOff x="0" y="0"/>
          <a:chExt cx="0" cy="0"/>
        </a:xfrm>
      </p:grpSpPr>
      <p:sp>
        <p:nvSpPr>
          <p:cNvPr id="700" name="Google Shape;700;p16">
            <a:extLst>
              <a:ext uri="{FF2B5EF4-FFF2-40B4-BE49-F238E27FC236}">
                <a16:creationId xmlns:a16="http://schemas.microsoft.com/office/drawing/2014/main" id="{1F897507-6B46-94D3-493C-B1E024B0DDCB}"/>
              </a:ext>
            </a:extLst>
          </p:cNvPr>
          <p:cNvSpPr txBox="1">
            <a:spLocks noGrp="1"/>
          </p:cNvSpPr>
          <p:nvPr>
            <p:ph type="title"/>
          </p:nvPr>
        </p:nvSpPr>
        <p:spPr>
          <a:xfrm>
            <a:off x="660522" y="809088"/>
            <a:ext cx="10515600" cy="38098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Physical, Social, and Sensory-Informed Spaces</a:t>
            </a:r>
            <a:endParaRPr dirty="0"/>
          </a:p>
        </p:txBody>
      </p:sp>
    </p:spTree>
    <p:extLst>
      <p:ext uri="{BB962C8B-B14F-4D97-AF65-F5344CB8AC3E}">
        <p14:creationId xmlns:p14="http://schemas.microsoft.com/office/powerpoint/2010/main" val="1798730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0">
          <a:extLst>
            <a:ext uri="{FF2B5EF4-FFF2-40B4-BE49-F238E27FC236}">
              <a16:creationId xmlns:a16="http://schemas.microsoft.com/office/drawing/2014/main" id="{019C22BF-6FA5-35B7-055F-443BED00E538}"/>
            </a:ext>
          </a:extLst>
        </p:cNvPr>
        <p:cNvGrpSpPr/>
        <p:nvPr/>
      </p:nvGrpSpPr>
      <p:grpSpPr>
        <a:xfrm>
          <a:off x="0" y="0"/>
          <a:ext cx="0" cy="0"/>
          <a:chOff x="0" y="0"/>
          <a:chExt cx="0" cy="0"/>
        </a:xfrm>
      </p:grpSpPr>
      <p:sp>
        <p:nvSpPr>
          <p:cNvPr id="741" name="Google Shape;741;g318e11856da_0_34">
            <a:extLst>
              <a:ext uri="{FF2B5EF4-FFF2-40B4-BE49-F238E27FC236}">
                <a16:creationId xmlns:a16="http://schemas.microsoft.com/office/drawing/2014/main" id="{D704E536-F8EF-13CA-2267-122C40297C80}"/>
              </a:ext>
            </a:extLst>
          </p:cNvPr>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Sensory-Informed Spaces</a:t>
            </a:r>
            <a:endParaRPr sz="2400" dirty="0"/>
          </a:p>
        </p:txBody>
      </p:sp>
      <p:sp>
        <p:nvSpPr>
          <p:cNvPr id="4" name="Google Shape;680;g2aff4d67e40_0_172">
            <a:extLst>
              <a:ext uri="{FF2B5EF4-FFF2-40B4-BE49-F238E27FC236}">
                <a16:creationId xmlns:a16="http://schemas.microsoft.com/office/drawing/2014/main" id="{061AAFE9-0E66-758B-3034-BA925DEDF564}"/>
              </a:ext>
            </a:extLst>
          </p:cNvPr>
          <p:cNvSpPr txBox="1">
            <a:spLocks/>
          </p:cNvSpPr>
          <p:nvPr/>
        </p:nvSpPr>
        <p:spPr>
          <a:xfrm>
            <a:off x="387711" y="1696454"/>
            <a:ext cx="6865057" cy="51615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50000"/>
              </a:lnSpc>
              <a:spcBef>
                <a:spcPts val="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19733">
              <a:lnSpc>
                <a:spcPct val="140000"/>
              </a:lnSpc>
              <a:spcBef>
                <a:spcPts val="1200"/>
              </a:spcBef>
            </a:pPr>
            <a:r>
              <a:rPr lang="en-US" sz="2200" dirty="0">
                <a:solidFill>
                  <a:schemeClr val="tx1"/>
                </a:solidFill>
              </a:rPr>
              <a:t>Consider the impact on the senses (sight, smell, feel, sound).</a:t>
            </a:r>
          </a:p>
          <a:p>
            <a:pPr indent="-419733">
              <a:lnSpc>
                <a:spcPct val="140000"/>
              </a:lnSpc>
              <a:spcBef>
                <a:spcPts val="1200"/>
              </a:spcBef>
            </a:pPr>
            <a:r>
              <a:rPr lang="en-US" sz="2200" dirty="0">
                <a:solidFill>
                  <a:schemeClr val="tx1"/>
                </a:solidFill>
              </a:rPr>
              <a:t>Avoid strong/harsh/unnatural fragrances when possible.</a:t>
            </a:r>
          </a:p>
          <a:p>
            <a:pPr>
              <a:lnSpc>
                <a:spcPct val="140000"/>
              </a:lnSpc>
              <a:spcBef>
                <a:spcPts val="1200"/>
              </a:spcBef>
            </a:pPr>
            <a:r>
              <a:rPr lang="en-US" sz="2200" dirty="0">
                <a:solidFill>
                  <a:schemeClr val="tx1"/>
                </a:solidFill>
              </a:rPr>
              <a:t>Provide alternate lighting options and dimmable lights.</a:t>
            </a:r>
          </a:p>
          <a:p>
            <a:pPr>
              <a:lnSpc>
                <a:spcPct val="140000"/>
              </a:lnSpc>
              <a:spcBef>
                <a:spcPts val="1200"/>
              </a:spcBef>
            </a:pPr>
            <a:r>
              <a:rPr lang="en-US" sz="2200" dirty="0">
                <a:solidFill>
                  <a:schemeClr val="tx1"/>
                </a:solidFill>
              </a:rPr>
              <a:t>Offer different types of spaces with intention, such as relaxation rooms.</a:t>
            </a:r>
          </a:p>
        </p:txBody>
      </p:sp>
      <p:pic>
        <p:nvPicPr>
          <p:cNvPr id="3" name="Picture 2" descr="A blue graphic of a perfume bottle with a circle and line across it, indicating fragrance-free. ">
            <a:extLst>
              <a:ext uri="{FF2B5EF4-FFF2-40B4-BE49-F238E27FC236}">
                <a16:creationId xmlns:a16="http://schemas.microsoft.com/office/drawing/2014/main" id="{EE9BF97F-F4F2-0247-6A1C-F7501A81F1E0}"/>
              </a:ext>
            </a:extLst>
          </p:cNvPr>
          <p:cNvPicPr>
            <a:picLocks noChangeAspect="1"/>
          </p:cNvPicPr>
          <p:nvPr/>
        </p:nvPicPr>
        <p:blipFill>
          <a:blip r:embed="rId3"/>
          <a:stretch>
            <a:fillRect/>
          </a:stretch>
        </p:blipFill>
        <p:spPr>
          <a:xfrm>
            <a:off x="7913077" y="2079205"/>
            <a:ext cx="3408679" cy="3408679"/>
          </a:xfrm>
          <a:prstGeom prst="rect">
            <a:avLst/>
          </a:prstGeom>
        </p:spPr>
      </p:pic>
    </p:spTree>
    <p:extLst>
      <p:ext uri="{BB962C8B-B14F-4D97-AF65-F5344CB8AC3E}">
        <p14:creationId xmlns:p14="http://schemas.microsoft.com/office/powerpoint/2010/main" val="26984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318e11856da_0_34"/>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Physical Accessibility</a:t>
            </a:r>
            <a:endParaRPr sz="2400" dirty="0"/>
          </a:p>
        </p:txBody>
      </p:sp>
      <p:sp>
        <p:nvSpPr>
          <p:cNvPr id="5" name="Google Shape;681;g2aff4d67e40_0_172">
            <a:extLst>
              <a:ext uri="{FF2B5EF4-FFF2-40B4-BE49-F238E27FC236}">
                <a16:creationId xmlns:a16="http://schemas.microsoft.com/office/drawing/2014/main" id="{51D91C4B-F8EA-3B2A-44F2-692A61D3D549}"/>
              </a:ext>
            </a:extLst>
          </p:cNvPr>
          <p:cNvSpPr txBox="1">
            <a:spLocks/>
          </p:cNvSpPr>
          <p:nvPr/>
        </p:nvSpPr>
        <p:spPr>
          <a:xfrm>
            <a:off x="323555" y="1673008"/>
            <a:ext cx="6376503" cy="50673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19733">
              <a:lnSpc>
                <a:spcPct val="140000"/>
              </a:lnSpc>
              <a:spcBef>
                <a:spcPts val="1200"/>
              </a:spcBef>
              <a:buSzPts val="2800"/>
              <a:buFont typeface="Arial"/>
              <a:buChar char="▪"/>
            </a:pPr>
            <a:r>
              <a:rPr lang="en-US" sz="2000" dirty="0">
                <a:solidFill>
                  <a:schemeClr val="tx1"/>
                </a:solidFill>
                <a:latin typeface="Verdana" panose="020B0604030504040204" pitchFamily="34" charset="0"/>
                <a:ea typeface="Verdana" panose="020B0604030504040204" pitchFamily="34" charset="0"/>
              </a:rPr>
              <a:t>Ramps, wide doorways, elevators, accessible restrooms, and clear pathways are crucial for ensuring ease of movement.</a:t>
            </a:r>
          </a:p>
          <a:p>
            <a:pPr marL="457200" indent="-419733">
              <a:lnSpc>
                <a:spcPct val="140000"/>
              </a:lnSpc>
              <a:spcBef>
                <a:spcPts val="1200"/>
              </a:spcBef>
              <a:buSzPts val="2800"/>
              <a:buFont typeface="Arial"/>
              <a:buChar char="▪"/>
            </a:pPr>
            <a:r>
              <a:rPr lang="en-US" sz="2000" dirty="0">
                <a:solidFill>
                  <a:schemeClr val="tx1"/>
                </a:solidFill>
                <a:latin typeface="Verdana" panose="020B0604030504040204" pitchFamily="34" charset="0"/>
                <a:ea typeface="Verdana" panose="020B0604030504040204" pitchFamily="34" charset="0"/>
              </a:rPr>
              <a:t>Providing variability as a standard, increases access for differing needs.</a:t>
            </a:r>
          </a:p>
          <a:p>
            <a:pPr marL="457200" indent="-419733">
              <a:lnSpc>
                <a:spcPct val="140000"/>
              </a:lnSpc>
              <a:spcBef>
                <a:spcPts val="1200"/>
              </a:spcBef>
              <a:buSzPts val="2800"/>
              <a:buFont typeface="Arial"/>
              <a:buChar char="▪"/>
            </a:pPr>
            <a:r>
              <a:rPr lang="en-US" sz="2000" dirty="0">
                <a:solidFill>
                  <a:schemeClr val="tx1"/>
                </a:solidFill>
                <a:latin typeface="Verdana" panose="020B0604030504040204" pitchFamily="34" charset="0"/>
                <a:ea typeface="Verdana" panose="020B0604030504040204" pitchFamily="34" charset="0"/>
              </a:rPr>
              <a:t>Ask for and offer individual preferences, when possible.</a:t>
            </a:r>
          </a:p>
          <a:p>
            <a:pPr marL="457200" indent="-419733">
              <a:lnSpc>
                <a:spcPct val="140000"/>
              </a:lnSpc>
              <a:spcBef>
                <a:spcPts val="1200"/>
              </a:spcBef>
              <a:buSzPts val="2800"/>
              <a:buFont typeface="Arial"/>
              <a:buChar char="▪"/>
            </a:pPr>
            <a:r>
              <a:rPr lang="en-US" sz="2000" dirty="0">
                <a:solidFill>
                  <a:schemeClr val="tx1"/>
                </a:solidFill>
                <a:latin typeface="Verdana" panose="020B0604030504040204" pitchFamily="34" charset="0"/>
                <a:ea typeface="Verdana" panose="020B0604030504040204" pitchFamily="34" charset="0"/>
              </a:rPr>
              <a:t>Provide various ergonomic seating or comfortable seating options.</a:t>
            </a:r>
          </a:p>
          <a:p>
            <a:pPr marL="457200" indent="-419733">
              <a:lnSpc>
                <a:spcPct val="140000"/>
              </a:lnSpc>
              <a:spcBef>
                <a:spcPts val="1200"/>
              </a:spcBef>
              <a:buSzPts val="2800"/>
              <a:buFont typeface="Arial"/>
              <a:buChar char="▪"/>
            </a:pPr>
            <a:endParaRPr lang="en-US" sz="2400" dirty="0">
              <a:solidFill>
                <a:schemeClr val="tx1"/>
              </a:solidFill>
              <a:latin typeface="Verdana" panose="020B0604030504040204" pitchFamily="34" charset="0"/>
              <a:ea typeface="Verdana" panose="020B0604030504040204" pitchFamily="34" charset="0"/>
            </a:endParaRPr>
          </a:p>
        </p:txBody>
      </p:sp>
      <p:pic>
        <p:nvPicPr>
          <p:cNvPr id="3" name="Picture 2" descr="Graphic icon of a low seated stool, rolling desk chair, and tall stool outlined in blue.">
            <a:extLst>
              <a:ext uri="{FF2B5EF4-FFF2-40B4-BE49-F238E27FC236}">
                <a16:creationId xmlns:a16="http://schemas.microsoft.com/office/drawing/2014/main" id="{315F9B41-0CBD-5D35-38F0-C16453E01C28}"/>
              </a:ext>
            </a:extLst>
          </p:cNvPr>
          <p:cNvPicPr>
            <a:picLocks noChangeAspect="1"/>
          </p:cNvPicPr>
          <p:nvPr/>
        </p:nvPicPr>
        <p:blipFill>
          <a:blip r:embed="rId3"/>
          <a:stretch>
            <a:fillRect/>
          </a:stretch>
        </p:blipFill>
        <p:spPr>
          <a:xfrm>
            <a:off x="7104184" y="2114695"/>
            <a:ext cx="4574711" cy="30121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Language for Food Allergens</a:t>
            </a:r>
            <a:endParaRPr sz="2400" dirty="0"/>
          </a:p>
        </p:txBody>
      </p:sp>
      <p:sp>
        <p:nvSpPr>
          <p:cNvPr id="338" name="Google Shape;338;p36"/>
          <p:cNvSpPr txBox="1">
            <a:spLocks noGrp="1"/>
          </p:cNvSpPr>
          <p:nvPr>
            <p:ph type="body" idx="1"/>
          </p:nvPr>
        </p:nvSpPr>
        <p:spPr>
          <a:xfrm>
            <a:off x="208280" y="1704357"/>
            <a:ext cx="7213924" cy="5089500"/>
          </a:xfrm>
          <a:prstGeom prst="rect">
            <a:avLst/>
          </a:prstGeom>
          <a:noFill/>
          <a:ln>
            <a:noFill/>
          </a:ln>
        </p:spPr>
        <p:txBody>
          <a:bodyPr spcFirstLastPara="1" wrap="square" lIns="91425" tIns="45700" rIns="91425" bIns="45700" anchor="t" anchorCtr="0">
            <a:normAutofit/>
          </a:bodyPr>
          <a:lstStyle/>
          <a:p>
            <a:pPr marL="460375" lvl="0" indent="-285750" algn="l" rtl="0">
              <a:lnSpc>
                <a:spcPct val="150000"/>
              </a:lnSpc>
              <a:spcBef>
                <a:spcPts val="600"/>
              </a:spcBef>
              <a:spcAft>
                <a:spcPts val="0"/>
              </a:spcAft>
              <a:buSzPts val="2400"/>
              <a:buFont typeface="Noto Sans Symbols"/>
              <a:buChar char="▪"/>
            </a:pPr>
            <a:r>
              <a:rPr lang="en-US" sz="2400">
                <a:solidFill>
                  <a:schemeClr val="dk1"/>
                </a:solidFill>
                <a:latin typeface="Verdana"/>
                <a:ea typeface="Verdana"/>
                <a:cs typeface="Verdana"/>
                <a:sym typeface="Verdana"/>
              </a:rPr>
              <a:t>For in-person training where food may be served, the following language is also recommended:</a:t>
            </a:r>
            <a:endParaRPr sz="2400">
              <a:solidFill>
                <a:schemeClr val="dk1"/>
              </a:solidFill>
              <a:latin typeface="Verdana"/>
              <a:ea typeface="Verdana"/>
              <a:cs typeface="Verdana"/>
              <a:sym typeface="Verdana"/>
            </a:endParaRPr>
          </a:p>
          <a:p>
            <a:pPr marL="917575" lvl="1" indent="-285750" algn="l" rtl="0">
              <a:lnSpc>
                <a:spcPct val="150000"/>
              </a:lnSpc>
              <a:spcBef>
                <a:spcPts val="600"/>
              </a:spcBef>
              <a:spcAft>
                <a:spcPts val="0"/>
              </a:spcAft>
              <a:buSzPts val="2400"/>
              <a:buFont typeface="Noto Sans Symbols"/>
              <a:buChar char="▪"/>
            </a:pPr>
            <a:r>
              <a:rPr lang="en-US">
                <a:solidFill>
                  <a:schemeClr val="dk1"/>
                </a:solidFill>
                <a:latin typeface="Verdana"/>
                <a:ea typeface="Verdana"/>
                <a:cs typeface="Verdana"/>
                <a:sym typeface="Verdana"/>
              </a:rPr>
              <a:t>"If you have dietary restrictions or allergies, please contact (name, host department) at (phone number, email).”</a:t>
            </a:r>
            <a:endParaRPr>
              <a:solidFill>
                <a:schemeClr val="dk1"/>
              </a:solidFill>
              <a:latin typeface="Verdana"/>
              <a:ea typeface="Verdana"/>
              <a:cs typeface="Verdana"/>
              <a:sym typeface="Verdana"/>
            </a:endParaRPr>
          </a:p>
        </p:txBody>
      </p:sp>
      <p:pic>
        <p:nvPicPr>
          <p:cNvPr id="339" name="Google Shape;339;p36" descr="8 circular icons with food items in each depicting varying dietary restrictions: Egg free, nut free, corn free, peanut free, sugar free, GMO free, organic, and vegetarian."/>
          <p:cNvPicPr preferRelativeResize="0"/>
          <p:nvPr/>
        </p:nvPicPr>
        <p:blipFill rotWithShape="1">
          <a:blip r:embed="rId3">
            <a:alphaModFix/>
          </a:blip>
          <a:srcRect/>
          <a:stretch/>
        </p:blipFill>
        <p:spPr>
          <a:xfrm>
            <a:off x="7422204" y="2894246"/>
            <a:ext cx="4291286" cy="22593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77800" y="1746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108" name="Google Shape;108;p2"/>
          <p:cNvSpPr txBox="1">
            <a:spLocks noGrp="1"/>
          </p:cNvSpPr>
          <p:nvPr>
            <p:ph type="body" idx="1"/>
          </p:nvPr>
        </p:nvSpPr>
        <p:spPr>
          <a:xfrm>
            <a:off x="283886" y="1500187"/>
            <a:ext cx="11382088" cy="5183187"/>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1800"/>
              </a:spcBef>
              <a:spcAft>
                <a:spcPts val="0"/>
              </a:spcAft>
              <a:buClr>
                <a:schemeClr val="dk1"/>
              </a:buClr>
              <a:buSzPct val="100000"/>
              <a:buNone/>
            </a:pPr>
            <a:r>
              <a:rPr lang="en-US" sz="1600" b="0" i="0" u="none" strike="noStrike" dirty="0">
                <a:solidFill>
                  <a:srgbClr val="00274C"/>
                </a:solidFill>
                <a:effectLst/>
                <a:latin typeface="Verdana" panose="020B0604030504040204" pitchFamily="34" charset="0"/>
              </a:rPr>
              <a:t>The University of Michigan is committed to fostering an inclusive environment where accessibility and the needs of individuals with disabilities are prioritized, ensuring equitable opportunities for all members of our diverse community. This workshop will cover:</a:t>
            </a:r>
            <a:endParaRPr lang="en-US" sz="1600" dirty="0"/>
          </a:p>
          <a:p>
            <a:pPr marL="228600" lvl="0" indent="-187166" algn="l" rtl="0">
              <a:lnSpc>
                <a:spcPct val="145000"/>
              </a:lnSpc>
              <a:spcBef>
                <a:spcPts val="1800"/>
              </a:spcBef>
              <a:spcAft>
                <a:spcPts val="0"/>
              </a:spcAft>
              <a:buClr>
                <a:schemeClr val="dk1"/>
              </a:buClr>
              <a:buSzPct val="100000"/>
              <a:buFont typeface="Noto Sans Symbols"/>
              <a:buChar char="▪"/>
            </a:pPr>
            <a:r>
              <a:rPr lang="en-US" sz="1600" dirty="0"/>
              <a:t>General Guidelines</a:t>
            </a:r>
          </a:p>
          <a:p>
            <a:pPr marL="228600" lvl="0" indent="-187166" algn="l" rtl="0">
              <a:lnSpc>
                <a:spcPct val="145000"/>
              </a:lnSpc>
              <a:spcBef>
                <a:spcPts val="1800"/>
              </a:spcBef>
              <a:spcAft>
                <a:spcPts val="0"/>
              </a:spcAft>
              <a:buClr>
                <a:schemeClr val="dk1"/>
              </a:buClr>
              <a:buSzPct val="100000"/>
              <a:buFont typeface="Noto Sans Symbols"/>
              <a:buChar char="▪"/>
            </a:pPr>
            <a:r>
              <a:rPr lang="en-US" sz="1600" dirty="0"/>
              <a:t>Event Accommodations</a:t>
            </a:r>
          </a:p>
          <a:p>
            <a:pPr marL="228600" lvl="0" indent="-187166" algn="l" rtl="0">
              <a:lnSpc>
                <a:spcPct val="145000"/>
              </a:lnSpc>
              <a:spcBef>
                <a:spcPts val="1800"/>
              </a:spcBef>
              <a:spcAft>
                <a:spcPts val="0"/>
              </a:spcAft>
              <a:buClr>
                <a:schemeClr val="dk1"/>
              </a:buClr>
              <a:buSzPct val="100000"/>
              <a:buFont typeface="Noto Sans Symbols"/>
              <a:buChar char="▪"/>
            </a:pPr>
            <a:r>
              <a:rPr lang="en-US" sz="1600" dirty="0"/>
              <a:t>In-Person Event Accessibility</a:t>
            </a:r>
          </a:p>
          <a:p>
            <a:pPr marL="228600" lvl="0" indent="-187166" algn="l" rtl="0">
              <a:lnSpc>
                <a:spcPct val="145000"/>
              </a:lnSpc>
              <a:spcBef>
                <a:spcPts val="1800"/>
              </a:spcBef>
              <a:spcAft>
                <a:spcPts val="0"/>
              </a:spcAft>
              <a:buClr>
                <a:schemeClr val="dk1"/>
              </a:buClr>
              <a:buSzPct val="100000"/>
              <a:buFont typeface="Noto Sans Symbols"/>
              <a:buChar char="▪"/>
            </a:pPr>
            <a:r>
              <a:rPr lang="en-US" sz="1600" dirty="0"/>
              <a:t>Physical, Social, and Sensory-Informed Spaces</a:t>
            </a:r>
          </a:p>
          <a:p>
            <a:pPr marL="228600" lvl="0" indent="-187166" algn="l" rtl="0">
              <a:lnSpc>
                <a:spcPct val="145000"/>
              </a:lnSpc>
              <a:spcBef>
                <a:spcPts val="1800"/>
              </a:spcBef>
              <a:spcAft>
                <a:spcPts val="0"/>
              </a:spcAft>
              <a:buClr>
                <a:schemeClr val="dk1"/>
              </a:buClr>
              <a:buSzPct val="100000"/>
              <a:buFont typeface="Noto Sans Symbols"/>
              <a:buChar char="▪"/>
            </a:pPr>
            <a:r>
              <a:rPr lang="en-US" sz="1600" dirty="0"/>
              <a:t>Virtual and/or Hybrid Event Accessibility</a:t>
            </a:r>
          </a:p>
          <a:p>
            <a:pPr marL="228600" lvl="0" indent="-187166" algn="l" rtl="0">
              <a:lnSpc>
                <a:spcPct val="145000"/>
              </a:lnSpc>
              <a:spcBef>
                <a:spcPts val="1800"/>
              </a:spcBef>
              <a:spcAft>
                <a:spcPts val="0"/>
              </a:spcAft>
              <a:buClr>
                <a:schemeClr val="dk1"/>
              </a:buClr>
              <a:buSzPct val="100000"/>
              <a:buFont typeface="Noto Sans Symbols"/>
              <a:buChar char="▪"/>
            </a:pPr>
            <a:r>
              <a:rPr lang="en-US" sz="1600" dirty="0"/>
              <a:t>Disability Equity Office Resources and Services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0">
          <a:extLst>
            <a:ext uri="{FF2B5EF4-FFF2-40B4-BE49-F238E27FC236}">
              <a16:creationId xmlns:a16="http://schemas.microsoft.com/office/drawing/2014/main" id="{9D3D8453-262F-42F6-2AFF-D9A17393DF8E}"/>
            </a:ext>
          </a:extLst>
        </p:cNvPr>
        <p:cNvGrpSpPr/>
        <p:nvPr/>
      </p:nvGrpSpPr>
      <p:grpSpPr>
        <a:xfrm>
          <a:off x="0" y="0"/>
          <a:ext cx="0" cy="0"/>
          <a:chOff x="0" y="0"/>
          <a:chExt cx="0" cy="0"/>
        </a:xfrm>
      </p:grpSpPr>
      <p:sp>
        <p:nvSpPr>
          <p:cNvPr id="741" name="Google Shape;741;g318e11856da_0_34">
            <a:extLst>
              <a:ext uri="{FF2B5EF4-FFF2-40B4-BE49-F238E27FC236}">
                <a16:creationId xmlns:a16="http://schemas.microsoft.com/office/drawing/2014/main" id="{83BFF7B9-8868-8FA3-5DBB-3E7AC83A801E}"/>
              </a:ext>
            </a:extLst>
          </p:cNvPr>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Social Accessibility</a:t>
            </a:r>
            <a:endParaRPr sz="2400" dirty="0"/>
          </a:p>
        </p:txBody>
      </p:sp>
      <p:sp>
        <p:nvSpPr>
          <p:cNvPr id="5" name="Google Shape;681;g2aff4d67e40_0_172">
            <a:extLst>
              <a:ext uri="{FF2B5EF4-FFF2-40B4-BE49-F238E27FC236}">
                <a16:creationId xmlns:a16="http://schemas.microsoft.com/office/drawing/2014/main" id="{4840EA49-8D0D-17B4-E332-FB4C8CE985D6}"/>
              </a:ext>
            </a:extLst>
          </p:cNvPr>
          <p:cNvSpPr txBox="1">
            <a:spLocks/>
          </p:cNvSpPr>
          <p:nvPr/>
        </p:nvSpPr>
        <p:spPr>
          <a:xfrm>
            <a:off x="311832" y="1735015"/>
            <a:ext cx="6968199" cy="49204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19733">
              <a:lnSpc>
                <a:spcPct val="140000"/>
              </a:lnSpc>
              <a:spcBef>
                <a:spcPts val="1200"/>
              </a:spcBef>
              <a:buSzPts val="2800"/>
              <a:buFont typeface="Arial"/>
              <a:buChar char="▪"/>
            </a:pPr>
            <a:r>
              <a:rPr lang="en-US" sz="2400" dirty="0">
                <a:solidFill>
                  <a:schemeClr val="tx1"/>
                </a:solidFill>
                <a:latin typeface="Verdana" panose="020B0604030504040204" pitchFamily="34" charset="0"/>
                <a:ea typeface="Verdana" panose="020B0604030504040204" pitchFamily="34" charset="0"/>
              </a:rPr>
              <a:t>Providing variability as a standard, increases access for differing needs.</a:t>
            </a:r>
          </a:p>
          <a:p>
            <a:pPr marL="457200" indent="-419733">
              <a:lnSpc>
                <a:spcPct val="140000"/>
              </a:lnSpc>
              <a:spcBef>
                <a:spcPts val="1200"/>
              </a:spcBef>
              <a:buSzPts val="2800"/>
              <a:buFont typeface="Arial"/>
              <a:buChar char="▪"/>
            </a:pPr>
            <a:r>
              <a:rPr lang="en-US" sz="2400" dirty="0">
                <a:solidFill>
                  <a:schemeClr val="tx1"/>
                </a:solidFill>
                <a:latin typeface="Verdana" panose="020B0604030504040204" pitchFamily="34" charset="0"/>
                <a:ea typeface="Verdana" panose="020B0604030504040204" pitchFamily="34" charset="0"/>
              </a:rPr>
              <a:t>Consider differences in communication styles. </a:t>
            </a:r>
          </a:p>
          <a:p>
            <a:pPr marL="457200" indent="-419733">
              <a:lnSpc>
                <a:spcPct val="140000"/>
              </a:lnSpc>
              <a:spcBef>
                <a:spcPts val="1200"/>
              </a:spcBef>
              <a:buSzPts val="2800"/>
              <a:buFont typeface="Arial"/>
              <a:buChar char="▪"/>
            </a:pPr>
            <a:r>
              <a:rPr lang="en-US" sz="2400" dirty="0">
                <a:solidFill>
                  <a:schemeClr val="tx1"/>
                </a:solidFill>
                <a:latin typeface="Verdana" panose="020B0604030504040204" pitchFamily="34" charset="0"/>
                <a:ea typeface="Verdana" panose="020B0604030504040204" pitchFamily="34" charset="0"/>
              </a:rPr>
              <a:t>Build in breaks during long meetings or in between several meetings.</a:t>
            </a:r>
          </a:p>
          <a:p>
            <a:pPr marL="457200" indent="-419733">
              <a:lnSpc>
                <a:spcPct val="140000"/>
              </a:lnSpc>
              <a:spcBef>
                <a:spcPts val="1200"/>
              </a:spcBef>
              <a:buSzPts val="2800"/>
              <a:buFont typeface="Arial"/>
              <a:buChar char="▪"/>
            </a:pPr>
            <a:r>
              <a:rPr lang="en-US" sz="2400" dirty="0">
                <a:solidFill>
                  <a:schemeClr val="tx1"/>
                </a:solidFill>
                <a:latin typeface="Verdana" panose="020B0604030504040204" pitchFamily="34" charset="0"/>
                <a:ea typeface="Verdana" panose="020B0604030504040204" pitchFamily="34" charset="0"/>
              </a:rPr>
              <a:t>Ask for and offer individual preferences, when possible.</a:t>
            </a:r>
          </a:p>
        </p:txBody>
      </p:sp>
      <p:pic>
        <p:nvPicPr>
          <p:cNvPr id="3" name="Picture 2" descr="A blue line drawing of a clipboard that displays four stick figures on the left, columns through the middle, and four boxes on the right, two of which are checked off with a pen.">
            <a:extLst>
              <a:ext uri="{FF2B5EF4-FFF2-40B4-BE49-F238E27FC236}">
                <a16:creationId xmlns:a16="http://schemas.microsoft.com/office/drawing/2014/main" id="{65A81640-0DA3-6192-E40D-18A3F13A62B6}"/>
              </a:ext>
            </a:extLst>
          </p:cNvPr>
          <p:cNvPicPr>
            <a:picLocks noChangeAspect="1"/>
          </p:cNvPicPr>
          <p:nvPr/>
        </p:nvPicPr>
        <p:blipFill>
          <a:blip r:embed="rId3"/>
          <a:stretch>
            <a:fillRect/>
          </a:stretch>
        </p:blipFill>
        <p:spPr>
          <a:xfrm>
            <a:off x="8680145" y="1999486"/>
            <a:ext cx="2973439" cy="3083363"/>
          </a:xfrm>
          <a:prstGeom prst="rect">
            <a:avLst/>
          </a:prstGeom>
        </p:spPr>
      </p:pic>
    </p:spTree>
    <p:extLst>
      <p:ext uri="{BB962C8B-B14F-4D97-AF65-F5344CB8AC3E}">
        <p14:creationId xmlns:p14="http://schemas.microsoft.com/office/powerpoint/2010/main" val="3992069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6"/>
          <p:cNvSpPr txBox="1">
            <a:spLocks noGrp="1"/>
          </p:cNvSpPr>
          <p:nvPr>
            <p:ph type="title"/>
          </p:nvPr>
        </p:nvSpPr>
        <p:spPr>
          <a:xfrm>
            <a:off x="660522" y="809088"/>
            <a:ext cx="10515600" cy="380980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Virtual and/or Hybrid Event Accessibility</a:t>
            </a:r>
            <a:endParaRPr dirty="0"/>
          </a:p>
        </p:txBody>
      </p:sp>
    </p:spTree>
    <p:extLst>
      <p:ext uri="{BB962C8B-B14F-4D97-AF65-F5344CB8AC3E}">
        <p14:creationId xmlns:p14="http://schemas.microsoft.com/office/powerpoint/2010/main" val="111470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318e11856da_0_27"/>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Event Format (Virtual, Hybrid)</a:t>
            </a:r>
            <a:endParaRPr sz="2400" dirty="0"/>
          </a:p>
        </p:txBody>
      </p:sp>
      <p:sp>
        <p:nvSpPr>
          <p:cNvPr id="735" name="Google Shape;735;g318e11856da_0_27"/>
          <p:cNvSpPr txBox="1">
            <a:spLocks noGrp="1"/>
          </p:cNvSpPr>
          <p:nvPr>
            <p:ph type="body" idx="1"/>
          </p:nvPr>
        </p:nvSpPr>
        <p:spPr>
          <a:xfrm>
            <a:off x="208279" y="1679190"/>
            <a:ext cx="9550575" cy="2310919"/>
          </a:xfrm>
          <a:prstGeom prst="rect">
            <a:avLst/>
          </a:prstGeom>
          <a:noFill/>
          <a:ln>
            <a:noFill/>
          </a:ln>
        </p:spPr>
        <p:txBody>
          <a:bodyPr spcFirstLastPara="1" wrap="square" lIns="91425" tIns="45700" rIns="91425" bIns="45700" anchor="t" anchorCtr="0">
            <a:normAutofit/>
          </a:bodyPr>
          <a:lstStyle/>
          <a:p>
            <a:pPr marL="460375" lvl="0" indent="-285750" algn="l" rtl="0">
              <a:spcBef>
                <a:spcPts val="600"/>
              </a:spcBef>
              <a:buClr>
                <a:srgbClr val="000000"/>
              </a:buClr>
              <a:buSzPct val="100000"/>
              <a:buFont typeface="Wingdings" panose="05000000000000000000" pitchFamily="2" charset="2"/>
              <a:buChar char="§"/>
            </a:pPr>
            <a:r>
              <a:rPr lang="en-US" sz="2000" u="sng" dirty="0">
                <a:solidFill>
                  <a:schemeClr val="tx1"/>
                </a:solidFill>
                <a:latin typeface="Verdana" panose="020B0604030504040204" pitchFamily="34" charset="0"/>
                <a:ea typeface="Verdana" panose="020B0604030504040204" pitchFamily="34" charset="0"/>
                <a:cs typeface="Arial"/>
                <a:sym typeface="Arial"/>
                <a:hlinkClick r:id="rId3">
                  <a:extLst>
                    <a:ext uri="{A12FA001-AC4F-418D-AE19-62706E023703}">
                      <ahyp:hlinkClr xmlns:ahyp="http://schemas.microsoft.com/office/drawing/2018/hyperlinkcolor" val="tx"/>
                    </a:ext>
                  </a:extLst>
                </a:hlinkClick>
              </a:rPr>
              <a:t>University of Michigan ITS: Hosting Accessible Remote Events</a:t>
            </a:r>
            <a:endParaRPr sz="2000" dirty="0">
              <a:solidFill>
                <a:schemeClr val="tx1"/>
              </a:solidFill>
              <a:latin typeface="Verdana" panose="020B0604030504040204" pitchFamily="34" charset="0"/>
              <a:ea typeface="Verdana" panose="020B0604030504040204" pitchFamily="34" charset="0"/>
              <a:cs typeface="Arial"/>
              <a:sym typeface="Arial"/>
            </a:endParaRPr>
          </a:p>
          <a:p>
            <a:pPr marL="460375" lvl="0" indent="-285750" algn="l" rtl="0">
              <a:spcBef>
                <a:spcPts val="600"/>
              </a:spcBef>
              <a:buClr>
                <a:srgbClr val="000000"/>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ITS offers various self-paced trainings that will help viewers learn about many of these accessibility topics.</a:t>
            </a:r>
          </a:p>
        </p:txBody>
      </p:sp>
      <p:sp>
        <p:nvSpPr>
          <p:cNvPr id="2" name="Google Shape;735;g318e11856da_0_27">
            <a:extLst>
              <a:ext uri="{FF2B5EF4-FFF2-40B4-BE49-F238E27FC236}">
                <a16:creationId xmlns:a16="http://schemas.microsoft.com/office/drawing/2014/main" id="{24F23D9E-C93C-1CD3-F595-1AF46A892814}"/>
              </a:ext>
            </a:extLst>
          </p:cNvPr>
          <p:cNvSpPr txBox="1">
            <a:spLocks/>
          </p:cNvSpPr>
          <p:nvPr/>
        </p:nvSpPr>
        <p:spPr>
          <a:xfrm>
            <a:off x="208279" y="3242274"/>
            <a:ext cx="6765334" cy="300087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50000"/>
              </a:lnSpc>
              <a:spcBef>
                <a:spcPts val="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60375" indent="-285750">
              <a:spcBef>
                <a:spcPts val="600"/>
              </a:spcBef>
              <a:buClr>
                <a:srgbClr val="000000"/>
              </a:buClr>
              <a:buSzPct val="100000"/>
              <a:buFont typeface="Wingdings" panose="05000000000000000000" pitchFamily="2" charset="2"/>
              <a:buChar char="§"/>
            </a:pPr>
            <a:r>
              <a:rPr lang="en-US" sz="2000" u="sng" dirty="0">
                <a:solidFill>
                  <a:schemeClr val="tx1"/>
                </a:solidFill>
                <a:latin typeface="Verdana" panose="020B0604030504040204" pitchFamily="34" charset="0"/>
                <a:ea typeface="Verdana" panose="020B0604030504040204" pitchFamily="34" charset="0"/>
                <a:cs typeface="Arial"/>
                <a:sym typeface="Arial"/>
                <a:hlinkClick r:id="rId4">
                  <a:extLst>
                    <a:ext uri="{A12FA001-AC4F-418D-AE19-62706E023703}">
                      <ahyp:hlinkClr xmlns:ahyp="http://schemas.microsoft.com/office/drawing/2018/hyperlinkcolor" val="tx"/>
                    </a:ext>
                  </a:extLst>
                </a:hlinkClick>
              </a:rPr>
              <a:t>University of Michigan ITS: Training</a:t>
            </a:r>
            <a:endParaRPr lang="en-US" sz="2000" u="sng" dirty="0">
              <a:solidFill>
                <a:schemeClr val="tx1"/>
              </a:solidFill>
              <a:latin typeface="Verdana" panose="020B0604030504040204" pitchFamily="34" charset="0"/>
              <a:ea typeface="Verdana" panose="020B0604030504040204" pitchFamily="34" charset="0"/>
              <a:cs typeface="Arial"/>
              <a:sym typeface="Arial"/>
            </a:endParaRPr>
          </a:p>
          <a:p>
            <a:pPr marL="917575" lvl="1" indent="-285750">
              <a:lnSpc>
                <a:spcPct val="150000"/>
              </a:lnSpc>
              <a:spcBef>
                <a:spcPts val="600"/>
              </a:spcBef>
              <a:buClr>
                <a:srgbClr val="000000"/>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Event and Meeting Accessibility </a:t>
            </a:r>
          </a:p>
          <a:p>
            <a:pPr marL="917575" lvl="1" indent="-285750">
              <a:lnSpc>
                <a:spcPct val="150000"/>
              </a:lnSpc>
              <a:spcBef>
                <a:spcPts val="600"/>
              </a:spcBef>
              <a:buClr>
                <a:srgbClr val="000000"/>
              </a:buClr>
              <a:buSzPct val="100000"/>
              <a:buFont typeface="Wingdings" panose="05000000000000000000" pitchFamily="2" charset="2"/>
              <a:buChar char="§"/>
            </a:pPr>
            <a:r>
              <a:rPr lang="en-US" sz="2000" dirty="0">
                <a:solidFill>
                  <a:schemeClr val="tx1"/>
                </a:solidFill>
                <a:latin typeface="Verdana" panose="020B0604030504040204" pitchFamily="34" charset="0"/>
                <a:ea typeface="Verdana" panose="020B0604030504040204" pitchFamily="34" charset="0"/>
                <a:cs typeface="Arial"/>
                <a:sym typeface="Arial"/>
              </a:rPr>
              <a:t>Form and Survey Accessibility</a:t>
            </a:r>
          </a:p>
          <a:p>
            <a:pPr marL="917575" lvl="1" indent="-285750">
              <a:lnSpc>
                <a:spcPct val="150000"/>
              </a:lnSpc>
              <a:spcBef>
                <a:spcPts val="600"/>
              </a:spcBef>
              <a:buClr>
                <a:srgbClr val="000000"/>
              </a:buClr>
              <a:buSzPct val="100000"/>
              <a:buFont typeface="Wingdings" panose="05000000000000000000" pitchFamily="2" charset="2"/>
              <a:buChar char="§"/>
            </a:pPr>
            <a:r>
              <a:rPr lang="en-US" sz="2000" u="sng" dirty="0">
                <a:solidFill>
                  <a:schemeClr val="tx1"/>
                </a:solidFill>
                <a:latin typeface="Verdana" panose="020B0604030504040204" pitchFamily="34" charset="0"/>
                <a:ea typeface="Verdana" panose="020B0604030504040204" pitchFamily="34" charset="0"/>
                <a:cs typeface="Arial"/>
                <a:sym typeface="Arial"/>
                <a:hlinkClick r:id="rId5">
                  <a:extLst>
                    <a:ext uri="{A12FA001-AC4F-418D-AE19-62706E023703}">
                      <ahyp:hlinkClr xmlns:ahyp="http://schemas.microsoft.com/office/drawing/2018/hyperlinkcolor" val="tx"/>
                    </a:ext>
                  </a:extLst>
                </a:hlinkClick>
              </a:rPr>
              <a:t>University of Michigan ITS: Google Forms Accessibility Best Practices</a:t>
            </a:r>
            <a:endParaRPr lang="en-US" sz="2000" u="sng" dirty="0">
              <a:solidFill>
                <a:schemeClr val="tx1"/>
              </a:solidFill>
              <a:latin typeface="Verdana" panose="020B0604030504040204" pitchFamily="34" charset="0"/>
              <a:ea typeface="Verdana" panose="020B0604030504040204" pitchFamily="34" charset="0"/>
              <a:cs typeface="Arial"/>
              <a:sym typeface="Arial"/>
            </a:endParaRPr>
          </a:p>
          <a:p>
            <a:pPr marL="917575" lvl="1" indent="-285750">
              <a:spcBef>
                <a:spcPts val="600"/>
              </a:spcBef>
              <a:spcAft>
                <a:spcPts val="600"/>
              </a:spcAft>
              <a:buClr>
                <a:srgbClr val="000000"/>
              </a:buClr>
              <a:buSzPct val="100000"/>
              <a:buFont typeface="Wingdings" panose="05000000000000000000" pitchFamily="2" charset="2"/>
              <a:buChar char="§"/>
            </a:pPr>
            <a:endParaRPr lang="en-US" sz="2000" dirty="0">
              <a:solidFill>
                <a:schemeClr val="tx1"/>
              </a:solidFill>
              <a:latin typeface="Verdana" panose="020B0604030504040204" pitchFamily="34" charset="0"/>
              <a:ea typeface="Verdana" panose="020B0604030504040204" pitchFamily="34" charset="0"/>
              <a:cs typeface="Arial"/>
              <a:sym typeface="Arial"/>
            </a:endParaRPr>
          </a:p>
        </p:txBody>
      </p:sp>
      <p:pic>
        <p:nvPicPr>
          <p:cNvPr id="4100" name="Picture 4" descr="Cartoon Zoom screen with 8 participants, title says &quot;LIVE: Virtual Event&quot; with a banner.">
            <a:extLst>
              <a:ext uri="{FF2B5EF4-FFF2-40B4-BE49-F238E27FC236}">
                <a16:creationId xmlns:a16="http://schemas.microsoft.com/office/drawing/2014/main" id="{BB7AB07D-62AD-A2B9-460F-6131F09BD5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741" t="4790" r="5726" b="7785"/>
          <a:stretch/>
        </p:blipFill>
        <p:spPr bwMode="auto">
          <a:xfrm>
            <a:off x="7182196" y="3136080"/>
            <a:ext cx="4352637" cy="2562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06E11529-9338-5B7D-4DEC-B1CEA46A7941}"/>
            </a:ext>
          </a:extLst>
        </p:cNvPr>
        <p:cNvGrpSpPr/>
        <p:nvPr/>
      </p:nvGrpSpPr>
      <p:grpSpPr>
        <a:xfrm>
          <a:off x="0" y="0"/>
          <a:ext cx="0" cy="0"/>
          <a:chOff x="0" y="0"/>
          <a:chExt cx="0" cy="0"/>
        </a:xfrm>
      </p:grpSpPr>
      <p:sp>
        <p:nvSpPr>
          <p:cNvPr id="734" name="Google Shape;734;g318e11856da_0_27">
            <a:extLst>
              <a:ext uri="{FF2B5EF4-FFF2-40B4-BE49-F238E27FC236}">
                <a16:creationId xmlns:a16="http://schemas.microsoft.com/office/drawing/2014/main" id="{FF787589-FFC6-55E0-0EFD-A2FBA51C8FBB}"/>
              </a:ext>
            </a:extLst>
          </p:cNvPr>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Virtual Calendar Invitations</a:t>
            </a:r>
            <a:endParaRPr sz="2400" dirty="0"/>
          </a:p>
        </p:txBody>
      </p:sp>
      <p:sp>
        <p:nvSpPr>
          <p:cNvPr id="735" name="Google Shape;735;g318e11856da_0_27">
            <a:extLst>
              <a:ext uri="{FF2B5EF4-FFF2-40B4-BE49-F238E27FC236}">
                <a16:creationId xmlns:a16="http://schemas.microsoft.com/office/drawing/2014/main" id="{5E1199A3-E786-BDFF-1D68-4F677E6DD402}"/>
              </a:ext>
            </a:extLst>
          </p:cNvPr>
          <p:cNvSpPr txBox="1">
            <a:spLocks noGrp="1"/>
          </p:cNvSpPr>
          <p:nvPr>
            <p:ph type="body" idx="1"/>
          </p:nvPr>
        </p:nvSpPr>
        <p:spPr>
          <a:xfrm>
            <a:off x="208280" y="1768500"/>
            <a:ext cx="11717020" cy="5089500"/>
          </a:xfrm>
          <a:prstGeom prst="rect">
            <a:avLst/>
          </a:prstGeom>
          <a:noFill/>
          <a:ln>
            <a:noFill/>
          </a:ln>
        </p:spPr>
        <p:txBody>
          <a:bodyPr spcFirstLastPara="1" wrap="square" lIns="91425" tIns="45700" rIns="91425" bIns="45700" anchor="t" anchorCtr="0">
            <a:normAutofit/>
          </a:bodyPr>
          <a:lstStyle/>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Meeting links and login codes.</a:t>
            </a:r>
          </a:p>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Alternative options for signing in, such as calling rather than videoconferencing.</a:t>
            </a:r>
          </a:p>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Agendas and expected outcomes.</a:t>
            </a:r>
          </a:p>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Format of the event.</a:t>
            </a:r>
          </a:p>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Anticipated duration of the event (include information re: breaks).</a:t>
            </a:r>
          </a:p>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Presentation materials.</a:t>
            </a:r>
          </a:p>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Accessibility information.</a:t>
            </a:r>
          </a:p>
          <a:p>
            <a:pPr algn="l">
              <a:spcBef>
                <a:spcPts val="600"/>
              </a:spcBef>
              <a:spcAft>
                <a:spcPts val="600"/>
              </a:spcAft>
            </a:pPr>
            <a:r>
              <a:rPr lang="en-US" sz="1700" dirty="0">
                <a:solidFill>
                  <a:srgbClr val="00274C"/>
                </a:solidFill>
                <a:latin typeface="Verdana" panose="020B0604030504040204" pitchFamily="34" charset="0"/>
                <a:ea typeface="Verdana" panose="020B0604030504040204" pitchFamily="34" charset="0"/>
                <a:cs typeface="Arial"/>
                <a:sym typeface="Arial"/>
              </a:rPr>
              <a:t>If the event will be interactive, allow attendees to send questions and comments in advance.</a:t>
            </a:r>
          </a:p>
          <a:p>
            <a:pPr algn="l">
              <a:spcBef>
                <a:spcPts val="600"/>
              </a:spcBef>
              <a:spcAft>
                <a:spcPts val="600"/>
              </a:spcAft>
            </a:pPr>
            <a:endParaRPr sz="12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19977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318e11856da_0_27"/>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Considerations Prior to the Event</a:t>
            </a:r>
            <a:endParaRPr sz="2400" dirty="0"/>
          </a:p>
        </p:txBody>
      </p:sp>
      <p:sp>
        <p:nvSpPr>
          <p:cNvPr id="735" name="Google Shape;735;g318e11856da_0_27"/>
          <p:cNvSpPr txBox="1">
            <a:spLocks noGrp="1"/>
          </p:cNvSpPr>
          <p:nvPr>
            <p:ph type="body" idx="1"/>
          </p:nvPr>
        </p:nvSpPr>
        <p:spPr>
          <a:xfrm>
            <a:off x="208280" y="1645920"/>
            <a:ext cx="9301479" cy="5009516"/>
          </a:xfrm>
          <a:prstGeom prst="rect">
            <a:avLst/>
          </a:prstGeom>
          <a:noFill/>
          <a:ln>
            <a:noFill/>
          </a:ln>
        </p:spPr>
        <p:txBody>
          <a:bodyPr spcFirstLastPara="1" wrap="square" lIns="91425" tIns="45700" rIns="91425" bIns="45700" anchor="t" anchorCtr="0">
            <a:noAutofit/>
          </a:bodyPr>
          <a:lstStyle/>
          <a:p>
            <a:pPr algn="l">
              <a:spcBef>
                <a:spcPts val="600"/>
              </a:spcBef>
              <a:spcAft>
                <a:spcPts val="600"/>
              </a:spcAft>
            </a:pPr>
            <a:r>
              <a:rPr lang="en-US" sz="1800" b="0" i="0" dirty="0">
                <a:solidFill>
                  <a:srgbClr val="00274C"/>
                </a:solidFill>
                <a:effectLst/>
                <a:latin typeface="Verdana" panose="020B0604030504040204" pitchFamily="34" charset="0"/>
                <a:ea typeface="Verdana" panose="020B0604030504040204" pitchFamily="34" charset="0"/>
              </a:rPr>
              <a:t>Consider how off-site participants can be seen, heard, and/or otherwise participate during the event. </a:t>
            </a:r>
          </a:p>
          <a:p>
            <a:pPr algn="l">
              <a:spcBef>
                <a:spcPts val="600"/>
              </a:spcBef>
              <a:spcAft>
                <a:spcPts val="600"/>
              </a:spcAft>
            </a:pPr>
            <a:r>
              <a:rPr lang="en-US" sz="1800" dirty="0">
                <a:solidFill>
                  <a:srgbClr val="00274C"/>
                </a:solidFill>
                <a:latin typeface="Verdana" panose="020B0604030504040204" pitchFamily="34" charset="0"/>
                <a:ea typeface="Verdana" panose="020B0604030504040204" pitchFamily="34" charset="0"/>
              </a:rPr>
              <a:t>Arrange the space, such that speakers are near a central point that picks up audio and video appropriately. </a:t>
            </a:r>
            <a:endParaRPr lang="en-US" sz="1800" b="0" i="0" dirty="0">
              <a:solidFill>
                <a:srgbClr val="00274C"/>
              </a:solidFill>
              <a:effectLst/>
              <a:latin typeface="Verdana" panose="020B0604030504040204" pitchFamily="34" charset="0"/>
              <a:ea typeface="Verdana" panose="020B0604030504040204" pitchFamily="34" charset="0"/>
            </a:endParaRPr>
          </a:p>
          <a:p>
            <a:pPr algn="l">
              <a:spcBef>
                <a:spcPts val="600"/>
              </a:spcBef>
              <a:spcAft>
                <a:spcPts val="600"/>
              </a:spcAft>
            </a:pPr>
            <a:r>
              <a:rPr lang="en-US" sz="1800" b="0" i="0" dirty="0">
                <a:solidFill>
                  <a:srgbClr val="00274C"/>
                </a:solidFill>
                <a:effectLst/>
                <a:latin typeface="Verdana" panose="020B0604030504040204" pitchFamily="34" charset="0"/>
                <a:ea typeface="Verdana" panose="020B0604030504040204" pitchFamily="34" charset="0"/>
              </a:rPr>
              <a:t>Consult with </a:t>
            </a:r>
            <a:r>
              <a:rPr lang="en-US" sz="1800" dirty="0">
                <a:solidFill>
                  <a:srgbClr val="00274C"/>
                </a:solidFill>
                <a:latin typeface="Verdana" panose="020B0604030504040204" pitchFamily="34" charset="0"/>
                <a:ea typeface="Verdana" panose="020B0604030504040204" pitchFamily="34" charset="0"/>
              </a:rPr>
              <a:t>information technology services (ITS)</a:t>
            </a:r>
            <a:r>
              <a:rPr lang="en-US" sz="1800" b="0" i="0" dirty="0">
                <a:solidFill>
                  <a:srgbClr val="00274C"/>
                </a:solidFill>
                <a:effectLst/>
                <a:latin typeface="Verdana" panose="020B0604030504040204" pitchFamily="34" charset="0"/>
                <a:ea typeface="Verdana" panose="020B0604030504040204" pitchFamily="34" charset="0"/>
              </a:rPr>
              <a:t>, audiovisual services (A/V), and facilities teams to check if the space has resources for off-site or remote participation.</a:t>
            </a:r>
          </a:p>
          <a:p>
            <a:pPr lvl="1">
              <a:spcBef>
                <a:spcPts val="600"/>
              </a:spcBef>
              <a:spcAft>
                <a:spcPts val="600"/>
              </a:spcAft>
            </a:pPr>
            <a:r>
              <a:rPr lang="en-US" sz="1600" b="0" i="0" dirty="0">
                <a:solidFill>
                  <a:srgbClr val="00274C"/>
                </a:solidFill>
                <a:effectLst/>
                <a:latin typeface="Verdana" panose="020B0604030504040204" pitchFamily="34" charset="0"/>
                <a:ea typeface="Verdana" panose="020B0604030504040204" pitchFamily="34" charset="0"/>
              </a:rPr>
              <a:t>Consider voice amplification devices, such as microphones and lapel mics.</a:t>
            </a:r>
          </a:p>
          <a:p>
            <a:pPr algn="l">
              <a:spcBef>
                <a:spcPts val="600"/>
              </a:spcBef>
              <a:spcAft>
                <a:spcPts val="600"/>
              </a:spcAft>
              <a:buFont typeface="Arial" panose="020B0604020202020204" pitchFamily="34" charset="0"/>
              <a:buChar char="•"/>
            </a:pPr>
            <a:r>
              <a:rPr lang="en-US" sz="1800" b="0" i="0" dirty="0">
                <a:effectLst/>
                <a:latin typeface="Verdana" panose="020B0604030504040204" pitchFamily="34" charset="0"/>
                <a:ea typeface="Verdana" panose="020B0604030504040204" pitchFamily="34" charset="0"/>
              </a:rPr>
              <a:t>Avoid using whiteboards or large poster paper to write notes. Consider using a Google Doc to take notes and share with off-site participants.</a:t>
            </a:r>
            <a:endParaRPr lang="en-US" sz="1800" dirty="0">
              <a:latin typeface="Verdana" panose="020B0604030504040204" pitchFamily="34" charset="0"/>
              <a:ea typeface="Verdana" panose="020B0604030504040204" pitchFamily="34" charset="0"/>
            </a:endParaRPr>
          </a:p>
        </p:txBody>
      </p:sp>
      <p:pic>
        <p:nvPicPr>
          <p:cNvPr id="3" name="Picture 2" descr="A blue icon with a person standing on a platform, in front of a group of people participating remotely. ">
            <a:extLst>
              <a:ext uri="{FF2B5EF4-FFF2-40B4-BE49-F238E27FC236}">
                <a16:creationId xmlns:a16="http://schemas.microsoft.com/office/drawing/2014/main" id="{EBB063E0-E3A4-49DC-CB2D-01AB85CD1DF5}"/>
              </a:ext>
            </a:extLst>
          </p:cNvPr>
          <p:cNvPicPr>
            <a:picLocks noChangeAspect="1"/>
          </p:cNvPicPr>
          <p:nvPr/>
        </p:nvPicPr>
        <p:blipFill>
          <a:blip r:embed="rId3"/>
          <a:stretch>
            <a:fillRect/>
          </a:stretch>
        </p:blipFill>
        <p:spPr>
          <a:xfrm>
            <a:off x="9721273" y="2249286"/>
            <a:ext cx="1973579" cy="1973579"/>
          </a:xfrm>
          <a:prstGeom prst="rect">
            <a:avLst/>
          </a:prstGeom>
        </p:spPr>
      </p:pic>
    </p:spTree>
    <p:extLst>
      <p:ext uri="{BB962C8B-B14F-4D97-AF65-F5344CB8AC3E}">
        <p14:creationId xmlns:p14="http://schemas.microsoft.com/office/powerpoint/2010/main" val="983556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318e11856da_0_34"/>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Microphones</a:t>
            </a:r>
            <a:endParaRPr sz="2400" dirty="0"/>
          </a:p>
        </p:txBody>
      </p:sp>
      <p:sp>
        <p:nvSpPr>
          <p:cNvPr id="742" name="Google Shape;742;g318e11856da_0_34"/>
          <p:cNvSpPr txBox="1">
            <a:spLocks noGrp="1"/>
          </p:cNvSpPr>
          <p:nvPr>
            <p:ph type="body" idx="1"/>
          </p:nvPr>
        </p:nvSpPr>
        <p:spPr>
          <a:xfrm>
            <a:off x="208280" y="1679190"/>
            <a:ext cx="9179560" cy="5089500"/>
          </a:xfrm>
          <a:prstGeom prst="rect">
            <a:avLst/>
          </a:prstGeom>
          <a:noFill/>
          <a:ln>
            <a:noFill/>
          </a:ln>
        </p:spPr>
        <p:txBody>
          <a:bodyPr spcFirstLastPara="1" wrap="square" lIns="91425" tIns="45700" rIns="91425" bIns="45700" anchor="t" anchorCtr="0">
            <a:normAutofit/>
          </a:bodyPr>
          <a:lstStyle/>
          <a:p>
            <a:pPr algn="l"/>
            <a:r>
              <a:rPr lang="en-US" sz="2000" b="0" i="0" dirty="0">
                <a:solidFill>
                  <a:schemeClr val="tx1"/>
                </a:solidFill>
                <a:effectLst/>
                <a:latin typeface="Verdana" panose="020B0604030504040204" pitchFamily="34" charset="0"/>
                <a:ea typeface="Verdana" panose="020B0604030504040204" pitchFamily="34" charset="0"/>
              </a:rPr>
              <a:t>Encourage all speakers to use a microphone, even if they think do not need it.</a:t>
            </a:r>
          </a:p>
          <a:p>
            <a:pPr algn="l"/>
            <a:r>
              <a:rPr lang="en-US" sz="2000" b="0" i="0" dirty="0">
                <a:solidFill>
                  <a:schemeClr val="tx1"/>
                </a:solidFill>
                <a:effectLst/>
                <a:latin typeface="Verdana" panose="020B0604030504040204" pitchFamily="34" charset="0"/>
                <a:ea typeface="Verdana" panose="020B0604030504040204" pitchFamily="34" charset="0"/>
              </a:rPr>
              <a:t>Avoid asking participants if they can hear you without using the microphone. </a:t>
            </a:r>
          </a:p>
          <a:p>
            <a:pPr algn="l"/>
            <a:r>
              <a:rPr lang="en-US" sz="2000" b="0" i="0" dirty="0">
                <a:solidFill>
                  <a:schemeClr val="tx1"/>
                </a:solidFill>
                <a:effectLst/>
                <a:latin typeface="Verdana" panose="020B0604030504040204" pitchFamily="34" charset="0"/>
                <a:ea typeface="Verdana" panose="020B0604030504040204" pitchFamily="34" charset="0"/>
              </a:rPr>
              <a:t>Ensure there are plenty of microphones and/or lapel mics for speakers as well as for the Q&amp;A. </a:t>
            </a:r>
          </a:p>
          <a:p>
            <a:pPr algn="l"/>
            <a:r>
              <a:rPr lang="en-US" sz="2000" b="0" i="0" dirty="0">
                <a:solidFill>
                  <a:schemeClr val="tx1"/>
                </a:solidFill>
                <a:effectLst/>
                <a:latin typeface="Verdana" panose="020B0604030504040204" pitchFamily="34" charset="0"/>
                <a:ea typeface="Verdana" panose="020B0604030504040204" pitchFamily="34" charset="0"/>
              </a:rPr>
              <a:t>Please take care to use the microphone correctly by holding it close to your mouth and speaking clearly and slowly. </a:t>
            </a:r>
          </a:p>
          <a:p>
            <a:pPr algn="l"/>
            <a:r>
              <a:rPr lang="en-US" sz="2000" b="0" i="0" dirty="0">
                <a:solidFill>
                  <a:schemeClr val="tx1"/>
                </a:solidFill>
                <a:effectLst/>
                <a:latin typeface="Verdana" panose="020B0604030504040204" pitchFamily="34" charset="0"/>
                <a:ea typeface="Verdana" panose="020B0604030504040204" pitchFamily="34" charset="0"/>
              </a:rPr>
              <a:t>Consider what types of microphones would be best for your participants (e.g., handheld, standing, wireless, lapel, podium).</a:t>
            </a:r>
          </a:p>
        </p:txBody>
      </p:sp>
      <p:pic>
        <p:nvPicPr>
          <p:cNvPr id="6146" name="Picture 2" descr="Standard handheld black and silver microphone.">
            <a:extLst>
              <a:ext uri="{FF2B5EF4-FFF2-40B4-BE49-F238E27FC236}">
                <a16:creationId xmlns:a16="http://schemas.microsoft.com/office/drawing/2014/main" id="{EF2672F4-F1BC-A4CB-76D1-E7B3631C03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32" r="29741"/>
          <a:stretch/>
        </p:blipFill>
        <p:spPr bwMode="auto">
          <a:xfrm>
            <a:off x="9829800" y="4152065"/>
            <a:ext cx="894080" cy="22792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ireless lavalier microphone that clips onto lapel for increased accessibility.">
            <a:extLst>
              <a:ext uri="{FF2B5EF4-FFF2-40B4-BE49-F238E27FC236}">
                <a16:creationId xmlns:a16="http://schemas.microsoft.com/office/drawing/2014/main" id="{9F8709F8-B109-F491-32D9-EDAD55333E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35"/>
          <a:stretch/>
        </p:blipFill>
        <p:spPr bwMode="auto">
          <a:xfrm>
            <a:off x="10160317" y="1840410"/>
            <a:ext cx="1762759" cy="199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63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318e11856da_0_27"/>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Access to Remote Participation</a:t>
            </a:r>
            <a:endParaRPr sz="2400" dirty="0"/>
          </a:p>
        </p:txBody>
      </p:sp>
      <p:sp>
        <p:nvSpPr>
          <p:cNvPr id="735" name="Google Shape;735;g318e11856da_0_27"/>
          <p:cNvSpPr txBox="1">
            <a:spLocks noGrp="1"/>
          </p:cNvSpPr>
          <p:nvPr>
            <p:ph type="body" idx="1"/>
          </p:nvPr>
        </p:nvSpPr>
        <p:spPr>
          <a:xfrm>
            <a:off x="208280" y="1679190"/>
            <a:ext cx="10904100" cy="5089500"/>
          </a:xfrm>
          <a:prstGeom prst="rect">
            <a:avLst/>
          </a:prstGeom>
          <a:noFill/>
          <a:ln>
            <a:noFill/>
          </a:ln>
        </p:spPr>
        <p:txBody>
          <a:bodyPr spcFirstLastPara="1" wrap="square" lIns="91425" tIns="45700" rIns="91425" bIns="45700" anchor="t" anchorCtr="0">
            <a:normAutofit/>
          </a:bodyPr>
          <a:lstStyle/>
          <a:p>
            <a:pPr algn="l">
              <a:spcBef>
                <a:spcPts val="600"/>
              </a:spcBef>
              <a:spcAft>
                <a:spcPts val="600"/>
              </a:spcAft>
            </a:pPr>
            <a:r>
              <a:rPr lang="en-US" sz="2000" b="1" i="0" dirty="0">
                <a:solidFill>
                  <a:schemeClr val="tx1"/>
                </a:solidFill>
                <a:effectLst/>
                <a:latin typeface="Verdana" panose="020B0604030504040204" pitchFamily="34" charset="0"/>
                <a:ea typeface="Verdana" panose="020B0604030504040204" pitchFamily="34" charset="0"/>
              </a:rPr>
              <a:t>Video Access</a:t>
            </a:r>
          </a:p>
          <a:p>
            <a:pPr lvl="1">
              <a:lnSpc>
                <a:spcPct val="150000"/>
              </a:lnSpc>
              <a:spcBef>
                <a:spcPts val="600"/>
              </a:spcBef>
              <a:spcAft>
                <a:spcPts val="600"/>
              </a:spcAft>
            </a:pPr>
            <a:r>
              <a:rPr lang="en-US" sz="1600" b="0" i="0" dirty="0">
                <a:solidFill>
                  <a:schemeClr val="tx1"/>
                </a:solidFill>
                <a:effectLst/>
                <a:latin typeface="Verdana" panose="020B0604030504040204" pitchFamily="34" charset="0"/>
                <a:ea typeface="Verdana" panose="020B0604030504040204" pitchFamily="34" charset="0"/>
              </a:rPr>
              <a:t>A good quality webcam is at eye-level. It should not be mounted or located in a high mount or random corner. Do not rely on webcam microphones for larger meetings/events. </a:t>
            </a:r>
          </a:p>
          <a:p>
            <a:pPr lvl="1">
              <a:lnSpc>
                <a:spcPct val="150000"/>
              </a:lnSpc>
              <a:spcBef>
                <a:spcPts val="600"/>
              </a:spcBef>
              <a:spcAft>
                <a:spcPts val="600"/>
              </a:spcAft>
            </a:pPr>
            <a:r>
              <a:rPr lang="en-US" sz="1600" b="0" i="0" dirty="0">
                <a:solidFill>
                  <a:schemeClr val="tx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Zoom</a:t>
            </a:r>
            <a:r>
              <a:rPr lang="en-US" sz="1600" b="0" i="0" dirty="0">
                <a:solidFill>
                  <a:schemeClr val="tx1"/>
                </a:solidFill>
                <a:effectLst/>
                <a:latin typeface="Verdana" panose="020B0604030504040204" pitchFamily="34" charset="0"/>
                <a:ea typeface="Verdana" panose="020B0604030504040204" pitchFamily="34" charset="0"/>
              </a:rPr>
              <a:t> and </a:t>
            </a:r>
            <a:r>
              <a:rPr lang="en-US" sz="1600" b="0" i="0" dirty="0">
                <a:solidFill>
                  <a:schemeClr val="tx1"/>
                </a:solidFill>
                <a:effectLs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Google Hangout</a:t>
            </a:r>
            <a:r>
              <a:rPr lang="en-US" sz="1600" b="0" i="0" dirty="0">
                <a:solidFill>
                  <a:schemeClr val="tx1"/>
                </a:solidFill>
                <a:effectLst/>
                <a:latin typeface="Verdana" panose="020B0604030504040204" pitchFamily="34" charset="0"/>
                <a:ea typeface="Verdana" panose="020B0604030504040204" pitchFamily="34" charset="0"/>
              </a:rPr>
              <a:t> are common options. Each option has some accessibility features, Zoom is more preferred. </a:t>
            </a:r>
          </a:p>
          <a:p>
            <a:pPr algn="l">
              <a:spcBef>
                <a:spcPts val="600"/>
              </a:spcBef>
              <a:spcAft>
                <a:spcPts val="600"/>
              </a:spcAft>
            </a:pPr>
            <a:r>
              <a:rPr lang="en-US" sz="2000" b="1" dirty="0">
                <a:solidFill>
                  <a:schemeClr val="tx1"/>
                </a:solidFill>
                <a:latin typeface="Verdana" panose="020B0604030504040204" pitchFamily="34" charset="0"/>
                <a:ea typeface="Verdana" panose="020B0604030504040204" pitchFamily="34" charset="0"/>
              </a:rPr>
              <a:t>Phone Access</a:t>
            </a:r>
          </a:p>
          <a:p>
            <a:pPr lvl="1">
              <a:lnSpc>
                <a:spcPct val="150000"/>
              </a:lnSpc>
              <a:spcBef>
                <a:spcPts val="600"/>
              </a:spcBef>
              <a:spcAft>
                <a:spcPts val="600"/>
              </a:spcAft>
            </a:pPr>
            <a:r>
              <a:rPr lang="en-US" sz="1600" b="0" i="0" dirty="0">
                <a:solidFill>
                  <a:schemeClr val="tx1"/>
                </a:solidFill>
                <a:effectLst/>
                <a:latin typeface="Verdana" panose="020B0604030504040204" pitchFamily="34" charset="0"/>
                <a:ea typeface="Verdana" panose="020B0604030504040204" pitchFamily="34" charset="0"/>
              </a:rPr>
              <a:t>Test the phone before the meeting/event and consider getting a microphone to make sure everyone can be heard clearly by remote participants. </a:t>
            </a:r>
          </a:p>
          <a:p>
            <a:pPr lvl="1">
              <a:lnSpc>
                <a:spcPct val="150000"/>
              </a:lnSpc>
              <a:spcBef>
                <a:spcPts val="600"/>
              </a:spcBef>
              <a:spcAft>
                <a:spcPts val="600"/>
              </a:spcAft>
            </a:pPr>
            <a:r>
              <a:rPr lang="en-US" sz="1600" b="0" i="0" dirty="0">
                <a:solidFill>
                  <a:schemeClr val="tx1"/>
                </a:solidFill>
                <a:effectLst/>
                <a:latin typeface="Verdana" panose="020B0604030504040204" pitchFamily="34" charset="0"/>
                <a:ea typeface="Verdana" panose="020B0604030504040204" pitchFamily="34" charset="0"/>
              </a:rPr>
              <a:t>Consider the location and acoustics of the phone, including the microphone. Make sure laptops are not blocking the speaker/conference phone.</a:t>
            </a:r>
          </a:p>
        </p:txBody>
      </p:sp>
    </p:spTree>
    <p:extLst>
      <p:ext uri="{BB962C8B-B14F-4D97-AF65-F5344CB8AC3E}">
        <p14:creationId xmlns:p14="http://schemas.microsoft.com/office/powerpoint/2010/main" val="1968401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5C486AFF-D564-6346-B4B0-0BE5B9B64884}"/>
            </a:ext>
          </a:extLst>
        </p:cNvPr>
        <p:cNvGrpSpPr/>
        <p:nvPr/>
      </p:nvGrpSpPr>
      <p:grpSpPr>
        <a:xfrm>
          <a:off x="0" y="0"/>
          <a:ext cx="0" cy="0"/>
          <a:chOff x="0" y="0"/>
          <a:chExt cx="0" cy="0"/>
        </a:xfrm>
      </p:grpSpPr>
      <p:sp>
        <p:nvSpPr>
          <p:cNvPr id="734" name="Google Shape;734;g318e11856da_0_27">
            <a:extLst>
              <a:ext uri="{FF2B5EF4-FFF2-40B4-BE49-F238E27FC236}">
                <a16:creationId xmlns:a16="http://schemas.microsoft.com/office/drawing/2014/main" id="{708E4E6F-F907-692C-AEDB-9244A12C72D4}"/>
              </a:ext>
            </a:extLst>
          </p:cNvPr>
          <p:cNvSpPr txBox="1">
            <a:spLocks noGrp="1"/>
          </p:cNvSpPr>
          <p:nvPr>
            <p:ph type="title"/>
          </p:nvPr>
        </p:nvSpPr>
        <p:spPr>
          <a:xfrm>
            <a:off x="208280" y="20256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Day Of: Before the Event</a:t>
            </a:r>
            <a:endParaRPr sz="2400" dirty="0"/>
          </a:p>
        </p:txBody>
      </p:sp>
      <p:sp>
        <p:nvSpPr>
          <p:cNvPr id="735" name="Google Shape;735;g318e11856da_0_27">
            <a:extLst>
              <a:ext uri="{FF2B5EF4-FFF2-40B4-BE49-F238E27FC236}">
                <a16:creationId xmlns:a16="http://schemas.microsoft.com/office/drawing/2014/main" id="{EAC947F8-5468-0438-208A-6727E03E03F8}"/>
              </a:ext>
            </a:extLst>
          </p:cNvPr>
          <p:cNvSpPr txBox="1">
            <a:spLocks noGrp="1"/>
          </p:cNvSpPr>
          <p:nvPr>
            <p:ph type="body" idx="1"/>
          </p:nvPr>
        </p:nvSpPr>
        <p:spPr>
          <a:xfrm>
            <a:off x="208280" y="1768500"/>
            <a:ext cx="11717020" cy="5089500"/>
          </a:xfrm>
          <a:prstGeom prst="rect">
            <a:avLst/>
          </a:prstGeom>
          <a:noFill/>
          <a:ln>
            <a:noFill/>
          </a:ln>
        </p:spPr>
        <p:txBody>
          <a:bodyPr spcFirstLastPara="1" wrap="square" lIns="91425" tIns="45700" rIns="91425" bIns="45700" anchor="t" anchorCtr="0">
            <a:normAutofit lnSpcReduction="10000"/>
          </a:bodyPr>
          <a:lstStyle/>
          <a:p>
            <a:pPr algn="l">
              <a:spcBef>
                <a:spcPts val="600"/>
              </a:spcBef>
              <a:spcAft>
                <a:spcPts val="600"/>
              </a:spcAft>
            </a:pPr>
            <a:r>
              <a:rPr lang="en-US" sz="2400" dirty="0">
                <a:solidFill>
                  <a:srgbClr val="00274C"/>
                </a:solidFill>
                <a:latin typeface="Verdana" panose="020B0604030504040204" pitchFamily="34" charset="0"/>
                <a:ea typeface="Verdana" panose="020B0604030504040204" pitchFamily="34" charset="0"/>
                <a:cs typeface="Arial"/>
                <a:sym typeface="Arial"/>
              </a:rPr>
              <a:t>Do a practice run and test technology features.</a:t>
            </a:r>
          </a:p>
          <a:p>
            <a:pPr algn="l">
              <a:spcBef>
                <a:spcPts val="600"/>
              </a:spcBef>
              <a:spcAft>
                <a:spcPts val="600"/>
              </a:spcAft>
            </a:pPr>
            <a:r>
              <a:rPr lang="en-US" sz="2400" dirty="0">
                <a:solidFill>
                  <a:srgbClr val="00274C"/>
                </a:solidFill>
                <a:latin typeface="Verdana" panose="020B0604030504040204" pitchFamily="34" charset="0"/>
                <a:ea typeface="Verdana" panose="020B0604030504040204" pitchFamily="34" charset="0"/>
                <a:cs typeface="Arial"/>
                <a:sym typeface="Arial"/>
              </a:rPr>
              <a:t>Hosts and presenters should log in early, open any applicable documents that will be used, and close all other unrelated tabs, windows, and programs.</a:t>
            </a:r>
          </a:p>
          <a:p>
            <a:pPr algn="l">
              <a:spcBef>
                <a:spcPts val="600"/>
              </a:spcBef>
              <a:spcAft>
                <a:spcPts val="600"/>
              </a:spcAft>
            </a:pPr>
            <a:r>
              <a:rPr lang="en-US" sz="2400" dirty="0">
                <a:solidFill>
                  <a:srgbClr val="00274C"/>
                </a:solidFill>
                <a:latin typeface="Verdana" panose="020B0604030504040204" pitchFamily="34" charset="0"/>
                <a:ea typeface="Verdana" panose="020B0604030504040204" pitchFamily="34" charset="0"/>
                <a:cs typeface="Arial"/>
                <a:sym typeface="Arial"/>
              </a:rPr>
              <a:t>If you are using real-time captioning or interpretation, allow them early access to pin their screens, assign them accordingly, and ensure their technology is properly working.</a:t>
            </a:r>
          </a:p>
          <a:p>
            <a:pPr algn="l">
              <a:spcBef>
                <a:spcPts val="600"/>
              </a:spcBef>
              <a:spcAft>
                <a:spcPts val="600"/>
              </a:spcAft>
            </a:pPr>
            <a:r>
              <a:rPr lang="en-US" sz="2400" dirty="0">
                <a:solidFill>
                  <a:srgbClr val="00274C"/>
                </a:solidFill>
                <a:latin typeface="Verdana" panose="020B0604030504040204" pitchFamily="34" charset="0"/>
                <a:ea typeface="Verdana" panose="020B0604030504040204" pitchFamily="34" charset="0"/>
                <a:cs typeface="Arial"/>
                <a:sym typeface="Arial"/>
              </a:rPr>
              <a:t>Start (and end) the meeting on time.</a:t>
            </a:r>
          </a:p>
          <a:p>
            <a:pPr algn="l">
              <a:spcBef>
                <a:spcPts val="600"/>
              </a:spcBef>
              <a:spcAft>
                <a:spcPts val="600"/>
              </a:spcAft>
            </a:pPr>
            <a:endParaRPr sz="12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37701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C4B25CC9-D595-E51B-7245-672811C5A10C}"/>
            </a:ext>
          </a:extLst>
        </p:cNvPr>
        <p:cNvGrpSpPr/>
        <p:nvPr/>
      </p:nvGrpSpPr>
      <p:grpSpPr>
        <a:xfrm>
          <a:off x="0" y="0"/>
          <a:ext cx="0" cy="0"/>
          <a:chOff x="0" y="0"/>
          <a:chExt cx="0" cy="0"/>
        </a:xfrm>
      </p:grpSpPr>
      <p:sp>
        <p:nvSpPr>
          <p:cNvPr id="734" name="Google Shape;734;g318e11856da_0_27">
            <a:extLst>
              <a:ext uri="{FF2B5EF4-FFF2-40B4-BE49-F238E27FC236}">
                <a16:creationId xmlns:a16="http://schemas.microsoft.com/office/drawing/2014/main" id="{2CE4C9DD-7AB0-ABA8-2361-476E6E2EAB8F}"/>
              </a:ext>
            </a:extLst>
          </p:cNvPr>
          <p:cNvSpPr txBox="1">
            <a:spLocks noGrp="1"/>
          </p:cNvSpPr>
          <p:nvPr>
            <p:ph type="title"/>
          </p:nvPr>
        </p:nvSpPr>
        <p:spPr>
          <a:xfrm>
            <a:off x="208280" y="202565"/>
            <a:ext cx="11545916"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During the Event: Tips for Presenters</a:t>
            </a:r>
            <a:endParaRPr sz="2400" dirty="0"/>
          </a:p>
        </p:txBody>
      </p:sp>
      <p:pic>
        <p:nvPicPr>
          <p:cNvPr id="1026" name="Picture 2" descr="Blue rectangle with white letters &quot;CC&quot; instead, to designate closed captions.">
            <a:extLst>
              <a:ext uri="{FF2B5EF4-FFF2-40B4-BE49-F238E27FC236}">
                <a16:creationId xmlns:a16="http://schemas.microsoft.com/office/drawing/2014/main" id="{E6A397ED-3812-54A1-918B-EE2EC0D90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768501"/>
            <a:ext cx="971896" cy="971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 graphic icon of an open palm, indicating a raised hand.">
            <a:extLst>
              <a:ext uri="{FF2B5EF4-FFF2-40B4-BE49-F238E27FC236}">
                <a16:creationId xmlns:a16="http://schemas.microsoft.com/office/drawing/2014/main" id="{6AA78EBA-3C47-BB38-8DA8-2098EFF31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21" y="2858853"/>
            <a:ext cx="1140295" cy="1140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ue graphic icon of a clock.">
            <a:extLst>
              <a:ext uri="{FF2B5EF4-FFF2-40B4-BE49-F238E27FC236}">
                <a16:creationId xmlns:a16="http://schemas.microsoft.com/office/drawing/2014/main" id="{D38FCC44-FB22-0AF5-F3A5-FF044655B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64" y="4237859"/>
            <a:ext cx="1090354" cy="10903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ue graphic icon of two word bubbles, with a white question mark instead.">
            <a:extLst>
              <a:ext uri="{FF2B5EF4-FFF2-40B4-BE49-F238E27FC236}">
                <a16:creationId xmlns:a16="http://schemas.microsoft.com/office/drawing/2014/main" id="{59301B38-8616-7F7D-F192-E4EAACFE3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971" y="5328213"/>
            <a:ext cx="1266539" cy="1266539"/>
          </a:xfrm>
          <a:prstGeom prst="rect">
            <a:avLst/>
          </a:prstGeom>
          <a:noFill/>
          <a:extLst>
            <a:ext uri="{909E8E84-426E-40DD-AFC4-6F175D3DCCD1}">
              <a14:hiddenFill xmlns:a14="http://schemas.microsoft.com/office/drawing/2010/main">
                <a:solidFill>
                  <a:srgbClr val="FFFFFF"/>
                </a:solidFill>
              </a14:hiddenFill>
            </a:ext>
          </a:extLst>
        </p:spPr>
      </p:pic>
      <p:sp>
        <p:nvSpPr>
          <p:cNvPr id="735" name="Google Shape;735;g318e11856da_0_27">
            <a:extLst>
              <a:ext uri="{FF2B5EF4-FFF2-40B4-BE49-F238E27FC236}">
                <a16:creationId xmlns:a16="http://schemas.microsoft.com/office/drawing/2014/main" id="{8FA67144-0398-4A55-A365-743D01DD421E}"/>
              </a:ext>
            </a:extLst>
          </p:cNvPr>
          <p:cNvSpPr txBox="1">
            <a:spLocks noGrp="1"/>
          </p:cNvSpPr>
          <p:nvPr>
            <p:ph type="body" idx="1"/>
          </p:nvPr>
        </p:nvSpPr>
        <p:spPr>
          <a:xfrm>
            <a:off x="2443942" y="1768500"/>
            <a:ext cx="9481358" cy="5089500"/>
          </a:xfrm>
          <a:prstGeom prst="rect">
            <a:avLst/>
          </a:prstGeom>
          <a:noFill/>
          <a:ln>
            <a:noFill/>
          </a:ln>
        </p:spPr>
        <p:txBody>
          <a:bodyPr spcFirstLastPara="1" wrap="square" lIns="91425" tIns="45700" rIns="91425" bIns="45700" anchor="t" anchorCtr="0">
            <a:normAutofit/>
          </a:bodyPr>
          <a:lstStyle/>
          <a:p>
            <a:pPr algn="l">
              <a:spcBef>
                <a:spcPts val="600"/>
              </a:spcBef>
              <a:spcAft>
                <a:spcPts val="600"/>
              </a:spcAft>
            </a:pPr>
            <a:r>
              <a:rPr lang="en-US" sz="1800" dirty="0">
                <a:solidFill>
                  <a:srgbClr val="00274C"/>
                </a:solidFill>
                <a:latin typeface="Verdana" panose="020B0604030504040204" pitchFamily="34" charset="0"/>
                <a:ea typeface="Verdana" panose="020B0604030504040204" pitchFamily="34" charset="0"/>
                <a:cs typeface="Arial"/>
                <a:sym typeface="Arial"/>
              </a:rPr>
              <a:t>Turn on Automated Captioning in Zoom by default, as it helps with comprehension for a wide range of people and situations. </a:t>
            </a:r>
          </a:p>
          <a:p>
            <a:pPr algn="l">
              <a:spcBef>
                <a:spcPts val="600"/>
              </a:spcBef>
              <a:spcAft>
                <a:spcPts val="600"/>
              </a:spcAft>
            </a:pPr>
            <a:r>
              <a:rPr lang="en-US" sz="1800" dirty="0">
                <a:solidFill>
                  <a:srgbClr val="00274C"/>
                </a:solidFill>
                <a:latin typeface="Verdana" panose="020B0604030504040204" pitchFamily="34" charset="0"/>
                <a:ea typeface="Verdana" panose="020B0604030504040204" pitchFamily="34" charset="0"/>
                <a:cs typeface="Arial"/>
                <a:sym typeface="Arial"/>
              </a:rPr>
              <a:t>Ask participants to raise their hands and say their names before they start speaking. This helps individuals follow along, regardless of their abilities, limitations, or location.</a:t>
            </a:r>
          </a:p>
          <a:p>
            <a:pPr algn="l">
              <a:spcBef>
                <a:spcPts val="600"/>
              </a:spcBef>
              <a:spcAft>
                <a:spcPts val="600"/>
              </a:spcAft>
            </a:pPr>
            <a:r>
              <a:rPr lang="en-US" sz="1800" dirty="0">
                <a:solidFill>
                  <a:srgbClr val="00274C"/>
                </a:solidFill>
                <a:latin typeface="Verdana" panose="020B0604030504040204" pitchFamily="34" charset="0"/>
                <a:ea typeface="Verdana" panose="020B0604030504040204" pitchFamily="34" charset="0"/>
                <a:cs typeface="Arial"/>
                <a:sym typeface="Arial"/>
              </a:rPr>
              <a:t>Address remote participants by name to keep them connected with individuals attending in-person, if it is a hybrid format.</a:t>
            </a:r>
          </a:p>
          <a:p>
            <a:pPr algn="l">
              <a:spcBef>
                <a:spcPts val="600"/>
              </a:spcBef>
              <a:spcAft>
                <a:spcPts val="600"/>
              </a:spcAft>
            </a:pPr>
            <a:r>
              <a:rPr lang="en-US" sz="1800" dirty="0">
                <a:solidFill>
                  <a:srgbClr val="00274C"/>
                </a:solidFill>
                <a:latin typeface="Verdana" panose="020B0604030504040204" pitchFamily="34" charset="0"/>
                <a:ea typeface="Verdana" panose="020B0604030504040204" pitchFamily="34" charset="0"/>
                <a:cs typeface="Arial"/>
                <a:sym typeface="Arial"/>
              </a:rPr>
              <a:t>Provide a 10-second pause after questions, to allow time for participant responses. </a:t>
            </a:r>
          </a:p>
          <a:p>
            <a:pPr algn="l">
              <a:spcBef>
                <a:spcPts val="600"/>
              </a:spcBef>
              <a:spcAft>
                <a:spcPts val="600"/>
              </a:spcAft>
            </a:pPr>
            <a:endParaRPr lang="en-US" sz="1700" dirty="0">
              <a:solidFill>
                <a:srgbClr val="00274C"/>
              </a:solidFill>
              <a:latin typeface="Verdana" panose="020B0604030504040204" pitchFamily="34" charset="0"/>
              <a:ea typeface="Verdana" panose="020B0604030504040204" pitchFamily="34" charset="0"/>
              <a:cs typeface="Arial"/>
              <a:sym typeface="Arial"/>
            </a:endParaRPr>
          </a:p>
          <a:p>
            <a:pPr algn="l">
              <a:spcBef>
                <a:spcPts val="600"/>
              </a:spcBef>
              <a:spcAft>
                <a:spcPts val="600"/>
              </a:spcAft>
            </a:pPr>
            <a:endParaRPr sz="12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33510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1A601554-4940-7655-5278-4D0215A467CD}"/>
            </a:ext>
          </a:extLst>
        </p:cNvPr>
        <p:cNvGrpSpPr/>
        <p:nvPr/>
      </p:nvGrpSpPr>
      <p:grpSpPr>
        <a:xfrm>
          <a:off x="0" y="0"/>
          <a:ext cx="0" cy="0"/>
          <a:chOff x="0" y="0"/>
          <a:chExt cx="0" cy="0"/>
        </a:xfrm>
      </p:grpSpPr>
      <p:sp>
        <p:nvSpPr>
          <p:cNvPr id="734" name="Google Shape;734;g318e11856da_0_27">
            <a:extLst>
              <a:ext uri="{FF2B5EF4-FFF2-40B4-BE49-F238E27FC236}">
                <a16:creationId xmlns:a16="http://schemas.microsoft.com/office/drawing/2014/main" id="{02E25A65-37D5-D5E8-2007-3770A7F17EB8}"/>
              </a:ext>
            </a:extLst>
          </p:cNvPr>
          <p:cNvSpPr txBox="1">
            <a:spLocks noGrp="1"/>
          </p:cNvSpPr>
          <p:nvPr>
            <p:ph type="title"/>
          </p:nvPr>
        </p:nvSpPr>
        <p:spPr>
          <a:xfrm>
            <a:off x="208280" y="202565"/>
            <a:ext cx="11545916"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During the Event: Room Set-Up</a:t>
            </a:r>
            <a:endParaRPr sz="2400" dirty="0"/>
          </a:p>
        </p:txBody>
      </p:sp>
      <p:pic>
        <p:nvPicPr>
          <p:cNvPr id="2" name="Picture 2" descr="Blue graphic icon of three people sitting at a table.">
            <a:extLst>
              <a:ext uri="{FF2B5EF4-FFF2-40B4-BE49-F238E27FC236}">
                <a16:creationId xmlns:a16="http://schemas.microsoft.com/office/drawing/2014/main" id="{6E0B2B37-8095-729C-A978-5FDF5431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685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Blue graphic icon of two people sitting at a table with one person projected on a screen.">
            <a:extLst>
              <a:ext uri="{FF2B5EF4-FFF2-40B4-BE49-F238E27FC236}">
                <a16:creationId xmlns:a16="http://schemas.microsoft.com/office/drawing/2014/main" id="{FC3C9E87-ACBB-D5F5-6C47-B09D575F9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140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Blue graphic icon of three people projected onto a screen, depicting a virtual meeting room.">
            <a:extLst>
              <a:ext uri="{FF2B5EF4-FFF2-40B4-BE49-F238E27FC236}">
                <a16:creationId xmlns:a16="http://schemas.microsoft.com/office/drawing/2014/main" id="{D032F4F3-A1E0-FEF9-1216-129608A5B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50292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735" name="Google Shape;735;g318e11856da_0_27">
            <a:extLst>
              <a:ext uri="{FF2B5EF4-FFF2-40B4-BE49-F238E27FC236}">
                <a16:creationId xmlns:a16="http://schemas.microsoft.com/office/drawing/2014/main" id="{77B69E33-F419-4AA4-8CA0-14555C5C9336}"/>
              </a:ext>
            </a:extLst>
          </p:cNvPr>
          <p:cNvSpPr txBox="1">
            <a:spLocks noGrp="1"/>
          </p:cNvSpPr>
          <p:nvPr>
            <p:ph type="body" idx="1"/>
          </p:nvPr>
        </p:nvSpPr>
        <p:spPr>
          <a:xfrm>
            <a:off x="2443942" y="1768500"/>
            <a:ext cx="9481358" cy="5089500"/>
          </a:xfrm>
          <a:prstGeom prst="rect">
            <a:avLst/>
          </a:prstGeom>
          <a:noFill/>
          <a:ln>
            <a:noFill/>
          </a:ln>
        </p:spPr>
        <p:txBody>
          <a:bodyPr spcFirstLastPara="1" wrap="square" lIns="91425" tIns="45700" rIns="91425" bIns="45700" anchor="t" anchorCtr="0">
            <a:normAutofit/>
          </a:bodyPr>
          <a:lstStyle/>
          <a:p>
            <a:pPr algn="l">
              <a:spcBef>
                <a:spcPts val="600"/>
              </a:spcBef>
              <a:spcAft>
                <a:spcPts val="600"/>
              </a:spcAft>
            </a:pPr>
            <a:r>
              <a:rPr lang="en-US" sz="2300" dirty="0">
                <a:solidFill>
                  <a:srgbClr val="00274C"/>
                </a:solidFill>
                <a:latin typeface="Verdana" panose="020B0604030504040204" pitchFamily="34" charset="0"/>
                <a:ea typeface="Verdana" panose="020B0604030504040204" pitchFamily="34" charset="0"/>
                <a:cs typeface="Arial"/>
                <a:sym typeface="Arial"/>
              </a:rPr>
              <a:t>Set up the room camera so those joining the meeting remotely can see all of the in-person participants. </a:t>
            </a:r>
          </a:p>
          <a:p>
            <a:pPr algn="l">
              <a:spcBef>
                <a:spcPts val="600"/>
              </a:spcBef>
              <a:spcAft>
                <a:spcPts val="600"/>
              </a:spcAft>
            </a:pPr>
            <a:r>
              <a:rPr lang="en-US" sz="2300" dirty="0">
                <a:solidFill>
                  <a:srgbClr val="00274C"/>
                </a:solidFill>
                <a:latin typeface="Verdana" panose="020B0604030504040204" pitchFamily="34" charset="0"/>
                <a:ea typeface="Verdana" panose="020B0604030504040204" pitchFamily="34" charset="0"/>
                <a:cs typeface="Arial"/>
                <a:sym typeface="Arial"/>
              </a:rPr>
              <a:t>Display the remote participants on a shared screen, such as a projector, so they are more easily seen by those attending in-person.</a:t>
            </a:r>
          </a:p>
          <a:p>
            <a:pPr algn="l">
              <a:spcBef>
                <a:spcPts val="600"/>
              </a:spcBef>
              <a:spcAft>
                <a:spcPts val="600"/>
              </a:spcAft>
            </a:pPr>
            <a:r>
              <a:rPr lang="en-US" sz="2300" dirty="0">
                <a:solidFill>
                  <a:srgbClr val="00274C"/>
                </a:solidFill>
                <a:latin typeface="Verdana" panose="020B0604030504040204" pitchFamily="34" charset="0"/>
                <a:ea typeface="Verdana" panose="020B0604030504040204" pitchFamily="34" charset="0"/>
                <a:cs typeface="Arial"/>
                <a:sym typeface="Arial"/>
              </a:rPr>
              <a:t>Rearrange the gallery view of participants on the projector screen to prioritize the videos of remote participants. </a:t>
            </a:r>
            <a:endParaRPr sz="23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1328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Please Engage</a:t>
            </a:r>
            <a:endParaRPr dirty="0"/>
          </a:p>
        </p:txBody>
      </p:sp>
      <p:pic>
        <p:nvPicPr>
          <p:cNvPr id="59" name="Google Shape;59;p59" descr="Safe space written in a circle of colors"/>
          <p:cNvPicPr preferRelativeResize="0">
            <a:picLocks noGrp="1"/>
          </p:cNvPicPr>
          <p:nvPr>
            <p:ph type="body" idx="2"/>
          </p:nvPr>
        </p:nvPicPr>
        <p:blipFill rotWithShape="1">
          <a:blip r:embed="rId3">
            <a:alphaModFix/>
          </a:blip>
          <a:srcRect l="21925" r="21924"/>
          <a:stretch/>
        </p:blipFill>
        <p:spPr>
          <a:xfrm>
            <a:off x="178058" y="2145261"/>
            <a:ext cx="3631942" cy="3785639"/>
          </a:xfrm>
          <a:prstGeom prst="ellipse">
            <a:avLst/>
          </a:prstGeom>
          <a:noFill/>
          <a:ln>
            <a:noFill/>
          </a:ln>
        </p:spPr>
      </p:pic>
      <p:sp>
        <p:nvSpPr>
          <p:cNvPr id="60" name="Google Shape;60;p59"/>
          <p:cNvSpPr txBox="1">
            <a:spLocks noGrp="1"/>
          </p:cNvSpPr>
          <p:nvPr>
            <p:ph type="body" idx="1"/>
          </p:nvPr>
        </p:nvSpPr>
        <p:spPr>
          <a:xfrm>
            <a:off x="3924300" y="1790700"/>
            <a:ext cx="8089641"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Font typeface="Noto Sans Symbols"/>
              <a:buChar char="▪"/>
            </a:pPr>
            <a:r>
              <a:rPr lang="en-US" sz="2400"/>
              <a:t>We are modeling a comfortable, inclusive, brave, and safe space.</a:t>
            </a:r>
            <a:endParaRPr sz="2400"/>
          </a:p>
          <a:p>
            <a:pPr marL="685800" lvl="1" indent="-228600" algn="l" rtl="0">
              <a:lnSpc>
                <a:spcPct val="150000"/>
              </a:lnSpc>
              <a:spcBef>
                <a:spcPts val="1800"/>
              </a:spcBef>
              <a:spcAft>
                <a:spcPts val="0"/>
              </a:spcAft>
              <a:buClr>
                <a:schemeClr val="dk1"/>
              </a:buClr>
              <a:buSzPts val="1800"/>
              <a:buChar char="▪"/>
            </a:pPr>
            <a:r>
              <a:rPr lang="en-US" sz="1800"/>
              <a:t>Questions are encouraged – we’re all learning together.</a:t>
            </a:r>
            <a:endParaRPr/>
          </a:p>
          <a:p>
            <a:pPr marL="228600" lvl="0" indent="-228600" algn="l" rtl="0">
              <a:lnSpc>
                <a:spcPct val="150000"/>
              </a:lnSpc>
              <a:spcBef>
                <a:spcPts val="1800"/>
              </a:spcBef>
              <a:spcAft>
                <a:spcPts val="0"/>
              </a:spcAft>
              <a:buClr>
                <a:schemeClr val="dk1"/>
              </a:buClr>
              <a:buSzPts val="2400"/>
              <a:buFont typeface="Noto Sans Symbols"/>
              <a:buChar char="▪"/>
            </a:pPr>
            <a:r>
              <a:rPr lang="en-US" sz="2400"/>
              <a:t>We don’t know what we don’t know.</a:t>
            </a:r>
            <a:endParaRPr sz="2400"/>
          </a:p>
          <a:p>
            <a:pPr marL="685800" lvl="1" indent="-228600" algn="l" rtl="0">
              <a:lnSpc>
                <a:spcPct val="150000"/>
              </a:lnSpc>
              <a:spcBef>
                <a:spcPts val="1800"/>
              </a:spcBef>
              <a:spcAft>
                <a:spcPts val="0"/>
              </a:spcAft>
              <a:buClr>
                <a:schemeClr val="dk1"/>
              </a:buClr>
              <a:buSzPts val="1800"/>
              <a:buChar char="▪"/>
            </a:pPr>
            <a:r>
              <a:rPr lang="en-US" sz="1800"/>
              <a:t>Respect the experiences of others.</a:t>
            </a:r>
            <a:endParaRPr sz="1800"/>
          </a:p>
          <a:p>
            <a:pPr marL="685800" lvl="1" indent="-228600" algn="l" rtl="0">
              <a:lnSpc>
                <a:spcPct val="150000"/>
              </a:lnSpc>
              <a:spcBef>
                <a:spcPts val="1800"/>
              </a:spcBef>
              <a:spcAft>
                <a:spcPts val="0"/>
              </a:spcAft>
              <a:buSzPts val="1800"/>
              <a:buChar char="▪"/>
            </a:pPr>
            <a:r>
              <a:rPr lang="en-US" sz="1800"/>
              <a:t>Opportunity for growth and learning.</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sp>
        <p:nvSpPr>
          <p:cNvPr id="114" name="Google Shape;114;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208280" y="202565"/>
            <a:ext cx="1198372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dirty="0"/>
              <a:t>Additional U-M Links to Accessibility Resources</a:t>
            </a:r>
            <a:endParaRPr sz="2000" dirty="0"/>
          </a:p>
        </p:txBody>
      </p:sp>
      <p:sp>
        <p:nvSpPr>
          <p:cNvPr id="324" name="Google Shape;324;p38"/>
          <p:cNvSpPr txBox="1">
            <a:spLocks noGrp="1"/>
          </p:cNvSpPr>
          <p:nvPr>
            <p:ph type="body" idx="1"/>
          </p:nvPr>
        </p:nvSpPr>
        <p:spPr>
          <a:xfrm>
            <a:off x="208275" y="1706835"/>
            <a:ext cx="11484300" cy="4606416"/>
          </a:xfrm>
          <a:prstGeom prst="rect">
            <a:avLst/>
          </a:prstGeom>
          <a:noFill/>
          <a:ln>
            <a:noFill/>
          </a:ln>
        </p:spPr>
        <p:txBody>
          <a:bodyPr spcFirstLastPara="1" wrap="square" lIns="91425" tIns="45700" rIns="91425" bIns="45700" anchor="t" anchorCtr="0">
            <a:noAutofit/>
          </a:bodyPr>
          <a:lstStyle/>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tx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Videoconferencing Tool Comparison</a:t>
            </a:r>
            <a:endParaRPr lang="en-US" sz="2000" b="0" dirty="0">
              <a:solidFill>
                <a:schemeClr val="tx1"/>
              </a:solidFill>
              <a:latin typeface="Verdana"/>
              <a:ea typeface="Verdana"/>
              <a:cs typeface="Verdana"/>
              <a:sym typeface="Verdana"/>
            </a:endParaRPr>
          </a:p>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tx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Videoconferencing Accessibility</a:t>
            </a:r>
            <a:r>
              <a:rPr lang="en-US" sz="2000" b="0" dirty="0">
                <a:solidFill>
                  <a:schemeClr val="tx1"/>
                </a:solidFill>
                <a:latin typeface="Verdana"/>
                <a:ea typeface="Verdana"/>
                <a:cs typeface="Verdana"/>
                <a:sym typeface="Verdana"/>
              </a:rPr>
              <a:t> </a:t>
            </a:r>
          </a:p>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tx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Meetings &amp; Events Best Practices</a:t>
            </a:r>
            <a:r>
              <a:rPr lang="en-US" sz="2000" b="0" dirty="0">
                <a:solidFill>
                  <a:schemeClr val="tx1"/>
                </a:solidFill>
                <a:latin typeface="Verdana"/>
                <a:ea typeface="Verdana"/>
                <a:cs typeface="Verdana"/>
                <a:sym typeface="Verdana"/>
              </a:rPr>
              <a:t> </a:t>
            </a:r>
          </a:p>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tx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Hybrid Meeting Best Practices</a:t>
            </a:r>
            <a:endParaRPr lang="en-US" sz="2000" b="0" dirty="0">
              <a:solidFill>
                <a:schemeClr val="tx1"/>
              </a:solidFill>
              <a:latin typeface="Verdana"/>
              <a:ea typeface="Verdana"/>
              <a:cs typeface="Verdana"/>
              <a:sym typeface="Verdana"/>
            </a:endParaRPr>
          </a:p>
          <a:p>
            <a:pPr marL="457200" lvl="0" indent="-449072" algn="l" rtl="0">
              <a:lnSpc>
                <a:spcPct val="170000"/>
              </a:lnSpc>
              <a:spcBef>
                <a:spcPts val="600"/>
              </a:spcBef>
              <a:spcAft>
                <a:spcPts val="0"/>
              </a:spcAft>
              <a:buClr>
                <a:schemeClr val="dk1"/>
              </a:buClr>
              <a:buSzPct val="100000"/>
              <a:buFont typeface="Noto Sans Symbols"/>
              <a:buChar char="▪"/>
            </a:pPr>
            <a:r>
              <a:rPr lang="en-US" sz="2000" b="0" dirty="0">
                <a:solidFill>
                  <a:schemeClr val="tx1"/>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Getting Started With Automated Captions in Zoom</a:t>
            </a:r>
            <a:r>
              <a:rPr lang="en-US" sz="2000" b="0" dirty="0">
                <a:solidFill>
                  <a:schemeClr val="tx1"/>
                </a:solidFill>
                <a:latin typeface="Verdana"/>
                <a:ea typeface="Verdana"/>
                <a:cs typeface="Verdana"/>
                <a:sym typeface="Verdana"/>
              </a:rPr>
              <a:t> </a:t>
            </a:r>
          </a:p>
          <a:p>
            <a:pPr marL="457200" lvl="0" indent="-449072" algn="l" rtl="0">
              <a:lnSpc>
                <a:spcPct val="170000"/>
              </a:lnSpc>
              <a:spcBef>
                <a:spcPts val="600"/>
              </a:spcBef>
              <a:spcAft>
                <a:spcPts val="0"/>
              </a:spcAft>
              <a:buClr>
                <a:schemeClr val="dk1"/>
              </a:buClr>
              <a:buSzPct val="100000"/>
              <a:buFont typeface="Noto Sans Symbols"/>
              <a:buChar char="▪"/>
            </a:pPr>
            <a:r>
              <a:rPr lang="en-US" sz="2000" b="0" i="0" dirty="0">
                <a:solidFill>
                  <a:schemeClr val="tx1"/>
                </a:solidFill>
                <a:effectLst/>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U-M Live Event Stream</a:t>
            </a:r>
            <a:r>
              <a:rPr lang="en-US" sz="2000" b="0" i="0" dirty="0">
                <a:solidFill>
                  <a:schemeClr val="tx1"/>
                </a:solidFill>
                <a:effectLst/>
                <a:latin typeface="Verdana" panose="020B0604030504040204" pitchFamily="34" charset="0"/>
                <a:ea typeface="Verdana" panose="020B0604030504040204" pitchFamily="34" charset="0"/>
              </a:rPr>
              <a:t> </a:t>
            </a:r>
          </a:p>
          <a:p>
            <a:pPr marL="457200" lvl="0" indent="-449072" algn="l" rtl="0">
              <a:lnSpc>
                <a:spcPct val="170000"/>
              </a:lnSpc>
              <a:spcBef>
                <a:spcPts val="600"/>
              </a:spcBef>
              <a:spcAft>
                <a:spcPts val="0"/>
              </a:spcAft>
              <a:buClr>
                <a:schemeClr val="dk1"/>
              </a:buClr>
              <a:buSzPct val="100000"/>
              <a:buFont typeface="Noto Sans Symbols"/>
              <a:buChar char="▪"/>
            </a:pPr>
            <a:r>
              <a:rPr lang="en-US" sz="2000" u="sng" dirty="0">
                <a:solidFill>
                  <a:schemeClr val="tx1"/>
                </a:solidFill>
                <a:latin typeface="Verdana" panose="020B0604030504040204" pitchFamily="34" charset="0"/>
                <a:ea typeface="Verdana" panose="020B0604030504040204" pitchFamily="34" charset="0"/>
                <a:cs typeface="Arial"/>
                <a:sym typeface="Arial"/>
                <a:hlinkClick r:id="rId9">
                  <a:extLst>
                    <a:ext uri="{A12FA001-AC4F-418D-AE19-62706E023703}">
                      <ahyp:hlinkClr xmlns:ahyp="http://schemas.microsoft.com/office/drawing/2018/hyperlinkcolor" val="tx"/>
                    </a:ext>
                  </a:extLst>
                </a:hlinkClick>
              </a:rPr>
              <a:t>Vice President for Communications Webpage on Accessibility: Brand and Visual Identity</a:t>
            </a:r>
            <a:endParaRPr lang="en-US" sz="2000" dirty="0">
              <a:solidFill>
                <a:schemeClr val="tx1"/>
              </a:solidFill>
              <a:latin typeface="Verdana" panose="020B0604030504040204" pitchFamily="34" charset="0"/>
              <a:ea typeface="Verdana" panose="020B0604030504040204" pitchFamily="34" charset="0"/>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dirty="0"/>
              <a:t>Disability Equity Office</a:t>
            </a:r>
            <a:endParaRPr dirty="0"/>
          </a:p>
        </p:txBody>
      </p:sp>
      <p:sp>
        <p:nvSpPr>
          <p:cNvPr id="120" name="Google Shape;12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
          <a:extLst>
            <a:ext uri="{FF2B5EF4-FFF2-40B4-BE49-F238E27FC236}">
              <a16:creationId xmlns:a16="http://schemas.microsoft.com/office/drawing/2014/main" id="{A8066FF7-DC71-E5C8-28FA-CA223A780FDA}"/>
            </a:ext>
          </a:extLst>
        </p:cNvPr>
        <p:cNvGrpSpPr/>
        <p:nvPr/>
      </p:nvGrpSpPr>
      <p:grpSpPr>
        <a:xfrm>
          <a:off x="0" y="0"/>
          <a:ext cx="0" cy="0"/>
          <a:chOff x="0" y="0"/>
          <a:chExt cx="0" cy="0"/>
        </a:xfrm>
      </p:grpSpPr>
      <p:sp>
        <p:nvSpPr>
          <p:cNvPr id="57" name="Google Shape;57;g31edf3516e0_0_43">
            <a:extLst>
              <a:ext uri="{FF2B5EF4-FFF2-40B4-BE49-F238E27FC236}">
                <a16:creationId xmlns:a16="http://schemas.microsoft.com/office/drawing/2014/main" id="{4FCEE28E-B7DC-C95B-72FD-330CDD86E93E}"/>
              </a:ext>
            </a:extLst>
          </p:cNvPr>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dirty="0"/>
              <a:t>Happening @ Michigan (Again)</a:t>
            </a:r>
            <a:endParaRPr dirty="0"/>
          </a:p>
        </p:txBody>
      </p:sp>
      <p:sp>
        <p:nvSpPr>
          <p:cNvPr id="58" name="Google Shape;58;g31edf3516e0_0_43">
            <a:extLst>
              <a:ext uri="{FF2B5EF4-FFF2-40B4-BE49-F238E27FC236}">
                <a16:creationId xmlns:a16="http://schemas.microsoft.com/office/drawing/2014/main" id="{491907FC-5826-8CD8-43B6-6E3191B871E7}"/>
              </a:ext>
            </a:extLst>
          </p:cNvPr>
          <p:cNvSpPr txBox="1">
            <a:spLocks noGrp="1"/>
          </p:cNvSpPr>
          <p:nvPr>
            <p:ph type="body" idx="1"/>
          </p:nvPr>
        </p:nvSpPr>
        <p:spPr>
          <a:xfrm>
            <a:off x="602138" y="2098726"/>
            <a:ext cx="6387804" cy="3955792"/>
          </a:xfrm>
          <a:prstGeom prst="rect">
            <a:avLst/>
          </a:prstGeom>
          <a:noFill/>
          <a:ln>
            <a:noFill/>
          </a:ln>
        </p:spPr>
        <p:txBody>
          <a:bodyPr spcFirstLastPara="1" wrap="square" lIns="91425" tIns="45700" rIns="91425" bIns="45700" anchor="t" anchorCtr="0">
            <a:noAutofit/>
          </a:bodyPr>
          <a:lstStyle/>
          <a:p>
            <a:pPr marL="50800" indent="0">
              <a:lnSpc>
                <a:spcPct val="170000"/>
              </a:lnSpc>
              <a:spcAft>
                <a:spcPts val="1200"/>
              </a:spcAft>
              <a:buNone/>
            </a:pPr>
            <a:r>
              <a:rPr lang="en-US" sz="2500" dirty="0"/>
              <a:t>Check out the Disability Equity Office’s upcoming presentations and interactive workshops by scanning this QR code or by visiting the </a:t>
            </a:r>
            <a:r>
              <a:rPr lang="en-US" sz="2500" u="sng" dirty="0">
                <a:solidFill>
                  <a:srgbClr val="00274C"/>
                </a:solidFill>
                <a:hlinkClick r:id="rId3">
                  <a:extLst>
                    <a:ext uri="{A12FA001-AC4F-418D-AE19-62706E023703}">
                      <ahyp:hlinkClr xmlns:ahyp="http://schemas.microsoft.com/office/drawing/2018/hyperlinkcolor" val="tx"/>
                    </a:ext>
                  </a:extLst>
                </a:hlinkClick>
              </a:rPr>
              <a:t>upcoming events page</a:t>
            </a:r>
            <a:r>
              <a:rPr lang="en-US" sz="2500" dirty="0">
                <a:solidFill>
                  <a:srgbClr val="00274C"/>
                </a:solidFill>
              </a:rPr>
              <a:t>! </a:t>
            </a:r>
          </a:p>
          <a:p>
            <a:pPr marL="50800" lvl="0" indent="0" algn="l" rtl="0">
              <a:lnSpc>
                <a:spcPct val="170000"/>
              </a:lnSpc>
              <a:spcBef>
                <a:spcPts val="0"/>
              </a:spcBef>
              <a:spcAft>
                <a:spcPts val="0"/>
              </a:spcAft>
              <a:buSzPts val="2800"/>
              <a:buNone/>
            </a:pPr>
            <a:endParaRPr sz="2600" dirty="0">
              <a:solidFill>
                <a:srgbClr val="00274C"/>
              </a:solidFill>
            </a:endParaRPr>
          </a:p>
        </p:txBody>
      </p:sp>
      <p:pic>
        <p:nvPicPr>
          <p:cNvPr id="59" name="Google Shape;59;g31edf3516e0_0_43" descr="QR code to the Disability Equity Office Happening @ Michigan page">
            <a:extLst>
              <a:ext uri="{FF2B5EF4-FFF2-40B4-BE49-F238E27FC236}">
                <a16:creationId xmlns:a16="http://schemas.microsoft.com/office/drawing/2014/main" id="{B595F966-8EB8-33F0-D000-0E2BAF52830E}"/>
              </a:ext>
            </a:extLst>
          </p:cNvPr>
          <p:cNvPicPr preferRelativeResize="0"/>
          <p:nvPr/>
        </p:nvPicPr>
        <p:blipFill rotWithShape="1">
          <a:blip r:embed="rId4">
            <a:alphaModFix/>
          </a:blip>
          <a:srcRect l="6431" t="6836" r="5702" b="6515"/>
          <a:stretch/>
        </p:blipFill>
        <p:spPr>
          <a:xfrm>
            <a:off x="7455050" y="2098726"/>
            <a:ext cx="4134812" cy="3807221"/>
          </a:xfrm>
          <a:prstGeom prst="rect">
            <a:avLst/>
          </a:prstGeom>
          <a:noFill/>
          <a:ln>
            <a:noFill/>
          </a:ln>
        </p:spPr>
      </p:pic>
    </p:spTree>
    <p:extLst>
      <p:ext uri="{BB962C8B-B14F-4D97-AF65-F5344CB8AC3E}">
        <p14:creationId xmlns:p14="http://schemas.microsoft.com/office/powerpoint/2010/main" val="2136487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127" name="Google Shape;127;p7"/>
          <p:cNvSpPr txBox="1">
            <a:spLocks noGrp="1"/>
          </p:cNvSpPr>
          <p:nvPr>
            <p:ph type="body" idx="1"/>
          </p:nvPr>
        </p:nvSpPr>
        <p:spPr>
          <a:xfrm>
            <a:off x="247649" y="1857374"/>
            <a:ext cx="3895725" cy="4533809"/>
          </a:xfrm>
          <a:prstGeom prst="rect">
            <a:avLst/>
          </a:prstGeom>
          <a:noFill/>
          <a:ln>
            <a:noFill/>
          </a:ln>
        </p:spPr>
        <p:txBody>
          <a:bodyPr spcFirstLastPara="1" wrap="square" lIns="91425" tIns="45700" rIns="91425" bIns="45700" anchor="t" anchorCtr="0">
            <a:normAutofit lnSpcReduction="10000"/>
          </a:bodyPr>
          <a:lstStyle/>
          <a:p>
            <a:pPr marL="0" lvl="0" indent="0" algn="l" rtl="0">
              <a:spcAft>
                <a:spcPts val="60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ADA Initial Contact Form</a:t>
            </a:r>
            <a:r>
              <a:rPr lang="en-US" dirty="0">
                <a:solidFill>
                  <a:srgbClr val="00274C"/>
                </a:solidFill>
              </a:rPr>
              <a:t> </a:t>
            </a:r>
            <a:r>
              <a:rPr lang="en-US" dirty="0"/>
              <a:t>to request:</a:t>
            </a:r>
            <a:endParaRPr dirty="0"/>
          </a:p>
          <a:p>
            <a:pPr marL="285750" lvl="0" indent="-285750" algn="l" rtl="0">
              <a:spcAft>
                <a:spcPts val="600"/>
              </a:spcAft>
              <a:buClr>
                <a:schemeClr val="dk1"/>
              </a:buClr>
              <a:buSzPts val="1600"/>
              <a:buFont typeface="Noto Sans Symbols"/>
              <a:buChar char="▪"/>
            </a:pPr>
            <a:r>
              <a:rPr lang="en-US" dirty="0"/>
              <a:t>Workplace accommodation</a:t>
            </a:r>
            <a:endParaRPr dirty="0"/>
          </a:p>
          <a:p>
            <a:pPr marL="285750" lvl="0" indent="-285750" algn="l" rtl="0">
              <a:spcAft>
                <a:spcPts val="600"/>
              </a:spcAft>
              <a:buClr>
                <a:schemeClr val="dk1"/>
              </a:buClr>
              <a:buSzPts val="1600"/>
              <a:buFont typeface="Noto Sans Symbols"/>
              <a:buChar char="▪"/>
            </a:pPr>
            <a:r>
              <a:rPr lang="en-US" dirty="0"/>
              <a:t>Hiring process accommodation</a:t>
            </a:r>
            <a:endParaRPr dirty="0"/>
          </a:p>
          <a:p>
            <a:pPr marL="285750" lvl="0" indent="-285750" algn="l" rtl="0">
              <a:spcAft>
                <a:spcPts val="600"/>
              </a:spcAft>
              <a:buClr>
                <a:schemeClr val="dk1"/>
              </a:buClr>
              <a:buSzPts val="1600"/>
              <a:buFont typeface="Noto Sans Symbols"/>
              <a:buChar char="▪"/>
            </a:pPr>
            <a:r>
              <a:rPr lang="en-US" dirty="0"/>
              <a:t>Consultation with the Disability Equity Office staff</a:t>
            </a:r>
            <a:endParaRPr dirty="0"/>
          </a:p>
          <a:p>
            <a:pPr marL="285750" lvl="0" indent="-285750" algn="l" rtl="0">
              <a:spcAft>
                <a:spcPts val="600"/>
              </a:spcAft>
              <a:buClr>
                <a:schemeClr val="dk1"/>
              </a:buClr>
              <a:buSzPts val="1600"/>
              <a:buFont typeface="Noto Sans Symbols"/>
              <a:buChar char="▪"/>
            </a:pPr>
            <a:r>
              <a:rPr lang="en-US" dirty="0"/>
              <a:t>ASL or CART services</a:t>
            </a:r>
            <a:endParaRPr dirty="0"/>
          </a:p>
          <a:p>
            <a:pPr marL="285750" lvl="0" indent="-285750" algn="l" rtl="0">
              <a:spcAft>
                <a:spcPts val="600"/>
              </a:spcAft>
              <a:buClr>
                <a:schemeClr val="dk1"/>
              </a:buClr>
              <a:buSzPts val="1600"/>
              <a:buFont typeface="Noto Sans Symbols"/>
              <a:buChar char="▪"/>
            </a:pPr>
            <a:r>
              <a:rPr lang="en-US" dirty="0"/>
              <a:t>Digital accessibility review or consultation</a:t>
            </a:r>
            <a:endParaRPr dirty="0"/>
          </a:p>
          <a:p>
            <a:pPr marL="285750" lvl="0" indent="-285750" algn="l" rtl="0">
              <a:spcAft>
                <a:spcPts val="600"/>
              </a:spcAft>
              <a:buClr>
                <a:schemeClr val="dk1"/>
              </a:buClr>
              <a:buSzPts val="1600"/>
              <a:buFont typeface="Noto Sans Symbols"/>
              <a:buChar char="▪"/>
            </a:pPr>
            <a:r>
              <a:rPr lang="en-US" dirty="0"/>
              <a:t>Stadium seatback accommodations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128" name="Google Shape;128;p7"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35" name="Google Shape;135;p9"/>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Aft>
                <a:spcPts val="60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dirty="0">
                <a:solidFill>
                  <a:srgbClr val="00274C"/>
                </a:solidFill>
              </a:rPr>
              <a:t> </a:t>
            </a:r>
            <a:r>
              <a:rPr lang="en-US" dirty="0"/>
              <a:t>to request training for your department or group. Topics include:</a:t>
            </a:r>
            <a:endParaRPr dirty="0"/>
          </a:p>
          <a:p>
            <a:pPr marL="285750" lvl="0" indent="-285750" algn="l" rtl="0">
              <a:spcAft>
                <a:spcPts val="600"/>
              </a:spcAft>
              <a:buClr>
                <a:schemeClr val="dk1"/>
              </a:buClr>
              <a:buSzPts val="1600"/>
              <a:buFont typeface="Noto Sans Symbols"/>
              <a:buChar char="▪"/>
            </a:pPr>
            <a:r>
              <a:rPr lang="en-US" dirty="0"/>
              <a:t>Ableism Awareness</a:t>
            </a:r>
            <a:endParaRPr dirty="0"/>
          </a:p>
          <a:p>
            <a:pPr marL="285750" lvl="0" indent="-285750" algn="l" rtl="0">
              <a:spcAft>
                <a:spcPts val="600"/>
              </a:spcAft>
              <a:buClr>
                <a:schemeClr val="dk1"/>
              </a:buClr>
              <a:buSzPts val="1600"/>
              <a:buFont typeface="Noto Sans Symbols"/>
              <a:buChar char="▪"/>
            </a:pPr>
            <a:r>
              <a:rPr lang="en-US" dirty="0"/>
              <a:t>Creating Accessible Digital Documents</a:t>
            </a:r>
            <a:endParaRPr dirty="0"/>
          </a:p>
          <a:p>
            <a:pPr marL="285750" lvl="0" indent="-285750" algn="l" rtl="0">
              <a:spcAft>
                <a:spcPts val="600"/>
              </a:spcAft>
              <a:buClr>
                <a:schemeClr val="dk1"/>
              </a:buClr>
              <a:buSzPts val="1600"/>
              <a:buFont typeface="Noto Sans Symbols"/>
              <a:buChar char="▪"/>
            </a:pPr>
            <a:r>
              <a:rPr lang="en-US" dirty="0"/>
              <a:t>Creating Inclusive Environments</a:t>
            </a:r>
            <a:endParaRPr dirty="0"/>
          </a:p>
          <a:p>
            <a:pPr marL="285750" lvl="0" indent="-285750" algn="l" rtl="0">
              <a:spcAft>
                <a:spcPts val="600"/>
              </a:spcAft>
              <a:buClr>
                <a:schemeClr val="dk1"/>
              </a:buClr>
              <a:buSzPts val="1600"/>
              <a:buFont typeface="Noto Sans Symbols"/>
              <a:buChar char="▪"/>
            </a:pPr>
            <a:r>
              <a:rPr lang="en-US" dirty="0"/>
              <a:t>Disability Awareness</a:t>
            </a:r>
            <a:endParaRPr dirty="0"/>
          </a:p>
          <a:p>
            <a:pPr marL="285750" lvl="0" indent="-285750" algn="l" rtl="0">
              <a:spcAft>
                <a:spcPts val="600"/>
              </a:spcAft>
              <a:buClr>
                <a:schemeClr val="dk1"/>
              </a:buClr>
              <a:buSzPts val="1600"/>
              <a:buFont typeface="Noto Sans Symbols"/>
              <a:buChar char="▪"/>
            </a:pPr>
            <a:r>
              <a:rPr lang="en-US" dirty="0"/>
              <a:t>Reasonable Accommodations and the Interactive Process</a:t>
            </a:r>
            <a:endParaRPr dirty="0"/>
          </a:p>
          <a:p>
            <a:pPr marL="285750" lvl="0" indent="-285750" algn="l" rtl="0">
              <a:spcAft>
                <a:spcPts val="600"/>
              </a:spcAft>
              <a:buClr>
                <a:schemeClr val="dk1"/>
              </a:buClr>
              <a:buSzPts val="1600"/>
              <a:buFont typeface="Noto Sans Symbols"/>
              <a:buChar char="▪"/>
            </a:pPr>
            <a:r>
              <a:rPr lang="en-US" dirty="0"/>
              <a:t>Service Animals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3" name="Picture 2" descr="Screenshot of the Request Training and Report Barriers Form">
            <a:extLst>
              <a:ext uri="{FF2B5EF4-FFF2-40B4-BE49-F238E27FC236}">
                <a16:creationId xmlns:a16="http://schemas.microsoft.com/office/drawing/2014/main" id="{239E7F26-05FD-C5AE-D655-073CC514232A}"/>
              </a:ext>
            </a:extLst>
          </p:cNvPr>
          <p:cNvPicPr>
            <a:picLocks noChangeAspect="1"/>
          </p:cNvPicPr>
          <p:nvPr/>
        </p:nvPicPr>
        <p:blipFill>
          <a:blip r:embed="rId4"/>
          <a:stretch>
            <a:fillRect/>
          </a:stretch>
        </p:blipFill>
        <p:spPr>
          <a:xfrm>
            <a:off x="4400550" y="1718206"/>
            <a:ext cx="7695304" cy="434952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42" name="Google Shape;142;p10"/>
          <p:cNvSpPr txBox="1">
            <a:spLocks noGrp="1"/>
          </p:cNvSpPr>
          <p:nvPr>
            <p:ph type="body" idx="1"/>
          </p:nvPr>
        </p:nvSpPr>
        <p:spPr>
          <a:xfrm>
            <a:off x="194548" y="2057400"/>
            <a:ext cx="4215527" cy="4333784"/>
          </a:xfrm>
          <a:prstGeom prst="rect">
            <a:avLst/>
          </a:prstGeom>
          <a:noFill/>
          <a:ln>
            <a:noFill/>
          </a:ln>
        </p:spPr>
        <p:txBody>
          <a:bodyPr spcFirstLastPara="1" wrap="square" lIns="91425" tIns="45700" rIns="91425" bIns="45700" anchor="t" anchorCtr="0">
            <a:normAutofit/>
          </a:bodyPr>
          <a:lstStyle/>
          <a:p>
            <a:pPr marL="0" lvl="0" indent="0" algn="l" rtl="0">
              <a:spcAft>
                <a:spcPts val="60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dirty="0">
                <a:solidFill>
                  <a:srgbClr val="00274C"/>
                </a:solidFill>
              </a:rPr>
              <a:t> </a:t>
            </a:r>
            <a:r>
              <a:rPr lang="en-US" dirty="0"/>
              <a:t>to report physical or digital barriers to access</a:t>
            </a:r>
            <a:endParaRPr dirty="0"/>
          </a:p>
          <a:p>
            <a:pPr marL="0" lvl="0" indent="0" algn="l" rtl="0">
              <a:spcAft>
                <a:spcPts val="600"/>
              </a:spcAft>
              <a:buClr>
                <a:schemeClr val="dk1"/>
              </a:buClr>
              <a:buSzPts val="1600"/>
              <a:buNone/>
            </a:pPr>
            <a:r>
              <a:rPr lang="en-US" dirty="0"/>
              <a:t>Examples:</a:t>
            </a:r>
            <a:endParaRPr dirty="0"/>
          </a:p>
          <a:p>
            <a:pPr marL="285750" lvl="0" indent="-285750" algn="l" rtl="0">
              <a:spcAft>
                <a:spcPts val="600"/>
              </a:spcAft>
              <a:buClr>
                <a:schemeClr val="dk1"/>
              </a:buClr>
              <a:buSzPts val="1600"/>
              <a:buFont typeface="Noto Sans Symbols"/>
              <a:buChar char="▪"/>
            </a:pPr>
            <a:r>
              <a:rPr lang="en-US" dirty="0"/>
              <a:t>Inoperable door openers or elevators</a:t>
            </a:r>
            <a:endParaRPr dirty="0"/>
          </a:p>
          <a:p>
            <a:pPr marL="285750" lvl="0" indent="-285750" algn="l" rtl="0">
              <a:spcAft>
                <a:spcPts val="600"/>
              </a:spcAft>
              <a:buClr>
                <a:schemeClr val="dk1"/>
              </a:buClr>
              <a:buSzPts val="1600"/>
              <a:buFont typeface="Noto Sans Symbols"/>
              <a:buChar char="▪"/>
            </a:pPr>
            <a:r>
              <a:rPr lang="en-US" dirty="0"/>
              <a:t>Cracked pavement causing tripping hazards</a:t>
            </a:r>
            <a:endParaRPr dirty="0"/>
          </a:p>
          <a:p>
            <a:pPr marL="285750" lvl="0" indent="-285750" algn="l" rtl="0">
              <a:spcAft>
                <a:spcPts val="600"/>
              </a:spcAft>
              <a:buClr>
                <a:schemeClr val="dk1"/>
              </a:buClr>
              <a:buSzPts val="1600"/>
              <a:buFont typeface="Noto Sans Symbols"/>
              <a:buChar char="▪"/>
            </a:pPr>
            <a:r>
              <a:rPr lang="en-US" dirty="0"/>
              <a:t>Inaccessible software or documents</a:t>
            </a:r>
            <a:endParaRPr dirty="0"/>
          </a:p>
        </p:txBody>
      </p:sp>
      <p:pic>
        <p:nvPicPr>
          <p:cNvPr id="4" name="Picture 3" descr="Screenshot of the Request Training and Report Barriers Form">
            <a:extLst>
              <a:ext uri="{FF2B5EF4-FFF2-40B4-BE49-F238E27FC236}">
                <a16:creationId xmlns:a16="http://schemas.microsoft.com/office/drawing/2014/main" id="{D384DDED-486F-90C4-B659-A01AE0EF3B87}"/>
              </a:ext>
            </a:extLst>
          </p:cNvPr>
          <p:cNvPicPr>
            <a:picLocks noChangeAspect="1"/>
          </p:cNvPicPr>
          <p:nvPr/>
        </p:nvPicPr>
        <p:blipFill>
          <a:blip r:embed="rId4"/>
          <a:stretch>
            <a:fillRect/>
          </a:stretch>
        </p:blipFill>
        <p:spPr>
          <a:xfrm>
            <a:off x="4400550" y="1718206"/>
            <a:ext cx="7695304" cy="434952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6AABF-1CEA-A86C-48F1-E5F555F7B03E}"/>
              </a:ext>
            </a:extLst>
          </p:cNvPr>
          <p:cNvSpPr>
            <a:spLocks noGrp="1"/>
          </p:cNvSpPr>
          <p:nvPr>
            <p:ph type="title"/>
          </p:nvPr>
        </p:nvSpPr>
        <p:spPr>
          <a:xfrm>
            <a:off x="157066" y="182562"/>
            <a:ext cx="11773165" cy="1325563"/>
          </a:xfrm>
        </p:spPr>
        <p:txBody>
          <a:bodyPr/>
          <a:lstStyle/>
          <a:p>
            <a:r>
              <a:rPr lang="en-US" dirty="0"/>
              <a:t>Voluntary Self-Identification of Disability</a:t>
            </a:r>
          </a:p>
        </p:txBody>
      </p:sp>
      <p:pic>
        <p:nvPicPr>
          <p:cNvPr id="12" name="Picture 11" descr="Screenshot of the voluntary self identification of disability form, explaining the use of the form, showing the definition of disability with examples, and asking an employee to check a box stating they have a disability, no not have a disability, or do not want to answer.">
            <a:extLst>
              <a:ext uri="{FF2B5EF4-FFF2-40B4-BE49-F238E27FC236}">
                <a16:creationId xmlns:a16="http://schemas.microsoft.com/office/drawing/2014/main" id="{1B90616F-D440-19B8-10B0-D81E530BE7A3}"/>
              </a:ext>
            </a:extLst>
          </p:cNvPr>
          <p:cNvPicPr>
            <a:picLocks noChangeAspect="1"/>
          </p:cNvPicPr>
          <p:nvPr/>
        </p:nvPicPr>
        <p:blipFill>
          <a:blip r:embed="rId3"/>
          <a:srcRect t="2593"/>
          <a:stretch/>
        </p:blipFill>
        <p:spPr>
          <a:xfrm>
            <a:off x="0" y="1559541"/>
            <a:ext cx="5439534" cy="5298459"/>
          </a:xfrm>
          <a:prstGeom prst="rect">
            <a:avLst/>
          </a:prstGeom>
        </p:spPr>
      </p:pic>
      <p:sp>
        <p:nvSpPr>
          <p:cNvPr id="6" name="Text Placeholder 5">
            <a:extLst>
              <a:ext uri="{FF2B5EF4-FFF2-40B4-BE49-F238E27FC236}">
                <a16:creationId xmlns:a16="http://schemas.microsoft.com/office/drawing/2014/main" id="{7276BB04-CE77-5B13-3EBB-64DF26785C94}"/>
              </a:ext>
            </a:extLst>
          </p:cNvPr>
          <p:cNvSpPr>
            <a:spLocks noGrp="1"/>
          </p:cNvSpPr>
          <p:nvPr>
            <p:ph type="body" idx="1"/>
          </p:nvPr>
        </p:nvSpPr>
        <p:spPr>
          <a:xfrm>
            <a:off x="5439534" y="1752952"/>
            <a:ext cx="6712792" cy="4171692"/>
          </a:xfrm>
        </p:spPr>
        <p:txBody>
          <a:bodyPr/>
          <a:lstStyle/>
          <a:p>
            <a:r>
              <a:rPr lang="en-US" dirty="0"/>
              <a:t>Update your information through </a:t>
            </a:r>
            <a:r>
              <a:rPr lang="en-US" dirty="0">
                <a:solidFill>
                  <a:srgbClr val="00274C"/>
                </a:solidFill>
                <a:hlinkClick r:id="rId4">
                  <a:extLst>
                    <a:ext uri="{A12FA001-AC4F-418D-AE19-62706E023703}">
                      <ahyp:hlinkClr xmlns:ahyp="http://schemas.microsoft.com/office/drawing/2018/hyperlinkcolor" val="tx"/>
                    </a:ext>
                  </a:extLst>
                </a:hlinkClick>
              </a:rPr>
              <a:t>Wolverine Access</a:t>
            </a:r>
            <a:endParaRPr lang="en-US" dirty="0">
              <a:solidFill>
                <a:srgbClr val="00274C"/>
              </a:solidFill>
            </a:endParaRPr>
          </a:p>
          <a:p>
            <a:r>
              <a:rPr lang="en-US" dirty="0">
                <a:solidFill>
                  <a:srgbClr val="00274C"/>
                </a:solidFill>
              </a:rPr>
              <a:t>Click on Employee Self Service</a:t>
            </a:r>
          </a:p>
          <a:p>
            <a:r>
              <a:rPr lang="en-US" dirty="0">
                <a:solidFill>
                  <a:srgbClr val="00274C"/>
                </a:solidFill>
              </a:rPr>
              <a:t>Go to Campus Personal Information</a:t>
            </a:r>
          </a:p>
          <a:p>
            <a:r>
              <a:rPr lang="en-US" dirty="0">
                <a:solidFill>
                  <a:srgbClr val="00274C"/>
                </a:solidFill>
              </a:rPr>
              <a:t>Select Disability Status</a:t>
            </a:r>
          </a:p>
        </p:txBody>
      </p:sp>
    </p:spTree>
    <p:extLst>
      <p:ext uri="{BB962C8B-B14F-4D97-AF65-F5344CB8AC3E}">
        <p14:creationId xmlns:p14="http://schemas.microsoft.com/office/powerpoint/2010/main" val="1571142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3"/>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More Learning Opportunities From DEO</a:t>
            </a:r>
            <a:endParaRPr dirty="0"/>
          </a:p>
        </p:txBody>
      </p:sp>
      <p:sp>
        <p:nvSpPr>
          <p:cNvPr id="149" name="Google Shape;149;p43"/>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dirty="0">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dirty="0">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dirty="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dirty="0">
                <a:solidFill>
                  <a:srgbClr val="00274C"/>
                </a:solidFill>
                <a:hlinkClick r:id="rId4">
                  <a:extLst>
                    <a:ext uri="{A12FA001-AC4F-418D-AE19-62706E023703}">
                      <ahyp:hlinkClr xmlns:ahyp="http://schemas.microsoft.com/office/drawing/2018/hyperlinkcolor" val="tx"/>
                    </a:ext>
                  </a:extLst>
                </a:hlinkClick>
              </a:rPr>
              <a:t>ECRT's YouTube Channel</a:t>
            </a:r>
            <a:endParaRPr sz="2300" b="0" i="0" dirty="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dirty="0">
                <a:solidFill>
                  <a:srgbClr val="00274C"/>
                </a:solidFill>
                <a:hlinkClick r:id="rId5">
                  <a:extLst>
                    <a:ext uri="{A12FA001-AC4F-418D-AE19-62706E023703}">
                      <ahyp:hlinkClr xmlns:ahyp="http://schemas.microsoft.com/office/drawing/2018/hyperlinkcolor" val="tx"/>
                    </a:ext>
                  </a:extLst>
                </a:hlinkClick>
              </a:rPr>
              <a:t>DEO's Happening @ Michigan event list</a:t>
            </a:r>
            <a:endParaRPr sz="2300" u="sng" dirty="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dirty="0">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lang="en-US" sz="2300" u="sng" dirty="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dirty="0">
                <a:solidFill>
                  <a:srgbClr val="00274C"/>
                </a:solidFill>
                <a:hlinkClick r:id="rId7">
                  <a:extLst>
                    <a:ext uri="{A12FA001-AC4F-418D-AE19-62706E023703}">
                      <ahyp:hlinkClr xmlns:ahyp="http://schemas.microsoft.com/office/drawing/2018/hyperlinkcolor" val="tx"/>
                    </a:ext>
                  </a:extLst>
                </a:hlinkClick>
              </a:rPr>
              <a:t>Sign up for the DEO Newsletter</a:t>
            </a:r>
            <a:endParaRPr sz="2300" dirty="0">
              <a:solidFill>
                <a:srgbClr val="00274C"/>
              </a:solidFill>
            </a:endParaRPr>
          </a:p>
        </p:txBody>
      </p:sp>
      <p:pic>
        <p:nvPicPr>
          <p:cNvPr id="150" name="Google Shape;150;p43" descr="A blue line drawing of a map with a magnifying glass and compass"/>
          <p:cNvPicPr preferRelativeResize="0"/>
          <p:nvPr/>
        </p:nvPicPr>
        <p:blipFill rotWithShape="1">
          <a:blip r:embed="rId8">
            <a:alphaModFix/>
          </a:blip>
          <a:srcRect/>
          <a:stretch/>
        </p:blipFill>
        <p:spPr>
          <a:xfrm>
            <a:off x="7653908" y="1817487"/>
            <a:ext cx="4131906" cy="413190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65cb7e5e46_2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Thank You </a:t>
            </a:r>
            <a:r>
              <a:rPr lang="en-US"/>
              <a:t>From DEO!</a:t>
            </a:r>
            <a:endParaRPr dirty="0"/>
          </a:p>
        </p:txBody>
      </p:sp>
      <p:pic>
        <p:nvPicPr>
          <p:cNvPr id="2" name="Picture 1" descr="ASL hands spelling DEO">
            <a:extLst>
              <a:ext uri="{FF2B5EF4-FFF2-40B4-BE49-F238E27FC236}">
                <a16:creationId xmlns:a16="http://schemas.microsoft.com/office/drawing/2014/main" id="{CD528B3A-0202-8C7B-87FC-2E4EF529665A}"/>
              </a:ext>
            </a:extLst>
          </p:cNvPr>
          <p:cNvPicPr>
            <a:picLocks noChangeAspect="1"/>
          </p:cNvPicPr>
          <p:nvPr/>
        </p:nvPicPr>
        <p:blipFill rotWithShape="1">
          <a:blip r:embed="rId3"/>
          <a:srcRect t="16332" b="28858"/>
          <a:stretch/>
        </p:blipFill>
        <p:spPr>
          <a:xfrm>
            <a:off x="2224224" y="1690825"/>
            <a:ext cx="7336077" cy="40208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7125C56D-2F29-DA21-3096-057521CB5C11}"/>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71BD1BE6-227E-2AEA-3F42-397D4EAC4F44}"/>
              </a:ext>
            </a:extLst>
          </p:cNvPr>
          <p:cNvSpPr txBox="1">
            <a:spLocks noGrp="1"/>
          </p:cNvSpPr>
          <p:nvPr>
            <p:ph type="title"/>
          </p:nvPr>
        </p:nvSpPr>
        <p:spPr>
          <a:xfrm>
            <a:off x="177800" y="1746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Accessible Event Planning, Part 1</a:t>
            </a:r>
            <a:endParaRPr dirty="0"/>
          </a:p>
        </p:txBody>
      </p:sp>
      <p:sp>
        <p:nvSpPr>
          <p:cNvPr id="108" name="Google Shape;108;p2">
            <a:extLst>
              <a:ext uri="{FF2B5EF4-FFF2-40B4-BE49-F238E27FC236}">
                <a16:creationId xmlns:a16="http://schemas.microsoft.com/office/drawing/2014/main" id="{E96C6F44-DBF3-B99F-CEA3-956BD876042B}"/>
              </a:ext>
            </a:extLst>
          </p:cNvPr>
          <p:cNvSpPr txBox="1">
            <a:spLocks noGrp="1"/>
          </p:cNvSpPr>
          <p:nvPr>
            <p:ph type="body" idx="1"/>
          </p:nvPr>
        </p:nvSpPr>
        <p:spPr>
          <a:xfrm>
            <a:off x="464360" y="1697406"/>
            <a:ext cx="5085782" cy="5039400"/>
          </a:xfrm>
          <a:prstGeom prst="rect">
            <a:avLst/>
          </a:prstGeom>
          <a:noFill/>
          <a:ln>
            <a:noFill/>
          </a:ln>
        </p:spPr>
        <p:txBody>
          <a:bodyPr spcFirstLastPara="1" wrap="square" lIns="91425" tIns="45700" rIns="91425" bIns="45700" anchor="t" anchorCtr="0">
            <a:normAutofit/>
          </a:bodyPr>
          <a:lstStyle/>
          <a:p>
            <a:pPr marL="342900" indent="-342900">
              <a:lnSpc>
                <a:spcPct val="170000"/>
              </a:lnSpc>
              <a:spcBef>
                <a:spcPts val="600"/>
              </a:spcBef>
              <a:buSzPct val="100000"/>
            </a:pPr>
            <a:r>
              <a:rPr lang="en-US" sz="2150" dirty="0"/>
              <a:t>The previous workshop in this series emphasized accessible digital marketing and alt text. </a:t>
            </a:r>
          </a:p>
          <a:p>
            <a:pPr marL="342900" indent="-342900">
              <a:lnSpc>
                <a:spcPct val="170000"/>
              </a:lnSpc>
              <a:spcBef>
                <a:spcPts val="600"/>
              </a:spcBef>
              <a:buSzPct val="100000"/>
            </a:pPr>
            <a:r>
              <a:rPr lang="en-US" sz="2150" dirty="0"/>
              <a:t>If you are interested </a:t>
            </a:r>
            <a:r>
              <a:rPr lang="en-US" sz="2150" dirty="0">
                <a:solidFill>
                  <a:schemeClr val="tx1"/>
                </a:solidFill>
              </a:rPr>
              <a:t>in watching a recorded copy of this presentation, it has been made available on the </a:t>
            </a:r>
            <a:r>
              <a:rPr lang="en-US" sz="2150" dirty="0">
                <a:solidFill>
                  <a:schemeClr val="tx1"/>
                </a:solidFill>
                <a:hlinkClick r:id="rId3">
                  <a:extLst>
                    <a:ext uri="{A12FA001-AC4F-418D-AE19-62706E023703}">
                      <ahyp:hlinkClr xmlns:ahyp="http://schemas.microsoft.com/office/drawing/2018/hyperlinkcolor" val="tx"/>
                    </a:ext>
                  </a:extLst>
                </a:hlinkClick>
              </a:rPr>
              <a:t>Disability Equity Office's YouTube channel</a:t>
            </a:r>
            <a:r>
              <a:rPr lang="en-US" sz="2150" dirty="0">
                <a:solidFill>
                  <a:schemeClr val="tx1"/>
                </a:solidFill>
              </a:rPr>
              <a:t>. </a:t>
            </a:r>
          </a:p>
        </p:txBody>
      </p:sp>
      <p:sp>
        <p:nvSpPr>
          <p:cNvPr id="2" name="Google Shape;108;p2">
            <a:extLst>
              <a:ext uri="{FF2B5EF4-FFF2-40B4-BE49-F238E27FC236}">
                <a16:creationId xmlns:a16="http://schemas.microsoft.com/office/drawing/2014/main" id="{988F22E9-02DF-CED4-992B-550EFF7F7C2C}"/>
              </a:ext>
            </a:extLst>
          </p:cNvPr>
          <p:cNvSpPr txBox="1">
            <a:spLocks/>
          </p:cNvSpPr>
          <p:nvPr/>
        </p:nvSpPr>
        <p:spPr>
          <a:xfrm>
            <a:off x="5933872" y="1721469"/>
            <a:ext cx="6070060" cy="478712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50000"/>
              </a:lnSpc>
              <a:spcBef>
                <a:spcPts val="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600"/>
              </a:spcBef>
              <a:buSzPct val="100000"/>
              <a:buFont typeface="Noto Sans Symbols"/>
              <a:buNone/>
            </a:pPr>
            <a:r>
              <a:rPr lang="en-US" sz="2150" b="1" dirty="0"/>
              <a:t>Topics discussed in Part 1</a:t>
            </a:r>
            <a:r>
              <a:rPr lang="en-US" sz="2150" dirty="0"/>
              <a:t>:</a:t>
            </a:r>
          </a:p>
          <a:p>
            <a:pPr marL="228600" indent="-187166">
              <a:spcBef>
                <a:spcPts val="600"/>
              </a:spcBef>
              <a:buSzPct val="100000"/>
            </a:pPr>
            <a:r>
              <a:rPr lang="en-US" sz="1800" dirty="0"/>
              <a:t>Digital Accessibility </a:t>
            </a:r>
          </a:p>
          <a:p>
            <a:pPr marL="228600" indent="-187166">
              <a:spcBef>
                <a:spcPts val="600"/>
              </a:spcBef>
              <a:buSzPct val="100000"/>
            </a:pPr>
            <a:r>
              <a:rPr lang="en-US" sz="1800" dirty="0"/>
              <a:t>Effective Alt Texts for Digital Images</a:t>
            </a:r>
          </a:p>
          <a:p>
            <a:pPr marL="228600" indent="-187166">
              <a:spcBef>
                <a:spcPts val="600"/>
              </a:spcBef>
              <a:buSzPct val="100000"/>
            </a:pPr>
            <a:r>
              <a:rPr lang="en-US" sz="1800" dirty="0"/>
              <a:t>Alt Texts in Social Media and Marketing Materials</a:t>
            </a:r>
          </a:p>
          <a:p>
            <a:pPr marL="228600" indent="-187166">
              <a:spcBef>
                <a:spcPts val="600"/>
              </a:spcBef>
              <a:buSzPct val="100000"/>
            </a:pPr>
            <a:r>
              <a:rPr lang="en-US" sz="1800" dirty="0"/>
              <a:t>Alt Text Interactive Activity</a:t>
            </a:r>
          </a:p>
          <a:p>
            <a:pPr marL="228600" indent="-187166">
              <a:spcBef>
                <a:spcPts val="600"/>
              </a:spcBef>
              <a:buSzPct val="100000"/>
            </a:pPr>
            <a:r>
              <a:rPr lang="en-US" sz="1800" dirty="0"/>
              <a:t>Planning Accessible Events </a:t>
            </a:r>
          </a:p>
        </p:txBody>
      </p:sp>
    </p:spTree>
    <p:extLst>
      <p:ext uri="{BB962C8B-B14F-4D97-AF65-F5344CB8AC3E}">
        <p14:creationId xmlns:p14="http://schemas.microsoft.com/office/powerpoint/2010/main" val="350333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6"/>
          <p:cNvSpPr txBox="1">
            <a:spLocks noGrp="1"/>
          </p:cNvSpPr>
          <p:nvPr>
            <p:ph type="title"/>
          </p:nvPr>
        </p:nvSpPr>
        <p:spPr>
          <a:xfrm>
            <a:off x="637075" y="1746934"/>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General Guidelines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0"/>
          <p:cNvSpPr txBox="1">
            <a:spLocks noGrp="1"/>
          </p:cNvSpPr>
          <p:nvPr>
            <p:ph type="title"/>
          </p:nvPr>
        </p:nvSpPr>
        <p:spPr>
          <a:xfrm>
            <a:off x="190335" y="276225"/>
            <a:ext cx="113688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Access Changes the Environment</a:t>
            </a:r>
            <a:endParaRPr dirty="0"/>
          </a:p>
        </p:txBody>
      </p:sp>
      <p:pic>
        <p:nvPicPr>
          <p:cNvPr id="664" name="Google Shape;664;p50" descr="Individuals using strollers, pushing carts, using wheelchairs, and riding bicycles crossing a sidewalk to the roadway"/>
          <p:cNvPicPr preferRelativeResize="0"/>
          <p:nvPr/>
        </p:nvPicPr>
        <p:blipFill rotWithShape="1">
          <a:blip r:embed="rId3">
            <a:alphaModFix/>
          </a:blip>
          <a:srcRect/>
          <a:stretch/>
        </p:blipFill>
        <p:spPr>
          <a:xfrm>
            <a:off x="190336" y="1928003"/>
            <a:ext cx="5502144" cy="4666129"/>
          </a:xfrm>
          <a:prstGeom prst="rect">
            <a:avLst/>
          </a:prstGeom>
          <a:noFill/>
          <a:ln>
            <a:noFill/>
          </a:ln>
        </p:spPr>
      </p:pic>
      <p:sp>
        <p:nvSpPr>
          <p:cNvPr id="665" name="Google Shape;665;p50"/>
          <p:cNvSpPr txBox="1">
            <a:spLocks noGrp="1"/>
          </p:cNvSpPr>
          <p:nvPr>
            <p:ph type="body" idx="1"/>
          </p:nvPr>
        </p:nvSpPr>
        <p:spPr>
          <a:xfrm>
            <a:off x="5957046" y="1690688"/>
            <a:ext cx="5282453" cy="5078412"/>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100"/>
              <a:buFont typeface="Noto Sans Symbols"/>
              <a:buChar char="▪"/>
            </a:pPr>
            <a:r>
              <a:rPr lang="en-US" sz="2100" dirty="0"/>
              <a:t>Access reduces the need for modifications and accommodations.</a:t>
            </a:r>
            <a:endParaRPr sz="2100" dirty="0"/>
          </a:p>
          <a:p>
            <a:pPr marL="228600" lvl="0" indent="-228600" algn="l" rtl="0">
              <a:lnSpc>
                <a:spcPct val="150000"/>
              </a:lnSpc>
              <a:spcBef>
                <a:spcPts val="1800"/>
              </a:spcBef>
              <a:spcAft>
                <a:spcPts val="0"/>
              </a:spcAft>
              <a:buClr>
                <a:schemeClr val="dk1"/>
              </a:buClr>
              <a:buSzPts val="2100"/>
              <a:buFont typeface="Noto Sans Symbols"/>
              <a:buChar char="▪"/>
            </a:pPr>
            <a:r>
              <a:rPr lang="en-US" sz="2100" dirty="0"/>
              <a:t>Access reduces or removes structural access barriers.</a:t>
            </a:r>
            <a:endParaRPr sz="2100" dirty="0"/>
          </a:p>
          <a:p>
            <a:pPr marL="228600" lvl="0" indent="-228600" algn="l" rtl="0">
              <a:lnSpc>
                <a:spcPct val="150000"/>
              </a:lnSpc>
              <a:spcBef>
                <a:spcPts val="1800"/>
              </a:spcBef>
              <a:spcAft>
                <a:spcPts val="0"/>
              </a:spcAft>
              <a:buClr>
                <a:schemeClr val="dk1"/>
              </a:buClr>
              <a:buSzPts val="2100"/>
              <a:buFont typeface="Noto Sans Symbols"/>
              <a:buChar char="▪"/>
            </a:pPr>
            <a:r>
              <a:rPr lang="en-US" sz="2100" dirty="0"/>
              <a:t>Access tends to benefit everyone.</a:t>
            </a:r>
            <a:endParaRPr sz="2100" dirty="0"/>
          </a:p>
          <a:p>
            <a:pPr marL="228600" lvl="0" indent="-228600" algn="l" rtl="0">
              <a:lnSpc>
                <a:spcPct val="150000"/>
              </a:lnSpc>
              <a:spcBef>
                <a:spcPts val="1800"/>
              </a:spcBef>
              <a:spcAft>
                <a:spcPts val="0"/>
              </a:spcAft>
              <a:buClr>
                <a:schemeClr val="dk1"/>
              </a:buClr>
              <a:buSzPts val="2100"/>
              <a:buFont typeface="Noto Sans Symbols"/>
              <a:buChar char="▪"/>
            </a:pPr>
            <a:r>
              <a:rPr lang="en-US" sz="2100" dirty="0"/>
              <a:t>Access is proactive.</a:t>
            </a:r>
            <a:endParaRPr sz="2100" dirty="0"/>
          </a:p>
          <a:p>
            <a:pPr marL="228600" lvl="0" indent="-228600" algn="l" rtl="0">
              <a:lnSpc>
                <a:spcPct val="150000"/>
              </a:lnSpc>
              <a:spcBef>
                <a:spcPts val="1800"/>
              </a:spcBef>
              <a:spcAft>
                <a:spcPts val="0"/>
              </a:spcAft>
              <a:buClr>
                <a:schemeClr val="dk1"/>
              </a:buClr>
              <a:buSzPts val="2100"/>
              <a:buFont typeface="Noto Sans Symbols"/>
              <a:buChar char="▪"/>
            </a:pPr>
            <a:r>
              <a:rPr lang="en-US" sz="2100" dirty="0"/>
              <a:t>Accessibility is an aspect of inclusivity.</a:t>
            </a:r>
            <a:endParaRPr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64"/>
          <p:cNvSpPr txBox="1">
            <a:spLocks noGrp="1"/>
          </p:cNvSpPr>
          <p:nvPr>
            <p:ph type="title"/>
          </p:nvPr>
        </p:nvSpPr>
        <p:spPr>
          <a:xfrm>
            <a:off x="213049" y="169182"/>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Accessibility Is…</a:t>
            </a:r>
            <a:endParaRPr/>
          </a:p>
        </p:txBody>
      </p:sp>
      <p:sp>
        <p:nvSpPr>
          <p:cNvPr id="254" name="Google Shape;254;p64"/>
          <p:cNvSpPr txBox="1">
            <a:spLocks noGrp="1"/>
          </p:cNvSpPr>
          <p:nvPr>
            <p:ph type="body" idx="1"/>
          </p:nvPr>
        </p:nvSpPr>
        <p:spPr>
          <a:xfrm>
            <a:off x="144009" y="1690689"/>
            <a:ext cx="7593221" cy="4462686"/>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Font typeface="Noto Sans Symbols"/>
              <a:buChar char="▪"/>
            </a:pPr>
            <a:r>
              <a:rPr lang="en-US"/>
              <a:t>An ongoing and intentional process</a:t>
            </a:r>
            <a:endParaRPr/>
          </a:p>
          <a:p>
            <a:pPr marL="228600" lvl="0" indent="-228600" algn="l" rtl="0">
              <a:lnSpc>
                <a:spcPct val="150000"/>
              </a:lnSpc>
              <a:spcBef>
                <a:spcPts val="1800"/>
              </a:spcBef>
              <a:spcAft>
                <a:spcPts val="0"/>
              </a:spcAft>
              <a:buClr>
                <a:schemeClr val="dk1"/>
              </a:buClr>
              <a:buSzPts val="2800"/>
              <a:buFont typeface="Noto Sans Symbols"/>
              <a:buChar char="▪"/>
            </a:pPr>
            <a:r>
              <a:rPr lang="en-US"/>
              <a:t>Creating an equivalent, real-world user experience for all</a:t>
            </a:r>
            <a:endParaRPr/>
          </a:p>
          <a:p>
            <a:pPr marL="228600" lvl="0" indent="-228600" algn="l" rtl="0">
              <a:lnSpc>
                <a:spcPct val="150000"/>
              </a:lnSpc>
              <a:spcBef>
                <a:spcPts val="1800"/>
              </a:spcBef>
              <a:spcAft>
                <a:spcPts val="0"/>
              </a:spcAft>
              <a:buClr>
                <a:schemeClr val="dk1"/>
              </a:buClr>
              <a:buSzPts val="2800"/>
              <a:buFont typeface="Noto Sans Symbols"/>
              <a:buChar char="▪"/>
            </a:pPr>
            <a:r>
              <a:rPr lang="en-US"/>
              <a:t>Innovative</a:t>
            </a:r>
            <a:endParaRPr/>
          </a:p>
          <a:p>
            <a:pPr marL="685800" lvl="1" indent="-228600" algn="l" rtl="0">
              <a:lnSpc>
                <a:spcPct val="150000"/>
              </a:lnSpc>
              <a:spcBef>
                <a:spcPts val="1800"/>
              </a:spcBef>
              <a:spcAft>
                <a:spcPts val="0"/>
              </a:spcAft>
              <a:buClr>
                <a:schemeClr val="dk1"/>
              </a:buClr>
              <a:buSzPts val="2400"/>
              <a:buChar char="▪"/>
            </a:pPr>
            <a:r>
              <a:rPr lang="en-US"/>
              <a:t>Considering multiple ways to access information benefits everyone</a:t>
            </a:r>
            <a:endParaRPr/>
          </a:p>
        </p:txBody>
      </p:sp>
      <p:pic>
        <p:nvPicPr>
          <p:cNvPr id="255" name="Google Shape;255;p64" descr="3 people given the same size box to stand on to see over a fence with the word Equality. 3 people given the size boxes they need to see over a fence with the word Equity."/>
          <p:cNvPicPr preferRelativeResize="0"/>
          <p:nvPr/>
        </p:nvPicPr>
        <p:blipFill rotWithShape="1">
          <a:blip r:embed="rId3">
            <a:alphaModFix/>
          </a:blip>
          <a:srcRect l="1236" t="12621" r="33798" b="6438"/>
          <a:stretch/>
        </p:blipFill>
        <p:spPr>
          <a:xfrm>
            <a:off x="7772398" y="1690689"/>
            <a:ext cx="4204347" cy="2440440"/>
          </a:xfrm>
          <a:prstGeom prst="rect">
            <a:avLst/>
          </a:prstGeom>
          <a:noFill/>
          <a:ln>
            <a:noFill/>
          </a:ln>
        </p:spPr>
      </p:pic>
      <p:pic>
        <p:nvPicPr>
          <p:cNvPr id="256" name="Google Shape;256;p64" descr="the fence is removed so everyone can see and the word Accessibility"/>
          <p:cNvPicPr preferRelativeResize="0"/>
          <p:nvPr/>
        </p:nvPicPr>
        <p:blipFill rotWithShape="1">
          <a:blip r:embed="rId3">
            <a:alphaModFix/>
          </a:blip>
          <a:srcRect l="67518" t="12621" r="591" b="6438"/>
          <a:stretch/>
        </p:blipFill>
        <p:spPr>
          <a:xfrm>
            <a:off x="8827477" y="4131129"/>
            <a:ext cx="2097655" cy="24404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318e11856da_0_6"/>
          <p:cNvSpPr txBox="1">
            <a:spLocks noGrp="1"/>
          </p:cNvSpPr>
          <p:nvPr>
            <p:ph type="title"/>
          </p:nvPr>
        </p:nvSpPr>
        <p:spPr>
          <a:xfrm>
            <a:off x="208280" y="202565"/>
            <a:ext cx="11785924"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600" dirty="0"/>
              <a:t>Key Considerations for Events</a:t>
            </a:r>
            <a:endParaRPr sz="4600" dirty="0"/>
          </a:p>
        </p:txBody>
      </p:sp>
      <p:sp>
        <p:nvSpPr>
          <p:cNvPr id="2" name="Google Shape;695;g2aff4d67e40_1_7">
            <a:extLst>
              <a:ext uri="{FF2B5EF4-FFF2-40B4-BE49-F238E27FC236}">
                <a16:creationId xmlns:a16="http://schemas.microsoft.com/office/drawing/2014/main" id="{218A9314-79E7-45BB-15BB-96C6208ABEBC}"/>
              </a:ext>
            </a:extLst>
          </p:cNvPr>
          <p:cNvSpPr txBox="1">
            <a:spLocks/>
          </p:cNvSpPr>
          <p:nvPr/>
        </p:nvSpPr>
        <p:spPr>
          <a:xfrm>
            <a:off x="208280" y="1695685"/>
            <a:ext cx="7407171" cy="45397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50000"/>
              </a:lnSpc>
              <a:spcBef>
                <a:spcPts val="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393065">
              <a:lnSpc>
                <a:spcPct val="170000"/>
              </a:lnSpc>
              <a:spcBef>
                <a:spcPts val="600"/>
              </a:spcBef>
              <a:buSzPct val="100000"/>
            </a:pPr>
            <a:r>
              <a:rPr lang="en-US" sz="2400" dirty="0">
                <a:solidFill>
                  <a:schemeClr val="tx1"/>
                </a:solidFill>
                <a:latin typeface="Verdana" panose="020B0604030504040204" pitchFamily="34" charset="0"/>
                <a:ea typeface="Verdana" panose="020B0604030504040204" pitchFamily="34" charset="0"/>
              </a:rPr>
              <a:t>Accessible location considerations</a:t>
            </a:r>
          </a:p>
          <a:p>
            <a:pPr indent="-393065">
              <a:lnSpc>
                <a:spcPct val="170000"/>
              </a:lnSpc>
              <a:spcBef>
                <a:spcPts val="600"/>
              </a:spcBef>
              <a:buSzPct val="100000"/>
            </a:pPr>
            <a:r>
              <a:rPr lang="en-US" sz="2400" dirty="0">
                <a:solidFill>
                  <a:schemeClr val="tx1"/>
                </a:solidFill>
                <a:latin typeface="Verdana" panose="020B0604030504040204" pitchFamily="34" charset="0"/>
                <a:ea typeface="Verdana" panose="020B0604030504040204" pitchFamily="34" charset="0"/>
              </a:rPr>
              <a:t>Hybrid or by accommodation request only</a:t>
            </a:r>
          </a:p>
          <a:p>
            <a:pPr indent="-393065">
              <a:lnSpc>
                <a:spcPct val="170000"/>
              </a:lnSpc>
              <a:spcBef>
                <a:spcPts val="600"/>
              </a:spcBef>
              <a:buSzPct val="100000"/>
            </a:pPr>
            <a:r>
              <a:rPr lang="en-US" sz="2400" dirty="0">
                <a:solidFill>
                  <a:schemeClr val="tx1"/>
                </a:solidFill>
                <a:latin typeface="Verdana" panose="020B0604030504040204" pitchFamily="34" charset="0"/>
                <a:ea typeface="Verdana" panose="020B0604030504040204" pitchFamily="34" charset="0"/>
              </a:rPr>
              <a:t>Audiovisual(AV)/technology</a:t>
            </a:r>
          </a:p>
          <a:p>
            <a:pPr indent="-393065">
              <a:lnSpc>
                <a:spcPct val="170000"/>
              </a:lnSpc>
              <a:spcBef>
                <a:spcPts val="600"/>
              </a:spcBef>
              <a:buSzPct val="100000"/>
            </a:pPr>
            <a:r>
              <a:rPr lang="en-US" sz="2400" dirty="0">
                <a:solidFill>
                  <a:schemeClr val="tx1"/>
                </a:solidFill>
                <a:latin typeface="Verdana" panose="020B0604030504040204" pitchFamily="34" charset="0"/>
                <a:ea typeface="Verdana" panose="020B0604030504040204" pitchFamily="34" charset="0"/>
              </a:rPr>
              <a:t>Staffing needs to ensure success</a:t>
            </a:r>
          </a:p>
          <a:p>
            <a:pPr indent="-393065">
              <a:lnSpc>
                <a:spcPct val="170000"/>
              </a:lnSpc>
              <a:spcBef>
                <a:spcPts val="600"/>
              </a:spcBef>
              <a:buSzPct val="100000"/>
            </a:pPr>
            <a:r>
              <a:rPr lang="en-US" sz="2400" dirty="0">
                <a:solidFill>
                  <a:schemeClr val="tx1"/>
                </a:solidFill>
                <a:latin typeface="Verdana" panose="020B0604030504040204" pitchFamily="34" charset="0"/>
                <a:ea typeface="Verdana" panose="020B0604030504040204" pitchFamily="34" charset="0"/>
              </a:rPr>
              <a:t>Equitable attendee experiences</a:t>
            </a:r>
          </a:p>
          <a:p>
            <a:pPr indent="-393065">
              <a:lnSpc>
                <a:spcPct val="170000"/>
              </a:lnSpc>
              <a:spcBef>
                <a:spcPts val="600"/>
              </a:spcBef>
              <a:buSzPct val="100000"/>
            </a:pPr>
            <a:r>
              <a:rPr lang="en-US" sz="2400" dirty="0">
                <a:solidFill>
                  <a:schemeClr val="tx1"/>
                </a:solidFill>
                <a:latin typeface="Verdana" panose="020B0604030504040204" pitchFamily="34" charset="0"/>
                <a:ea typeface="Verdana" panose="020B0604030504040204" pitchFamily="34" charset="0"/>
              </a:rPr>
              <a:t>Marketing and communications</a:t>
            </a:r>
          </a:p>
        </p:txBody>
      </p:sp>
      <p:pic>
        <p:nvPicPr>
          <p:cNvPr id="4" name="Picture 3" descr="A blue outline graphic icon of an envelope with a calendar on it.">
            <a:extLst>
              <a:ext uri="{FF2B5EF4-FFF2-40B4-BE49-F238E27FC236}">
                <a16:creationId xmlns:a16="http://schemas.microsoft.com/office/drawing/2014/main" id="{E3880E22-05A2-214A-4399-85F21C7DAA81}"/>
              </a:ext>
            </a:extLst>
          </p:cNvPr>
          <p:cNvPicPr>
            <a:picLocks noChangeAspect="1"/>
          </p:cNvPicPr>
          <p:nvPr/>
        </p:nvPicPr>
        <p:blipFill>
          <a:blip r:embed="rId3"/>
          <a:stretch>
            <a:fillRect/>
          </a:stretch>
        </p:blipFill>
        <p:spPr>
          <a:xfrm>
            <a:off x="8224520" y="2342480"/>
            <a:ext cx="2816374" cy="2816374"/>
          </a:xfrm>
          <a:prstGeom prst="rect">
            <a:avLst/>
          </a:prstGeom>
        </p:spPr>
      </p:pic>
    </p:spTree>
  </p:cSld>
  <p:clrMapOvr>
    <a:masterClrMapping/>
  </p:clrMapOvr>
</p:sld>
</file>

<file path=ppt/theme/theme1.xml><?xml version="1.0" encoding="utf-8"?>
<a:theme xmlns:a="http://schemas.openxmlformats.org/drawingml/2006/main" name="1_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2590</TotalTime>
  <Words>3401</Words>
  <Application>Microsoft Macintosh PowerPoint</Application>
  <PresentationFormat>Widescreen</PresentationFormat>
  <Paragraphs>337</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freight-sans-pro</vt:lpstr>
      <vt:lpstr>Arial</vt:lpstr>
      <vt:lpstr>Noto Sans Symbols</vt:lpstr>
      <vt:lpstr>Arial</vt:lpstr>
      <vt:lpstr>Calibri</vt:lpstr>
      <vt:lpstr>Wingdings</vt:lpstr>
      <vt:lpstr>freight-text-pro</vt:lpstr>
      <vt:lpstr>IBM Plex Sans</vt:lpstr>
      <vt:lpstr>Verdana</vt:lpstr>
      <vt:lpstr>1_Office Theme</vt:lpstr>
      <vt:lpstr>Accessible Event Planning (Part 2) Preparing and Hosting an Event</vt:lpstr>
      <vt:lpstr>Zoom Webinar Tips</vt:lpstr>
      <vt:lpstr>Agenda</vt:lpstr>
      <vt:lpstr>Please Engage</vt:lpstr>
      <vt:lpstr>Accessible Event Planning, Part 1</vt:lpstr>
      <vt:lpstr>General Guidelines</vt:lpstr>
      <vt:lpstr>Access Changes the Environment</vt:lpstr>
      <vt:lpstr>Accessibility Is…</vt:lpstr>
      <vt:lpstr>Key Considerations for Events</vt:lpstr>
      <vt:lpstr>Event Scheduling Considerations</vt:lpstr>
      <vt:lpstr>Handouts, Presentations, and Infographics</vt:lpstr>
      <vt:lpstr>Event Accommodations</vt:lpstr>
      <vt:lpstr>Meeting and Event Accommodations</vt:lpstr>
      <vt:lpstr>Language for the Event</vt:lpstr>
      <vt:lpstr>Accommodations Statement</vt:lpstr>
      <vt:lpstr>American Sign Language (ASL)</vt:lpstr>
      <vt:lpstr>Communication Access Real-Time Translation (CART) 1 of 2</vt:lpstr>
      <vt:lpstr>Communication Access Real-Time Translation (CART) 2 of 2</vt:lpstr>
      <vt:lpstr>Considerations for ASL and/or CART</vt:lpstr>
      <vt:lpstr>Closed Captions</vt:lpstr>
      <vt:lpstr>In-Person Event Accessibility</vt:lpstr>
      <vt:lpstr>Event Registration and Check-In</vt:lpstr>
      <vt:lpstr>Helpful Signage and Notifications</vt:lpstr>
      <vt:lpstr>Food and Drink</vt:lpstr>
      <vt:lpstr>Personal Assistance and Safety</vt:lpstr>
      <vt:lpstr>Physical, Social, and Sensory-Informed Spaces</vt:lpstr>
      <vt:lpstr>Sensory-Informed Spaces</vt:lpstr>
      <vt:lpstr>Physical Accessibility</vt:lpstr>
      <vt:lpstr>Language for Food Allergens</vt:lpstr>
      <vt:lpstr>Social Accessibility</vt:lpstr>
      <vt:lpstr>Virtual and/or Hybrid Event Accessibility</vt:lpstr>
      <vt:lpstr>Event Format (Virtual, Hybrid)</vt:lpstr>
      <vt:lpstr>Virtual Calendar Invitations</vt:lpstr>
      <vt:lpstr>Considerations Prior to the Event</vt:lpstr>
      <vt:lpstr>Microphones</vt:lpstr>
      <vt:lpstr>Access to Remote Participation</vt:lpstr>
      <vt:lpstr>Day Of: Before the Event</vt:lpstr>
      <vt:lpstr>During the Event: Tips for Presenters</vt:lpstr>
      <vt:lpstr>During the Event: Room Set-Up</vt:lpstr>
      <vt:lpstr>Questions?</vt:lpstr>
      <vt:lpstr>Additional U-M Links to Accessibility Resources</vt:lpstr>
      <vt:lpstr>Disability Equity Office</vt:lpstr>
      <vt:lpstr>Happening @ Michigan (Again)</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Voluntary Self-Identification of Disability</vt:lpstr>
      <vt:lpstr>More Learning Opportunities From DEO</vt:lpstr>
      <vt:lpstr>Thank You From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Norris, Erin</dc:creator>
  <cp:lastModifiedBy>Gruendl, Angela</cp:lastModifiedBy>
  <cp:revision>35</cp:revision>
  <dcterms:created xsi:type="dcterms:W3CDTF">2023-10-25T20:34:20Z</dcterms:created>
  <dcterms:modified xsi:type="dcterms:W3CDTF">2025-04-23T01:02:07Z</dcterms:modified>
</cp:coreProperties>
</file>