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6"/>
  </p:notesMasterIdLst>
  <p:sldIdLst>
    <p:sldId id="256" r:id="rId2"/>
    <p:sldId id="315" r:id="rId3"/>
    <p:sldId id="257" r:id="rId4"/>
    <p:sldId id="258" r:id="rId5"/>
    <p:sldId id="259" r:id="rId6"/>
    <p:sldId id="261" r:id="rId7"/>
    <p:sldId id="260" r:id="rId8"/>
    <p:sldId id="347" r:id="rId9"/>
    <p:sldId id="334" r:id="rId10"/>
    <p:sldId id="340" r:id="rId11"/>
    <p:sldId id="341" r:id="rId12"/>
    <p:sldId id="345" r:id="rId13"/>
    <p:sldId id="330" r:id="rId14"/>
    <p:sldId id="263" r:id="rId15"/>
    <p:sldId id="333" r:id="rId16"/>
    <p:sldId id="348" r:id="rId17"/>
    <p:sldId id="352" r:id="rId18"/>
    <p:sldId id="350" r:id="rId19"/>
    <p:sldId id="351" r:id="rId20"/>
    <p:sldId id="262" r:id="rId21"/>
    <p:sldId id="328" r:id="rId22"/>
    <p:sldId id="346" r:id="rId23"/>
    <p:sldId id="349" r:id="rId24"/>
    <p:sldId id="344" r:id="rId25"/>
    <p:sldId id="343" r:id="rId26"/>
    <p:sldId id="265" r:id="rId27"/>
    <p:sldId id="266" r:id="rId28"/>
    <p:sldId id="267" r:id="rId29"/>
    <p:sldId id="327" r:id="rId30"/>
    <p:sldId id="268" r:id="rId31"/>
    <p:sldId id="269" r:id="rId32"/>
    <p:sldId id="270" r:id="rId33"/>
    <p:sldId id="271" r:id="rId34"/>
    <p:sldId id="272"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2T9OO325D94o5NCtGnEEg==" hashData="Hr1VlZxfBfpg2N5fMEDX6/4l3hFkkZW/R/F8+9Ggu5mMA6qCW21TRdxkLnfuhkvHGZpD1/HFTuEbgZnNd9pGqA=="/>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xX3xtoG9oo6V6GdlFz/APPKIYP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3934" autoAdjust="0"/>
  </p:normalViewPr>
  <p:slideViewPr>
    <p:cSldViewPr snapToGrid="0">
      <p:cViewPr varScale="1">
        <p:scale>
          <a:sx n="100" d="100"/>
          <a:sy n="100" d="100"/>
        </p:scale>
        <p:origin x="11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Thank you for attending our NDEAM event. Introduction.</a:t>
            </a:r>
            <a:endParaRPr dirty="0"/>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a:t>
            </a:r>
            <a:r>
              <a:rPr lang="en-US" dirty="0" err="1"/>
              <a:t>colour</a:t>
            </a:r>
            <a:r>
              <a:rPr lang="en-US" dirty="0"/>
              <a:t> contrast </a:t>
            </a:r>
            <a:r>
              <a:rPr lang="en-US" dirty="0" err="1"/>
              <a:t>analyser</a:t>
            </a:r>
            <a:r>
              <a:rPr lang="en-US" dirty="0"/>
              <a:t> tool is available on U-M managed computers.</a:t>
            </a:r>
          </a:p>
        </p:txBody>
      </p:sp>
    </p:spTree>
    <p:extLst>
      <p:ext uri="{BB962C8B-B14F-4D97-AF65-F5344CB8AC3E}">
        <p14:creationId xmlns:p14="http://schemas.microsoft.com/office/powerpoint/2010/main" val="282777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Another general consideration is providing clear link text. Again, from a universal design perspective this benefits everyone. This also provides clear guidance for screen reader users on where a link might take them. For digital document, it’s best if you can include the destination of the link in the link, see our first example here. Check out U-M’s Color Brand Guide. This makes it quite clear where this link will go. You should be sensitive to context here. If I were creating link text for a panel presentation at a national conference, I’d probably say “Check out the University of Michigan’s color brand guide”, just to be clear about where this link goes.</a:t>
            </a:r>
          </a:p>
          <a:p>
            <a:pPr marL="158750" indent="0">
              <a:buNone/>
            </a:pPr>
            <a:endParaRPr lang="en-US" dirty="0"/>
          </a:p>
          <a:p>
            <a:pPr marL="158750" indent="0">
              <a:buNone/>
            </a:pPr>
            <a:r>
              <a:rPr lang="en-US" dirty="0"/>
              <a:t>For documents that might be printed, either by me or my user (say a syllabus), you may want to still include the full link URL, see our second example.</a:t>
            </a:r>
          </a:p>
          <a:p>
            <a:pPr marL="158750" indent="0">
              <a:buNone/>
            </a:pPr>
            <a:endParaRPr lang="en-US" dirty="0"/>
          </a:p>
          <a:p>
            <a:pPr marL="158750" indent="0">
              <a:buNone/>
            </a:pPr>
            <a:r>
              <a:rPr lang="en-US" dirty="0"/>
              <a:t>A bad practice is to have links with no clear destination, random URLs, or links that all have the same text. For example, if you have a page of events on a Word doc you are sharing with your department, if all of the links say “Learn more” or “Click here” under the image of an event, users may not know which link corresponds to which event, or even what “Learn More” means. Does that mean you’ll go to an article published about the topic? The registration form? Remove ambiguity, be clear and specific with your link text.</a:t>
            </a:r>
          </a:p>
        </p:txBody>
      </p:sp>
    </p:spTree>
    <p:extLst>
      <p:ext uri="{BB962C8B-B14F-4D97-AF65-F5344CB8AC3E}">
        <p14:creationId xmlns:p14="http://schemas.microsoft.com/office/powerpoint/2010/main" val="226090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8f006f9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get a lot of questions about typography and there are so many different thought processes here. Preferred typeface varies person to person. Here’s a few good tips. Consider the size of your text. Avoid having too small of text, especially for print outs. 11 or 12 point plus in most fonts is good.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Have distinct heading styles. We talked about heading levels, making each level heading look unique is helpful for legibility.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general avoid overly stylistic </a:t>
            </a:r>
            <a:r>
              <a:rPr lang="en-US" dirty="0" err="1"/>
              <a:t>fontfaces</a:t>
            </a:r>
            <a:r>
              <a:rPr lang="en-US" dirty="0"/>
              <a:t>. We recommend sans serifs, but this is not a perfect science. Widely used fonts are more recognizable and generally have higher legibility, but again, this is not a perfect science.</a:t>
            </a:r>
            <a:endParaRPr dirty="0"/>
          </a:p>
        </p:txBody>
      </p:sp>
      <p:sp>
        <p:nvSpPr>
          <p:cNvPr id="71" name="Google Shape;71;g2e8f006f9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5446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8f006f9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Images that are not purely decorative should include alt text. Decorative images are images that do not add information or context. Alt text is a text alternative for an image. Struggling with how to start? Consider how you might describe a visual over the phone.</a:t>
            </a:r>
            <a:endParaRPr dirty="0"/>
          </a:p>
        </p:txBody>
      </p:sp>
      <p:sp>
        <p:nvSpPr>
          <p:cNvPr id="71" name="Google Shape;71;g2e8f006f9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610689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Quick explanation of applying vs updating heading.</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806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 can change text color in Google Docs in the top ribbon as well. It is located near the bold and italics features. Some folks miss this option, but you can select the custom color option. Remember to use your contrast checkers.</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393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How to update fonts in Google Docs, near to where we selected headings and font size, we can change the font. You can see some of how the font is presented in this section to inform your decision. Try sticking with a sans serif font.</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741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Want to update your text to add a link, rather than just using the </a:t>
            </a:r>
            <a:r>
              <a:rPr lang="en-US" dirty="0" err="1"/>
              <a:t>url</a:t>
            </a:r>
            <a:r>
              <a:rPr lang="en-US" dirty="0"/>
              <a:t> in the page? Highlight the link text you would like to use, right click, select insert link. Copy/paste your </a:t>
            </a:r>
            <a:r>
              <a:rPr lang="en-US" dirty="0" err="1"/>
              <a:t>url</a:t>
            </a:r>
            <a:r>
              <a:rPr lang="en-US" dirty="0"/>
              <a:t> into the menu and select apply. Link text will go there.</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059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Quick explanation of applying vs updating heading.</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448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This workshop is also being recorded and will be made available on ECRT’s YouTube channel: https://www.youtube.com/@ECRTumich as soon as possible. The slides will be emailed to all registered participants within the coming days along with an anonymous survey. We do really hope you’ll complete the short survey, as this helps us determine how we can best assist you with your learning goals.</a:t>
            </a:r>
            <a:endParaRPr dirty="0"/>
          </a:p>
        </p:txBody>
      </p:sp>
      <p:sp>
        <p:nvSpPr>
          <p:cNvPr id="63" name="Google Shape;6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dirty="0"/>
              <a:t>Headings</a:t>
            </a:r>
          </a:p>
          <a:p>
            <a:pPr marL="228600" lvl="0" indent="-228600" algn="l" rtl="0">
              <a:lnSpc>
                <a:spcPct val="100000"/>
              </a:lnSpc>
              <a:spcBef>
                <a:spcPts val="0"/>
              </a:spcBef>
              <a:spcAft>
                <a:spcPts val="0"/>
              </a:spcAft>
              <a:buSzPts val="1400"/>
              <a:buAutoNum type="arabicPeriod"/>
            </a:pPr>
            <a:r>
              <a:rPr lang="en-US" dirty="0"/>
              <a:t>List items</a:t>
            </a:r>
          </a:p>
          <a:p>
            <a:pPr marL="228600" lvl="0" indent="-228600" algn="l" rtl="0">
              <a:lnSpc>
                <a:spcPct val="100000"/>
              </a:lnSpc>
              <a:spcBef>
                <a:spcPts val="0"/>
              </a:spcBef>
              <a:spcAft>
                <a:spcPts val="0"/>
              </a:spcAft>
              <a:buSzPts val="1400"/>
              <a:buAutoNum type="arabicPeriod"/>
            </a:pPr>
            <a:r>
              <a:rPr lang="en-US" dirty="0"/>
              <a:t>Spacing</a:t>
            </a:r>
          </a:p>
          <a:p>
            <a:pPr marL="228600" lvl="0" indent="-228600" algn="l" rtl="0">
              <a:lnSpc>
                <a:spcPct val="100000"/>
              </a:lnSpc>
              <a:spcBef>
                <a:spcPts val="0"/>
              </a:spcBef>
              <a:spcAft>
                <a:spcPts val="0"/>
              </a:spcAft>
              <a:buSzPts val="1400"/>
              <a:buAutoNum type="arabicPeriod"/>
            </a:pPr>
            <a:r>
              <a:rPr lang="en-US" dirty="0"/>
              <a:t>Contrast</a:t>
            </a:r>
          </a:p>
          <a:p>
            <a:pPr marL="228600" lvl="0" indent="-228600" algn="l" rtl="0">
              <a:lnSpc>
                <a:spcPct val="100000"/>
              </a:lnSpc>
              <a:spcBef>
                <a:spcPts val="0"/>
              </a:spcBef>
              <a:spcAft>
                <a:spcPts val="0"/>
              </a:spcAft>
              <a:buSzPts val="1400"/>
              <a:buAutoNum type="arabicPeriod"/>
            </a:pPr>
            <a:r>
              <a:rPr lang="en-US" dirty="0"/>
              <a:t>Link text</a:t>
            </a:r>
          </a:p>
          <a:p>
            <a:pPr marL="228600" lvl="0" indent="-228600" algn="l" rtl="0">
              <a:lnSpc>
                <a:spcPct val="100000"/>
              </a:lnSpc>
              <a:spcBef>
                <a:spcPts val="0"/>
              </a:spcBef>
              <a:spcAft>
                <a:spcPts val="0"/>
              </a:spcAft>
              <a:buSzPts val="1400"/>
              <a:buAutoNum type="arabicPeriod"/>
            </a:pPr>
            <a:r>
              <a:rPr lang="en-US" dirty="0"/>
              <a:t>Alt text</a:t>
            </a:r>
          </a:p>
          <a:p>
            <a:pPr marL="228600" lvl="0" indent="-228600" algn="l" rtl="0">
              <a:lnSpc>
                <a:spcPct val="100000"/>
              </a:lnSpc>
              <a:spcBef>
                <a:spcPts val="0"/>
              </a:spcBef>
              <a:spcAft>
                <a:spcPts val="0"/>
              </a:spcAft>
              <a:buSzPts val="1400"/>
              <a:buAutoNum type="arabicPeriod"/>
            </a:pPr>
            <a:r>
              <a:rPr lang="en-US" dirty="0"/>
              <a:t>Checker</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4355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7" name="Google Shape;9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035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8f006f9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way we assist folks is in thinking through accessibility questions on their documents. These are some types of questions we hope you feel more comfortable with after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can I create structure in my document? You can use headings. Also you can use lists, or numbered lists.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Which colors will I use? You can use a contrast checker to help you. In general dark colors on a light background and vice versa are helpful.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Are you using images? Think about how to describe those.</a:t>
            </a:r>
            <a:endParaRPr dirty="0"/>
          </a:p>
        </p:txBody>
      </p:sp>
      <p:sp>
        <p:nvSpPr>
          <p:cNvPr id="71" name="Google Shape;71;g2e8f006f9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4068619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if you are in Microsoft Word and you are feeling pretty confident that you’ve answered accessibility questions you have, then DEO recommends using the accessibility checker, found under Review area in Microsoft Word. The accessibility checker is not perfect, but can help you figure if there is something you’ve missed.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Please avoid printing to PDF. Word and Google Doc accessibility work you have done may not transfer over to PDF, and in general PDF has less accessibility than either. You will have to use a different program to finalize accessibility for PDFs (Adobe Acrobat DC).</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2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 we demonstrated where to find these features and did a short demo in Word. Here’s the main two links we recommend for learning more about Google Docs and Word documents.</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919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We may have received questions throughout. Any we should go back to?</a:t>
            </a:r>
            <a:endParaRPr dirty="0"/>
          </a:p>
        </p:txBody>
      </p:sp>
      <p:sp>
        <p:nvSpPr>
          <p:cNvPr id="111" name="Google Shape;11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058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today we are going to run through the basics of accessibility in documents. We’ll look at Google Docs and Word. I will do a short demo of making some changes in Microsoft Word after we run through the tips and demonstrate where accessibility features are in both tools</a:t>
            </a:r>
            <a:r>
              <a:rPr lang="en-US"/>
              <a:t>. </a:t>
            </a:r>
            <a:endParaRPr dirty="0"/>
          </a:p>
        </p:txBody>
      </p:sp>
      <p:sp>
        <p:nvSpPr>
          <p:cNvPr id="50" name="Google Shape;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ADA Initial Contact Form: </a:t>
            </a:r>
            <a:r>
              <a:rPr lang="en-US" sz="12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Happening @ Michigan Events Calendar for Equity, Civil Rights, and Title IX: https://events.umich.edu/group/4765</a:t>
            </a:r>
            <a:endParaRPr/>
          </a:p>
          <a:p>
            <a:pPr marL="0" lvl="0" indent="0" algn="l" rtl="0">
              <a:lnSpc>
                <a:spcPct val="100000"/>
              </a:lnSpc>
              <a:spcBef>
                <a:spcPts val="0"/>
              </a:spcBef>
              <a:spcAft>
                <a:spcPts val="0"/>
              </a:spcAft>
              <a:buSzPts val="1400"/>
              <a:buNone/>
            </a:pPr>
            <a:endParaRPr/>
          </a:p>
        </p:txBody>
      </p:sp>
      <p:sp>
        <p:nvSpPr>
          <p:cNvPr id="132" name="Google Shape;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Request Training/Report Barriers Form: https://ecrt-umich-accommodate.symplicity.com/activity_provider_request/</a:t>
            </a:r>
            <a:endParaRPr/>
          </a:p>
          <a:p>
            <a:pPr marL="0" lvl="0" indent="0" algn="l" rtl="0">
              <a:lnSpc>
                <a:spcPct val="100000"/>
              </a:lnSpc>
              <a:spcBef>
                <a:spcPts val="0"/>
              </a:spcBef>
              <a:spcAft>
                <a:spcPts val="0"/>
              </a:spcAft>
              <a:buSzPts val="1400"/>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Filterable list of resources on the ECRT website: https://ecrt.umich.edu/get-help-support/resources/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YouTube Channel: https://www.youtube.com/@ECRTumich</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ECRT’s Upcoming Events are listed on the Happening @ Michigan website: https://events.umich.edu/group/4765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Recorded Presentations &amp; Trainings website: https://ecrt.umich.edu/disability-accessibility/presentations-trainings/</a:t>
            </a:r>
            <a:endParaRPr/>
          </a:p>
        </p:txBody>
      </p:sp>
      <p:sp>
        <p:nvSpPr>
          <p:cNvPr id="146" name="Google Shape;14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5cb7e5e46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65cb7e5e46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Let’s begin with our first section.</a:t>
            </a:r>
            <a:endParaRPr dirty="0"/>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indent="0">
              <a:buNone/>
            </a:pPr>
            <a:r>
              <a:rPr lang="en-US" dirty="0"/>
              <a:t>So what is a digitally accessible document? It’s a document that can be used by people with disabilities. We do this by using universal design principles, or the idea of designing documents to be used by the broadest range of people, including people who use screen readers, learning disabilities, and more.</a:t>
            </a:r>
          </a:p>
          <a:p>
            <a:pPr marL="158750" indent="0">
              <a:buNone/>
            </a:pPr>
            <a:endParaRPr lang="en-US" dirty="0"/>
          </a:p>
          <a:p>
            <a:pPr marL="158750" indent="0">
              <a:buNone/>
            </a:pPr>
            <a:r>
              <a:rPr lang="en-US" dirty="0"/>
              <a:t>When considering the benefits of universal design, it is essential not to forget that we are benefiting from the needs and labor of disabled people who have articulated ways that spaces, products, and services can be better for all. When you consider how accessibility work you do in documents and presentations in the future impacts others, I urge you to consider how standards developed by and for people with disabilities have impacted a standard for designing for everyone.</a:t>
            </a:r>
          </a:p>
          <a:p>
            <a:pPr marL="158750" indent="0">
              <a:buNone/>
            </a:pPr>
            <a:endParaRPr lang="en-US" dirty="0"/>
          </a:p>
          <a:p>
            <a:pPr marL="158750" indent="0">
              <a:buNone/>
            </a:pPr>
            <a:r>
              <a:rPr lang="en-US" dirty="0"/>
              <a:t>Oftentimes when people without disabilities do not want to do digital accessibility work, they do not necessarily recognize that the work we do is to design a better experience for everyone.</a:t>
            </a: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8f006f9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One way we assist folks is in thinking through accessibility questions on their documents. These are some types of questions we hope you feel more comfortable with after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 can I create structure in my document? You can use headings. Also you can use lists, or numbered lists.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Which colors will I use? You can use a contrast checker to help you. In general dark colors on a light background and vice versa are helpful.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Are you using images? Think about how to describe those.</a:t>
            </a:r>
            <a:endParaRPr dirty="0"/>
          </a:p>
        </p:txBody>
      </p:sp>
      <p:sp>
        <p:nvSpPr>
          <p:cNvPr id="71" name="Google Shape;71;g2e8f006f9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e8f006f9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e8f006f9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Headings can be used to add structure to documents. You should use headings hierarchically, so for example, the title of the book might be your heading 1, chapter 1, 2, 3 might be heading 2s, and subchapter 3.1, 3.2 might be heading 3s.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Other structural features might be list items and numbered lists.</a:t>
            </a:r>
            <a:endParaRPr dirty="0"/>
          </a:p>
        </p:txBody>
      </p:sp>
      <p:sp>
        <p:nvSpPr>
          <p:cNvPr id="71" name="Google Shape;71;g2e8f006f9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305756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General contrast tips. Color contrast checking.</a:t>
            </a:r>
            <a:endParaRPr dirty="0"/>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737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8"/>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48"/>
          <p:cNvSpPr txBox="1">
            <a:spLocks noGrp="1"/>
          </p:cNvSpPr>
          <p:nvPr>
            <p:ph type="ctrTitle"/>
          </p:nvPr>
        </p:nvSpPr>
        <p:spPr>
          <a:xfrm>
            <a:off x="6571735" y="764182"/>
            <a:ext cx="5004487" cy="213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48" descr="Disability Equity Office stacked Logo with wheelchair, service dog, sign language hands, and digital accessibility icons"/>
          <p:cNvPicPr preferRelativeResize="0"/>
          <p:nvPr/>
        </p:nvPicPr>
        <p:blipFill rotWithShape="1">
          <a:blip r:embed="rId2">
            <a:alphaModFix/>
          </a:blip>
          <a:srcRect/>
          <a:stretch/>
        </p:blipFill>
        <p:spPr>
          <a:xfrm>
            <a:off x="312496"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49"/>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0"/>
          <p:cNvSpPr txBox="1">
            <a:spLocks noGrp="1"/>
          </p:cNvSpPr>
          <p:nvPr>
            <p:ph type="body" idx="1"/>
          </p:nvPr>
        </p:nvSpPr>
        <p:spPr>
          <a:xfrm>
            <a:off x="147734" y="1822819"/>
            <a:ext cx="5758878"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0"/>
          <p:cNvSpPr txBox="1">
            <a:spLocks noGrp="1"/>
          </p:cNvSpPr>
          <p:nvPr>
            <p:ph type="body" idx="2"/>
          </p:nvPr>
        </p:nvSpPr>
        <p:spPr>
          <a:xfrm>
            <a:off x="6137656" y="1822819"/>
            <a:ext cx="590661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0"/>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FCB05">
                <a:alpha val="46274"/>
              </a:srgbClr>
            </a:gs>
            <a:gs pos="9000">
              <a:srgbClr val="FFCB05">
                <a:alpha val="46274"/>
              </a:srgbClr>
            </a:gs>
            <a:gs pos="100000">
              <a:srgbClr val="FFCB05">
                <a:alpha val="0"/>
              </a:srgbClr>
            </a:gs>
          </a:gsLst>
          <a:lin ang="5400000" scaled="0"/>
        </a:gradFill>
        <a:effectLst/>
      </p:bgPr>
    </p:bg>
    <p:spTree>
      <p:nvGrpSpPr>
        <p:cNvPr id="1" name="Shape 27"/>
        <p:cNvGrpSpPr/>
        <p:nvPr/>
      </p:nvGrpSpPr>
      <p:grpSpPr>
        <a:xfrm>
          <a:off x="0" y="0"/>
          <a:ext cx="0" cy="0"/>
          <a:chOff x="0" y="0"/>
          <a:chExt cx="0" cy="0"/>
        </a:xfrm>
      </p:grpSpPr>
      <p:sp>
        <p:nvSpPr>
          <p:cNvPr id="28" name="Google Shape;28;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15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53"/>
          <p:cNvSpPr txBox="1">
            <a:spLocks noGrp="1"/>
          </p:cNvSpPr>
          <p:nvPr>
            <p:ph type="body" idx="1"/>
          </p:nvPr>
        </p:nvSpPr>
        <p:spPr>
          <a:xfrm>
            <a:off x="170372" y="1681163"/>
            <a:ext cx="56622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53"/>
          <p:cNvSpPr txBox="1">
            <a:spLocks noGrp="1"/>
          </p:cNvSpPr>
          <p:nvPr>
            <p:ph type="body" idx="2"/>
          </p:nvPr>
        </p:nvSpPr>
        <p:spPr>
          <a:xfrm>
            <a:off x="170372" y="2629362"/>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3"/>
          <p:cNvSpPr txBox="1">
            <a:spLocks noGrp="1"/>
          </p:cNvSpPr>
          <p:nvPr>
            <p:ph type="body" idx="3"/>
          </p:nvPr>
        </p:nvSpPr>
        <p:spPr>
          <a:xfrm>
            <a:off x="6235083" y="1681163"/>
            <a:ext cx="566225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50000"/>
              </a:lnSpc>
              <a:spcBef>
                <a:spcPts val="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53"/>
          <p:cNvSpPr txBox="1">
            <a:spLocks noGrp="1"/>
          </p:cNvSpPr>
          <p:nvPr>
            <p:ph type="body" idx="4"/>
          </p:nvPr>
        </p:nvSpPr>
        <p:spPr>
          <a:xfrm>
            <a:off x="6235083" y="2622056"/>
            <a:ext cx="5662256" cy="3451842"/>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3"/>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52"/>
          <p:cNvSpPr>
            <a:spLocks noGrp="1"/>
          </p:cNvSpPr>
          <p:nvPr>
            <p:ph type="pic" idx="2"/>
          </p:nvPr>
        </p:nvSpPr>
        <p:spPr>
          <a:xfrm>
            <a:off x="4464729" y="1777482"/>
            <a:ext cx="7449103" cy="4223824"/>
          </a:xfrm>
          <a:prstGeom prst="rect">
            <a:avLst/>
          </a:prstGeom>
          <a:noFill/>
          <a:ln>
            <a:noFill/>
          </a:ln>
        </p:spPr>
      </p:sp>
      <p:sp>
        <p:nvSpPr>
          <p:cNvPr id="38" name="Google Shape;38;p52"/>
          <p:cNvSpPr txBox="1">
            <a:spLocks noGrp="1"/>
          </p:cNvSpPr>
          <p:nvPr>
            <p:ph type="body" idx="1"/>
          </p:nvPr>
        </p:nvSpPr>
        <p:spPr>
          <a:xfrm>
            <a:off x="149323" y="1777482"/>
            <a:ext cx="3932237" cy="422382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600"/>
              <a:buNone/>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52"/>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45638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278613" y="1399647"/>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
        <p:nvSpPr>
          <p:cNvPr id="6" name="Rectangle 5">
            <a:extLst>
              <a:ext uri="{FF2B5EF4-FFF2-40B4-BE49-F238E27FC236}">
                <a16:creationId xmlns:a16="http://schemas.microsoft.com/office/drawing/2014/main" id="{51247E73-71B4-8842-9C15-40653AEA0DEA}"/>
              </a:ext>
            </a:extLst>
          </p:cNvPr>
          <p:cNvSpPr/>
          <p:nvPr userDrawn="1"/>
        </p:nvSpPr>
        <p:spPr>
          <a:xfrm>
            <a:off x="0" y="6083930"/>
            <a:ext cx="12192000" cy="774071"/>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4" name="Picture 3" descr="A black and white sign with white text&#10;&#10;Description automatically generated with low confidence">
            <a:extLst>
              <a:ext uri="{FF2B5EF4-FFF2-40B4-BE49-F238E27FC236}">
                <a16:creationId xmlns:a16="http://schemas.microsoft.com/office/drawing/2014/main" id="{9FA4E455-ACA8-8853-5FBD-E4FACF1AE186}"/>
              </a:ext>
            </a:extLst>
          </p:cNvPr>
          <p:cNvPicPr>
            <a:picLocks noChangeAspect="1"/>
          </p:cNvPicPr>
          <p:nvPr userDrawn="1"/>
        </p:nvPicPr>
        <p:blipFill>
          <a:blip r:embed="rId2"/>
          <a:stretch>
            <a:fillRect/>
          </a:stretch>
        </p:blipFill>
        <p:spPr>
          <a:xfrm>
            <a:off x="278614" y="6179904"/>
            <a:ext cx="3401575" cy="597409"/>
          </a:xfrm>
          <a:prstGeom prst="rect">
            <a:avLst/>
          </a:prstGeom>
        </p:spPr>
      </p:pic>
    </p:spTree>
    <p:extLst>
      <p:ext uri="{BB962C8B-B14F-4D97-AF65-F5344CB8AC3E}">
        <p14:creationId xmlns:p14="http://schemas.microsoft.com/office/powerpoint/2010/main" val="423522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47"/>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47"/>
          <p:cNvSpPr txBox="1">
            <a:spLocks noGrp="1"/>
          </p:cNvSpPr>
          <p:nvPr>
            <p:ph type="body" idx="1"/>
          </p:nvPr>
        </p:nvSpPr>
        <p:spPr>
          <a:xfrm>
            <a:off x="157066" y="1894988"/>
            <a:ext cx="11877486" cy="395539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p:nvPr/>
        </p:nvSpPr>
        <p:spPr>
          <a:xfrm>
            <a:off x="11353799" y="6107916"/>
            <a:ext cx="680753" cy="598715"/>
          </a:xfrm>
          <a:prstGeom prst="wave">
            <a:avLst>
              <a:gd name="adj1" fmla="val 12500"/>
              <a:gd name="adj2" fmla="val 0"/>
            </a:avLst>
          </a:prstGeom>
          <a:solidFill>
            <a:srgbClr val="FFCB0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274C"/>
                </a:solidFill>
                <a:latin typeface="Calibri"/>
                <a:ea typeface="Calibri"/>
                <a:cs typeface="Calibri"/>
                <a:sym typeface="Calibri"/>
              </a:rPr>
              <a:t>‹#›</a:t>
            </a:fld>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brand.umich.edu/design-resources/color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upport.google.com/docs/answer/6199477?hl=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upport.microsoft.com/en-us/office/make-your-word-documents-accessible-to-people-with-disabilities-d9bf3683-87ac-47ea-b91a-78dcacb3c66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sessions.studentlife.umich.edu/login?r=/track/1170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events.umich.edu/group/517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rt-umich-accommodate.symplicity.com/public_accommodation/"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ecrt-umich-accommodate.symplicity.com/activity_provider_request/"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ecrt.umich.edu/get-help-support/resources/" TargetMode="External"/><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ecrt.umich.edu/get-help-support/disability-accessibility/presentations-trainings/" TargetMode="External"/><Relationship Id="rId5" Type="http://schemas.openxmlformats.org/officeDocument/2006/relationships/hyperlink" Target="https://events.umich.edu/group/4765" TargetMode="External"/><Relationship Id="rId4" Type="http://schemas.openxmlformats.org/officeDocument/2006/relationships/hyperlink" Target="https://www.youtube.com/@ECRTumich"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rand.umich.edu/design-resources/col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ccessibility.umich.edu/training/color-contr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5924939" y="114150"/>
            <a:ext cx="6195486" cy="4971034"/>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Clr>
                <a:schemeClr val="dk1"/>
              </a:buClr>
              <a:buSzPts val="4800"/>
              <a:buFont typeface="Verdana"/>
              <a:buNone/>
            </a:pPr>
            <a:r>
              <a:rPr lang="en-US" sz="4800" dirty="0"/>
              <a:t>Accessible Word &amp; Google Docs</a:t>
            </a:r>
            <a:endParaRPr sz="4800" dirty="0"/>
          </a:p>
        </p:txBody>
      </p:sp>
      <p:sp>
        <p:nvSpPr>
          <p:cNvPr id="47" name="Google Shape;47;p1"/>
          <p:cNvSpPr txBox="1">
            <a:spLocks noGrp="1"/>
          </p:cNvSpPr>
          <p:nvPr>
            <p:ph type="subTitle" idx="1"/>
          </p:nvPr>
        </p:nvSpPr>
        <p:spPr>
          <a:xfrm>
            <a:off x="6585275" y="5569225"/>
            <a:ext cx="5004600" cy="868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400"/>
              <a:buNone/>
            </a:pPr>
            <a:r>
              <a:rPr lang="en-US" dirty="0"/>
              <a:t>Phil Deaton (he/him)</a:t>
            </a:r>
          </a:p>
          <a:p>
            <a:pPr marL="0" lvl="0" indent="0" algn="ctr" rtl="0">
              <a:lnSpc>
                <a:spcPct val="100000"/>
              </a:lnSpc>
              <a:spcBef>
                <a:spcPts val="0"/>
              </a:spcBef>
              <a:spcAft>
                <a:spcPts val="0"/>
              </a:spcAft>
              <a:buClr>
                <a:schemeClr val="dk1"/>
              </a:buClr>
              <a:buSzPts val="2400"/>
              <a:buNone/>
            </a:pPr>
            <a:r>
              <a:rPr lang="en-US" dirty="0"/>
              <a:t>Disability Equity Office</a:t>
            </a:r>
            <a:endParaRPr dirty="0"/>
          </a:p>
          <a:p>
            <a:pPr marL="0" lvl="0" indent="0" algn="ctr" rtl="0">
              <a:lnSpc>
                <a:spcPct val="100000"/>
              </a:lnSpc>
              <a:spcBef>
                <a:spcPts val="18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DB35-FBAA-4675-929B-43BE46C8675D}"/>
              </a:ext>
            </a:extLst>
          </p:cNvPr>
          <p:cNvSpPr>
            <a:spLocks noGrp="1"/>
          </p:cNvSpPr>
          <p:nvPr>
            <p:ph type="title"/>
          </p:nvPr>
        </p:nvSpPr>
        <p:spPr>
          <a:xfrm>
            <a:off x="415600" y="122833"/>
            <a:ext cx="11360800" cy="763600"/>
          </a:xfrm>
        </p:spPr>
        <p:txBody>
          <a:bodyPr/>
          <a:lstStyle/>
          <a:p>
            <a:r>
              <a:rPr lang="en-US" dirty="0"/>
              <a:t>General Considerations – Color Contrast (2 of 2)</a:t>
            </a:r>
          </a:p>
        </p:txBody>
      </p:sp>
      <p:sp>
        <p:nvSpPr>
          <p:cNvPr id="3" name="Text Placeholder 2">
            <a:extLst>
              <a:ext uri="{FF2B5EF4-FFF2-40B4-BE49-F238E27FC236}">
                <a16:creationId xmlns:a16="http://schemas.microsoft.com/office/drawing/2014/main" id="{D0C9D486-6C4D-4929-8D7B-14E3017C1B86}"/>
              </a:ext>
            </a:extLst>
          </p:cNvPr>
          <p:cNvSpPr>
            <a:spLocks noGrp="1"/>
          </p:cNvSpPr>
          <p:nvPr>
            <p:ph type="body" idx="1"/>
          </p:nvPr>
        </p:nvSpPr>
        <p:spPr>
          <a:xfrm>
            <a:off x="278615" y="1792563"/>
            <a:ext cx="5817387" cy="2339897"/>
          </a:xfrm>
        </p:spPr>
        <p:txBody>
          <a:bodyPr/>
          <a:lstStyle/>
          <a:p>
            <a:pPr marL="304792" indent="-304792" defTabSz="1219170">
              <a:lnSpc>
                <a:spcPct val="90000"/>
              </a:lnSpc>
              <a:buClrTx/>
              <a:buSzTx/>
              <a:buFont typeface="Arial" panose="020B0604020202020204" pitchFamily="34" charset="0"/>
              <a:buChar char="•"/>
              <a:defRPr/>
            </a:pPr>
            <a:r>
              <a:rPr lang="en-US" sz="2400" kern="1200" dirty="0">
                <a:solidFill>
                  <a:srgbClr val="00274C"/>
                </a:solidFill>
                <a:latin typeface="Verdana" panose="020B0604030504040204" pitchFamily="34" charset="0"/>
                <a:ea typeface="Verdana" panose="020B0604030504040204" pitchFamily="34" charset="0"/>
                <a:cs typeface="+mn-cs"/>
              </a:rPr>
              <a:t>To “meet accessibility standards”, aim for a contrast ratio of 4.5:1 </a:t>
            </a:r>
          </a:p>
          <a:p>
            <a:pPr marL="304792" indent="-304792" defTabSz="1219170">
              <a:lnSpc>
                <a:spcPct val="90000"/>
              </a:lnSpc>
              <a:buClrTx/>
              <a:buSzTx/>
              <a:buFont typeface="Arial" panose="020B0604020202020204" pitchFamily="34" charset="0"/>
              <a:buChar char="•"/>
              <a:defRPr/>
            </a:pPr>
            <a:r>
              <a:rPr lang="en-US" sz="2400" kern="1200" dirty="0">
                <a:solidFill>
                  <a:srgbClr val="00274C"/>
                </a:solidFill>
                <a:latin typeface="Verdana" panose="020B0604030504040204" pitchFamily="34" charset="0"/>
                <a:ea typeface="Verdana" panose="020B0604030504040204" pitchFamily="34" charset="0"/>
                <a:cs typeface="+mn-cs"/>
              </a:rPr>
              <a:t>Not a perfect science, consider colors you’ll use at the start of a document/in templates</a:t>
            </a:r>
          </a:p>
        </p:txBody>
      </p:sp>
      <p:pic>
        <p:nvPicPr>
          <p:cNvPr id="5" name="Picture 4" descr="Screenshot of U-M Software Center. Colour Contrast Analyser icon is visible in the 'Applications' area. Colour is entered in the search box.">
            <a:extLst>
              <a:ext uri="{FF2B5EF4-FFF2-40B4-BE49-F238E27FC236}">
                <a16:creationId xmlns:a16="http://schemas.microsoft.com/office/drawing/2014/main" id="{257C860A-D55B-495D-F3D5-8B7163DEE399}"/>
              </a:ext>
            </a:extLst>
          </p:cNvPr>
          <p:cNvPicPr>
            <a:picLocks noChangeAspect="1"/>
          </p:cNvPicPr>
          <p:nvPr/>
        </p:nvPicPr>
        <p:blipFill>
          <a:blip r:embed="rId3"/>
          <a:stretch>
            <a:fillRect/>
          </a:stretch>
        </p:blipFill>
        <p:spPr>
          <a:xfrm>
            <a:off x="1838226" y="3910293"/>
            <a:ext cx="4326783" cy="2107200"/>
          </a:xfrm>
          <a:prstGeom prst="rect">
            <a:avLst/>
          </a:prstGeom>
        </p:spPr>
      </p:pic>
      <p:pic>
        <p:nvPicPr>
          <p:cNvPr id="7" name="Picture 6" descr="Color Contrast Analyser tool window, with a foreground and background text color selected.">
            <a:extLst>
              <a:ext uri="{FF2B5EF4-FFF2-40B4-BE49-F238E27FC236}">
                <a16:creationId xmlns:a16="http://schemas.microsoft.com/office/drawing/2014/main" id="{4039D646-2B1F-FFD5-9CAF-A973D3B7D94F}"/>
              </a:ext>
            </a:extLst>
          </p:cNvPr>
          <p:cNvPicPr>
            <a:picLocks noChangeAspect="1"/>
          </p:cNvPicPr>
          <p:nvPr/>
        </p:nvPicPr>
        <p:blipFill>
          <a:blip r:embed="rId4"/>
          <a:stretch>
            <a:fillRect/>
          </a:stretch>
        </p:blipFill>
        <p:spPr>
          <a:xfrm>
            <a:off x="7655613" y="1814323"/>
            <a:ext cx="4051780" cy="2711055"/>
          </a:xfrm>
          <a:prstGeom prst="rect">
            <a:avLst/>
          </a:prstGeom>
        </p:spPr>
      </p:pic>
    </p:spTree>
    <p:extLst>
      <p:ext uri="{BB962C8B-B14F-4D97-AF65-F5344CB8AC3E}">
        <p14:creationId xmlns:p14="http://schemas.microsoft.com/office/powerpoint/2010/main" val="81434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DB35-FBAA-4675-929B-43BE46C8675D}"/>
              </a:ext>
            </a:extLst>
          </p:cNvPr>
          <p:cNvSpPr>
            <a:spLocks noGrp="1"/>
          </p:cNvSpPr>
          <p:nvPr>
            <p:ph type="title"/>
          </p:nvPr>
        </p:nvSpPr>
        <p:spPr/>
        <p:txBody>
          <a:bodyPr/>
          <a:lstStyle/>
          <a:p>
            <a:r>
              <a:rPr lang="en-US" dirty="0"/>
              <a:t>General Considerations – Link text</a:t>
            </a:r>
          </a:p>
        </p:txBody>
      </p:sp>
      <p:sp>
        <p:nvSpPr>
          <p:cNvPr id="3" name="Text Placeholder 2">
            <a:extLst>
              <a:ext uri="{FF2B5EF4-FFF2-40B4-BE49-F238E27FC236}">
                <a16:creationId xmlns:a16="http://schemas.microsoft.com/office/drawing/2014/main" id="{D0C9D486-6C4D-4929-8D7B-14E3017C1B86}"/>
              </a:ext>
            </a:extLst>
          </p:cNvPr>
          <p:cNvSpPr>
            <a:spLocks noGrp="1"/>
          </p:cNvSpPr>
          <p:nvPr>
            <p:ph type="body" idx="1"/>
          </p:nvPr>
        </p:nvSpPr>
        <p:spPr>
          <a:xfrm>
            <a:off x="278613" y="1648588"/>
            <a:ext cx="11360800" cy="4555200"/>
          </a:xfrm>
        </p:spPr>
        <p:txBody>
          <a:bodyPr/>
          <a:lstStyle/>
          <a:p>
            <a:pPr marL="304792" indent="-304792" defTabSz="1219170">
              <a:lnSpc>
                <a:spcPct val="90000"/>
              </a:lnSpc>
              <a:spcBef>
                <a:spcPts val="1333"/>
              </a:spcBef>
              <a:buClrTx/>
              <a:buSzTx/>
              <a:buFont typeface="Arial" panose="020B0604020202020204" pitchFamily="34" charset="0"/>
              <a:buChar char="•"/>
              <a:defRPr/>
            </a:pPr>
            <a:r>
              <a:rPr lang="en-US" b="1" kern="1200" dirty="0">
                <a:solidFill>
                  <a:srgbClr val="00274C"/>
                </a:solidFill>
                <a:latin typeface="Verdana" panose="020B0604030504040204" pitchFamily="34" charset="0"/>
                <a:ea typeface="Verdana" panose="020B0604030504040204" pitchFamily="34" charset="0"/>
                <a:cs typeface="+mn-cs"/>
              </a:rPr>
              <a:t>Link text: </a:t>
            </a:r>
            <a:r>
              <a:rPr lang="en-US" kern="1200" dirty="0">
                <a:solidFill>
                  <a:srgbClr val="00274C"/>
                </a:solidFill>
                <a:latin typeface="Verdana" panose="020B0604030504040204" pitchFamily="34" charset="0"/>
                <a:ea typeface="Verdana" panose="020B0604030504040204" pitchFamily="34" charset="0"/>
                <a:cs typeface="+mn-cs"/>
              </a:rPr>
              <a:t>provide clear information on where a link will take your user, either as the link text directly (best for digital), or next to the link (best for print)</a:t>
            </a:r>
          </a:p>
          <a:p>
            <a:pPr marL="914377" lvl="1" indent="-304792">
              <a:lnSpc>
                <a:spcPct val="90000"/>
              </a:lnSpc>
              <a:spcBef>
                <a:spcPts val="1333"/>
              </a:spcBef>
              <a:buClrTx/>
              <a:buSzTx/>
              <a:buFont typeface="Arial" panose="020B0604020202020204" pitchFamily="34" charset="0"/>
              <a:buChar char="•"/>
              <a:defRPr/>
            </a:pPr>
            <a:r>
              <a:rPr lang="en-US" sz="2800" kern="1200" dirty="0">
                <a:solidFill>
                  <a:srgbClr val="00274C"/>
                </a:solidFill>
                <a:latin typeface="Verdana" panose="020B0604030504040204" pitchFamily="34" charset="0"/>
                <a:ea typeface="Verdana" panose="020B0604030504040204" pitchFamily="34" charset="0"/>
                <a:cs typeface="+mn-cs"/>
              </a:rPr>
              <a:t>Best for digital: Check out </a:t>
            </a:r>
            <a:r>
              <a:rPr lang="en-US" sz="2800" kern="1200" dirty="0">
                <a:solidFill>
                  <a:prstClr val="black"/>
                </a:solidFill>
                <a:latin typeface="Verdana" panose="020B0604030504040204" pitchFamily="34" charset="0"/>
                <a:ea typeface="Verdana" panose="020B0604030504040204" pitchFamily="34" charset="0"/>
                <a:cs typeface="+mn-cs"/>
                <a:hlinkClick r:id="rId3"/>
              </a:rPr>
              <a:t>U-M’s Color Brand Guide</a:t>
            </a:r>
            <a:endParaRPr lang="en-US" sz="2800" kern="1200" dirty="0">
              <a:solidFill>
                <a:prstClr val="black"/>
              </a:solidFill>
              <a:latin typeface="Verdana" panose="020B0604030504040204" pitchFamily="34" charset="0"/>
              <a:ea typeface="Verdana" panose="020B0604030504040204" pitchFamily="34" charset="0"/>
              <a:cs typeface="+mn-cs"/>
            </a:endParaRPr>
          </a:p>
          <a:p>
            <a:pPr marL="914377" lvl="1" indent="-304792">
              <a:lnSpc>
                <a:spcPct val="90000"/>
              </a:lnSpc>
              <a:spcBef>
                <a:spcPts val="1333"/>
              </a:spcBef>
              <a:buClrTx/>
              <a:buSzTx/>
              <a:buFont typeface="Arial" panose="020B0604020202020204" pitchFamily="34" charset="0"/>
              <a:buChar char="•"/>
              <a:defRPr/>
            </a:pPr>
            <a:r>
              <a:rPr lang="en-US" sz="2800" kern="1200" dirty="0">
                <a:solidFill>
                  <a:srgbClr val="00274C"/>
                </a:solidFill>
                <a:latin typeface="Verdana" panose="020B0604030504040204" pitchFamily="34" charset="0"/>
                <a:ea typeface="Verdana" panose="020B0604030504040204" pitchFamily="34" charset="0"/>
                <a:cs typeface="+mn-cs"/>
              </a:rPr>
              <a:t>Best for print: For information on color accessibility, visit U-M’s Color Brand Guide:</a:t>
            </a:r>
            <a:r>
              <a:rPr lang="en-US" sz="2800" kern="1200" dirty="0">
                <a:solidFill>
                  <a:prstClr val="black"/>
                </a:solidFill>
                <a:latin typeface="Verdana" panose="020B0604030504040204" pitchFamily="34" charset="0"/>
                <a:ea typeface="Verdana" panose="020B0604030504040204" pitchFamily="34" charset="0"/>
                <a:cs typeface="+mn-cs"/>
              </a:rPr>
              <a:t> </a:t>
            </a:r>
            <a:r>
              <a:rPr lang="en-US" sz="2800" kern="1200" dirty="0">
                <a:solidFill>
                  <a:prstClr val="black"/>
                </a:solidFill>
                <a:latin typeface="Verdana" panose="020B0604030504040204" pitchFamily="34" charset="0"/>
                <a:ea typeface="Verdana" panose="020B0604030504040204" pitchFamily="34" charset="0"/>
                <a:cs typeface="+mn-cs"/>
                <a:hlinkClick r:id="rId3"/>
              </a:rPr>
              <a:t>https://brand.umich.edu/design-resources/colors/</a:t>
            </a:r>
            <a:r>
              <a:rPr lang="en-US" sz="2800" kern="1200" dirty="0">
                <a:solidFill>
                  <a:prstClr val="black"/>
                </a:solidFill>
                <a:latin typeface="Verdana" panose="020B0604030504040204" pitchFamily="34" charset="0"/>
                <a:ea typeface="Verdana" panose="020B0604030504040204" pitchFamily="34" charset="0"/>
                <a:cs typeface="+mn-cs"/>
              </a:rPr>
              <a:t> </a:t>
            </a:r>
          </a:p>
          <a:p>
            <a:pPr marL="914377" lvl="1" indent="-304792">
              <a:lnSpc>
                <a:spcPct val="90000"/>
              </a:lnSpc>
              <a:spcBef>
                <a:spcPts val="1333"/>
              </a:spcBef>
              <a:buClrTx/>
              <a:buSzTx/>
              <a:buFont typeface="Arial" panose="020B0604020202020204" pitchFamily="34" charset="0"/>
              <a:buChar char="•"/>
              <a:defRPr/>
            </a:pPr>
            <a:r>
              <a:rPr lang="en-US" sz="2800" kern="1200" dirty="0">
                <a:solidFill>
                  <a:srgbClr val="00274C"/>
                </a:solidFill>
                <a:latin typeface="Verdana" panose="020B0604030504040204" pitchFamily="34" charset="0"/>
                <a:ea typeface="Verdana" panose="020B0604030504040204" pitchFamily="34" charset="0"/>
                <a:cs typeface="+mn-cs"/>
              </a:rPr>
              <a:t>Poor practice: Click here, Learn More</a:t>
            </a:r>
          </a:p>
        </p:txBody>
      </p:sp>
    </p:spTree>
    <p:extLst>
      <p:ext uri="{BB962C8B-B14F-4D97-AF65-F5344CB8AC3E}">
        <p14:creationId xmlns:p14="http://schemas.microsoft.com/office/powerpoint/2010/main" val="397775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8f006f9b9_0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Typography</a:t>
            </a:r>
            <a:endParaRPr dirty="0"/>
          </a:p>
        </p:txBody>
      </p:sp>
      <p:sp>
        <p:nvSpPr>
          <p:cNvPr id="2" name="Text Placeholder 1">
            <a:extLst>
              <a:ext uri="{FF2B5EF4-FFF2-40B4-BE49-F238E27FC236}">
                <a16:creationId xmlns:a16="http://schemas.microsoft.com/office/drawing/2014/main" id="{B90D3C97-1B8F-75BF-93E3-C68CEA420373}"/>
              </a:ext>
            </a:extLst>
          </p:cNvPr>
          <p:cNvSpPr>
            <a:spLocks noGrp="1"/>
          </p:cNvSpPr>
          <p:nvPr>
            <p:ph type="body" idx="1"/>
          </p:nvPr>
        </p:nvSpPr>
        <p:spPr/>
        <p:txBody>
          <a:bodyPr/>
          <a:lstStyle/>
          <a:p>
            <a:r>
              <a:rPr lang="en-US" dirty="0"/>
              <a:t>Not a perfect science to typography</a:t>
            </a:r>
          </a:p>
          <a:p>
            <a:pPr lvl="1"/>
            <a:r>
              <a:rPr lang="en-US" dirty="0"/>
              <a:t>Consider size of text</a:t>
            </a:r>
          </a:p>
          <a:p>
            <a:pPr lvl="1"/>
            <a:r>
              <a:rPr lang="en-US" dirty="0"/>
              <a:t>Consider having distinct heading styles</a:t>
            </a:r>
          </a:p>
          <a:p>
            <a:pPr lvl="1"/>
            <a:r>
              <a:rPr lang="en-US" dirty="0"/>
              <a:t>Use sans serifs, avoid overly stylistic text</a:t>
            </a:r>
          </a:p>
        </p:txBody>
      </p:sp>
    </p:spTree>
    <p:extLst>
      <p:ext uri="{BB962C8B-B14F-4D97-AF65-F5344CB8AC3E}">
        <p14:creationId xmlns:p14="http://schemas.microsoft.com/office/powerpoint/2010/main" val="223720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8f006f9b9_0_0"/>
          <p:cNvSpPr txBox="1">
            <a:spLocks noGrp="1"/>
          </p:cNvSpPr>
          <p:nvPr>
            <p:ph type="title"/>
          </p:nvPr>
        </p:nvSpPr>
        <p:spPr>
          <a:xfrm>
            <a:off x="157066" y="182562"/>
            <a:ext cx="93333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Alt text</a:t>
            </a:r>
            <a:endParaRPr dirty="0"/>
          </a:p>
        </p:txBody>
      </p:sp>
      <p:sp>
        <p:nvSpPr>
          <p:cNvPr id="74" name="Google Shape;74;g2e8f006f9b9_0_0"/>
          <p:cNvSpPr txBox="1">
            <a:spLocks noGrp="1"/>
          </p:cNvSpPr>
          <p:nvPr>
            <p:ph type="body" idx="1"/>
          </p:nvPr>
        </p:nvSpPr>
        <p:spPr>
          <a:xfrm>
            <a:off x="147734" y="1822818"/>
            <a:ext cx="5758800" cy="4546083"/>
          </a:xfrm>
          <a:prstGeom prst="rect">
            <a:avLst/>
          </a:prstGeom>
        </p:spPr>
        <p:txBody>
          <a:bodyPr spcFirstLastPara="1" wrap="square" lIns="91425" tIns="45700" rIns="91425" bIns="45700" anchor="t" anchorCtr="0">
            <a:normAutofit fontScale="92500"/>
          </a:bodyPr>
          <a:lstStyle/>
          <a:p>
            <a:pPr indent="-457200">
              <a:spcAft>
                <a:spcPts val="600"/>
              </a:spcAft>
            </a:pPr>
            <a:r>
              <a:rPr lang="en-US" dirty="0"/>
              <a:t>Text alternative for an image (decorative images do not need)</a:t>
            </a:r>
          </a:p>
          <a:p>
            <a:pPr indent="-457200">
              <a:spcAft>
                <a:spcPts val="600"/>
              </a:spcAft>
            </a:pPr>
            <a:r>
              <a:rPr lang="en-US" dirty="0"/>
              <a:t>Consider how you might describe a visual over the phone</a:t>
            </a:r>
          </a:p>
          <a:p>
            <a:pPr indent="-457200">
              <a:spcAft>
                <a:spcPts val="600"/>
              </a:spcAft>
            </a:pPr>
            <a:r>
              <a:rPr lang="en-US" dirty="0"/>
              <a:t>Right click image, edit alt text</a:t>
            </a:r>
            <a:endParaRPr dirty="0"/>
          </a:p>
        </p:txBody>
      </p:sp>
      <p:pic>
        <p:nvPicPr>
          <p:cNvPr id="3" name="Picture 2" descr="Context menu in Microsoft Word. View alt text is selected.">
            <a:extLst>
              <a:ext uri="{FF2B5EF4-FFF2-40B4-BE49-F238E27FC236}">
                <a16:creationId xmlns:a16="http://schemas.microsoft.com/office/drawing/2014/main" id="{E83BA660-157E-4A58-70B3-99556CCCEF4E}"/>
              </a:ext>
            </a:extLst>
          </p:cNvPr>
          <p:cNvPicPr>
            <a:picLocks noChangeAspect="1"/>
          </p:cNvPicPr>
          <p:nvPr/>
        </p:nvPicPr>
        <p:blipFill>
          <a:blip r:embed="rId3"/>
          <a:stretch>
            <a:fillRect/>
          </a:stretch>
        </p:blipFill>
        <p:spPr>
          <a:xfrm>
            <a:off x="6444036" y="2209410"/>
            <a:ext cx="2110923" cy="823031"/>
          </a:xfrm>
          <a:prstGeom prst="rect">
            <a:avLst/>
          </a:prstGeom>
        </p:spPr>
      </p:pic>
      <p:pic>
        <p:nvPicPr>
          <p:cNvPr id="5" name="Picture 4" descr="View Alt text menu in Word.">
            <a:extLst>
              <a:ext uri="{FF2B5EF4-FFF2-40B4-BE49-F238E27FC236}">
                <a16:creationId xmlns:a16="http://schemas.microsoft.com/office/drawing/2014/main" id="{EB8B94E8-DEDF-8EBD-1BAF-19FEF223FC2C}"/>
              </a:ext>
            </a:extLst>
          </p:cNvPr>
          <p:cNvPicPr>
            <a:picLocks noChangeAspect="1"/>
          </p:cNvPicPr>
          <p:nvPr/>
        </p:nvPicPr>
        <p:blipFill>
          <a:blip r:embed="rId4"/>
          <a:stretch>
            <a:fillRect/>
          </a:stretch>
        </p:blipFill>
        <p:spPr>
          <a:xfrm>
            <a:off x="9092461" y="2061377"/>
            <a:ext cx="2453853" cy="3528366"/>
          </a:xfrm>
          <a:prstGeom prst="rect">
            <a:avLst/>
          </a:prstGeom>
        </p:spPr>
      </p:pic>
    </p:spTree>
    <p:extLst>
      <p:ext uri="{BB962C8B-B14F-4D97-AF65-F5344CB8AC3E}">
        <p14:creationId xmlns:p14="http://schemas.microsoft.com/office/powerpoint/2010/main" val="287631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Accessibility in Docs</a:t>
            </a:r>
            <a:endParaRPr dirty="0"/>
          </a:p>
        </p:txBody>
      </p:sp>
      <p:sp>
        <p:nvSpPr>
          <p:cNvPr id="93" name="Google Shape;9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600"/>
              </a:spcAft>
              <a:buClr>
                <a:schemeClr val="dk1"/>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Structure &amp; headings in Docs</a:t>
            </a:r>
            <a:endParaRPr dirty="0"/>
          </a:p>
        </p:txBody>
      </p:sp>
      <p:sp>
        <p:nvSpPr>
          <p:cNvPr id="81" name="Google Shape;81;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85800" indent="-457200"/>
            <a:r>
              <a:rPr lang="en-US" dirty="0"/>
              <a:t>Headings can be added and updated in Google Docs</a:t>
            </a:r>
          </a:p>
          <a:p>
            <a:pPr marL="685800" indent="-457200"/>
            <a:r>
              <a:rPr lang="en-US" dirty="0"/>
              <a:t>Can Apply the pre-existing layout, or update headings at this level to match</a:t>
            </a:r>
          </a:p>
          <a:p>
            <a:pPr marL="685800" indent="-457200"/>
            <a:endParaRPr dirty="0"/>
          </a:p>
        </p:txBody>
      </p:sp>
      <p:pic>
        <p:nvPicPr>
          <p:cNvPr id="4" name="Picture 3" descr="Google Docs interface with Heading options selected, heading 1 is highlighted and a pop-out menu reads 'Apply Heading 1' and 'Update Heading 1 to match'.">
            <a:extLst>
              <a:ext uri="{FF2B5EF4-FFF2-40B4-BE49-F238E27FC236}">
                <a16:creationId xmlns:a16="http://schemas.microsoft.com/office/drawing/2014/main" id="{C0F4E734-8AAF-7DF2-66B5-8CEF1E20DD76}"/>
              </a:ext>
            </a:extLst>
          </p:cNvPr>
          <p:cNvPicPr>
            <a:picLocks noChangeAspect="1"/>
          </p:cNvPicPr>
          <p:nvPr/>
        </p:nvPicPr>
        <p:blipFill>
          <a:blip r:embed="rId3"/>
          <a:stretch>
            <a:fillRect/>
          </a:stretch>
        </p:blipFill>
        <p:spPr>
          <a:xfrm>
            <a:off x="6000112" y="2067034"/>
            <a:ext cx="5451868" cy="2723931"/>
          </a:xfrm>
          <a:prstGeom prst="rect">
            <a:avLst/>
          </a:prstGeom>
        </p:spPr>
      </p:pic>
    </p:spTree>
    <p:extLst>
      <p:ext uri="{BB962C8B-B14F-4D97-AF65-F5344CB8AC3E}">
        <p14:creationId xmlns:p14="http://schemas.microsoft.com/office/powerpoint/2010/main" val="306515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Color in Docs</a:t>
            </a:r>
            <a:endParaRPr dirty="0"/>
          </a:p>
        </p:txBody>
      </p:sp>
      <p:sp>
        <p:nvSpPr>
          <p:cNvPr id="81" name="Google Shape;81;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85800" indent="-457200"/>
            <a:r>
              <a:rPr lang="en-US" dirty="0"/>
              <a:t>Adjust text color</a:t>
            </a:r>
          </a:p>
          <a:p>
            <a:pPr marL="685800" indent="-457200"/>
            <a:r>
              <a:rPr lang="en-US" dirty="0"/>
              <a:t>In general, dark on light or vice versa</a:t>
            </a:r>
          </a:p>
          <a:p>
            <a:pPr marL="685800" indent="-457200"/>
            <a:r>
              <a:rPr lang="en-US" dirty="0"/>
              <a:t>Use a contrast checker</a:t>
            </a:r>
          </a:p>
          <a:p>
            <a:pPr marL="685800" indent="-457200"/>
            <a:endParaRPr dirty="0"/>
          </a:p>
        </p:txBody>
      </p:sp>
      <p:pic>
        <p:nvPicPr>
          <p:cNvPr id="3" name="Picture 2" descr="Google Docs text color interface, custom is highlighted.">
            <a:extLst>
              <a:ext uri="{FF2B5EF4-FFF2-40B4-BE49-F238E27FC236}">
                <a16:creationId xmlns:a16="http://schemas.microsoft.com/office/drawing/2014/main" id="{5E58021F-6320-71C7-CF9C-5A6AFE12F03A}"/>
              </a:ext>
            </a:extLst>
          </p:cNvPr>
          <p:cNvPicPr>
            <a:picLocks noChangeAspect="1"/>
          </p:cNvPicPr>
          <p:nvPr/>
        </p:nvPicPr>
        <p:blipFill>
          <a:blip r:embed="rId3"/>
          <a:stretch>
            <a:fillRect/>
          </a:stretch>
        </p:blipFill>
        <p:spPr>
          <a:xfrm>
            <a:off x="6285390" y="1978134"/>
            <a:ext cx="4976452" cy="1931085"/>
          </a:xfrm>
          <a:prstGeom prst="rect">
            <a:avLst/>
          </a:prstGeom>
        </p:spPr>
      </p:pic>
    </p:spTree>
    <p:extLst>
      <p:ext uri="{BB962C8B-B14F-4D97-AF65-F5344CB8AC3E}">
        <p14:creationId xmlns:p14="http://schemas.microsoft.com/office/powerpoint/2010/main" val="3387827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Fonts in Docs</a:t>
            </a:r>
            <a:endParaRPr dirty="0"/>
          </a:p>
        </p:txBody>
      </p:sp>
      <p:sp>
        <p:nvSpPr>
          <p:cNvPr id="81" name="Google Shape;81;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85800" indent="-457200"/>
            <a:r>
              <a:rPr lang="en-US" dirty="0"/>
              <a:t>Google Docs has a variety of fonts available</a:t>
            </a:r>
          </a:p>
          <a:p>
            <a:pPr marL="685800" indent="-457200"/>
            <a:r>
              <a:rPr lang="en-US" dirty="0"/>
              <a:t>Try to utilize sans serifs</a:t>
            </a:r>
            <a:endParaRPr dirty="0"/>
          </a:p>
        </p:txBody>
      </p:sp>
      <p:pic>
        <p:nvPicPr>
          <p:cNvPr id="3" name="Picture 2" descr="Fonts in Google Docs, the menu is expanded and Arial is selected.">
            <a:extLst>
              <a:ext uri="{FF2B5EF4-FFF2-40B4-BE49-F238E27FC236}">
                <a16:creationId xmlns:a16="http://schemas.microsoft.com/office/drawing/2014/main" id="{29D06D82-D58E-58FE-F841-9CF9BA81EB35}"/>
              </a:ext>
            </a:extLst>
          </p:cNvPr>
          <p:cNvPicPr>
            <a:picLocks noChangeAspect="1"/>
          </p:cNvPicPr>
          <p:nvPr/>
        </p:nvPicPr>
        <p:blipFill>
          <a:blip r:embed="rId3"/>
          <a:stretch>
            <a:fillRect/>
          </a:stretch>
        </p:blipFill>
        <p:spPr>
          <a:xfrm>
            <a:off x="6786048" y="1928054"/>
            <a:ext cx="4191363" cy="3703641"/>
          </a:xfrm>
          <a:prstGeom prst="rect">
            <a:avLst/>
          </a:prstGeom>
        </p:spPr>
      </p:pic>
    </p:spTree>
    <p:extLst>
      <p:ext uri="{BB962C8B-B14F-4D97-AF65-F5344CB8AC3E}">
        <p14:creationId xmlns:p14="http://schemas.microsoft.com/office/powerpoint/2010/main" val="4058279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Links in Docs</a:t>
            </a:r>
            <a:endParaRPr dirty="0"/>
          </a:p>
        </p:txBody>
      </p:sp>
      <p:sp>
        <p:nvSpPr>
          <p:cNvPr id="81" name="Google Shape;81;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85800" indent="-457200"/>
            <a:r>
              <a:rPr lang="en-US" dirty="0"/>
              <a:t>Highlight link text you would like to use</a:t>
            </a:r>
          </a:p>
          <a:p>
            <a:pPr marL="685800" indent="-457200"/>
            <a:r>
              <a:rPr lang="en-US" dirty="0"/>
              <a:t>Right click, insert link</a:t>
            </a:r>
          </a:p>
          <a:p>
            <a:pPr marL="685800" indent="-457200"/>
            <a:r>
              <a:rPr lang="en-US" dirty="0"/>
              <a:t>Copy/paste to insert the URL</a:t>
            </a:r>
          </a:p>
          <a:p>
            <a:pPr marL="685800" indent="-457200"/>
            <a:r>
              <a:rPr lang="en-US" dirty="0"/>
              <a:t>Link text will go to link</a:t>
            </a:r>
            <a:endParaRPr dirty="0"/>
          </a:p>
        </p:txBody>
      </p:sp>
      <p:pic>
        <p:nvPicPr>
          <p:cNvPr id="4" name="Picture 3" descr="Google docs, insert link in right-click menu.">
            <a:extLst>
              <a:ext uri="{FF2B5EF4-FFF2-40B4-BE49-F238E27FC236}">
                <a16:creationId xmlns:a16="http://schemas.microsoft.com/office/drawing/2014/main" id="{E3A9AA8F-CA44-3444-8662-4D5DB56C5DE9}"/>
              </a:ext>
            </a:extLst>
          </p:cNvPr>
          <p:cNvPicPr>
            <a:picLocks noChangeAspect="1"/>
          </p:cNvPicPr>
          <p:nvPr/>
        </p:nvPicPr>
        <p:blipFill>
          <a:blip r:embed="rId3"/>
          <a:stretch>
            <a:fillRect/>
          </a:stretch>
        </p:blipFill>
        <p:spPr>
          <a:xfrm>
            <a:off x="6285390" y="1822819"/>
            <a:ext cx="3319623" cy="1920639"/>
          </a:xfrm>
          <a:prstGeom prst="rect">
            <a:avLst/>
          </a:prstGeom>
        </p:spPr>
      </p:pic>
      <p:pic>
        <p:nvPicPr>
          <p:cNvPr id="6" name="Picture 5" descr="Google Docs enter link url for link text interface.">
            <a:extLst>
              <a:ext uri="{FF2B5EF4-FFF2-40B4-BE49-F238E27FC236}">
                <a16:creationId xmlns:a16="http://schemas.microsoft.com/office/drawing/2014/main" id="{3E5612B2-9A3E-1B14-0DAC-A673A98BC979}"/>
              </a:ext>
            </a:extLst>
          </p:cNvPr>
          <p:cNvPicPr>
            <a:picLocks noChangeAspect="1"/>
          </p:cNvPicPr>
          <p:nvPr/>
        </p:nvPicPr>
        <p:blipFill>
          <a:blip r:embed="rId4"/>
          <a:stretch>
            <a:fillRect/>
          </a:stretch>
        </p:blipFill>
        <p:spPr>
          <a:xfrm>
            <a:off x="6741526" y="4410602"/>
            <a:ext cx="3132091" cy="1120237"/>
          </a:xfrm>
          <a:prstGeom prst="rect">
            <a:avLst/>
          </a:prstGeom>
        </p:spPr>
      </p:pic>
    </p:spTree>
    <p:extLst>
      <p:ext uri="{BB962C8B-B14F-4D97-AF65-F5344CB8AC3E}">
        <p14:creationId xmlns:p14="http://schemas.microsoft.com/office/powerpoint/2010/main" val="236900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Alt text in Docs</a:t>
            </a:r>
            <a:endParaRPr dirty="0"/>
          </a:p>
        </p:txBody>
      </p:sp>
      <p:sp>
        <p:nvSpPr>
          <p:cNvPr id="81" name="Google Shape;81;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685800" indent="-457200"/>
            <a:r>
              <a:rPr lang="en-US" dirty="0"/>
              <a:t>Right click, add alt text</a:t>
            </a:r>
            <a:endParaRPr dirty="0"/>
          </a:p>
        </p:txBody>
      </p:sp>
      <p:pic>
        <p:nvPicPr>
          <p:cNvPr id="4" name="Picture 3" descr="Google Docs interface with an image right clicked. Alt text is selected in the menu.">
            <a:extLst>
              <a:ext uri="{FF2B5EF4-FFF2-40B4-BE49-F238E27FC236}">
                <a16:creationId xmlns:a16="http://schemas.microsoft.com/office/drawing/2014/main" id="{F0C10F42-1FDD-909F-9D9E-5DC2E0E77E71}"/>
              </a:ext>
            </a:extLst>
          </p:cNvPr>
          <p:cNvPicPr>
            <a:picLocks noChangeAspect="1"/>
          </p:cNvPicPr>
          <p:nvPr/>
        </p:nvPicPr>
        <p:blipFill>
          <a:blip r:embed="rId3"/>
          <a:stretch>
            <a:fillRect/>
          </a:stretch>
        </p:blipFill>
        <p:spPr>
          <a:xfrm>
            <a:off x="648586" y="2865218"/>
            <a:ext cx="4493005" cy="2667298"/>
          </a:xfrm>
          <a:prstGeom prst="rect">
            <a:avLst/>
          </a:prstGeom>
        </p:spPr>
      </p:pic>
      <p:pic>
        <p:nvPicPr>
          <p:cNvPr id="6" name="Picture 5" descr="Alt text menu in Google Docs. Enter text into Description.">
            <a:extLst>
              <a:ext uri="{FF2B5EF4-FFF2-40B4-BE49-F238E27FC236}">
                <a16:creationId xmlns:a16="http://schemas.microsoft.com/office/drawing/2014/main" id="{FE86B97B-B542-E757-BCD6-F94A771FCFC6}"/>
              </a:ext>
            </a:extLst>
          </p:cNvPr>
          <p:cNvPicPr>
            <a:picLocks noChangeAspect="1"/>
          </p:cNvPicPr>
          <p:nvPr/>
        </p:nvPicPr>
        <p:blipFill>
          <a:blip r:embed="rId4"/>
          <a:stretch>
            <a:fillRect/>
          </a:stretch>
        </p:blipFill>
        <p:spPr>
          <a:xfrm>
            <a:off x="7003641" y="2343056"/>
            <a:ext cx="2629128" cy="2171888"/>
          </a:xfrm>
          <a:prstGeom prst="rect">
            <a:avLst/>
          </a:prstGeom>
        </p:spPr>
      </p:pic>
    </p:spTree>
    <p:extLst>
      <p:ext uri="{BB962C8B-B14F-4D97-AF65-F5344CB8AC3E}">
        <p14:creationId xmlns:p14="http://schemas.microsoft.com/office/powerpoint/2010/main" val="280281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200"/>
              <a:buFont typeface="Verdana"/>
              <a:buNone/>
            </a:pPr>
            <a:r>
              <a:rPr lang="en-US" sz="4400" dirty="0"/>
              <a:t>Zoom Webinar Tips</a:t>
            </a:r>
            <a:endParaRPr sz="4400" dirty="0"/>
          </a:p>
        </p:txBody>
      </p:sp>
      <p:sp>
        <p:nvSpPr>
          <p:cNvPr id="66" name="Google Shape;66;p47"/>
          <p:cNvSpPr txBox="1">
            <a:spLocks noGrp="1"/>
          </p:cNvSpPr>
          <p:nvPr>
            <p:ph type="body" idx="1"/>
          </p:nvPr>
        </p:nvSpPr>
        <p:spPr>
          <a:xfrm>
            <a:off x="115613" y="1857702"/>
            <a:ext cx="11804243" cy="2387631"/>
          </a:xfrm>
          <a:prstGeom prst="rect">
            <a:avLst/>
          </a:prstGeom>
          <a:noFill/>
          <a:ln>
            <a:noFill/>
          </a:ln>
        </p:spPr>
        <p:txBody>
          <a:bodyPr spcFirstLastPara="1" wrap="square" lIns="91425" tIns="45700" rIns="91425" bIns="45700" anchor="t" anchorCtr="0">
            <a:normAutofit lnSpcReduction="10000"/>
          </a:bodyPr>
          <a:lstStyle/>
          <a:p>
            <a:pPr marL="514350" lvl="0" indent="-285750" algn="l" rtl="0">
              <a:spcBef>
                <a:spcPts val="1800"/>
              </a:spcBef>
              <a:spcAft>
                <a:spcPts val="0"/>
              </a:spcAft>
              <a:buSzPts val="1600"/>
              <a:buFont typeface="Noto Sans Symbols"/>
              <a:buChar char="▪"/>
            </a:pPr>
            <a:r>
              <a:rPr lang="en-US" sz="1800" dirty="0"/>
              <a:t>Use the </a:t>
            </a:r>
            <a:r>
              <a:rPr lang="en-US" sz="1800" b="1" dirty="0"/>
              <a:t>Q&amp;A </a:t>
            </a:r>
            <a:r>
              <a:rPr lang="en-US" sz="1800" dirty="0"/>
              <a:t>feature to submit your questions.</a:t>
            </a:r>
            <a:endParaRPr dirty="0"/>
          </a:p>
          <a:p>
            <a:pPr marL="514350" lvl="0" indent="-285750" algn="l" rtl="0">
              <a:spcBef>
                <a:spcPts val="1800"/>
              </a:spcBef>
              <a:spcAft>
                <a:spcPts val="0"/>
              </a:spcAft>
              <a:buSzPts val="1600"/>
              <a:buFont typeface="Noto Sans Symbols"/>
              <a:buChar char="▪"/>
            </a:pPr>
            <a:r>
              <a:rPr lang="en-US" sz="1800" b="1" dirty="0"/>
              <a:t>ASL interpretation </a:t>
            </a:r>
            <a:r>
              <a:rPr lang="en-US" sz="1800" dirty="0"/>
              <a:t>can be utilized by clicking Interpretation and selecting American Sign Language.</a:t>
            </a:r>
            <a:endParaRPr dirty="0"/>
          </a:p>
          <a:p>
            <a:pPr marL="514350" lvl="0" indent="-285750" algn="l" rtl="0">
              <a:spcBef>
                <a:spcPts val="1800"/>
              </a:spcBef>
              <a:spcAft>
                <a:spcPts val="0"/>
              </a:spcAft>
              <a:buSzPts val="1600"/>
              <a:buFont typeface="Noto Sans Symbols"/>
              <a:buChar char="▪"/>
            </a:pPr>
            <a:r>
              <a:rPr lang="en-US" sz="1800" b="1" dirty="0"/>
              <a:t>CART transcription </a:t>
            </a:r>
            <a:r>
              <a:rPr lang="en-US" sz="1800" dirty="0"/>
              <a:t>can be turned on by selecting Show Captions.</a:t>
            </a:r>
            <a:endParaRPr dirty="0"/>
          </a:p>
        </p:txBody>
      </p:sp>
      <p:pic>
        <p:nvPicPr>
          <p:cNvPr id="67" name="Google Shape;67;p47" descr="The Zoom option menu with a red circle around 'Show Captions' and a red circle around 'Interpretation'. A related window appears next to Interpretation with American Sign Language highlighted in blue."/>
          <p:cNvPicPr preferRelativeResize="0"/>
          <p:nvPr/>
        </p:nvPicPr>
        <p:blipFill rotWithShape="1">
          <a:blip r:embed="rId3">
            <a:alphaModFix/>
          </a:blip>
          <a:srcRect/>
          <a:stretch/>
        </p:blipFill>
        <p:spPr>
          <a:xfrm>
            <a:off x="513806" y="4245333"/>
            <a:ext cx="10660380" cy="1956627"/>
          </a:xfrm>
          <a:prstGeom prst="rect">
            <a:avLst/>
          </a:prstGeom>
          <a:noFill/>
          <a:ln>
            <a:noFill/>
          </a:ln>
        </p:spPr>
      </p:pic>
      <p:sp>
        <p:nvSpPr>
          <p:cNvPr id="68" name="Google Shape;68;p47">
            <a:extLst>
              <a:ext uri="{C183D7F6-B498-43B3-948B-1728B52AA6E4}">
                <adec:decorative xmlns:adec="http://schemas.microsoft.com/office/drawing/2017/decorative" val="1"/>
              </a:ext>
            </a:extLst>
          </p:cNvPr>
          <p:cNvSpPr/>
          <p:nvPr/>
        </p:nvSpPr>
        <p:spPr>
          <a:xfrm>
            <a:off x="6017734"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47">
            <a:extLst>
              <a:ext uri="{C183D7F6-B498-43B3-948B-1728B52AA6E4}">
                <adec:decorative xmlns:adec="http://schemas.microsoft.com/office/drawing/2017/decorative" val="1"/>
              </a:ext>
            </a:extLst>
          </p:cNvPr>
          <p:cNvSpPr/>
          <p:nvPr/>
        </p:nvSpPr>
        <p:spPr>
          <a:xfrm>
            <a:off x="7495679" y="5294126"/>
            <a:ext cx="1001486" cy="1034945"/>
          </a:xfrm>
          <a:prstGeom prst="flowChartConnector">
            <a:avLst/>
          </a:prstGeom>
          <a:noFill/>
          <a:ln w="762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Accessibility in Word</a:t>
            </a:r>
            <a:endParaRPr dirty="0"/>
          </a:p>
        </p:txBody>
      </p:sp>
      <p:sp>
        <p:nvSpPr>
          <p:cNvPr id="87" name="Google Shape;87;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Demo</a:t>
            </a:r>
            <a:endParaRPr dirty="0"/>
          </a:p>
        </p:txBody>
      </p:sp>
      <p:sp>
        <p:nvSpPr>
          <p:cNvPr id="81" name="Google Shape;81;p4"/>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685800" indent="-457200"/>
            <a:r>
              <a:rPr lang="en-US" dirty="0"/>
              <a:t>Sample document</a:t>
            </a:r>
          </a:p>
          <a:p>
            <a:pPr marL="685800" indent="-457200"/>
            <a:r>
              <a:rPr lang="en-US" dirty="0"/>
              <a:t>Will go through these steps</a:t>
            </a:r>
          </a:p>
          <a:p>
            <a:pPr marL="685800" indent="-457200"/>
            <a:r>
              <a:rPr lang="en-US" dirty="0"/>
              <a:t>Feel free to pull up Microsoft Word and follow along</a:t>
            </a:r>
          </a:p>
          <a:p>
            <a:pPr marL="685800" indent="-457200"/>
            <a:r>
              <a:rPr lang="en-US" dirty="0"/>
              <a:t>End on using the accessibility checker</a:t>
            </a:r>
            <a:endParaRPr dirty="0"/>
          </a:p>
        </p:txBody>
      </p:sp>
    </p:spTree>
    <p:extLst>
      <p:ext uri="{BB962C8B-B14F-4D97-AF65-F5344CB8AC3E}">
        <p14:creationId xmlns:p14="http://schemas.microsoft.com/office/powerpoint/2010/main" val="2158774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a:t>Wrap Up</a:t>
            </a:r>
            <a:endParaRPr/>
          </a:p>
        </p:txBody>
      </p:sp>
    </p:spTree>
    <p:extLst>
      <p:ext uri="{BB962C8B-B14F-4D97-AF65-F5344CB8AC3E}">
        <p14:creationId xmlns:p14="http://schemas.microsoft.com/office/powerpoint/2010/main" val="325959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8f006f9b9_0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Reminder: Accessibility questions to ask</a:t>
            </a:r>
            <a:endParaRPr dirty="0"/>
          </a:p>
        </p:txBody>
      </p:sp>
      <p:sp>
        <p:nvSpPr>
          <p:cNvPr id="2" name="Text Placeholder 1">
            <a:extLst>
              <a:ext uri="{FF2B5EF4-FFF2-40B4-BE49-F238E27FC236}">
                <a16:creationId xmlns:a16="http://schemas.microsoft.com/office/drawing/2014/main" id="{61A24817-403C-BD49-DD88-FCC110D27698}"/>
              </a:ext>
            </a:extLst>
          </p:cNvPr>
          <p:cNvSpPr>
            <a:spLocks noGrp="1"/>
          </p:cNvSpPr>
          <p:nvPr>
            <p:ph type="body" idx="1"/>
          </p:nvPr>
        </p:nvSpPr>
        <p:spPr/>
        <p:txBody>
          <a:bodyPr/>
          <a:lstStyle/>
          <a:p>
            <a:r>
              <a:rPr lang="en-US" dirty="0"/>
              <a:t>How can I create structure in my document?</a:t>
            </a:r>
          </a:p>
          <a:p>
            <a:r>
              <a:rPr lang="en-US" dirty="0"/>
              <a:t>Which colors will I use in my document?</a:t>
            </a:r>
          </a:p>
          <a:p>
            <a:r>
              <a:rPr lang="en-US" dirty="0"/>
              <a:t>Will I use images? If so, how will I describe those?</a:t>
            </a:r>
          </a:p>
        </p:txBody>
      </p:sp>
    </p:spTree>
    <p:extLst>
      <p:ext uri="{BB962C8B-B14F-4D97-AF65-F5344CB8AC3E}">
        <p14:creationId xmlns:p14="http://schemas.microsoft.com/office/powerpoint/2010/main" val="40942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Finalizing a document</a:t>
            </a:r>
            <a:endParaRPr dirty="0"/>
          </a:p>
        </p:txBody>
      </p:sp>
      <p:sp>
        <p:nvSpPr>
          <p:cNvPr id="81" name="Google Shape;81;p4"/>
          <p:cNvSpPr txBox="1">
            <a:spLocks noGrp="1"/>
          </p:cNvSpPr>
          <p:nvPr>
            <p:ph type="body" idx="1"/>
          </p:nvPr>
        </p:nvSpPr>
        <p:spPr>
          <a:xfrm>
            <a:off x="129072" y="1785225"/>
            <a:ext cx="6004293" cy="4719270"/>
          </a:xfrm>
          <a:prstGeom prst="rect">
            <a:avLst/>
          </a:prstGeom>
          <a:noFill/>
          <a:ln>
            <a:noFill/>
          </a:ln>
        </p:spPr>
        <p:txBody>
          <a:bodyPr spcFirstLastPara="1" wrap="square" lIns="91425" tIns="45700" rIns="91425" bIns="45700" anchor="t" anchorCtr="0">
            <a:normAutofit fontScale="92500" lnSpcReduction="10000"/>
          </a:bodyPr>
          <a:lstStyle/>
          <a:p>
            <a:pPr marL="685800" indent="-457200"/>
            <a:r>
              <a:rPr lang="en-US" dirty="0"/>
              <a:t>If using Microsoft Word, use the Accessibility Checker under “Review”</a:t>
            </a:r>
          </a:p>
          <a:p>
            <a:pPr marL="685800" indent="-457200"/>
            <a:r>
              <a:rPr lang="en-US" dirty="0"/>
              <a:t>Avoid printing to PDF, most documents will be less accessible and authors will need to do work in Adobe Acrobat DC</a:t>
            </a:r>
            <a:endParaRPr dirty="0"/>
          </a:p>
        </p:txBody>
      </p:sp>
      <p:pic>
        <p:nvPicPr>
          <p:cNvPr id="3" name="Picture 2" descr="Review region of Microsoft Word with Check Accessibility feature.">
            <a:extLst>
              <a:ext uri="{FF2B5EF4-FFF2-40B4-BE49-F238E27FC236}">
                <a16:creationId xmlns:a16="http://schemas.microsoft.com/office/drawing/2014/main" id="{C81E6400-78FF-2837-120B-EF2BE4F57F2E}"/>
              </a:ext>
            </a:extLst>
          </p:cNvPr>
          <p:cNvPicPr>
            <a:picLocks noChangeAspect="1"/>
          </p:cNvPicPr>
          <p:nvPr/>
        </p:nvPicPr>
        <p:blipFill>
          <a:blip r:embed="rId3"/>
          <a:stretch>
            <a:fillRect/>
          </a:stretch>
        </p:blipFill>
        <p:spPr>
          <a:xfrm>
            <a:off x="6133365" y="2029301"/>
            <a:ext cx="5913632" cy="1234547"/>
          </a:xfrm>
          <a:prstGeom prst="rect">
            <a:avLst/>
          </a:prstGeom>
        </p:spPr>
      </p:pic>
    </p:spTree>
    <p:extLst>
      <p:ext uri="{BB962C8B-B14F-4D97-AF65-F5344CB8AC3E}">
        <p14:creationId xmlns:p14="http://schemas.microsoft.com/office/powerpoint/2010/main" val="472812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Learn more</a:t>
            </a:r>
            <a:endParaRPr dirty="0"/>
          </a:p>
        </p:txBody>
      </p:sp>
      <p:sp>
        <p:nvSpPr>
          <p:cNvPr id="81" name="Google Shape;81;p4"/>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685800" indent="-457200"/>
            <a:r>
              <a:rPr lang="en-US" dirty="0">
                <a:hlinkClick r:id="rId3"/>
              </a:rPr>
              <a:t>Google Docs: make your Document accessible</a:t>
            </a:r>
            <a:endParaRPr lang="en-US" dirty="0"/>
          </a:p>
          <a:p>
            <a:pPr marL="685800" indent="-457200"/>
            <a:r>
              <a:rPr lang="en-US" dirty="0">
                <a:hlinkClick r:id="rId4"/>
              </a:rPr>
              <a:t>Microsoft Word accessibility</a:t>
            </a:r>
            <a:endParaRPr dirty="0"/>
          </a:p>
        </p:txBody>
      </p:sp>
    </p:spTree>
    <p:extLst>
      <p:ext uri="{BB962C8B-B14F-4D97-AF65-F5344CB8AC3E}">
        <p14:creationId xmlns:p14="http://schemas.microsoft.com/office/powerpoint/2010/main" val="147056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a:t>Key Takeaways</a:t>
            </a:r>
            <a:endParaRPr/>
          </a:p>
        </p:txBody>
      </p:sp>
      <p:sp>
        <p:nvSpPr>
          <p:cNvPr id="105" name="Google Shape;105;p41"/>
          <p:cNvSpPr txBox="1">
            <a:spLocks noGrp="1"/>
          </p:cNvSpPr>
          <p:nvPr>
            <p:ph type="body" idx="1"/>
          </p:nvPr>
        </p:nvSpPr>
        <p:spPr>
          <a:xfrm>
            <a:off x="177802" y="1681163"/>
            <a:ext cx="5897754"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fontScale="85000" lnSpcReduction="10000"/>
          </a:bodyPr>
          <a:lstStyle/>
          <a:p>
            <a:pPr marL="457200" lvl="0" indent="-228600" algn="l" rtl="0">
              <a:lnSpc>
                <a:spcPct val="100000"/>
              </a:lnSpc>
              <a:spcBef>
                <a:spcPts val="1800"/>
              </a:spcBef>
              <a:spcAft>
                <a:spcPts val="0"/>
              </a:spcAft>
              <a:buClr>
                <a:schemeClr val="dk1"/>
              </a:buClr>
              <a:buSzPts val="2400"/>
              <a:buNone/>
            </a:pPr>
            <a:r>
              <a:rPr lang="en-US" dirty="0"/>
              <a:t>General tips</a:t>
            </a:r>
            <a:endParaRPr dirty="0"/>
          </a:p>
        </p:txBody>
      </p:sp>
      <p:sp>
        <p:nvSpPr>
          <p:cNvPr id="106" name="Google Shape;106;p41"/>
          <p:cNvSpPr txBox="1">
            <a:spLocks noGrp="1"/>
          </p:cNvSpPr>
          <p:nvPr>
            <p:ph type="body" idx="2"/>
          </p:nvPr>
        </p:nvSpPr>
        <p:spPr>
          <a:xfrm>
            <a:off x="177802" y="2505075"/>
            <a:ext cx="5897754" cy="3590925"/>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792480" indent="-457200">
              <a:lnSpc>
                <a:spcPct val="170000"/>
              </a:lnSpc>
              <a:spcBef>
                <a:spcPts val="1800"/>
              </a:spcBef>
              <a:buSzPts val="4480"/>
            </a:pPr>
            <a:r>
              <a:rPr lang="en-US" dirty="0"/>
              <a:t>Consider accessibility questions as you build your documents</a:t>
            </a:r>
          </a:p>
          <a:p>
            <a:pPr marL="792480" indent="-457200">
              <a:lnSpc>
                <a:spcPct val="170000"/>
              </a:lnSpc>
              <a:spcBef>
                <a:spcPts val="1800"/>
              </a:spcBef>
              <a:buSzPts val="4480"/>
            </a:pPr>
            <a:r>
              <a:rPr lang="en-US" dirty="0"/>
              <a:t>Word and Docs have many accessibility features</a:t>
            </a:r>
          </a:p>
          <a:p>
            <a:pPr marL="792480" indent="-457200">
              <a:lnSpc>
                <a:spcPct val="170000"/>
              </a:lnSpc>
              <a:spcBef>
                <a:spcPts val="1800"/>
              </a:spcBef>
              <a:buSzPts val="4480"/>
            </a:pPr>
            <a:r>
              <a:rPr lang="en-US" dirty="0"/>
              <a:t>Use accessibility checkers</a:t>
            </a:r>
            <a:endParaRPr dirty="0"/>
          </a:p>
        </p:txBody>
      </p:sp>
      <p:sp>
        <p:nvSpPr>
          <p:cNvPr id="107" name="Google Shape;107;p41"/>
          <p:cNvSpPr txBox="1">
            <a:spLocks noGrp="1"/>
          </p:cNvSpPr>
          <p:nvPr>
            <p:ph type="body" idx="3"/>
          </p:nvPr>
        </p:nvSpPr>
        <p:spPr>
          <a:xfrm>
            <a:off x="6116445" y="1681163"/>
            <a:ext cx="5897754"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fontScale="85000" lnSpcReduction="10000"/>
          </a:bodyPr>
          <a:lstStyle/>
          <a:p>
            <a:pPr marL="457200" lvl="0" indent="-228600" algn="l" rtl="0">
              <a:lnSpc>
                <a:spcPct val="100000"/>
              </a:lnSpc>
              <a:spcBef>
                <a:spcPts val="1800"/>
              </a:spcBef>
              <a:spcAft>
                <a:spcPts val="0"/>
              </a:spcAft>
              <a:buClr>
                <a:schemeClr val="dk1"/>
              </a:buClr>
              <a:buSzPts val="2400"/>
              <a:buNone/>
            </a:pPr>
            <a:r>
              <a:rPr lang="en-US" dirty="0"/>
              <a:t>Core components of accessible docs</a:t>
            </a:r>
            <a:endParaRPr dirty="0"/>
          </a:p>
        </p:txBody>
      </p:sp>
      <p:sp>
        <p:nvSpPr>
          <p:cNvPr id="108" name="Google Shape;108;p41"/>
          <p:cNvSpPr txBox="1">
            <a:spLocks noGrp="1"/>
          </p:cNvSpPr>
          <p:nvPr>
            <p:ph type="body" idx="4"/>
          </p:nvPr>
        </p:nvSpPr>
        <p:spPr>
          <a:xfrm>
            <a:off x="6116444" y="2505075"/>
            <a:ext cx="5897755" cy="3590926"/>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685800" indent="-457200">
              <a:lnSpc>
                <a:spcPct val="100000"/>
              </a:lnSpc>
              <a:spcBef>
                <a:spcPts val="1800"/>
              </a:spcBef>
              <a:buSzPts val="4000"/>
            </a:pPr>
            <a:r>
              <a:rPr lang="en-US" dirty="0"/>
              <a:t>Structure (headings, lists)</a:t>
            </a:r>
          </a:p>
          <a:p>
            <a:pPr marL="685800" indent="-457200">
              <a:lnSpc>
                <a:spcPct val="100000"/>
              </a:lnSpc>
              <a:spcBef>
                <a:spcPts val="1800"/>
              </a:spcBef>
              <a:buSzPts val="4000"/>
            </a:pPr>
            <a:r>
              <a:rPr lang="en-US" dirty="0"/>
              <a:t>Color use</a:t>
            </a:r>
          </a:p>
          <a:p>
            <a:pPr marL="685800" indent="-457200">
              <a:lnSpc>
                <a:spcPct val="100000"/>
              </a:lnSpc>
              <a:spcBef>
                <a:spcPts val="1800"/>
              </a:spcBef>
              <a:buSzPts val="4000"/>
            </a:pPr>
            <a:r>
              <a:rPr lang="en-US" dirty="0"/>
              <a:t>Links</a:t>
            </a:r>
          </a:p>
          <a:p>
            <a:pPr marL="685800" indent="-457200">
              <a:lnSpc>
                <a:spcPct val="100000"/>
              </a:lnSpc>
              <a:spcBef>
                <a:spcPts val="1800"/>
              </a:spcBef>
              <a:buSzPts val="4000"/>
            </a:pPr>
            <a:r>
              <a:rPr lang="en-US" dirty="0"/>
              <a:t>Text choices</a:t>
            </a:r>
          </a:p>
          <a:p>
            <a:pPr marL="685800" indent="-457200">
              <a:lnSpc>
                <a:spcPct val="100000"/>
              </a:lnSpc>
              <a:spcBef>
                <a:spcPts val="1800"/>
              </a:spcBef>
              <a:buSzPts val="4000"/>
            </a:pPr>
            <a:r>
              <a:rPr lang="en-US" dirty="0"/>
              <a:t>Alt text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Questions?</a:t>
            </a:r>
            <a:endParaRPr/>
          </a:p>
        </p:txBody>
      </p:sp>
      <p:sp>
        <p:nvSpPr>
          <p:cNvPr id="114" name="Google Shape;114;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150000"/>
              </a:lnSpc>
              <a:spcBef>
                <a:spcPts val="0"/>
              </a:spcBef>
              <a:spcAft>
                <a:spcPts val="0"/>
              </a:spcAft>
              <a:buClr>
                <a:schemeClr val="dk1"/>
              </a:buClr>
              <a:buSzPts val="6000"/>
              <a:buFont typeface="Verdana"/>
              <a:buNone/>
            </a:pPr>
            <a:r>
              <a:rPr lang="en-US"/>
              <a:t>Disability Equity Office</a:t>
            </a:r>
            <a:endParaRPr/>
          </a:p>
        </p:txBody>
      </p:sp>
      <p:sp>
        <p:nvSpPr>
          <p:cNvPr id="120" name="Google Shape;12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r>
              <a:rPr lang="en-US"/>
              <a:t>Contact Information and Resources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1D7B-531F-C3D1-4EAF-30A4E4244832}"/>
              </a:ext>
            </a:extLst>
          </p:cNvPr>
          <p:cNvSpPr>
            <a:spLocks noGrp="1"/>
          </p:cNvSpPr>
          <p:nvPr>
            <p:ph type="title"/>
          </p:nvPr>
        </p:nvSpPr>
        <p:spPr>
          <a:xfrm>
            <a:off x="157019" y="200818"/>
            <a:ext cx="9171945" cy="1325563"/>
          </a:xfrm>
        </p:spPr>
        <p:txBody>
          <a:bodyPr>
            <a:normAutofit/>
          </a:bodyPr>
          <a:lstStyle/>
          <a:p>
            <a:r>
              <a:rPr lang="en-US" dirty="0"/>
              <a:t>National Disability Employment Awareness Month Events</a:t>
            </a:r>
          </a:p>
        </p:txBody>
      </p:sp>
      <p:sp>
        <p:nvSpPr>
          <p:cNvPr id="3" name="Text Placeholder 2">
            <a:extLst>
              <a:ext uri="{FF2B5EF4-FFF2-40B4-BE49-F238E27FC236}">
                <a16:creationId xmlns:a16="http://schemas.microsoft.com/office/drawing/2014/main" id="{8DFA7017-DE90-38C0-E15D-C8CBDFE5D854}"/>
              </a:ext>
            </a:extLst>
          </p:cNvPr>
          <p:cNvSpPr>
            <a:spLocks noGrp="1"/>
          </p:cNvSpPr>
          <p:nvPr>
            <p:ph type="body" idx="1"/>
          </p:nvPr>
        </p:nvSpPr>
        <p:spPr>
          <a:xfrm>
            <a:off x="129073" y="1785225"/>
            <a:ext cx="6214578" cy="4871957"/>
          </a:xfrm>
        </p:spPr>
        <p:txBody>
          <a:bodyPr>
            <a:normAutofit/>
          </a:bodyPr>
          <a:lstStyle/>
          <a:p>
            <a:r>
              <a:rPr lang="en-US" dirty="0">
                <a:solidFill>
                  <a:srgbClr val="00274C"/>
                </a:solidFill>
              </a:rPr>
              <a:t>October 30, 2024, 12:00pm</a:t>
            </a:r>
          </a:p>
          <a:p>
            <a:pPr lvl="1"/>
            <a:r>
              <a:rPr lang="en-US" dirty="0">
                <a:solidFill>
                  <a:srgbClr val="00274C"/>
                </a:solidFill>
              </a:rPr>
              <a:t>Ask an Accessibility Specialist</a:t>
            </a:r>
          </a:p>
          <a:p>
            <a:pPr lvl="1"/>
            <a:r>
              <a:rPr lang="en-US" dirty="0">
                <a:solidFill>
                  <a:srgbClr val="00274C"/>
                </a:solidFill>
                <a:hlinkClick r:id="rId3"/>
              </a:rPr>
              <a:t>Join to ask your questions</a:t>
            </a:r>
            <a:endParaRPr lang="en-US" dirty="0">
              <a:solidFill>
                <a:srgbClr val="00274C"/>
              </a:solidFill>
            </a:endParaRPr>
          </a:p>
          <a:p>
            <a:r>
              <a:rPr lang="en-US" dirty="0">
                <a:solidFill>
                  <a:srgbClr val="00274C"/>
                </a:solidFill>
              </a:rPr>
              <a:t>More webinars are available throughout the year, </a:t>
            </a:r>
            <a:r>
              <a:rPr lang="en-US" dirty="0">
                <a:solidFill>
                  <a:srgbClr val="00274C"/>
                </a:solidFill>
                <a:hlinkClick r:id="rId4">
                  <a:extLst>
                    <a:ext uri="{A12FA001-AC4F-418D-AE19-62706E023703}">
                      <ahyp:hlinkClr xmlns:ahyp="http://schemas.microsoft.com/office/drawing/2018/hyperlinkcolor" val="tx"/>
                    </a:ext>
                  </a:extLst>
                </a:hlinkClick>
              </a:rPr>
              <a:t>register at Happening @ Michigan</a:t>
            </a:r>
            <a:endParaRPr lang="en-US" dirty="0">
              <a:solidFill>
                <a:srgbClr val="00274C"/>
              </a:solidFill>
            </a:endParaRPr>
          </a:p>
        </p:txBody>
      </p:sp>
      <p:pic>
        <p:nvPicPr>
          <p:cNvPr id="5" name="Picture 4" descr="2024 NDEAM + University of Michigan Disability Equity Office with Block M.">
            <a:extLst>
              <a:ext uri="{FF2B5EF4-FFF2-40B4-BE49-F238E27FC236}">
                <a16:creationId xmlns:a16="http://schemas.microsoft.com/office/drawing/2014/main" id="{1A8BD494-1BBA-CEC7-F82F-EE4E5BBA595E}"/>
              </a:ext>
            </a:extLst>
          </p:cNvPr>
          <p:cNvPicPr>
            <a:picLocks noChangeAspect="1"/>
          </p:cNvPicPr>
          <p:nvPr/>
        </p:nvPicPr>
        <p:blipFill>
          <a:blip r:embed="rId5"/>
          <a:stretch>
            <a:fillRect/>
          </a:stretch>
        </p:blipFill>
        <p:spPr>
          <a:xfrm>
            <a:off x="6450695" y="1785225"/>
            <a:ext cx="5612232" cy="4209174"/>
          </a:xfrm>
          <a:prstGeom prst="rect">
            <a:avLst/>
          </a:prstGeom>
        </p:spPr>
      </p:pic>
    </p:spTree>
    <p:extLst>
      <p:ext uri="{BB962C8B-B14F-4D97-AF65-F5344CB8AC3E}">
        <p14:creationId xmlns:p14="http://schemas.microsoft.com/office/powerpoint/2010/main" val="377238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157066" y="182562"/>
            <a:ext cx="933316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4"/>
              </a:buClr>
              <a:buSzPts val="4400"/>
              <a:buFont typeface="Verdana"/>
              <a:buNone/>
            </a:pPr>
            <a:r>
              <a:rPr lang="en-US"/>
              <a:t>Agenda</a:t>
            </a:r>
            <a:endParaRPr/>
          </a:p>
        </p:txBody>
      </p:sp>
      <p:sp>
        <p:nvSpPr>
          <p:cNvPr id="53" name="Google Shape;53;p5"/>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70000"/>
              </a:lnSpc>
              <a:spcBef>
                <a:spcPts val="1200"/>
              </a:spcBef>
              <a:spcAft>
                <a:spcPts val="0"/>
              </a:spcAft>
              <a:buClr>
                <a:schemeClr val="dk1"/>
              </a:buClr>
              <a:buSzPct val="142857"/>
              <a:buNone/>
            </a:pPr>
            <a:r>
              <a:rPr lang="en-US" dirty="0"/>
              <a:t>Disability is an integral part of the university’s diversity, equity, inclusion, and accessibility (DEI</a:t>
            </a:r>
            <a:r>
              <a:rPr lang="en-US" b="1" dirty="0"/>
              <a:t>A</a:t>
            </a:r>
            <a:r>
              <a:rPr lang="en-US" dirty="0"/>
              <a:t>) efforts. It is important to be part of a culture that supports and embraces disability inclusion. This session will cover:</a:t>
            </a:r>
            <a:endParaRPr dirty="0"/>
          </a:p>
          <a:p>
            <a:pPr marL="635000" lvl="0" indent="-438150" algn="l" rtl="0">
              <a:lnSpc>
                <a:spcPct val="170000"/>
              </a:lnSpc>
              <a:spcBef>
                <a:spcPts val="1200"/>
              </a:spcBef>
              <a:spcAft>
                <a:spcPts val="0"/>
              </a:spcAft>
              <a:buSzPct val="142857"/>
              <a:buChar char="▪"/>
            </a:pPr>
            <a:r>
              <a:rPr lang="en-US" dirty="0"/>
              <a:t>Accessibility considerations in documents (15 minutes)</a:t>
            </a:r>
            <a:endParaRPr dirty="0"/>
          </a:p>
          <a:p>
            <a:pPr marL="635000" lvl="0" indent="-438150" algn="l" rtl="0">
              <a:lnSpc>
                <a:spcPct val="170000"/>
              </a:lnSpc>
              <a:spcBef>
                <a:spcPts val="1200"/>
              </a:spcBef>
              <a:spcAft>
                <a:spcPts val="0"/>
              </a:spcAft>
              <a:buSzPct val="142857"/>
              <a:buChar char="▪"/>
            </a:pPr>
            <a:r>
              <a:rPr lang="en-US" dirty="0"/>
              <a:t>How to implement accessibility in Docs (15 minutes)</a:t>
            </a:r>
          </a:p>
          <a:p>
            <a:pPr marL="635000" indent="-438150">
              <a:lnSpc>
                <a:spcPct val="170000"/>
              </a:lnSpc>
              <a:spcBef>
                <a:spcPts val="1200"/>
              </a:spcBef>
              <a:buSzPct val="142857"/>
            </a:pPr>
            <a:r>
              <a:rPr lang="en-US" dirty="0"/>
              <a:t>How to implement accessibility in Word (demo; 15 minutes)</a:t>
            </a:r>
          </a:p>
          <a:p>
            <a:pPr marL="635000" lvl="0" indent="-438150" algn="l" rtl="0">
              <a:lnSpc>
                <a:spcPct val="170000"/>
              </a:lnSpc>
              <a:spcBef>
                <a:spcPts val="1200"/>
              </a:spcBef>
              <a:spcAft>
                <a:spcPts val="0"/>
              </a:spcAft>
              <a:buSzPct val="142857"/>
              <a:buChar char="▪"/>
            </a:pPr>
            <a:r>
              <a:rPr lang="en-US" dirty="0"/>
              <a:t>Where to learn more/Q&amp;A</a:t>
            </a:r>
            <a:endParaRPr dirty="0"/>
          </a:p>
          <a:p>
            <a:pPr marL="457200" lvl="0" indent="-228600" algn="l" rtl="0">
              <a:lnSpc>
                <a:spcPct val="150000"/>
              </a:lnSpc>
              <a:spcBef>
                <a:spcPts val="0"/>
              </a:spcBef>
              <a:spcAft>
                <a:spcPts val="600"/>
              </a:spcAft>
              <a:buClr>
                <a:schemeClr val="dk1"/>
              </a:buClr>
              <a:buSzPct val="142857"/>
              <a:buFont typeface="Noto Sans Symbols"/>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96043" y="466817"/>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Contact the Disability Equity Office</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https://ecrt-umich-accommodate.symplicity.com/public_accommodation/</a:t>
            </a:r>
            <a:endParaRPr sz="1800">
              <a:solidFill>
                <a:srgbClr val="FFCB05"/>
              </a:solidFill>
            </a:endParaRPr>
          </a:p>
        </p:txBody>
      </p:sp>
      <p:sp>
        <p:nvSpPr>
          <p:cNvPr id="127" name="Google Shape;127;p7"/>
          <p:cNvSpPr txBox="1">
            <a:spLocks noGrp="1"/>
          </p:cNvSpPr>
          <p:nvPr>
            <p:ph type="body" idx="1"/>
          </p:nvPr>
        </p:nvSpPr>
        <p:spPr>
          <a:xfrm>
            <a:off x="247649" y="1857374"/>
            <a:ext cx="3895725" cy="45338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dirty="0"/>
              <a:t>Use the </a:t>
            </a:r>
            <a:r>
              <a:rPr lang="en-US" u="sng" dirty="0">
                <a:solidFill>
                  <a:srgbClr val="00274C"/>
                </a:solidFill>
                <a:hlinkClick r:id="rId3">
                  <a:extLst>
                    <a:ext uri="{A12FA001-AC4F-418D-AE19-62706E023703}">
                      <ahyp:hlinkClr xmlns:ahyp="http://schemas.microsoft.com/office/drawing/2018/hyperlinkcolor" val="tx"/>
                    </a:ext>
                  </a:extLst>
                </a:hlinkClick>
              </a:rPr>
              <a:t>ADA Initial Contact Form</a:t>
            </a:r>
            <a:r>
              <a:rPr lang="en-US" dirty="0">
                <a:solidFill>
                  <a:srgbClr val="00274C"/>
                </a:solidFill>
              </a:rPr>
              <a:t> </a:t>
            </a:r>
            <a:r>
              <a:rPr lang="en-US" dirty="0"/>
              <a:t>to request:</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Workplace accommodation</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Hiring process accommodation</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Consultation with the Disability Equity Office staff</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ASL or CART services</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a:t>Digital </a:t>
            </a:r>
            <a:r>
              <a:rPr lang="en-US" dirty="0"/>
              <a:t>accessibility review or consultation</a:t>
            </a:r>
            <a:endParaRPr dirty="0"/>
          </a:p>
          <a:p>
            <a:pPr marL="285750" lvl="0" indent="-285750" algn="l" rtl="0">
              <a:lnSpc>
                <a:spcPct val="100000"/>
              </a:lnSpc>
              <a:spcBef>
                <a:spcPts val="1800"/>
              </a:spcBef>
              <a:spcAft>
                <a:spcPts val="0"/>
              </a:spcAft>
              <a:buClr>
                <a:schemeClr val="dk1"/>
              </a:buClr>
              <a:buSzPts val="1600"/>
              <a:buFont typeface="Noto Sans Symbols"/>
              <a:buChar char="▪"/>
            </a:pPr>
            <a:r>
              <a:rPr lang="en-US" dirty="0"/>
              <a:t>Stadium seatback accommodations</a:t>
            </a: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a:p>
            <a:pPr marL="285750" lvl="0" indent="-184150" algn="l" rtl="0">
              <a:lnSpc>
                <a:spcPct val="100000"/>
              </a:lnSpc>
              <a:spcBef>
                <a:spcPts val="1800"/>
              </a:spcBef>
              <a:spcAft>
                <a:spcPts val="0"/>
              </a:spcAft>
              <a:buClr>
                <a:schemeClr val="dk1"/>
              </a:buClr>
              <a:buSzPts val="1600"/>
              <a:buFont typeface="Noto Sans Symbols"/>
              <a:buNone/>
            </a:pPr>
            <a:endParaRPr dirty="0"/>
          </a:p>
        </p:txBody>
      </p:sp>
      <p:pic>
        <p:nvPicPr>
          <p:cNvPr id="128" name="Google Shape;128;p7" descr="screenshot of the ADA Initial Contact Form"/>
          <p:cNvPicPr preferRelativeResize="0"/>
          <p:nvPr/>
        </p:nvPicPr>
        <p:blipFill rotWithShape="1">
          <a:blip r:embed="rId4">
            <a:alphaModFix/>
          </a:blip>
          <a:srcRect r="8301" b="29859"/>
          <a:stretch/>
        </p:blipFill>
        <p:spPr>
          <a:xfrm>
            <a:off x="4243061" y="1724088"/>
            <a:ext cx="7685032" cy="435947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86518" y="480171"/>
            <a:ext cx="109434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Request Training or Workshops</a:t>
            </a:r>
            <a:br>
              <a:rPr lang="en-US" sz="18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35" name="Google Shape;135;p9"/>
          <p:cNvSpPr txBox="1">
            <a:spLocks noGrp="1"/>
          </p:cNvSpPr>
          <p:nvPr>
            <p:ph type="body" idx="1"/>
          </p:nvPr>
        </p:nvSpPr>
        <p:spPr>
          <a:xfrm>
            <a:off x="350794" y="1857374"/>
            <a:ext cx="4049756" cy="453380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request training for your department or group. Topics include:</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Ableism Awareness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Creating Accessible Digital Documents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Creating Inclusive Environments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Disability Awareness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Reasonable Accommodations and the Interactive Process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Service Animals</a:t>
            </a:r>
            <a:endParaRPr/>
          </a:p>
          <a:p>
            <a:pPr marL="285750" lvl="0" indent="-184150" algn="l" rtl="0">
              <a:lnSpc>
                <a:spcPct val="100000"/>
              </a:lnSpc>
              <a:spcBef>
                <a:spcPts val="1800"/>
              </a:spcBef>
              <a:spcAft>
                <a:spcPts val="0"/>
              </a:spcAft>
              <a:buClr>
                <a:schemeClr val="dk1"/>
              </a:buClr>
              <a:buSzPts val="1600"/>
              <a:buFont typeface="Noto Sans Symbols"/>
              <a:buNone/>
            </a:pPr>
            <a:endParaRPr/>
          </a:p>
        </p:txBody>
      </p:sp>
      <p:pic>
        <p:nvPicPr>
          <p:cNvPr id="136" name="Google Shape;136;p9" descr="Screenshot of the Request Training and Report Barriers Form"/>
          <p:cNvPicPr preferRelativeResize="0"/>
          <p:nvPr/>
        </p:nvPicPr>
        <p:blipFill rotWithShape="1">
          <a:blip r:embed="rId4">
            <a:alphaModFix/>
          </a:blip>
          <a:srcRect/>
          <a:stretch/>
        </p:blipFill>
        <p:spPr>
          <a:xfrm>
            <a:off x="4499809" y="1760473"/>
            <a:ext cx="7595937" cy="427785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156448" y="409757"/>
            <a:ext cx="10638631" cy="88423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4"/>
              </a:buClr>
              <a:buSzPts val="4400"/>
              <a:buFont typeface="Verdana"/>
              <a:buNone/>
            </a:pPr>
            <a:r>
              <a:rPr lang="en-US" sz="4400"/>
              <a:t>Report Barriers to Access</a:t>
            </a:r>
            <a:br>
              <a:rPr lang="en-US" sz="4400"/>
            </a:br>
            <a:r>
              <a:rPr lang="en-US" sz="1800" u="sng">
                <a:solidFill>
                  <a:srgbClr val="FFCB05"/>
                </a:solidFill>
                <a:hlinkClick r:id="rId3">
                  <a:extLst>
                    <a:ext uri="{A12FA001-AC4F-418D-AE19-62706E023703}">
                      <ahyp:hlinkClr xmlns:ahyp="http://schemas.microsoft.com/office/drawing/2018/hyperlinkcolor" val="tx"/>
                    </a:ext>
                  </a:extLst>
                </a:hlinkClick>
              </a:rPr>
              <a:t>https://ecrt-umich-accommodate.symplicity.com/activity_provider_request/</a:t>
            </a:r>
            <a:endParaRPr sz="1800">
              <a:solidFill>
                <a:srgbClr val="FFCB05"/>
              </a:solidFill>
            </a:endParaRPr>
          </a:p>
        </p:txBody>
      </p:sp>
      <p:sp>
        <p:nvSpPr>
          <p:cNvPr id="142" name="Google Shape;142;p10"/>
          <p:cNvSpPr txBox="1">
            <a:spLocks noGrp="1"/>
          </p:cNvSpPr>
          <p:nvPr>
            <p:ph type="body" idx="1"/>
          </p:nvPr>
        </p:nvSpPr>
        <p:spPr>
          <a:xfrm>
            <a:off x="194548" y="2057400"/>
            <a:ext cx="4215527" cy="43337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600"/>
              <a:buNone/>
            </a:pPr>
            <a:r>
              <a:rPr lang="en-US"/>
              <a:t>Use the </a:t>
            </a:r>
            <a:r>
              <a:rPr lang="en-US" u="sng">
                <a:solidFill>
                  <a:srgbClr val="00274C"/>
                </a:solidFill>
                <a:hlinkClick r:id="rId3">
                  <a:extLst>
                    <a:ext uri="{A12FA001-AC4F-418D-AE19-62706E023703}">
                      <ahyp:hlinkClr xmlns:ahyp="http://schemas.microsoft.com/office/drawing/2018/hyperlinkcolor" val="tx"/>
                    </a:ext>
                  </a:extLst>
                </a:hlinkClick>
              </a:rPr>
              <a:t>Request Training/Report Barriers form</a:t>
            </a:r>
            <a:r>
              <a:rPr lang="en-US">
                <a:solidFill>
                  <a:srgbClr val="00274C"/>
                </a:solidFill>
              </a:rPr>
              <a:t> </a:t>
            </a:r>
            <a:r>
              <a:rPr lang="en-US"/>
              <a:t>to report physical or digital barriers to access</a:t>
            </a:r>
            <a:endParaRPr/>
          </a:p>
          <a:p>
            <a:pPr marL="0" lvl="0" indent="0" algn="l" rtl="0">
              <a:lnSpc>
                <a:spcPct val="100000"/>
              </a:lnSpc>
              <a:spcBef>
                <a:spcPts val="1800"/>
              </a:spcBef>
              <a:spcAft>
                <a:spcPts val="0"/>
              </a:spcAft>
              <a:buClr>
                <a:schemeClr val="dk1"/>
              </a:buClr>
              <a:buSzPts val="1600"/>
              <a:buNone/>
            </a:pPr>
            <a:r>
              <a:rPr lang="en-US"/>
              <a:t>Examples: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Inoperable door openers or elevators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Cracked pavement causing tripping hazards</a:t>
            </a:r>
            <a:endParaRPr/>
          </a:p>
          <a:p>
            <a:pPr marL="285750" lvl="0" indent="-285750" algn="l" rtl="0">
              <a:lnSpc>
                <a:spcPct val="100000"/>
              </a:lnSpc>
              <a:spcBef>
                <a:spcPts val="1800"/>
              </a:spcBef>
              <a:spcAft>
                <a:spcPts val="0"/>
              </a:spcAft>
              <a:buClr>
                <a:schemeClr val="dk1"/>
              </a:buClr>
              <a:buSzPts val="1600"/>
              <a:buFont typeface="Noto Sans Symbols"/>
              <a:buChar char="▪"/>
            </a:pPr>
            <a:r>
              <a:rPr lang="en-US"/>
              <a:t>Inaccessible software or documents</a:t>
            </a:r>
            <a:endParaRPr/>
          </a:p>
        </p:txBody>
      </p:sp>
      <p:pic>
        <p:nvPicPr>
          <p:cNvPr id="143" name="Google Shape;143;p10" descr="Screenshot of the Request Training and Report Barriers Form"/>
          <p:cNvPicPr preferRelativeResize="0"/>
          <p:nvPr/>
        </p:nvPicPr>
        <p:blipFill rotWithShape="1">
          <a:blip r:embed="rId4">
            <a:alphaModFix/>
          </a:blip>
          <a:srcRect/>
          <a:stretch/>
        </p:blipFill>
        <p:spPr>
          <a:xfrm>
            <a:off x="4499809" y="1760473"/>
            <a:ext cx="7595937" cy="42778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3"/>
          <p:cNvSpPr txBox="1">
            <a:spLocks noGrp="1"/>
          </p:cNvSpPr>
          <p:nvPr>
            <p:ph type="title"/>
          </p:nvPr>
        </p:nvSpPr>
        <p:spPr>
          <a:xfrm>
            <a:off x="287693" y="178513"/>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More Learning Opportunities From ECRT</a:t>
            </a:r>
            <a:endParaRPr/>
          </a:p>
        </p:txBody>
      </p:sp>
      <p:sp>
        <p:nvSpPr>
          <p:cNvPr id="149" name="Google Shape;149;p43"/>
          <p:cNvSpPr txBox="1">
            <a:spLocks noGrp="1"/>
          </p:cNvSpPr>
          <p:nvPr>
            <p:ph type="body" idx="1"/>
          </p:nvPr>
        </p:nvSpPr>
        <p:spPr>
          <a:xfrm>
            <a:off x="213485" y="1817487"/>
            <a:ext cx="7174867" cy="48620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rgbClr val="00274C"/>
              </a:buClr>
              <a:buSzPts val="2353"/>
              <a:buFont typeface="Noto Sans Symbols"/>
              <a:buChar char="▪"/>
            </a:pPr>
            <a:r>
              <a:rPr lang="en-US" sz="2300" u="sng">
                <a:solidFill>
                  <a:srgbClr val="00274C"/>
                </a:solidFill>
                <a:hlinkClick r:id="rId3">
                  <a:extLst>
                    <a:ext uri="{A12FA001-AC4F-418D-AE19-62706E023703}">
                      <ahyp:hlinkClr xmlns:ahyp="http://schemas.microsoft.com/office/drawing/2018/hyperlinkcolor" val="tx"/>
                    </a:ext>
                  </a:extLst>
                </a:hlinkClick>
              </a:rPr>
              <a:t>Filterable list of </a:t>
            </a:r>
            <a:r>
              <a:rPr lang="en-US" sz="2300" b="0" i="0" u="sng">
                <a:solidFill>
                  <a:srgbClr val="00274C"/>
                </a:solidFill>
                <a:hlinkClick r:id="rId3">
                  <a:extLst>
                    <a:ext uri="{A12FA001-AC4F-418D-AE19-62706E023703}">
                      <ahyp:hlinkClr xmlns:ahyp="http://schemas.microsoft.com/office/drawing/2018/hyperlinkcolor" val="tx"/>
                    </a:ext>
                  </a:extLst>
                </a:hlinkClick>
              </a:rPr>
              <a:t>resources on the ECRT website</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b="0" i="0" u="sng">
                <a:solidFill>
                  <a:srgbClr val="00274C"/>
                </a:solidFill>
                <a:hlinkClick r:id="rId4">
                  <a:extLst>
                    <a:ext uri="{A12FA001-AC4F-418D-AE19-62706E023703}">
                      <ahyp:hlinkClr xmlns:ahyp="http://schemas.microsoft.com/office/drawing/2018/hyperlinkcolor" val="tx"/>
                    </a:ext>
                  </a:extLst>
                </a:hlinkClick>
              </a:rPr>
              <a:t>ECRT's YouTube Channel</a:t>
            </a:r>
            <a:endParaRPr sz="2300" b="0" i="0">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5">
                  <a:extLst>
                    <a:ext uri="{A12FA001-AC4F-418D-AE19-62706E023703}">
                      <ahyp:hlinkClr xmlns:ahyp="http://schemas.microsoft.com/office/drawing/2018/hyperlinkcolor" val="tx"/>
                    </a:ext>
                  </a:extLst>
                </a:hlinkClick>
              </a:rPr>
              <a:t>ECRT's Upcoming Events Page</a:t>
            </a:r>
            <a:endParaRPr sz="2300" u="sng">
              <a:solidFill>
                <a:srgbClr val="00274C"/>
              </a:solidFill>
            </a:endParaRPr>
          </a:p>
          <a:p>
            <a:pPr marL="342900" lvl="0" indent="-342900" algn="l" rtl="0">
              <a:lnSpc>
                <a:spcPct val="150000"/>
              </a:lnSpc>
              <a:spcBef>
                <a:spcPts val="1800"/>
              </a:spcBef>
              <a:spcAft>
                <a:spcPts val="0"/>
              </a:spcAft>
              <a:buClr>
                <a:srgbClr val="00274C"/>
              </a:buClr>
              <a:buSzPts val="2353"/>
              <a:buFont typeface="Noto Sans Symbols"/>
              <a:buChar char="▪"/>
            </a:pPr>
            <a:r>
              <a:rPr lang="en-US" sz="2300" u="sng">
                <a:solidFill>
                  <a:srgbClr val="00274C"/>
                </a:solidFill>
                <a:hlinkClick r:id="rId6">
                  <a:extLst>
                    <a:ext uri="{A12FA001-AC4F-418D-AE19-62706E023703}">
                      <ahyp:hlinkClr xmlns:ahyp="http://schemas.microsoft.com/office/drawing/2018/hyperlinkcolor" val="tx"/>
                    </a:ext>
                  </a:extLst>
                </a:hlinkClick>
              </a:rPr>
              <a:t>Recorded Presentations &amp; Trainings</a:t>
            </a:r>
            <a:endParaRPr sz="2300">
              <a:solidFill>
                <a:srgbClr val="00274C"/>
              </a:solidFill>
            </a:endParaRPr>
          </a:p>
        </p:txBody>
      </p:sp>
      <p:pic>
        <p:nvPicPr>
          <p:cNvPr id="150" name="Google Shape;150;p43" descr="A blue line drawing of a map with a magnifying glass and compass"/>
          <p:cNvPicPr preferRelativeResize="0"/>
          <p:nvPr/>
        </p:nvPicPr>
        <p:blipFill rotWithShape="1">
          <a:blip r:embed="rId7">
            <a:alphaModFix/>
          </a:blip>
          <a:srcRect/>
          <a:stretch/>
        </p:blipFill>
        <p:spPr>
          <a:xfrm>
            <a:off x="7653908" y="1817487"/>
            <a:ext cx="4131906" cy="41319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65cb7e5e46_2_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Thank You </a:t>
            </a:r>
            <a:r>
              <a:rPr lang="en-US"/>
              <a:t>From DEO!</a:t>
            </a:r>
            <a:endParaRPr dirty="0"/>
          </a:p>
        </p:txBody>
      </p:sp>
      <p:pic>
        <p:nvPicPr>
          <p:cNvPr id="2" name="Picture 1" descr="ASL hands spelling DEO">
            <a:extLst>
              <a:ext uri="{FF2B5EF4-FFF2-40B4-BE49-F238E27FC236}">
                <a16:creationId xmlns:a16="http://schemas.microsoft.com/office/drawing/2014/main" id="{CD528B3A-0202-8C7B-87FC-2E4EF529665A}"/>
              </a:ext>
            </a:extLst>
          </p:cNvPr>
          <p:cNvPicPr>
            <a:picLocks noChangeAspect="1"/>
          </p:cNvPicPr>
          <p:nvPr/>
        </p:nvPicPr>
        <p:blipFill rotWithShape="1">
          <a:blip r:embed="rId3"/>
          <a:srcRect t="16332" b="28858"/>
          <a:stretch/>
        </p:blipFill>
        <p:spPr>
          <a:xfrm>
            <a:off x="3027484" y="2052381"/>
            <a:ext cx="6137031" cy="33636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178058" y="127000"/>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a:t>Please Engage</a:t>
            </a:r>
            <a:endParaRPr/>
          </a:p>
        </p:txBody>
      </p:sp>
      <p:pic>
        <p:nvPicPr>
          <p:cNvPr id="59" name="Google Shape;59;p59" descr="Safe space written in a circle of colors"/>
          <p:cNvPicPr preferRelativeResize="0">
            <a:picLocks noGrp="1"/>
          </p:cNvPicPr>
          <p:nvPr>
            <p:ph type="body" idx="2"/>
          </p:nvPr>
        </p:nvPicPr>
        <p:blipFill rotWithShape="1">
          <a:blip r:embed="rId3">
            <a:alphaModFix/>
          </a:blip>
          <a:srcRect l="21925" r="21924"/>
          <a:stretch/>
        </p:blipFill>
        <p:spPr>
          <a:xfrm>
            <a:off x="178058" y="2145261"/>
            <a:ext cx="3631942" cy="3785639"/>
          </a:xfrm>
          <a:prstGeom prst="ellipse">
            <a:avLst/>
          </a:prstGeom>
          <a:noFill/>
          <a:ln>
            <a:noFill/>
          </a:ln>
        </p:spPr>
      </p:pic>
      <p:sp>
        <p:nvSpPr>
          <p:cNvPr id="60" name="Google Shape;60;p59"/>
          <p:cNvSpPr txBox="1">
            <a:spLocks noGrp="1"/>
          </p:cNvSpPr>
          <p:nvPr>
            <p:ph type="body" idx="1"/>
          </p:nvPr>
        </p:nvSpPr>
        <p:spPr>
          <a:xfrm>
            <a:off x="3924300" y="1790700"/>
            <a:ext cx="8089641" cy="42672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Font typeface="Noto Sans Symbols"/>
              <a:buChar char="▪"/>
            </a:pPr>
            <a:r>
              <a:rPr lang="en-US" sz="2400" dirty="0"/>
              <a:t>We are modeling a comfortable, inclusive, brave, and safe space.</a:t>
            </a:r>
            <a:endParaRPr sz="2400" dirty="0"/>
          </a:p>
          <a:p>
            <a:pPr marL="685800" lvl="1" indent="-228600" algn="l" rtl="0">
              <a:lnSpc>
                <a:spcPct val="150000"/>
              </a:lnSpc>
              <a:spcBef>
                <a:spcPts val="1800"/>
              </a:spcBef>
              <a:spcAft>
                <a:spcPts val="0"/>
              </a:spcAft>
              <a:buClr>
                <a:schemeClr val="dk1"/>
              </a:buClr>
              <a:buSzPts val="1800"/>
              <a:buChar char="▪"/>
            </a:pPr>
            <a:r>
              <a:rPr lang="en-US" sz="1800" dirty="0"/>
              <a:t>Questions are encouraged – we’re all learning together.</a:t>
            </a:r>
            <a:endParaRPr dirty="0"/>
          </a:p>
          <a:p>
            <a:pPr marL="228600" lvl="0" indent="-228600" algn="l" rtl="0">
              <a:lnSpc>
                <a:spcPct val="150000"/>
              </a:lnSpc>
              <a:spcBef>
                <a:spcPts val="1800"/>
              </a:spcBef>
              <a:spcAft>
                <a:spcPts val="0"/>
              </a:spcAft>
              <a:buClr>
                <a:schemeClr val="dk1"/>
              </a:buClr>
              <a:buSzPts val="2400"/>
              <a:buFont typeface="Noto Sans Symbols"/>
              <a:buChar char="▪"/>
            </a:pPr>
            <a:r>
              <a:rPr lang="en-US" sz="2400" dirty="0"/>
              <a:t>We don’t know what we don’t know.</a:t>
            </a:r>
            <a:endParaRPr sz="2400" dirty="0"/>
          </a:p>
          <a:p>
            <a:pPr marL="685800" lvl="1" indent="-228600" algn="l" rtl="0">
              <a:lnSpc>
                <a:spcPct val="150000"/>
              </a:lnSpc>
              <a:spcBef>
                <a:spcPts val="1800"/>
              </a:spcBef>
              <a:spcAft>
                <a:spcPts val="0"/>
              </a:spcAft>
              <a:buClr>
                <a:schemeClr val="dk1"/>
              </a:buClr>
              <a:buSzPts val="1800"/>
              <a:buChar char="▪"/>
            </a:pPr>
            <a:r>
              <a:rPr lang="en-US" sz="1800" dirty="0"/>
              <a:t>Respect the experiences of others.</a:t>
            </a:r>
            <a:endParaRPr sz="1800" dirty="0"/>
          </a:p>
          <a:p>
            <a:pPr marL="685800" lvl="1" indent="-228600" algn="l" rtl="0">
              <a:lnSpc>
                <a:spcPct val="150000"/>
              </a:lnSpc>
              <a:spcBef>
                <a:spcPts val="1800"/>
              </a:spcBef>
              <a:spcAft>
                <a:spcPts val="0"/>
              </a:spcAft>
              <a:buSzPts val="1800"/>
              <a:buChar char="▪"/>
            </a:pPr>
            <a:r>
              <a:rPr lang="en-US" sz="1800" dirty="0"/>
              <a:t>Opportunity for growth and learning.</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Accessibility considerations in Documents</a:t>
            </a:r>
            <a:endParaRPr dirty="0"/>
          </a:p>
        </p:txBody>
      </p:sp>
      <p:sp>
        <p:nvSpPr>
          <p:cNvPr id="67" name="Google Shape;67;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150000"/>
              </a:lnSpc>
              <a:spcBef>
                <a:spcPts val="0"/>
              </a:spcBef>
              <a:spcAft>
                <a:spcPts val="0"/>
              </a:spcAft>
              <a:buClr>
                <a:schemeClr val="dk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What is a digitally accessible document?</a:t>
            </a:r>
            <a:endParaRPr dirty="0"/>
          </a:p>
        </p:txBody>
      </p:sp>
      <p:sp>
        <p:nvSpPr>
          <p:cNvPr id="81" name="Google Shape;81;p4"/>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685800" indent="-457200"/>
            <a:r>
              <a:rPr lang="en-US" dirty="0"/>
              <a:t>A document that can be used by people with a variety of disabilities</a:t>
            </a:r>
          </a:p>
          <a:p>
            <a:pPr marL="685800" indent="-457200"/>
            <a:r>
              <a:rPr lang="en-US" dirty="0"/>
              <a:t>Utilize principles of universal design, or design such that a document can be accessed by the broadest range of people</a:t>
            </a:r>
          </a:p>
          <a:p>
            <a:pPr marL="685800" indent="-457200"/>
            <a:r>
              <a:rPr lang="en-US" dirty="0"/>
              <a:t>Uses established digital accessibility standards to maximize access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8f006f9b9_0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Accessibility questions to ask</a:t>
            </a:r>
            <a:endParaRPr dirty="0"/>
          </a:p>
        </p:txBody>
      </p:sp>
      <p:sp>
        <p:nvSpPr>
          <p:cNvPr id="2" name="Text Placeholder 1">
            <a:extLst>
              <a:ext uri="{FF2B5EF4-FFF2-40B4-BE49-F238E27FC236}">
                <a16:creationId xmlns:a16="http://schemas.microsoft.com/office/drawing/2014/main" id="{61A24817-403C-BD49-DD88-FCC110D27698}"/>
              </a:ext>
            </a:extLst>
          </p:cNvPr>
          <p:cNvSpPr>
            <a:spLocks noGrp="1"/>
          </p:cNvSpPr>
          <p:nvPr>
            <p:ph type="body" idx="1"/>
          </p:nvPr>
        </p:nvSpPr>
        <p:spPr/>
        <p:txBody>
          <a:bodyPr/>
          <a:lstStyle/>
          <a:p>
            <a:r>
              <a:rPr lang="en-US" dirty="0"/>
              <a:t>How can I create structure in my document?</a:t>
            </a:r>
          </a:p>
          <a:p>
            <a:r>
              <a:rPr lang="en-US" dirty="0"/>
              <a:t>Which colors will I use in my document?</a:t>
            </a:r>
          </a:p>
          <a:p>
            <a:r>
              <a:rPr lang="en-US" dirty="0"/>
              <a:t>Will I use images? If so, how will I describe those?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8f006f9b9_0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Structure &amp; headings</a:t>
            </a:r>
            <a:endParaRPr dirty="0"/>
          </a:p>
        </p:txBody>
      </p:sp>
      <p:sp>
        <p:nvSpPr>
          <p:cNvPr id="2" name="Text Placeholder 1">
            <a:extLst>
              <a:ext uri="{FF2B5EF4-FFF2-40B4-BE49-F238E27FC236}">
                <a16:creationId xmlns:a16="http://schemas.microsoft.com/office/drawing/2014/main" id="{61A24817-403C-BD49-DD88-FCC110D27698}"/>
              </a:ext>
            </a:extLst>
          </p:cNvPr>
          <p:cNvSpPr>
            <a:spLocks noGrp="1"/>
          </p:cNvSpPr>
          <p:nvPr>
            <p:ph type="body" idx="1"/>
          </p:nvPr>
        </p:nvSpPr>
        <p:spPr/>
        <p:txBody>
          <a:bodyPr/>
          <a:lstStyle/>
          <a:p>
            <a:r>
              <a:rPr lang="en-US" dirty="0"/>
              <a:t>Headings help to organize information</a:t>
            </a:r>
          </a:p>
          <a:p>
            <a:pPr lvl="1"/>
            <a:r>
              <a:rPr lang="en-US" dirty="0"/>
              <a:t>Headings create an outline for a page</a:t>
            </a:r>
          </a:p>
          <a:p>
            <a:pPr lvl="1"/>
            <a:r>
              <a:rPr lang="en-US" dirty="0"/>
              <a:t>Use headings hierarchically</a:t>
            </a:r>
          </a:p>
          <a:p>
            <a:r>
              <a:rPr lang="en-US" dirty="0"/>
              <a:t>Using list items?</a:t>
            </a:r>
          </a:p>
          <a:p>
            <a:pPr lvl="1"/>
            <a:r>
              <a:rPr lang="en-US" dirty="0"/>
              <a:t>Use lists and numbered lists appropriately</a:t>
            </a:r>
          </a:p>
        </p:txBody>
      </p:sp>
    </p:spTree>
    <p:extLst>
      <p:ext uri="{BB962C8B-B14F-4D97-AF65-F5344CB8AC3E}">
        <p14:creationId xmlns:p14="http://schemas.microsoft.com/office/powerpoint/2010/main" val="181999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129073" y="153242"/>
            <a:ext cx="98920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Color contrast (1 of 2)</a:t>
            </a:r>
            <a:endParaRPr dirty="0"/>
          </a:p>
        </p:txBody>
      </p:sp>
      <p:sp>
        <p:nvSpPr>
          <p:cNvPr id="81" name="Google Shape;81;p4"/>
          <p:cNvSpPr txBox="1">
            <a:spLocks noGrp="1"/>
          </p:cNvSpPr>
          <p:nvPr>
            <p:ph type="body" idx="1"/>
          </p:nvPr>
        </p:nvSpPr>
        <p:spPr>
          <a:xfrm>
            <a:off x="129072" y="1785225"/>
            <a:ext cx="11917925" cy="4171692"/>
          </a:xfrm>
          <a:prstGeom prst="rect">
            <a:avLst/>
          </a:prstGeom>
          <a:noFill/>
          <a:ln>
            <a:noFill/>
          </a:ln>
        </p:spPr>
        <p:txBody>
          <a:bodyPr spcFirstLastPara="1" wrap="square" lIns="91425" tIns="45700" rIns="91425" bIns="45700" anchor="t" anchorCtr="0">
            <a:normAutofit/>
          </a:bodyPr>
          <a:lstStyle/>
          <a:p>
            <a:pPr marL="685800" indent="-457200"/>
            <a:r>
              <a:rPr lang="en-US" dirty="0"/>
              <a:t>Color Contrast: have strong contrast between your text and background</a:t>
            </a:r>
          </a:p>
          <a:p>
            <a:pPr marL="1143000" lvl="1" indent="-457200"/>
            <a:r>
              <a:rPr lang="en-US" dirty="0"/>
              <a:t>In general: Use dark colors on a light background, or vice versa</a:t>
            </a:r>
          </a:p>
          <a:p>
            <a:pPr marL="1600200" lvl="2" indent="-457200"/>
            <a:r>
              <a:rPr lang="en-US" dirty="0"/>
              <a:t>Check out </a:t>
            </a:r>
            <a:r>
              <a:rPr lang="en-US" dirty="0">
                <a:hlinkClick r:id="rId3"/>
              </a:rPr>
              <a:t>U-M’s Color Brand Guide</a:t>
            </a:r>
            <a:r>
              <a:rPr lang="en-US" dirty="0"/>
              <a:t>, check out the </a:t>
            </a:r>
            <a:r>
              <a:rPr lang="en-US" dirty="0">
                <a:hlinkClick r:id="rId4"/>
              </a:rPr>
              <a:t>Accessibility site's color contrast guide</a:t>
            </a:r>
            <a:endParaRPr lang="en-US" dirty="0"/>
          </a:p>
          <a:p>
            <a:pPr marL="685800" indent="-457200"/>
            <a:r>
              <a:rPr lang="en-US" dirty="0"/>
              <a:t>Download from the Software Center on </a:t>
            </a:r>
            <a:r>
              <a:rPr lang="en-US" dirty="0" err="1"/>
              <a:t>MiWorkspace</a:t>
            </a:r>
            <a:r>
              <a:rPr lang="en-US" dirty="0"/>
              <a:t> computers: “</a:t>
            </a:r>
            <a:r>
              <a:rPr lang="en-US" dirty="0" err="1"/>
              <a:t>Colour</a:t>
            </a:r>
            <a:r>
              <a:rPr lang="en-US" dirty="0"/>
              <a:t> Contrast </a:t>
            </a:r>
            <a:r>
              <a:rPr lang="en-US" dirty="0" err="1"/>
              <a:t>Analyser</a:t>
            </a:r>
            <a:r>
              <a:rPr lang="en-US" dirty="0"/>
              <a:t>”</a:t>
            </a:r>
          </a:p>
          <a:p>
            <a:pPr marL="457200" lvl="0" indent="-228600" algn="l" rtl="0">
              <a:lnSpc>
                <a:spcPct val="150000"/>
              </a:lnSpc>
              <a:spcBef>
                <a:spcPts val="0"/>
              </a:spcBef>
              <a:spcAft>
                <a:spcPts val="0"/>
              </a:spcAft>
              <a:buClr>
                <a:schemeClr val="dk1"/>
              </a:buClr>
              <a:buSzPts val="2800"/>
              <a:buFont typeface="Noto Sans Symbols"/>
              <a:buNone/>
            </a:pPr>
            <a:endParaRPr lang="en-US" dirty="0"/>
          </a:p>
        </p:txBody>
      </p:sp>
    </p:spTree>
    <p:extLst>
      <p:ext uri="{BB962C8B-B14F-4D97-AF65-F5344CB8AC3E}">
        <p14:creationId xmlns:p14="http://schemas.microsoft.com/office/powerpoint/2010/main" val="3386686219"/>
      </p:ext>
    </p:extLst>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TotalTime>
  <Words>2586</Words>
  <Application>Microsoft Macintosh PowerPoint</Application>
  <PresentationFormat>Widescreen</PresentationFormat>
  <Paragraphs>218</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Noto Sans Symbols</vt:lpstr>
      <vt:lpstr>Verdana</vt:lpstr>
      <vt:lpstr>Office Theme</vt:lpstr>
      <vt:lpstr>Accessible Word &amp; Google Docs</vt:lpstr>
      <vt:lpstr>Zoom Webinar Tips</vt:lpstr>
      <vt:lpstr>Agenda</vt:lpstr>
      <vt:lpstr>Please Engage</vt:lpstr>
      <vt:lpstr>Accessibility considerations in Documents</vt:lpstr>
      <vt:lpstr>What is a digitally accessible document?</vt:lpstr>
      <vt:lpstr>Accessibility questions to ask</vt:lpstr>
      <vt:lpstr>Structure &amp; headings</vt:lpstr>
      <vt:lpstr>Color contrast (1 of 2)</vt:lpstr>
      <vt:lpstr>General Considerations – Color Contrast (2 of 2)</vt:lpstr>
      <vt:lpstr>General Considerations – Link text</vt:lpstr>
      <vt:lpstr>Typography</vt:lpstr>
      <vt:lpstr>Alt text</vt:lpstr>
      <vt:lpstr>Accessibility in Docs</vt:lpstr>
      <vt:lpstr>Structure &amp; headings in Docs</vt:lpstr>
      <vt:lpstr>Color in Docs</vt:lpstr>
      <vt:lpstr>Fonts in Docs</vt:lpstr>
      <vt:lpstr>Links in Docs</vt:lpstr>
      <vt:lpstr>Alt text in Docs</vt:lpstr>
      <vt:lpstr>Accessibility in Word</vt:lpstr>
      <vt:lpstr>Demo</vt:lpstr>
      <vt:lpstr>Wrap Up</vt:lpstr>
      <vt:lpstr>Reminder: Accessibility questions to ask</vt:lpstr>
      <vt:lpstr>Finalizing a document</vt:lpstr>
      <vt:lpstr>Learn more</vt:lpstr>
      <vt:lpstr>Key Takeaways</vt:lpstr>
      <vt:lpstr>Questions?</vt:lpstr>
      <vt:lpstr>Disability Equity Office</vt:lpstr>
      <vt:lpstr>National Disability Employment Awareness Month Events</vt:lpstr>
      <vt:lpstr>Contact the Disability Equity Office https://ecrt-umich-accommodate.symplicity.com/public_accommodation/</vt:lpstr>
      <vt:lpstr>Request Training or Workshops https://ecrt-umich-accommodate.symplicity.com/activity_provider_request/</vt:lpstr>
      <vt:lpstr>Report Barriers to Access https://ecrt-umich-accommodate.symplicity.com/activity_provider_request/</vt:lpstr>
      <vt:lpstr>More Learning Opportunities From ECRT</vt:lpstr>
      <vt:lpstr>Thank You From 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Norris, Erin</dc:creator>
  <cp:lastModifiedBy>Gruendl, Angie</cp:lastModifiedBy>
  <cp:revision>27</cp:revision>
  <dcterms:created xsi:type="dcterms:W3CDTF">2023-10-25T20:34:20Z</dcterms:created>
  <dcterms:modified xsi:type="dcterms:W3CDTF">2024-10-28T12:38:42Z</dcterms:modified>
</cp:coreProperties>
</file>