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8" r:id="rId3"/>
    <p:sldId id="259" r:id="rId4"/>
    <p:sldId id="260" r:id="rId5"/>
    <p:sldId id="262" r:id="rId6"/>
    <p:sldId id="263" r:id="rId7"/>
    <p:sldId id="266" r:id="rId8"/>
    <p:sldId id="327" r:id="rId9"/>
    <p:sldId id="328" r:id="rId10"/>
    <p:sldId id="329" r:id="rId11"/>
    <p:sldId id="271" r:id="rId12"/>
    <p:sldId id="272" r:id="rId13"/>
    <p:sldId id="273" r:id="rId14"/>
    <p:sldId id="330" r:id="rId15"/>
    <p:sldId id="331" r:id="rId16"/>
    <p:sldId id="277" r:id="rId17"/>
    <p:sldId id="278" r:id="rId18"/>
    <p:sldId id="279" r:id="rId19"/>
    <p:sldId id="280" r:id="rId20"/>
    <p:sldId id="281" r:id="rId21"/>
    <p:sldId id="282" r:id="rId22"/>
    <p:sldId id="283" r:id="rId23"/>
    <p:sldId id="284" r:id="rId24"/>
    <p:sldId id="285" r:id="rId25"/>
    <p:sldId id="286" r:id="rId26"/>
    <p:sldId id="293" r:id="rId27"/>
    <p:sldId id="294" r:id="rId28"/>
    <p:sldId id="295" r:id="rId29"/>
    <p:sldId id="296" r:id="rId30"/>
    <p:sldId id="297" r:id="rId31"/>
    <p:sldId id="298" r:id="rId32"/>
    <p:sldId id="299" r:id="rId33"/>
    <p:sldId id="300" r:id="rId34"/>
    <p:sldId id="302" r:id="rId35"/>
    <p:sldId id="303" r:id="rId36"/>
    <p:sldId id="304" r:id="rId37"/>
    <p:sldId id="305"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yH1+jsE6N4tvWcqZA0wzVg==" hashData="1IWYva86MOEGtmWXiQgq/tiIkn7Db/IVqJlis/dvJqmekaYWOCKDI2pJ+q/t8tp4HRK0oS9uQrLTqOvD5JZ4KQ=="/>
  <p:extLst>
    <p:ext uri="{521415D9-36F7-43E2-AB2F-B90AF26B5E84}">
      <p14:sectionLst xmlns:p14="http://schemas.microsoft.com/office/powerpoint/2010/main">
        <p14:section name="Intro" id="{8CCA3228-C3EE-4DDD-9A07-EA952CE5A39B}">
          <p14:sldIdLst>
            <p14:sldId id="256"/>
            <p14:sldId id="258"/>
          </p14:sldIdLst>
        </p14:section>
        <p14:section name="Reasonable Accommodations" id="{E3CCF122-E64F-4BE0-AF37-FDB0D8166D03}">
          <p14:sldIdLst>
            <p14:sldId id="259"/>
            <p14:sldId id="260"/>
            <p14:sldId id="262"/>
            <p14:sldId id="263"/>
            <p14:sldId id="266"/>
            <p14:sldId id="327"/>
            <p14:sldId id="328"/>
            <p14:sldId id="329"/>
            <p14:sldId id="271"/>
            <p14:sldId id="272"/>
            <p14:sldId id="273"/>
            <p14:sldId id="330"/>
            <p14:sldId id="331"/>
          </p14:sldIdLst>
        </p14:section>
        <p14:section name="Case Studies" id="{DBFB4BB2-9578-40AC-B443-6D4E407CDE60}">
          <p14:sldIdLst>
            <p14:sldId id="277"/>
            <p14:sldId id="278"/>
            <p14:sldId id="279"/>
            <p14:sldId id="280"/>
            <p14:sldId id="281"/>
            <p14:sldId id="282"/>
            <p14:sldId id="283"/>
            <p14:sldId id="284"/>
            <p14:sldId id="285"/>
            <p14:sldId id="286"/>
          </p14:sldIdLst>
        </p14:section>
        <p14:section name="FAQs" id="{8D4D4DB0-951D-438A-913D-6F815C539ADA}">
          <p14:sldIdLst>
            <p14:sldId id="293"/>
            <p14:sldId id="294"/>
            <p14:sldId id="295"/>
            <p14:sldId id="296"/>
            <p14:sldId id="297"/>
            <p14:sldId id="298"/>
            <p14:sldId id="299"/>
            <p14:sldId id="300"/>
            <p14:sldId id="302"/>
            <p14:sldId id="303"/>
          </p14:sldIdLst>
        </p14:section>
        <p14:section name="Wrap Up" id="{10FDEC73-CA13-407E-BF34-83AB5D5D9274}">
          <p14:sldIdLst>
            <p14:sldId id="304"/>
            <p14:sldId id="305"/>
          </p14:sldIdLst>
        </p14:section>
      </p14:sectionLst>
    </p:ex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jH+4VhpMEw1+h0x5zXWsWC6Esl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3741" autoAdjust="0"/>
  </p:normalViewPr>
  <p:slideViewPr>
    <p:cSldViewPr snapToGrid="0">
      <p:cViewPr varScale="1">
        <p:scale>
          <a:sx n="92" d="100"/>
          <a:sy n="92" d="100"/>
        </p:scale>
        <p:origin x="1864" y="192"/>
      </p:cViewPr>
      <p:guideLst/>
    </p:cSldViewPr>
  </p:slideViewPr>
  <p:outlineViewPr>
    <p:cViewPr>
      <p:scale>
        <a:sx n="33" d="100"/>
        <a:sy n="33" d="100"/>
      </p:scale>
      <p:origin x="0" y="-25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76"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79"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77" Type="http://schemas.openxmlformats.org/officeDocument/2006/relationships/presProps" Target="presProps.xml"/><Relationship Id="rId8" Type="http://schemas.openxmlformats.org/officeDocument/2006/relationships/slide" Target="slides/slide7.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000000"/>
                </a:solidFill>
                <a:effectLst/>
                <a:latin typeface="Söhne"/>
              </a:rPr>
              <a:t>Hello everyone and welcome to the "Employee's Guide to Reasonable Workplace Accommodations." I’m Erin Metz, a Senior Accessibility Specialist with the Disability Equity Office, and I'll be guiding you through today's workshop.</a:t>
            </a:r>
          </a:p>
          <a:p>
            <a:pPr marL="0" lvl="0" indent="0" algn="l" rtl="0">
              <a:lnSpc>
                <a:spcPct val="100000"/>
              </a:lnSpc>
              <a:spcBef>
                <a:spcPts val="0"/>
              </a:spcBef>
              <a:spcAft>
                <a:spcPts val="0"/>
              </a:spcAft>
              <a:buSzPts val="1400"/>
              <a:buNone/>
            </a:pPr>
            <a:endParaRPr dirty="0"/>
          </a:p>
        </p:txBody>
      </p:sp>
      <p:sp>
        <p:nvSpPr>
          <p:cNvPr id="49" name="Google Shape;4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gn="l" fontAlgn="auto">
              <a:buFont typeface="Arial" panose="020B0604020202020204" pitchFamily="34" charset="0"/>
              <a:buNone/>
            </a:pPr>
            <a:r>
              <a:rPr lang="en-US" b="0" i="0" dirty="0">
                <a:solidFill>
                  <a:srgbClr val="000000"/>
                </a:solidFill>
                <a:effectLst/>
                <a:latin typeface="Söhne"/>
              </a:rPr>
              <a:t>This second step involves a detailed conversation between the employee and an accessibility specialist, discussing essential job functions and potential barriers. We use this opportunity to explore and consider accommodation options</a:t>
            </a:r>
          </a:p>
          <a:p>
            <a:pPr marL="0" indent="0" algn="l" fontAlgn="auto">
              <a:buFont typeface="Arial" panose="020B0604020202020204" pitchFamily="34" charset="0"/>
              <a:buNone/>
            </a:pPr>
            <a:endParaRPr lang="en-US" b="0" i="0" dirty="0">
              <a:solidFill>
                <a:srgbClr val="000000"/>
              </a:solidFill>
              <a:effectLst/>
              <a:latin typeface="Söhne"/>
            </a:endParaRP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This meeting will take place between the employee and the party facilitating the interactive process (DEO, MMHRSC, unit HR) without a supervisor present.</a:t>
            </a:r>
          </a:p>
          <a:p>
            <a:pPr marL="457200" lvl="1" indent="0" algn="l" rtl="0">
              <a:lnSpc>
                <a:spcPct val="100000"/>
              </a:lnSpc>
              <a:spcBef>
                <a:spcPts val="0"/>
              </a:spcBef>
              <a:spcAft>
                <a:spcPts val="0"/>
              </a:spcAft>
              <a:buSzPts val="1400"/>
              <a:buNone/>
            </a:pPr>
            <a:endParaRPr lang="en-US" b="0" dirty="0"/>
          </a:p>
          <a:p>
            <a:pPr marL="457200" lvl="2" indent="0" algn="l" rtl="0">
              <a:lnSpc>
                <a:spcPct val="150000"/>
              </a:lnSpc>
              <a:spcBef>
                <a:spcPts val="1800"/>
              </a:spcBef>
              <a:spcAft>
                <a:spcPts val="0"/>
              </a:spcAft>
              <a:buClr>
                <a:schemeClr val="dk1"/>
              </a:buClr>
              <a:buSzPct val="100000"/>
              <a:buChar char="▪"/>
            </a:pPr>
            <a:r>
              <a:rPr lang="en-US" dirty="0"/>
              <a:t>This meeting can take place during the workday without using PTO/vacation time, so long as the employee has their supervisor’s approval.</a:t>
            </a:r>
          </a:p>
          <a:p>
            <a:pPr marL="457200" lvl="2" indent="0" algn="l" rtl="0">
              <a:lnSpc>
                <a:spcPct val="150000"/>
              </a:lnSpc>
              <a:spcBef>
                <a:spcPts val="1800"/>
              </a:spcBef>
              <a:spcAft>
                <a:spcPts val="0"/>
              </a:spcAft>
              <a:buClr>
                <a:schemeClr val="dk1"/>
              </a:buClr>
              <a:buSzPct val="100000"/>
              <a:buChar char="▪"/>
            </a:pPr>
            <a:r>
              <a:rPr lang="en-US" dirty="0"/>
              <a:t>The employee does not need to disclose to the supervisor specifics regarding the meeting. They should, however, give adequate notice of the need to meet with ECRT and provide the date/time of the scheduled meeting.</a:t>
            </a:r>
          </a:p>
          <a:p>
            <a:pPr marL="0" indent="0" algn="l" fontAlgn="auto">
              <a:buFont typeface="Arial" panose="020B0604020202020204" pitchFamily="34" charset="0"/>
              <a:buNone/>
            </a:pPr>
            <a:endParaRPr lang="en-US" b="0" i="0" dirty="0">
              <a:solidFill>
                <a:srgbClr val="000000"/>
              </a:solidFill>
              <a:effectLst/>
              <a:latin typeface="Söhne"/>
            </a:endParaRPr>
          </a:p>
          <a:p>
            <a:pPr marL="0" indent="0" algn="l" fontAlgn="auto">
              <a:buFont typeface="Arial" panose="020B0604020202020204" pitchFamily="34" charset="0"/>
              <a:buNone/>
            </a:pPr>
            <a:r>
              <a:rPr lang="en-US" b="0" i="0" dirty="0">
                <a:solidFill>
                  <a:srgbClr val="000000"/>
                </a:solidFill>
                <a:effectLst/>
                <a:latin typeface="Söhne"/>
              </a:rPr>
              <a:t>.</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endParaRPr b="0" dirty="0"/>
          </a:p>
        </p:txBody>
      </p:sp>
      <p:sp>
        <p:nvSpPr>
          <p:cNvPr id="178" name="Google Shape;178;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I’ve mentioned essential job functions a few times now, but let’s take a moment and really consider what an essential job function is: A duty an employee must perform. Examples of essential job functions are:</a:t>
            </a:r>
            <a:endParaRPr dirty="0"/>
          </a:p>
        </p:txBody>
      </p:sp>
      <p:sp>
        <p:nvSpPr>
          <p:cNvPr id="155" name="Google Shape;155;p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b="0" i="0" dirty="0">
                <a:solidFill>
                  <a:srgbClr val="000000"/>
                </a:solidFill>
                <a:effectLst/>
                <a:latin typeface="Söhne"/>
              </a:rPr>
              <a:t>Accessibility Specialists may meet with HR and the supervisor to discuss relevant policy information, upcoming changes, unit needs, and performance concerns related to the accommodation request.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2400" b="0" i="0" dirty="0">
              <a:solidFill>
                <a:srgbClr val="000000"/>
              </a:solidFill>
              <a:effectLst/>
              <a:latin typeface="Söhne"/>
            </a:endParaRPr>
          </a:p>
          <a:p>
            <a:pPr marL="0" lvl="0" indent="0" algn="l" rtl="0">
              <a:lnSpc>
                <a:spcPct val="100000"/>
              </a:lnSpc>
              <a:spcBef>
                <a:spcPts val="0"/>
              </a:spcBef>
              <a:spcAft>
                <a:spcPts val="0"/>
              </a:spcAft>
              <a:buSzPts val="1400"/>
              <a:buNone/>
            </a:pPr>
            <a:r>
              <a:rPr lang="en-US" sz="1500" dirty="0"/>
              <a:t>Example of upcoming changes may be a new supervisor, building or renovation information, work location structure (hybrid etc.)</a:t>
            </a:r>
            <a:endParaRPr sz="1500" dirty="0"/>
          </a:p>
        </p:txBody>
      </p:sp>
      <p:sp>
        <p:nvSpPr>
          <p:cNvPr id="161" name="Google Shape;1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500" dirty="0"/>
              <a:t>Step 3b involves a discussion that includes the supervisor, HR representative, and the Accessibility Specialist. </a:t>
            </a:r>
            <a:r>
              <a:rPr lang="en-US" sz="2400" b="0" i="0" dirty="0">
                <a:solidFill>
                  <a:srgbClr val="000000"/>
                </a:solidFill>
                <a:effectLst/>
                <a:latin typeface="Söhne"/>
              </a:rPr>
              <a:t>The discussion will focus on identifying how we can effectively accommodate workplace limitations and barriers.</a:t>
            </a:r>
          </a:p>
          <a:p>
            <a:pPr marL="0" lvl="0" indent="0" algn="l" rtl="0">
              <a:lnSpc>
                <a:spcPct val="100000"/>
              </a:lnSpc>
              <a:spcBef>
                <a:spcPts val="0"/>
              </a:spcBef>
              <a:spcAft>
                <a:spcPts val="0"/>
              </a:spcAft>
              <a:buSzPts val="1400"/>
              <a:buNone/>
            </a:pPr>
            <a:endParaRPr lang="en-US" sz="1500" dirty="0"/>
          </a:p>
          <a:p>
            <a:pPr marL="0" lvl="0" indent="0" algn="l" rtl="0">
              <a:lnSpc>
                <a:spcPct val="100000"/>
              </a:lnSpc>
              <a:spcBef>
                <a:spcPts val="0"/>
              </a:spcBef>
              <a:spcAft>
                <a:spcPts val="0"/>
              </a:spcAft>
              <a:buSzPts val="1400"/>
              <a:buNone/>
            </a:pPr>
            <a:endParaRPr lang="en-US" sz="1500" dirty="0"/>
          </a:p>
          <a:p>
            <a:pPr marL="0" lvl="0" indent="0" algn="l" rtl="0">
              <a:lnSpc>
                <a:spcPct val="100000"/>
              </a:lnSpc>
              <a:spcBef>
                <a:spcPts val="0"/>
              </a:spcBef>
              <a:spcAft>
                <a:spcPts val="0"/>
              </a:spcAft>
              <a:buSzPts val="1400"/>
              <a:buNone/>
            </a:pPr>
            <a:endParaRPr lang="en-US" sz="1500" dirty="0"/>
          </a:p>
          <a:p>
            <a:pPr marL="0" lvl="0" indent="0" algn="l" rtl="0">
              <a:lnSpc>
                <a:spcPct val="100000"/>
              </a:lnSpc>
              <a:spcBef>
                <a:spcPts val="0"/>
              </a:spcBef>
              <a:spcAft>
                <a:spcPts val="0"/>
              </a:spcAft>
              <a:buSzPts val="1400"/>
              <a:buNone/>
            </a:pPr>
            <a:r>
              <a:rPr lang="en-US" sz="1500" dirty="0"/>
              <a:t>The Interactive Process is not always linear and there may be instances where steps 2 or 3 are repeated. However, this varies by situation and can be dependent upon conversations and if there is any clarification that may be needed in order to move forward to the next steps.</a:t>
            </a:r>
            <a:endParaRPr sz="1500" dirty="0"/>
          </a:p>
        </p:txBody>
      </p:sp>
      <p:sp>
        <p:nvSpPr>
          <p:cNvPr id="168" name="Google Shape;16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final step is when </a:t>
            </a:r>
            <a:r>
              <a:rPr lang="en-US" b="0" i="0" dirty="0">
                <a:solidFill>
                  <a:srgbClr val="000000"/>
                </a:solidFill>
                <a:effectLst/>
                <a:latin typeface="Söhne"/>
              </a:rPr>
              <a:t>all gathered information is reviewed to determine the most effective accommodation where then everyone will receive documentation outlining the accommodations agreed upon.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There may be instances where a reasonable and effective accommodation cannot be identified. For example, if the only effective accommodation requires the removal of essential job functions. In these cases, there are other options that may be available, such as reassignment to a different position, short- or long-term disability leave, or other benefit programs.</a:t>
            </a:r>
            <a:endParaRPr dirty="0"/>
          </a:p>
          <a:p>
            <a:pPr marL="0" lvl="0" indent="0" algn="l" rtl="0">
              <a:lnSpc>
                <a:spcPct val="100000"/>
              </a:lnSpc>
              <a:spcBef>
                <a:spcPts val="0"/>
              </a:spcBef>
              <a:spcAft>
                <a:spcPts val="0"/>
              </a:spcAft>
              <a:buSzPts val="1400"/>
              <a:buNone/>
            </a:pPr>
            <a:endParaRPr dirty="0"/>
          </a:p>
        </p:txBody>
      </p:sp>
      <p:sp>
        <p:nvSpPr>
          <p:cNvPr id="211" name="Google Shape;21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4" name="Google Shape;32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9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Now we will go through some case studies of the interactive process in determining reasonable workplace accommodations</a:t>
            </a:r>
            <a:endParaRPr b="0" dirty="0"/>
          </a:p>
        </p:txBody>
      </p:sp>
      <p:sp>
        <p:nvSpPr>
          <p:cNvPr id="194" name="Google Shape;194;p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Case Study #1: </a:t>
            </a:r>
            <a:r>
              <a:rPr lang="en-US" sz="1200" dirty="0">
                <a:solidFill>
                  <a:srgbClr val="00274C"/>
                </a:solidFill>
                <a:latin typeface="Verdana"/>
                <a:ea typeface="Verdana"/>
                <a:cs typeface="Verdana"/>
                <a:sym typeface="Verdana"/>
              </a:rPr>
              <a:t>An employee is requesting to change their uniform due to a skin condition. They’ve tried multiple fabrics and find cotton alleviates their symptoms, but the University provides only polyester uniforms. Through the course of the interactive process meetings, it was determined that this employee’s essential job functions were related to maintaining the university grounds and operating equipment. The employee’s request was for an alternative material for their work uniform due to a dermatological condition that was expected to last long term.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00274C"/>
              </a:solidFill>
              <a:latin typeface="Verdana"/>
              <a:ea typeface="Verdana"/>
              <a:sym typeface="Verdan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00274C"/>
                </a:solidFill>
                <a:latin typeface="Verdana"/>
                <a:ea typeface="Verdana"/>
                <a:sym typeface="Verdana"/>
              </a:rPr>
              <a:t>The employee in this case shared that another employee in the same department had made a similar request recently, and the supervisor was able to accommodate them with uniforms made of a different material</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200" name="Google Shape;200;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When meeting with the unit, they had several questions such as: </a:t>
            </a:r>
            <a:endParaRPr dirty="0"/>
          </a:p>
        </p:txBody>
      </p:sp>
      <p:sp>
        <p:nvSpPr>
          <p:cNvPr id="207" name="Google Shape;207;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At the conclusion of this process, the unit supported the </a:t>
            </a:r>
            <a:r>
              <a:rPr lang="en-US" sz="1200" dirty="0">
                <a:solidFill>
                  <a:srgbClr val="00274C"/>
                </a:solidFill>
                <a:latin typeface="Verdana"/>
                <a:ea typeface="Verdana"/>
                <a:cs typeface="Verdana"/>
                <a:sym typeface="Verdana"/>
              </a:rPr>
              <a:t>employee by purchasing 5 cotton uniform shirts for the employee’s use.</a:t>
            </a:r>
          </a:p>
          <a:p>
            <a:pPr marL="0" lvl="0" indent="0" algn="l" rtl="0">
              <a:lnSpc>
                <a:spcPct val="100000"/>
              </a:lnSpc>
              <a:spcBef>
                <a:spcPts val="0"/>
              </a:spcBef>
              <a:spcAft>
                <a:spcPts val="0"/>
              </a:spcAft>
              <a:buSzPts val="1400"/>
              <a:buNone/>
            </a:pPr>
            <a:endParaRPr lang="en-US" sz="1200" dirty="0">
              <a:solidFill>
                <a:srgbClr val="00274C"/>
              </a:solidFill>
              <a:latin typeface="Verdana"/>
              <a:ea typeface="Verdana"/>
              <a:sym typeface="Verdana"/>
            </a:endParaRPr>
          </a:p>
          <a:p>
            <a:pPr marL="0" lvl="0" indent="0" algn="l" rtl="0">
              <a:lnSpc>
                <a:spcPct val="100000"/>
              </a:lnSpc>
              <a:spcBef>
                <a:spcPts val="0"/>
              </a:spcBef>
              <a:spcAft>
                <a:spcPts val="0"/>
              </a:spcAft>
              <a:buSzPts val="1400"/>
              <a:buNone/>
            </a:pPr>
            <a:r>
              <a:rPr lang="en-US" sz="1200" dirty="0">
                <a:solidFill>
                  <a:srgbClr val="00274C"/>
                </a:solidFill>
                <a:latin typeface="Verdana"/>
                <a:ea typeface="Verdana"/>
                <a:sym typeface="Verdana"/>
              </a:rPr>
              <a:t>Though the employee shared that a coworker had also engaged in the interactive process and received a similar accommodation, all requests are assessed on a case by case basis, meaning that there is no precedent set when determining if one employee’s accommodation may be reasonable. All factors must be considered before making a determination.</a:t>
            </a:r>
            <a:endParaRPr dirty="0"/>
          </a:p>
        </p:txBody>
      </p:sp>
      <p:sp>
        <p:nvSpPr>
          <p:cNvPr id="214" name="Google Shape;21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The University of Michigan is committed to fostering an inclusive environment where accessibility and the needs of individuals with disabilities are prioritized, ensuring equitable opportunities for all members of our diverse community. </a:t>
            </a:r>
            <a:r>
              <a:rPr lang="en-US" b="0" i="0" dirty="0">
                <a:solidFill>
                  <a:srgbClr val="000000"/>
                </a:solidFill>
                <a:effectLst/>
                <a:latin typeface="Söhne"/>
              </a:rPr>
              <a:t>Today's session will cover </a:t>
            </a:r>
            <a:r>
              <a:rPr lang="en-US" dirty="0"/>
              <a:t>an overview of the steps of the interactive process for reasonable accommodations, case studies of requested accommodations, and answers to some of the most frequently asked questions.</a:t>
            </a:r>
            <a:endParaRPr dirty="0"/>
          </a:p>
        </p:txBody>
      </p:sp>
      <p:sp>
        <p:nvSpPr>
          <p:cNvPr id="65" name="Google Shape;65;p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221" name="Google Shape;221;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7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242" name="Google Shape;242;p7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Now we’ll move into our frequently asked questions section</a:t>
            </a:r>
            <a:endParaRPr b="0" dirty="0"/>
          </a:p>
        </p:txBody>
      </p:sp>
      <p:sp>
        <p:nvSpPr>
          <p:cNvPr id="303" name="Google Shape;30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We’ve heard from supervisors that their employees are performing well and exceeding expectations, so why are they requesting an accommodation? </a:t>
            </a:r>
            <a:endParaRPr dirty="0"/>
          </a:p>
          <a:p>
            <a:pPr marL="457200" marR="0" lvl="0" indent="-228600" algn="l" rtl="0">
              <a:lnSpc>
                <a:spcPct val="100000"/>
              </a:lnSpc>
              <a:spcBef>
                <a:spcPts val="0"/>
              </a:spcBef>
              <a:spcAft>
                <a:spcPts val="0"/>
              </a:spcAft>
              <a:buSzPts val="1400"/>
              <a:buNone/>
            </a:pPr>
            <a:endParaRPr dirty="0"/>
          </a:p>
          <a:p>
            <a:pPr marL="457200" marR="0" lvl="0" indent="-228600" algn="l" rtl="0">
              <a:lnSpc>
                <a:spcPct val="100000"/>
              </a:lnSpc>
              <a:spcBef>
                <a:spcPts val="0"/>
              </a:spcBef>
              <a:spcAft>
                <a:spcPts val="0"/>
              </a:spcAft>
              <a:buSzPts val="1400"/>
              <a:buNone/>
            </a:pPr>
            <a:r>
              <a:rPr lang="en-US" dirty="0"/>
              <a:t>Employees need to receive support BEFORE there are performance or productivity problems, otherwise, it can lead to burnout, sick days, need for leave, etc. Often an employee is performing well while working, but at what expense? They could be masking their symptoms and hiding limitations to continue to perform well, but this is generally not sustainable.</a:t>
            </a:r>
            <a:endParaRPr dirty="0"/>
          </a:p>
        </p:txBody>
      </p:sp>
      <p:sp>
        <p:nvSpPr>
          <p:cNvPr id="309" name="Google Shape;30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1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7" name="Google Shape;317;p1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Examples: reduction in limitations, additional requested accommodations, extension of a temporary accommodation</a:t>
            </a:r>
            <a:endParaRPr/>
          </a:p>
        </p:txBody>
      </p:sp>
      <p:sp>
        <p:nvSpPr>
          <p:cNvPr id="324" name="Google Shape;32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8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71" name="Google Shape;71;p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04813" lvl="1" indent="-173038" algn="l" rtl="0">
              <a:lnSpc>
                <a:spcPct val="100000"/>
              </a:lnSpc>
              <a:spcBef>
                <a:spcPts val="1800"/>
              </a:spcBef>
              <a:spcAft>
                <a:spcPts val="0"/>
              </a:spcAft>
              <a:buClr>
                <a:schemeClr val="dk1"/>
              </a:buClr>
              <a:buSzPts val="1200"/>
              <a:buChar char="▪"/>
            </a:pPr>
            <a:r>
              <a:rPr lang="en-US"/>
              <a:t>Undue hardship:</a:t>
            </a:r>
            <a:endParaRPr/>
          </a:p>
          <a:p>
            <a:pPr marL="682625" lvl="2" indent="-277813" algn="l" rtl="0">
              <a:lnSpc>
                <a:spcPct val="100000"/>
              </a:lnSpc>
              <a:spcBef>
                <a:spcPts val="1800"/>
              </a:spcBef>
              <a:spcAft>
                <a:spcPts val="0"/>
              </a:spcAft>
              <a:buClr>
                <a:schemeClr val="dk1"/>
              </a:buClr>
              <a:buSzPts val="1200"/>
              <a:buChar char="▪"/>
            </a:pPr>
            <a:r>
              <a:rPr lang="en-US"/>
              <a:t>Nature and cost (unlikely to apply as it is based on the financial resources of the university as a whole).</a:t>
            </a:r>
            <a:endParaRPr/>
          </a:p>
          <a:p>
            <a:pPr marL="682625" lvl="2" indent="-277813" algn="l" rtl="0">
              <a:lnSpc>
                <a:spcPct val="100000"/>
              </a:lnSpc>
              <a:spcBef>
                <a:spcPts val="1800"/>
              </a:spcBef>
              <a:spcAft>
                <a:spcPts val="0"/>
              </a:spcAft>
              <a:buClr>
                <a:schemeClr val="dk1"/>
              </a:buClr>
              <a:buSzPts val="1200"/>
              <a:buChar char="▪"/>
            </a:pPr>
            <a:r>
              <a:rPr lang="en-US"/>
              <a:t>Resources, size, number of employees, location.</a:t>
            </a:r>
            <a:endParaRPr/>
          </a:p>
          <a:p>
            <a:pPr marL="682625" lvl="2" indent="-277813" algn="l" rtl="0">
              <a:lnSpc>
                <a:spcPct val="100000"/>
              </a:lnSpc>
              <a:spcBef>
                <a:spcPts val="1800"/>
              </a:spcBef>
              <a:spcAft>
                <a:spcPts val="0"/>
              </a:spcAft>
              <a:buClr>
                <a:schemeClr val="dk1"/>
              </a:buClr>
              <a:buSzPts val="1200"/>
              <a:buChar char="▪"/>
            </a:pPr>
            <a:r>
              <a:rPr lang="en-US"/>
              <a:t>Impact of the accommodation on the operation and resources.</a:t>
            </a:r>
            <a:endParaRPr/>
          </a:p>
          <a:p>
            <a:pPr marL="0" lvl="0" indent="0" algn="l" rtl="0">
              <a:lnSpc>
                <a:spcPct val="100000"/>
              </a:lnSpc>
              <a:spcBef>
                <a:spcPts val="0"/>
              </a:spcBef>
              <a:spcAft>
                <a:spcPts val="0"/>
              </a:spcAft>
              <a:buSzPts val="1400"/>
              <a:buNone/>
            </a:pPr>
            <a:endParaRPr/>
          </a:p>
        </p:txBody>
      </p:sp>
      <p:sp>
        <p:nvSpPr>
          <p:cNvPr id="331" name="Google Shape;331;p1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SzPts val="1400"/>
              <a:buNone/>
            </a:pPr>
            <a:r>
              <a:rPr lang="en-US" dirty="0"/>
              <a:t>If you are unsure what accommodations could be beneficial, the DEO can assist you with brainstorming ideas.</a:t>
            </a:r>
            <a:endParaRPr dirty="0"/>
          </a:p>
        </p:txBody>
      </p:sp>
      <p:sp>
        <p:nvSpPr>
          <p:cNvPr id="337" name="Google Shape;3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p>
        </p:txBody>
      </p:sp>
      <p:sp>
        <p:nvSpPr>
          <p:cNvPr id="344" name="Google Shape;34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1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dirty="0"/>
              <a:t>Link to File a Report with ECRT: https://ecrt.umich.edu/file-a-report/</a:t>
            </a:r>
            <a:endParaRPr dirty="0"/>
          </a:p>
        </p:txBody>
      </p:sp>
      <p:sp>
        <p:nvSpPr>
          <p:cNvPr id="371" name="Google Shape;371;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a:solidFill>
                  <a:srgbClr val="000000"/>
                </a:solidFill>
                <a:effectLst/>
                <a:latin typeface="Söhne"/>
              </a:rPr>
              <a:t>In wrapping up, here are key takeaways: </a:t>
            </a:r>
          </a:p>
          <a:p>
            <a:pPr marL="0" lvl="0" indent="0" algn="l" rtl="0">
              <a:lnSpc>
                <a:spcPct val="100000"/>
              </a:lnSpc>
              <a:spcBef>
                <a:spcPts val="0"/>
              </a:spcBef>
              <a:spcAft>
                <a:spcPts val="0"/>
              </a:spcAft>
              <a:buSzPts val="1400"/>
              <a:buNone/>
            </a:pPr>
            <a:endParaRPr b="0" dirty="0"/>
          </a:p>
        </p:txBody>
      </p:sp>
      <p:sp>
        <p:nvSpPr>
          <p:cNvPr id="377" name="Google Shape;377;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2" name="Google Shape;3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0" i="0" dirty="0">
                <a:solidFill>
                  <a:srgbClr val="000000"/>
                </a:solidFill>
                <a:effectLst/>
                <a:latin typeface="Söhne"/>
              </a:rPr>
              <a:t>To start, let's understand what we mean by "disability." Under the ADA, a disability is a physical or mental impairment that substantially limits one or more major life activities. These activities include things like bending, breathing, and working, among others, and w</a:t>
            </a:r>
            <a:r>
              <a:rPr lang="en-US" dirty="0"/>
              <a:t>hat may be substantially limiting for one person may not be the same for someone else. </a:t>
            </a:r>
          </a:p>
          <a:p>
            <a:pPr marL="228600" indent="0" algn="l" fontAlgn="auto">
              <a:buFont typeface="Arial" panose="020B0604020202020204" pitchFamily="34" charset="0"/>
              <a:buNone/>
            </a:pPr>
            <a:endParaRPr lang="en-US" b="0" i="0" dirty="0">
              <a:solidFill>
                <a:srgbClr val="000000"/>
              </a:solidFill>
              <a:effectLst/>
              <a:latin typeface="Söhne"/>
            </a:endParaRPr>
          </a:p>
          <a:p>
            <a:pPr marL="228600" indent="0" algn="l" fontAlgn="auto">
              <a:buFont typeface="Arial" panose="020B0604020202020204" pitchFamily="34" charset="0"/>
              <a:buNone/>
            </a:pPr>
            <a:r>
              <a:rPr lang="en-US" b="0" i="0" dirty="0">
                <a:solidFill>
                  <a:srgbClr val="000000"/>
                </a:solidFill>
                <a:effectLst/>
                <a:latin typeface="Söhne"/>
              </a:rPr>
              <a:t>It's important to note that you don't need to currently have a disability. If you have a record of such an impairment or are regarded as having one, you are covered under this definition.</a:t>
            </a:r>
          </a:p>
          <a:p>
            <a:pPr marL="0" lvl="0" indent="0" algn="l" rtl="0">
              <a:lnSpc>
                <a:spcPct val="100000"/>
              </a:lnSpc>
              <a:spcBef>
                <a:spcPts val="0"/>
              </a:spcBef>
              <a:spcAft>
                <a:spcPts val="0"/>
              </a:spcAft>
              <a:buSzPts val="1400"/>
              <a:buNone/>
            </a:pP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Record of impairment example: history of cancer, but currently in remission/not receiving treatment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Regarded as example: assuming someone has a physical or mental impairment when they do not.</a:t>
            </a:r>
            <a:endParaRPr dirty="0"/>
          </a:p>
        </p:txBody>
      </p:sp>
      <p:sp>
        <p:nvSpPr>
          <p:cNvPr id="77" name="Google Shape;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dirty="0">
                <a:solidFill>
                  <a:srgbClr val="000000"/>
                </a:solidFill>
                <a:effectLst/>
                <a:latin typeface="Söhne"/>
              </a:rPr>
              <a:t>Disabilities can fall into various categories, including visual, auditory, motor, and psychological</a:t>
            </a:r>
            <a:endParaRPr dirty="0"/>
          </a:p>
        </p:txBody>
      </p:sp>
      <p:sp>
        <p:nvSpPr>
          <p:cNvPr id="92" name="Google Shape;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But the most common disabilities, are non-apparent, or what some call invisible disabilities. Non-apparent disabilities can be apparent at times with a visible component we are able to identify, some are non-apparent such as many chronic conditions and then there are those that may manifest in both apparent and non-apparent ways. It is important to remember that disability itself is a spectrum of experiences and can change over time, become progressive, wax and wane and even be temporary.</a:t>
            </a:r>
            <a:endParaRPr dirty="0"/>
          </a:p>
        </p:txBody>
      </p:sp>
      <p:sp>
        <p:nvSpPr>
          <p:cNvPr id="99" name="Google Shape;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indent="0" algn="l" fontAlgn="auto">
              <a:buFont typeface="Arial" panose="020B0604020202020204" pitchFamily="34" charset="0"/>
              <a:buNone/>
            </a:pPr>
            <a:r>
              <a:rPr lang="en-US" b="0" i="0" dirty="0">
                <a:solidFill>
                  <a:srgbClr val="000000"/>
                </a:solidFill>
                <a:effectLst/>
                <a:latin typeface="Söhne"/>
              </a:rPr>
              <a:t>The responsibility for accommodating is a shared one. Employees are expected to explain the limitations they face due to their disability and suggest preferred accommodations while being open to alternatives.</a:t>
            </a:r>
          </a:p>
          <a:p>
            <a:pPr marL="228600" indent="0" algn="l" fontAlgn="auto">
              <a:buFont typeface="Arial" panose="020B0604020202020204" pitchFamily="34" charset="0"/>
              <a:buNone/>
            </a:pPr>
            <a:r>
              <a:rPr lang="en-US" b="0" i="0" dirty="0">
                <a:solidFill>
                  <a:srgbClr val="000000"/>
                </a:solidFill>
                <a:effectLst/>
                <a:latin typeface="Söhne"/>
              </a:rPr>
              <a:t>Employers, on the other hand, must consult with employees about their limitations and needs, consider their accommodation preferences,  and explain how an accommodation may impact unit operations.</a:t>
            </a:r>
          </a:p>
          <a:p>
            <a:pPr marL="228600" indent="0" algn="l" fontAlgn="auto">
              <a:buFont typeface="Arial" panose="020B0604020202020204" pitchFamily="34" charset="0"/>
              <a:buNone/>
            </a:pPr>
            <a:endParaRPr lang="en-US" b="0" i="0" dirty="0">
              <a:solidFill>
                <a:srgbClr val="000000"/>
              </a:solidFill>
              <a:effectLst/>
              <a:latin typeface="Söhne"/>
            </a:endParaRPr>
          </a:p>
          <a:p>
            <a:pPr marL="228600" indent="0" algn="l" fontAlgn="auto">
              <a:buFont typeface="Arial" panose="020B0604020202020204" pitchFamily="34" charset="0"/>
              <a:buNone/>
            </a:pPr>
            <a:r>
              <a:rPr lang="en-US" b="0" i="0" dirty="0">
                <a:solidFill>
                  <a:srgbClr val="000000"/>
                </a:solidFill>
                <a:effectLst/>
                <a:latin typeface="Söhne"/>
              </a:rPr>
              <a:t>Everyone is responsible for making decisions based on facts rather than what could happen, all while engaging in a good-faith effort.</a:t>
            </a:r>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rgbClr val="000000"/>
              </a:buClr>
              <a:buSzPts val="1400"/>
              <a:buFont typeface="Arial"/>
              <a:buNone/>
            </a:pPr>
            <a:r>
              <a:rPr lang="en-US" dirty="0"/>
              <a:t>The goal of the interactive process is to identify an effective and reasonable accommodation for an employee with a disability to perform their essential job functions.</a:t>
            </a:r>
            <a:endParaRPr dirty="0"/>
          </a:p>
          <a:p>
            <a:pPr marL="0" lvl="0" indent="0" algn="l" rtl="0">
              <a:lnSpc>
                <a:spcPct val="100000"/>
              </a:lnSpc>
              <a:spcBef>
                <a:spcPts val="0"/>
              </a:spcBef>
              <a:spcAft>
                <a:spcPts val="0"/>
              </a:spcAft>
              <a:buSzPts val="1400"/>
              <a:buNone/>
            </a:pPr>
            <a:r>
              <a:rPr lang="en-US" dirty="0"/>
              <a:t> </a:t>
            </a:r>
            <a:endParaRPr dirty="0"/>
          </a:p>
        </p:txBody>
      </p:sp>
      <p:sp>
        <p:nvSpPr>
          <p:cNvPr id="120" name="Google Shape;12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indent="0" algn="l" fontAlgn="auto">
              <a:buFont typeface="Arial" panose="020B0604020202020204" pitchFamily="34" charset="0"/>
              <a:buNone/>
            </a:pPr>
            <a:r>
              <a:rPr lang="en-US" b="0" i="0" dirty="0">
                <a:solidFill>
                  <a:srgbClr val="000000"/>
                </a:solidFill>
                <a:effectLst/>
                <a:latin typeface="Söhne"/>
              </a:rPr>
              <a:t>The accommodation process begins when an employee submits a request, ideally with medical documentation. This enables us to make a disability determination and pursue workplace accommodations</a:t>
            </a:r>
          </a:p>
          <a:p>
            <a:pPr marL="0" lvl="0" indent="0" algn="l" rtl="0">
              <a:lnSpc>
                <a:spcPct val="100000"/>
              </a:lnSpc>
              <a:spcBef>
                <a:spcPts val="0"/>
              </a:spcBef>
              <a:spcAft>
                <a:spcPts val="0"/>
              </a:spcAft>
              <a:buSzPts val="1400"/>
              <a:buNone/>
            </a:pPr>
            <a:endParaRPr dirty="0"/>
          </a:p>
        </p:txBody>
      </p:sp>
      <p:sp>
        <p:nvSpPr>
          <p:cNvPr id="165" name="Google Shape;16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40000"/>
              </a:lnSpc>
              <a:spcBef>
                <a:spcPts val="1800"/>
              </a:spcBef>
              <a:spcAft>
                <a:spcPts val="0"/>
              </a:spcAft>
              <a:buClr>
                <a:schemeClr val="dk1"/>
              </a:buClr>
              <a:buSzPts val="1200"/>
              <a:buFont typeface="Noto Sans Symbols"/>
              <a:buNone/>
              <a:tabLst/>
              <a:defRPr/>
            </a:pPr>
            <a:r>
              <a:rPr lang="en-US" b="0" i="0" dirty="0">
                <a:solidFill>
                  <a:srgbClr val="000000"/>
                </a:solidFill>
                <a:effectLst/>
                <a:latin typeface="Söhne"/>
              </a:rPr>
              <a:t>Medical documentation is needed unless the disability and need for accommodation is obvious. Supplied documentation should identify your diagnosis, limitations, and the recommended length of the accommodation need.</a:t>
            </a:r>
          </a:p>
          <a:p>
            <a:pPr marL="0" lvl="0" indent="0" algn="l" rtl="0">
              <a:lnSpc>
                <a:spcPct val="140000"/>
              </a:lnSpc>
              <a:spcBef>
                <a:spcPts val="1800"/>
              </a:spcBef>
              <a:spcAft>
                <a:spcPts val="0"/>
              </a:spcAft>
              <a:buClr>
                <a:schemeClr val="dk1"/>
              </a:buClr>
              <a:buSzPts val="1200"/>
              <a:buFont typeface="Noto Sans Symbols"/>
              <a:buNone/>
            </a:pPr>
            <a:endParaRPr lang="en-US" dirty="0"/>
          </a:p>
          <a:p>
            <a:pPr marL="0" lvl="0" indent="0" algn="l" rtl="0">
              <a:lnSpc>
                <a:spcPct val="140000"/>
              </a:lnSpc>
              <a:spcBef>
                <a:spcPts val="1800"/>
              </a:spcBef>
              <a:spcAft>
                <a:spcPts val="0"/>
              </a:spcAft>
              <a:buClr>
                <a:schemeClr val="dk1"/>
              </a:buClr>
              <a:buSzPts val="1200"/>
              <a:buFont typeface="Noto Sans Symbols"/>
              <a:buNone/>
            </a:pPr>
            <a:r>
              <a:rPr lang="en-US" dirty="0"/>
              <a:t>An employee’s disability or medical condition, symptoms, or personal information is kept confidential, meaning it is not shared without an explicit need to know.</a:t>
            </a:r>
            <a:endParaRPr dirty="0"/>
          </a:p>
          <a:p>
            <a:pPr marL="0" lvl="0" indent="0" algn="l" rtl="0">
              <a:lnSpc>
                <a:spcPct val="140000"/>
              </a:lnSpc>
              <a:spcBef>
                <a:spcPts val="1800"/>
              </a:spcBef>
              <a:spcAft>
                <a:spcPts val="0"/>
              </a:spcAft>
              <a:buClr>
                <a:schemeClr val="dk1"/>
              </a:buClr>
              <a:buSzPts val="1200"/>
              <a:buFont typeface="Noto Sans Symbols"/>
              <a:buNone/>
            </a:pPr>
            <a:endParaRPr dirty="0"/>
          </a:p>
          <a:p>
            <a:pPr marL="0" lvl="0" indent="0" algn="l" rtl="0">
              <a:lnSpc>
                <a:spcPct val="140000"/>
              </a:lnSpc>
              <a:spcBef>
                <a:spcPts val="1800"/>
              </a:spcBef>
              <a:spcAft>
                <a:spcPts val="0"/>
              </a:spcAft>
              <a:buClr>
                <a:schemeClr val="dk1"/>
              </a:buClr>
              <a:buSzPts val="1200"/>
              <a:buFont typeface="Noto Sans Symbols"/>
              <a:buNone/>
            </a:pPr>
            <a:endParaRPr lang="en-US" dirty="0"/>
          </a:p>
          <a:p>
            <a:pPr marL="0" lvl="0" indent="0" algn="l" rtl="0">
              <a:lnSpc>
                <a:spcPct val="140000"/>
              </a:lnSpc>
              <a:spcBef>
                <a:spcPts val="1800"/>
              </a:spcBef>
              <a:spcAft>
                <a:spcPts val="0"/>
              </a:spcAft>
              <a:buClr>
                <a:schemeClr val="dk1"/>
              </a:buClr>
              <a:buSzPts val="1200"/>
              <a:buFont typeface="Noto Sans Symbols"/>
              <a:buNone/>
            </a:pPr>
            <a:endParaRPr lang="en-US" dirty="0"/>
          </a:p>
          <a:p>
            <a:pPr marL="0" lvl="0" indent="0" algn="l" rtl="0">
              <a:lnSpc>
                <a:spcPct val="140000"/>
              </a:lnSpc>
              <a:spcBef>
                <a:spcPts val="1800"/>
              </a:spcBef>
              <a:spcAft>
                <a:spcPts val="0"/>
              </a:spcAft>
              <a:buClr>
                <a:schemeClr val="dk1"/>
              </a:buClr>
              <a:buSzPts val="1200"/>
              <a:buFont typeface="Noto Sans Symbols"/>
              <a:buNone/>
            </a:pPr>
            <a:r>
              <a:rPr lang="en-US" dirty="0"/>
              <a:t>Recommendation: Medical documentation should not be shared or kept with an employee’s supervisor. Instead, medical documentation should be provided to the Disability Equity Office/HR Solutions Center, or to the HR representative facilitating the interactive process.</a:t>
            </a:r>
            <a:endParaRPr dirty="0"/>
          </a:p>
          <a:p>
            <a:pPr marL="0" lvl="0" indent="0" algn="l" rtl="0">
              <a:lnSpc>
                <a:spcPct val="140000"/>
              </a:lnSpc>
              <a:spcBef>
                <a:spcPts val="1800"/>
              </a:spcBef>
              <a:spcAft>
                <a:spcPts val="0"/>
              </a:spcAft>
              <a:buClr>
                <a:schemeClr val="dk1"/>
              </a:buClr>
              <a:buSzPts val="1200"/>
              <a:buFont typeface="Noto Sans Symbols"/>
              <a:buNone/>
            </a:pPr>
            <a:endParaRPr dirty="0"/>
          </a:p>
          <a:p>
            <a:pPr marL="0" lvl="0" indent="0" algn="l" rtl="0">
              <a:lnSpc>
                <a:spcPct val="140000"/>
              </a:lnSpc>
              <a:spcBef>
                <a:spcPts val="1800"/>
              </a:spcBef>
              <a:spcAft>
                <a:spcPts val="0"/>
              </a:spcAft>
              <a:buClr>
                <a:schemeClr val="dk1"/>
              </a:buClr>
              <a:buSzPts val="1200"/>
              <a:buFont typeface="Noto Sans Symbols"/>
              <a:buNone/>
            </a:pPr>
            <a:r>
              <a:rPr lang="en-US" dirty="0"/>
              <a:t>Any accommodation related documentation should be stored separately from a personnel file.</a:t>
            </a:r>
            <a:endParaRPr dirty="0"/>
          </a:p>
        </p:txBody>
      </p:sp>
      <p:sp>
        <p:nvSpPr>
          <p:cNvPr id="172" name="Google Shape;1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2"/>
          <p:cNvSpPr/>
          <p:nvPr/>
        </p:nvSpPr>
        <p:spPr>
          <a:xfrm>
            <a:off x="5955957" y="0"/>
            <a:ext cx="6236043" cy="6858000"/>
          </a:xfrm>
          <a:prstGeom prst="rect">
            <a:avLst/>
          </a:prstGeom>
          <a:solidFill>
            <a:schemeClr val="l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212"/>
          <p:cNvSpPr txBox="1">
            <a:spLocks noGrp="1"/>
          </p:cNvSpPr>
          <p:nvPr>
            <p:ph type="ctrTitle"/>
          </p:nvPr>
        </p:nvSpPr>
        <p:spPr>
          <a:xfrm>
            <a:off x="6236045" y="86493"/>
            <a:ext cx="5755930" cy="334250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12"/>
          <p:cNvSpPr txBox="1">
            <a:spLocks noGrp="1"/>
          </p:cNvSpPr>
          <p:nvPr>
            <p:ph type="subTitle" idx="1"/>
          </p:nvPr>
        </p:nvSpPr>
        <p:spPr>
          <a:xfrm>
            <a:off x="6571735" y="3602037"/>
            <a:ext cx="5004487" cy="281128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1800"/>
              </a:spcBef>
              <a:spcAft>
                <a:spcPts val="0"/>
              </a:spcAft>
              <a:buClr>
                <a:schemeClr val="dk1"/>
              </a:buClr>
              <a:buSzPts val="2400"/>
              <a:buNone/>
              <a:defRPr sz="2400"/>
            </a:lvl1pPr>
            <a:lvl2pPr lvl="1" algn="ctr">
              <a:lnSpc>
                <a:spcPct val="100000"/>
              </a:lnSpc>
              <a:spcBef>
                <a:spcPts val="1800"/>
              </a:spcBef>
              <a:spcAft>
                <a:spcPts val="0"/>
              </a:spcAft>
              <a:buClr>
                <a:schemeClr val="dk1"/>
              </a:buClr>
              <a:buSzPts val="2000"/>
              <a:buNone/>
              <a:defRPr sz="2000"/>
            </a:lvl2pPr>
            <a:lvl3pPr lvl="2" algn="ctr">
              <a:lnSpc>
                <a:spcPct val="100000"/>
              </a:lnSpc>
              <a:spcBef>
                <a:spcPts val="1800"/>
              </a:spcBef>
              <a:spcAft>
                <a:spcPts val="0"/>
              </a:spcAft>
              <a:buClr>
                <a:schemeClr val="dk1"/>
              </a:buClr>
              <a:buSzPts val="1800"/>
              <a:buNone/>
              <a:defRPr sz="1800"/>
            </a:lvl3pPr>
            <a:lvl4pPr lvl="3" algn="ctr">
              <a:lnSpc>
                <a:spcPct val="100000"/>
              </a:lnSpc>
              <a:spcBef>
                <a:spcPts val="1800"/>
              </a:spcBef>
              <a:spcAft>
                <a:spcPts val="0"/>
              </a:spcAft>
              <a:buClr>
                <a:schemeClr val="dk1"/>
              </a:buClr>
              <a:buSzPts val="1600"/>
              <a:buNone/>
              <a:defRPr sz="1600"/>
            </a:lvl4pPr>
            <a:lvl5pPr lvl="4" algn="ctr">
              <a:lnSpc>
                <a:spcPct val="100000"/>
              </a:lnSpc>
              <a:spcBef>
                <a:spcPts val="1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12"/>
          <p:cNvSpPr/>
          <p:nvPr/>
        </p:nvSpPr>
        <p:spPr>
          <a:xfrm>
            <a:off x="0" y="0"/>
            <a:ext cx="5955957" cy="6858000"/>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 name="Google Shape;19;p48" descr="Disability Equity Office stacked Logo with wheelchair, service dog, sign language hands, and digital accessibility icons">
            <a:extLst>
              <a:ext uri="{FF2B5EF4-FFF2-40B4-BE49-F238E27FC236}">
                <a16:creationId xmlns:a16="http://schemas.microsoft.com/office/drawing/2014/main" id="{32032F66-F1EC-FD1C-AF18-40FAD75C56B4}"/>
              </a:ext>
            </a:extLst>
          </p:cNvPr>
          <p:cNvPicPr preferRelativeResize="0"/>
          <p:nvPr userDrawn="1"/>
        </p:nvPicPr>
        <p:blipFill rotWithShape="1">
          <a:blip r:embed="rId2">
            <a:alphaModFix/>
          </a:blip>
          <a:srcRect/>
          <a:stretch/>
        </p:blipFill>
        <p:spPr>
          <a:xfrm>
            <a:off x="174215" y="728466"/>
            <a:ext cx="5330963" cy="54010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
        <p:cNvGrpSpPr/>
        <p:nvPr/>
      </p:nvGrpSpPr>
      <p:grpSpPr>
        <a:xfrm>
          <a:off x="0" y="0"/>
          <a:ext cx="0" cy="0"/>
          <a:chOff x="0" y="0"/>
          <a:chExt cx="0" cy="0"/>
        </a:xfrm>
      </p:grpSpPr>
      <p:sp>
        <p:nvSpPr>
          <p:cNvPr id="22" name="Google Shape;22;p213"/>
          <p:cNvSpPr txBox="1">
            <a:spLocks noGrp="1"/>
          </p:cNvSpPr>
          <p:nvPr>
            <p:ph type="title"/>
          </p:nvPr>
        </p:nvSpPr>
        <p:spPr>
          <a:xfrm>
            <a:off x="115614" y="204950"/>
            <a:ext cx="9837683" cy="13505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Verdan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3"/>
          <p:cNvSpPr>
            <a:spLocks noGrp="1"/>
          </p:cNvSpPr>
          <p:nvPr>
            <p:ph type="pic" idx="2"/>
          </p:nvPr>
        </p:nvSpPr>
        <p:spPr>
          <a:xfrm>
            <a:off x="6463862" y="1857701"/>
            <a:ext cx="4702340" cy="4795347"/>
          </a:xfrm>
          <a:prstGeom prst="rect">
            <a:avLst/>
          </a:prstGeom>
          <a:noFill/>
          <a:ln>
            <a:noFill/>
          </a:ln>
        </p:spPr>
      </p:sp>
      <p:sp>
        <p:nvSpPr>
          <p:cNvPr id="24" name="Google Shape;24;p213"/>
          <p:cNvSpPr txBox="1">
            <a:spLocks noGrp="1"/>
          </p:cNvSpPr>
          <p:nvPr>
            <p:ph type="body" idx="1"/>
          </p:nvPr>
        </p:nvSpPr>
        <p:spPr>
          <a:xfrm>
            <a:off x="115614" y="1857702"/>
            <a:ext cx="5980386" cy="4795347"/>
          </a:xfrm>
          <a:prstGeom prst="rect">
            <a:avLst/>
          </a:prstGeom>
          <a:noFill/>
          <a:ln>
            <a:noFill/>
          </a:ln>
        </p:spPr>
        <p:txBody>
          <a:bodyPr spcFirstLastPara="1" wrap="square" lIns="91425" tIns="45700" rIns="91425" bIns="45700" anchor="t" anchorCtr="0">
            <a:normAutofit/>
          </a:bodyPr>
          <a:lstStyle>
            <a:lvl1pPr marL="457200" lvl="0" indent="-330200" algn="l">
              <a:lnSpc>
                <a:spcPct val="150000"/>
              </a:lnSpc>
              <a:spcBef>
                <a:spcPts val="1800"/>
              </a:spcBef>
              <a:spcAft>
                <a:spcPts val="0"/>
              </a:spcAft>
              <a:buClr>
                <a:schemeClr val="dk1"/>
              </a:buClr>
              <a:buSzPts val="1600"/>
              <a:buFont typeface="Noto Sans Symbols"/>
              <a:buChar char="▪"/>
              <a:defRPr sz="1600"/>
            </a:lvl1pPr>
            <a:lvl2pPr marL="914400" lvl="1" indent="-228600" algn="l">
              <a:lnSpc>
                <a:spcPct val="100000"/>
              </a:lnSpc>
              <a:spcBef>
                <a:spcPts val="1800"/>
              </a:spcBef>
              <a:spcAft>
                <a:spcPts val="0"/>
              </a:spcAft>
              <a:buClr>
                <a:schemeClr val="dk1"/>
              </a:buClr>
              <a:buSzPts val="1400"/>
              <a:buNone/>
              <a:defRPr sz="1400"/>
            </a:lvl2pPr>
            <a:lvl3pPr marL="1371600" lvl="2" indent="-228600" algn="l">
              <a:lnSpc>
                <a:spcPct val="100000"/>
              </a:lnSpc>
              <a:spcBef>
                <a:spcPts val="1800"/>
              </a:spcBef>
              <a:spcAft>
                <a:spcPts val="0"/>
              </a:spcAft>
              <a:buClr>
                <a:schemeClr val="dk1"/>
              </a:buClr>
              <a:buSzPts val="1200"/>
              <a:buNone/>
              <a:defRPr sz="1200"/>
            </a:lvl3pPr>
            <a:lvl4pPr marL="1828800" lvl="3" indent="-228600" algn="l">
              <a:lnSpc>
                <a:spcPct val="100000"/>
              </a:lnSpc>
              <a:spcBef>
                <a:spcPts val="1800"/>
              </a:spcBef>
              <a:spcAft>
                <a:spcPts val="0"/>
              </a:spcAft>
              <a:buClr>
                <a:schemeClr val="dk1"/>
              </a:buClr>
              <a:buSzPts val="1000"/>
              <a:buNone/>
              <a:defRPr sz="1000"/>
            </a:lvl4pPr>
            <a:lvl5pPr marL="2286000" lvl="4" indent="-228600" algn="l">
              <a:lnSpc>
                <a:spcPct val="100000"/>
              </a:lnSpc>
              <a:spcBef>
                <a:spcPts val="18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14"/>
          <p:cNvSpPr txBox="1">
            <a:spLocks noGrp="1"/>
          </p:cNvSpPr>
          <p:nvPr>
            <p:ph type="title"/>
          </p:nvPr>
        </p:nvSpPr>
        <p:spPr>
          <a:xfrm>
            <a:off x="106680" y="222885"/>
            <a:ext cx="991108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4"/>
          <p:cNvSpPr txBox="1">
            <a:spLocks noGrp="1"/>
          </p:cNvSpPr>
          <p:nvPr>
            <p:ph type="body" idx="1"/>
          </p:nvPr>
        </p:nvSpPr>
        <p:spPr>
          <a:xfrm>
            <a:off x="106680" y="2004162"/>
            <a:ext cx="5400040" cy="4172800"/>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14"/>
          <p:cNvSpPr txBox="1">
            <a:spLocks noGrp="1"/>
          </p:cNvSpPr>
          <p:nvPr>
            <p:ph type="body" idx="2"/>
          </p:nvPr>
        </p:nvSpPr>
        <p:spPr>
          <a:xfrm>
            <a:off x="5648960" y="2004162"/>
            <a:ext cx="5400040" cy="4172799"/>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F3C200">
                <a:alpha val="47058"/>
              </a:srgbClr>
            </a:gs>
            <a:gs pos="9000">
              <a:srgbClr val="F3C200">
                <a:alpha val="47058"/>
              </a:srgbClr>
            </a:gs>
            <a:gs pos="100000">
              <a:srgbClr val="F3C300">
                <a:alpha val="0"/>
              </a:srgbClr>
            </a:gs>
          </a:gsLst>
          <a:lin ang="5400000" scaled="0"/>
        </a:gradFill>
        <a:effectLst/>
      </p:bgPr>
    </p:bg>
    <p:spTree>
      <p:nvGrpSpPr>
        <p:cNvPr id="1" name="Shape 29"/>
        <p:cNvGrpSpPr/>
        <p:nvPr/>
      </p:nvGrpSpPr>
      <p:grpSpPr>
        <a:xfrm>
          <a:off x="0" y="0"/>
          <a:ext cx="0" cy="0"/>
          <a:chOff x="0" y="0"/>
          <a:chExt cx="0" cy="0"/>
        </a:xfrm>
      </p:grpSpPr>
      <p:sp>
        <p:nvSpPr>
          <p:cNvPr id="30" name="Google Shape;30;p2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Verdan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800"/>
              </a:spcBef>
              <a:spcAft>
                <a:spcPts val="0"/>
              </a:spcAft>
              <a:buClr>
                <a:schemeClr val="dk1"/>
              </a:buClr>
              <a:buSzPts val="2400"/>
              <a:buNone/>
              <a:defRPr sz="2400">
                <a:solidFill>
                  <a:schemeClr val="dk1"/>
                </a:solidFill>
              </a:defRPr>
            </a:lvl1pPr>
            <a:lvl2pPr marL="914400" lvl="1" indent="-228600" algn="l">
              <a:lnSpc>
                <a:spcPct val="100000"/>
              </a:lnSpc>
              <a:spcBef>
                <a:spcPts val="1800"/>
              </a:spcBef>
              <a:spcAft>
                <a:spcPts val="0"/>
              </a:spcAft>
              <a:buClr>
                <a:srgbClr val="888B94"/>
              </a:buClr>
              <a:buSzPts val="2000"/>
              <a:buNone/>
              <a:defRPr sz="2000">
                <a:solidFill>
                  <a:srgbClr val="888B94"/>
                </a:solidFill>
              </a:defRPr>
            </a:lvl2pPr>
            <a:lvl3pPr marL="1371600" lvl="2" indent="-228600" algn="l">
              <a:lnSpc>
                <a:spcPct val="100000"/>
              </a:lnSpc>
              <a:spcBef>
                <a:spcPts val="1800"/>
              </a:spcBef>
              <a:spcAft>
                <a:spcPts val="0"/>
              </a:spcAft>
              <a:buClr>
                <a:srgbClr val="888B94"/>
              </a:buClr>
              <a:buSzPts val="1800"/>
              <a:buNone/>
              <a:defRPr sz="1800">
                <a:solidFill>
                  <a:srgbClr val="888B94"/>
                </a:solidFill>
              </a:defRPr>
            </a:lvl3pPr>
            <a:lvl4pPr marL="1828800" lvl="3" indent="-228600" algn="l">
              <a:lnSpc>
                <a:spcPct val="100000"/>
              </a:lnSpc>
              <a:spcBef>
                <a:spcPts val="1800"/>
              </a:spcBef>
              <a:spcAft>
                <a:spcPts val="0"/>
              </a:spcAft>
              <a:buClr>
                <a:srgbClr val="888B94"/>
              </a:buClr>
              <a:buSzPts val="1600"/>
              <a:buNone/>
              <a:defRPr sz="1600">
                <a:solidFill>
                  <a:srgbClr val="888B94"/>
                </a:solidFill>
              </a:defRPr>
            </a:lvl4pPr>
            <a:lvl5pPr marL="2286000" lvl="4" indent="-228600" algn="l">
              <a:lnSpc>
                <a:spcPct val="100000"/>
              </a:lnSpc>
              <a:spcBef>
                <a:spcPts val="1800"/>
              </a:spcBef>
              <a:spcAft>
                <a:spcPts val="0"/>
              </a:spcAft>
              <a:buClr>
                <a:srgbClr val="888B94"/>
              </a:buClr>
              <a:buSzPts val="1600"/>
              <a:buNone/>
              <a:defRPr sz="1600">
                <a:solidFill>
                  <a:srgbClr val="888B94"/>
                </a:solidFill>
              </a:defRPr>
            </a:lvl5pPr>
            <a:lvl6pPr marL="2743200" lvl="5" indent="-228600" algn="l">
              <a:lnSpc>
                <a:spcPct val="90000"/>
              </a:lnSpc>
              <a:spcBef>
                <a:spcPts val="500"/>
              </a:spcBef>
              <a:spcAft>
                <a:spcPts val="0"/>
              </a:spcAft>
              <a:buClr>
                <a:srgbClr val="888B94"/>
              </a:buClr>
              <a:buSzPts val="1600"/>
              <a:buNone/>
              <a:defRPr sz="1600">
                <a:solidFill>
                  <a:srgbClr val="888B94"/>
                </a:solidFill>
              </a:defRPr>
            </a:lvl6pPr>
            <a:lvl7pPr marL="3200400" lvl="6" indent="-228600" algn="l">
              <a:lnSpc>
                <a:spcPct val="90000"/>
              </a:lnSpc>
              <a:spcBef>
                <a:spcPts val="500"/>
              </a:spcBef>
              <a:spcAft>
                <a:spcPts val="0"/>
              </a:spcAft>
              <a:buClr>
                <a:srgbClr val="888B94"/>
              </a:buClr>
              <a:buSzPts val="1600"/>
              <a:buNone/>
              <a:defRPr sz="1600">
                <a:solidFill>
                  <a:srgbClr val="888B94"/>
                </a:solidFill>
              </a:defRPr>
            </a:lvl7pPr>
            <a:lvl8pPr marL="3657600" lvl="7" indent="-228600" algn="l">
              <a:lnSpc>
                <a:spcPct val="90000"/>
              </a:lnSpc>
              <a:spcBef>
                <a:spcPts val="500"/>
              </a:spcBef>
              <a:spcAft>
                <a:spcPts val="0"/>
              </a:spcAft>
              <a:buClr>
                <a:srgbClr val="888B94"/>
              </a:buClr>
              <a:buSzPts val="1600"/>
              <a:buNone/>
              <a:defRPr sz="1600">
                <a:solidFill>
                  <a:srgbClr val="888B94"/>
                </a:solidFill>
              </a:defRPr>
            </a:lvl8pPr>
            <a:lvl9pPr marL="4114800" lvl="8" indent="-228600" algn="l">
              <a:lnSpc>
                <a:spcPct val="90000"/>
              </a:lnSpc>
              <a:spcBef>
                <a:spcPts val="500"/>
              </a:spcBef>
              <a:spcAft>
                <a:spcPts val="0"/>
              </a:spcAft>
              <a:buClr>
                <a:srgbClr val="888B94"/>
              </a:buClr>
              <a:buSzPts val="1600"/>
              <a:buNone/>
              <a:defRPr sz="1600">
                <a:solidFill>
                  <a:srgbClr val="888B94"/>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16"/>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6"/>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218"/>
          <p:cNvSpPr txBox="1">
            <a:spLocks noGrp="1"/>
          </p:cNvSpPr>
          <p:nvPr>
            <p:ph type="title"/>
          </p:nvPr>
        </p:nvSpPr>
        <p:spPr>
          <a:xfrm>
            <a:off x="135595" y="196959"/>
            <a:ext cx="984923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8"/>
          <p:cNvSpPr txBox="1">
            <a:spLocks noGrp="1"/>
          </p:cNvSpPr>
          <p:nvPr>
            <p:ph type="body" idx="1"/>
          </p:nvPr>
        </p:nvSpPr>
        <p:spPr>
          <a:xfrm>
            <a:off x="135595" y="1681163"/>
            <a:ext cx="546641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18"/>
          <p:cNvSpPr txBox="1">
            <a:spLocks noGrp="1"/>
          </p:cNvSpPr>
          <p:nvPr>
            <p:ph type="body" idx="2"/>
          </p:nvPr>
        </p:nvSpPr>
        <p:spPr>
          <a:xfrm>
            <a:off x="135594" y="2505075"/>
            <a:ext cx="5466420" cy="4155966"/>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18"/>
          <p:cNvSpPr txBox="1">
            <a:spLocks noGrp="1"/>
          </p:cNvSpPr>
          <p:nvPr>
            <p:ph type="body" idx="3"/>
          </p:nvPr>
        </p:nvSpPr>
        <p:spPr>
          <a:xfrm>
            <a:off x="5736569" y="1681163"/>
            <a:ext cx="546642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800"/>
              </a:spcBef>
              <a:spcAft>
                <a:spcPts val="0"/>
              </a:spcAft>
              <a:buClr>
                <a:schemeClr val="dk1"/>
              </a:buClr>
              <a:buSzPts val="2400"/>
              <a:buNone/>
              <a:defRPr sz="2400" b="1"/>
            </a:lvl1pPr>
            <a:lvl2pPr marL="914400" lvl="1" indent="-228600" algn="l">
              <a:lnSpc>
                <a:spcPct val="100000"/>
              </a:lnSpc>
              <a:spcBef>
                <a:spcPts val="1800"/>
              </a:spcBef>
              <a:spcAft>
                <a:spcPts val="0"/>
              </a:spcAft>
              <a:buClr>
                <a:schemeClr val="dk1"/>
              </a:buClr>
              <a:buSzPts val="2000"/>
              <a:buNone/>
              <a:defRPr sz="2000" b="1"/>
            </a:lvl2pPr>
            <a:lvl3pPr marL="1371600" lvl="2" indent="-228600" algn="l">
              <a:lnSpc>
                <a:spcPct val="100000"/>
              </a:lnSpc>
              <a:spcBef>
                <a:spcPts val="1800"/>
              </a:spcBef>
              <a:spcAft>
                <a:spcPts val="0"/>
              </a:spcAft>
              <a:buClr>
                <a:schemeClr val="dk1"/>
              </a:buClr>
              <a:buSzPts val="1800"/>
              <a:buNone/>
              <a:defRPr sz="1800" b="1"/>
            </a:lvl3pPr>
            <a:lvl4pPr marL="1828800" lvl="3" indent="-228600" algn="l">
              <a:lnSpc>
                <a:spcPct val="100000"/>
              </a:lnSpc>
              <a:spcBef>
                <a:spcPts val="1800"/>
              </a:spcBef>
              <a:spcAft>
                <a:spcPts val="0"/>
              </a:spcAft>
              <a:buClr>
                <a:schemeClr val="dk1"/>
              </a:buClr>
              <a:buSzPts val="1600"/>
              <a:buNone/>
              <a:defRPr sz="1600" b="1"/>
            </a:lvl4pPr>
            <a:lvl5pPr marL="2286000" lvl="4" indent="-228600" algn="l">
              <a:lnSpc>
                <a:spcPct val="100000"/>
              </a:lnSpc>
              <a:spcBef>
                <a:spcPts val="18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18"/>
          <p:cNvSpPr txBox="1">
            <a:spLocks noGrp="1"/>
          </p:cNvSpPr>
          <p:nvPr>
            <p:ph type="body" idx="4"/>
          </p:nvPr>
        </p:nvSpPr>
        <p:spPr>
          <a:xfrm>
            <a:off x="5736569" y="2505075"/>
            <a:ext cx="5466420" cy="4155966"/>
          </a:xfrm>
          <a:prstGeom prst="rect">
            <a:avLst/>
          </a:prstGeom>
          <a:noFill/>
          <a:ln>
            <a:noFill/>
          </a:ln>
        </p:spPr>
        <p:txBody>
          <a:bodyPr spcFirstLastPara="1" wrap="square" lIns="91425" tIns="45700" rIns="91425" bIns="45700" anchor="t" anchorCtr="0">
            <a:normAutofit/>
          </a:bodyPr>
          <a:lstStyle>
            <a:lvl1pPr marL="457200" lvl="0" indent="-406400" algn="l">
              <a:lnSpc>
                <a:spcPct val="150000"/>
              </a:lnSpc>
              <a:spcBef>
                <a:spcPts val="1800"/>
              </a:spcBef>
              <a:spcAft>
                <a:spcPts val="0"/>
              </a:spcAft>
              <a:buClr>
                <a:schemeClr val="dk1"/>
              </a:buClr>
              <a:buSzPts val="2800"/>
              <a:buFont typeface="Noto Sans Symbols"/>
              <a:buChar char="▪"/>
              <a:defRPr/>
            </a:lvl1pPr>
            <a:lvl2pPr marL="914400" lvl="1" indent="-381000" algn="l">
              <a:lnSpc>
                <a:spcPct val="100000"/>
              </a:lnSpc>
              <a:spcBef>
                <a:spcPts val="1800"/>
              </a:spcBef>
              <a:spcAft>
                <a:spcPts val="0"/>
              </a:spcAft>
              <a:buClr>
                <a:schemeClr val="dk1"/>
              </a:buClr>
              <a:buSzPts val="2400"/>
              <a:buFont typeface="Noto Sans Symbols"/>
              <a:buChar char="▪"/>
              <a:defRPr/>
            </a:lvl2pPr>
            <a:lvl3pPr marL="1371600" lvl="2" indent="-355600" algn="l">
              <a:lnSpc>
                <a:spcPct val="100000"/>
              </a:lnSpc>
              <a:spcBef>
                <a:spcPts val="1800"/>
              </a:spcBef>
              <a:spcAft>
                <a:spcPts val="0"/>
              </a:spcAft>
              <a:buClr>
                <a:schemeClr val="dk1"/>
              </a:buClr>
              <a:buSzPts val="2000"/>
              <a:buFont typeface="Noto Sans Symbols"/>
              <a:buChar char="▪"/>
              <a:defRPr/>
            </a:lvl3pPr>
            <a:lvl4pPr marL="1828800" lvl="3" indent="-342900" algn="l">
              <a:lnSpc>
                <a:spcPct val="100000"/>
              </a:lnSpc>
              <a:spcBef>
                <a:spcPts val="1800"/>
              </a:spcBef>
              <a:spcAft>
                <a:spcPts val="0"/>
              </a:spcAft>
              <a:buClr>
                <a:schemeClr val="dk1"/>
              </a:buClr>
              <a:buSzPts val="1800"/>
              <a:buFont typeface="Noto Sans Symbols"/>
              <a:buChar char="▪"/>
              <a:defRPr/>
            </a:lvl4pPr>
            <a:lvl5pPr marL="2286000" lvl="4" indent="-342900" algn="l">
              <a:lnSpc>
                <a:spcPct val="100000"/>
              </a:lnSpc>
              <a:spcBef>
                <a:spcPts val="18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4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3">
  <p:cSld name="Content Slide 3">
    <p:spTree>
      <p:nvGrpSpPr>
        <p:cNvPr id="1" name="Shape 44"/>
        <p:cNvGrpSpPr/>
        <p:nvPr/>
      </p:nvGrpSpPr>
      <p:grpSpPr>
        <a:xfrm>
          <a:off x="0" y="0"/>
          <a:ext cx="0" cy="0"/>
          <a:chOff x="0" y="0"/>
          <a:chExt cx="0" cy="0"/>
        </a:xfrm>
      </p:grpSpPr>
      <p:sp>
        <p:nvSpPr>
          <p:cNvPr id="45" name="Google Shape;45;p220"/>
          <p:cNvSpPr txBox="1">
            <a:spLocks noGrp="1"/>
          </p:cNvSpPr>
          <p:nvPr>
            <p:ph type="ctrTitle"/>
          </p:nvPr>
        </p:nvSpPr>
        <p:spPr>
          <a:xfrm>
            <a:off x="443345" y="162976"/>
            <a:ext cx="11157528" cy="1042691"/>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rgbClr val="00274C"/>
              </a:buClr>
              <a:buSzPts val="4000"/>
              <a:buFont typeface="Georgia"/>
              <a:buNone/>
              <a:defRPr sz="4000" b="1" i="0" u="none" strike="noStrike" cap="small">
                <a:solidFill>
                  <a:srgbClr val="00274C"/>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6" name="Google Shape;46;p220"/>
          <p:cNvSpPr txBox="1">
            <a:spLocks noGrp="1"/>
          </p:cNvSpPr>
          <p:nvPr>
            <p:ph type="subTitle" idx="1"/>
          </p:nvPr>
        </p:nvSpPr>
        <p:spPr>
          <a:xfrm>
            <a:off x="443345" y="1542009"/>
            <a:ext cx="11157528" cy="4596031"/>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000"/>
              </a:spcBef>
              <a:spcAft>
                <a:spcPts val="0"/>
              </a:spcAft>
              <a:buClr>
                <a:srgbClr val="00274C"/>
              </a:buClr>
              <a:buSzPts val="2400"/>
              <a:buFont typeface="Noto Sans Symbols"/>
              <a:buNone/>
              <a:defRPr sz="2400" b="0" i="0" u="none" strike="noStrike" cap="none">
                <a:solidFill>
                  <a:schemeClr val="dk1"/>
                </a:solidFill>
                <a:latin typeface="Georgia"/>
                <a:ea typeface="Georgia"/>
                <a:cs typeface="Georgia"/>
                <a:sym typeface="Georgia"/>
              </a:defRPr>
            </a:lvl1pPr>
            <a:lvl2pPr marR="0" lvl="1" algn="l">
              <a:lnSpc>
                <a:spcPct val="90000"/>
              </a:lnSpc>
              <a:spcBef>
                <a:spcPts val="500"/>
              </a:spcBef>
              <a:spcAft>
                <a:spcPts val="0"/>
              </a:spcAft>
              <a:buClr>
                <a:srgbClr val="00274C"/>
              </a:buClr>
              <a:buSzPts val="1500"/>
              <a:buFont typeface="Noto Sans Symbols"/>
              <a:buNone/>
              <a:defRPr sz="2000" b="0" i="0" u="none" strike="noStrike" cap="none">
                <a:solidFill>
                  <a:schemeClr val="dk1"/>
                </a:solidFill>
                <a:latin typeface="Calibri"/>
                <a:ea typeface="Calibri"/>
                <a:cs typeface="Calibri"/>
                <a:sym typeface="Calibri"/>
              </a:defRPr>
            </a:lvl2pPr>
            <a:lvl3pPr marR="0" lvl="2" algn="l">
              <a:lnSpc>
                <a:spcPct val="90000"/>
              </a:lnSpc>
              <a:spcBef>
                <a:spcPts val="500"/>
              </a:spcBef>
              <a:spcAft>
                <a:spcPts val="0"/>
              </a:spcAft>
              <a:buClr>
                <a:srgbClr val="00274C"/>
              </a:buClr>
              <a:buSzPts val="1080"/>
              <a:buFont typeface="Noto Sans Symbols"/>
              <a:buNone/>
              <a:defRPr sz="1800" b="0" i="0" u="none" strike="noStrike" cap="none">
                <a:solidFill>
                  <a:schemeClr val="dk1"/>
                </a:solidFill>
                <a:latin typeface="Calibri"/>
                <a:ea typeface="Calibri"/>
                <a:cs typeface="Calibri"/>
                <a:sym typeface="Calibri"/>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1"/>
          <p:cNvSpPr/>
          <p:nvPr/>
        </p:nvSpPr>
        <p:spPr>
          <a:xfrm>
            <a:off x="0" y="0"/>
            <a:ext cx="12192000" cy="1690688"/>
          </a:xfrm>
          <a:prstGeom prst="rect">
            <a:avLst/>
          </a:prstGeom>
          <a:solidFill>
            <a:schemeClr val="dk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211"/>
          <p:cNvSpPr txBox="1">
            <a:spLocks noGrp="1"/>
          </p:cNvSpPr>
          <p:nvPr>
            <p:ph type="title"/>
          </p:nvPr>
        </p:nvSpPr>
        <p:spPr>
          <a:xfrm>
            <a:off x="96520" y="182562"/>
            <a:ext cx="994156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4400"/>
              <a:buFont typeface="Verdana"/>
              <a:buNone/>
              <a:defRPr sz="4400" b="0" i="0" u="none" strike="noStrike" cap="none">
                <a:solidFill>
                  <a:schemeClr val="accent4"/>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211"/>
          <p:cNvSpPr txBox="1">
            <a:spLocks noGrp="1"/>
          </p:cNvSpPr>
          <p:nvPr>
            <p:ph type="body" idx="1"/>
          </p:nvPr>
        </p:nvSpPr>
        <p:spPr>
          <a:xfrm>
            <a:off x="96520" y="1873250"/>
            <a:ext cx="11099800" cy="480218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1800"/>
              </a:spcBef>
              <a:spcAft>
                <a:spcPts val="0"/>
              </a:spcAft>
              <a:buClr>
                <a:schemeClr val="dk1"/>
              </a:buClr>
              <a:buSzPts val="280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1800"/>
              </a:spcBef>
              <a:spcAft>
                <a:spcPts val="0"/>
              </a:spcAft>
              <a:buClr>
                <a:schemeClr val="dk1"/>
              </a:buClr>
              <a:buSzPts val="24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1800"/>
              </a:spcBef>
              <a:spcAft>
                <a:spcPts val="0"/>
              </a:spcAft>
              <a:buClr>
                <a:schemeClr val="dk1"/>
              </a:buClr>
              <a:buSzPts val="20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1800"/>
              </a:spcBef>
              <a:spcAft>
                <a:spcPts val="0"/>
              </a:spcAft>
              <a:buClr>
                <a:schemeClr val="dk1"/>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11"/>
          <p:cNvSpPr/>
          <p:nvPr/>
        </p:nvSpPr>
        <p:spPr>
          <a:xfrm>
            <a:off x="11353800" y="6176963"/>
            <a:ext cx="680753" cy="598715"/>
          </a:xfrm>
          <a:prstGeom prst="wave">
            <a:avLst>
              <a:gd name="adj1" fmla="val 12500"/>
              <a:gd name="adj2" fmla="val 0"/>
            </a:avLst>
          </a:prstGeom>
          <a:solidFill>
            <a:srgbClr val="FFCB05"/>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274C"/>
                </a:solidFill>
                <a:latin typeface="Arial"/>
                <a:ea typeface="Arial"/>
                <a:cs typeface="Arial"/>
                <a:sym typeface="Arial"/>
              </a:rPr>
              <a:t>‹#›</a:t>
            </a:fld>
            <a:endParaRPr sz="1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ecrt.umich.edu/file-a-report/"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ctrTitle"/>
          </p:nvPr>
        </p:nvSpPr>
        <p:spPr>
          <a:xfrm>
            <a:off x="6096000" y="86493"/>
            <a:ext cx="5755930" cy="471942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chemeClr val="lt1"/>
              </a:buClr>
              <a:buSzPts val="4400"/>
              <a:buFont typeface="Georgia"/>
              <a:buNone/>
            </a:pPr>
            <a:r>
              <a:rPr lang="en-US" sz="5000" dirty="0">
                <a:solidFill>
                  <a:srgbClr val="00274C"/>
                </a:solidFill>
                <a:latin typeface="Verdana"/>
                <a:ea typeface="Verdana"/>
                <a:cs typeface="Verdana"/>
                <a:sym typeface="Verdana"/>
              </a:rPr>
              <a:t>Employee’s Guide to Reasonable Workplace Accommodations</a:t>
            </a:r>
            <a:endParaRPr sz="1000" dirty="0">
              <a:solidFill>
                <a:srgbClr val="00274C"/>
              </a:solidFill>
              <a:latin typeface="Verdana"/>
              <a:ea typeface="Verdana"/>
              <a:cs typeface="Verdana"/>
              <a:sym typeface="Verdana"/>
            </a:endParaRPr>
          </a:p>
        </p:txBody>
      </p:sp>
      <p:sp>
        <p:nvSpPr>
          <p:cNvPr id="52" name="Google Shape;52;p1"/>
          <p:cNvSpPr txBox="1"/>
          <p:nvPr/>
        </p:nvSpPr>
        <p:spPr>
          <a:xfrm>
            <a:off x="5955030" y="4972051"/>
            <a:ext cx="6236970" cy="1989916"/>
          </a:xfrm>
          <a:prstGeom prst="rect">
            <a:avLst/>
          </a:prstGeom>
          <a:noFill/>
          <a:ln>
            <a:noFill/>
          </a:ln>
        </p:spPr>
        <p:txBody>
          <a:bodyPr spcFirstLastPara="1" wrap="square" lIns="91425" tIns="45700" rIns="91425" bIns="45700" anchor="t" anchorCtr="0">
            <a:normAutofit/>
          </a:bodyPr>
          <a:lstStyle/>
          <a:p>
            <a:pPr marL="0" marR="0" lvl="0" indent="0" algn="ctr" rtl="0">
              <a:lnSpc>
                <a:spcPct val="150000"/>
              </a:lnSpc>
              <a:spcBef>
                <a:spcPts val="0"/>
              </a:spcBef>
              <a:spcAft>
                <a:spcPts val="0"/>
              </a:spcAft>
              <a:buClr>
                <a:schemeClr val="dk1"/>
              </a:buClr>
              <a:buSzPts val="2400"/>
              <a:buFont typeface="Noto Sans Symbols"/>
              <a:buNone/>
            </a:pPr>
            <a:r>
              <a:rPr lang="en-US" sz="2800" b="0" i="0" u="none" strike="noStrike" cap="none" dirty="0">
                <a:solidFill>
                  <a:schemeClr val="dk1"/>
                </a:solidFill>
                <a:latin typeface="Verdana"/>
                <a:ea typeface="Verdana"/>
                <a:cs typeface="Verdana"/>
                <a:sym typeface="Verdana"/>
              </a:rPr>
              <a:t>Erin Metz</a:t>
            </a:r>
            <a:endParaRPr sz="14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chemeClr val="dk1"/>
              </a:buClr>
              <a:buSzPts val="2400"/>
              <a:buFont typeface="Noto Sans Symbols"/>
              <a:buNone/>
            </a:pPr>
            <a:r>
              <a:rPr lang="en-US" sz="2400" b="0" i="0" u="none" strike="noStrike" cap="none" dirty="0">
                <a:solidFill>
                  <a:schemeClr val="dk1"/>
                </a:solidFill>
                <a:latin typeface="Verdana"/>
                <a:ea typeface="Verdana"/>
                <a:cs typeface="Verdana"/>
                <a:sym typeface="Verdana"/>
              </a:rPr>
              <a:t>Senior Accessibility Specialist</a:t>
            </a:r>
          </a:p>
          <a:p>
            <a:pPr marL="0" marR="0" lvl="0" indent="0" algn="ctr" rtl="0">
              <a:lnSpc>
                <a:spcPct val="150000"/>
              </a:lnSpc>
              <a:spcBef>
                <a:spcPts val="0"/>
              </a:spcBef>
              <a:spcAft>
                <a:spcPts val="0"/>
              </a:spcAft>
              <a:buClr>
                <a:schemeClr val="dk1"/>
              </a:buClr>
              <a:buSzPts val="2400"/>
              <a:buFont typeface="Noto Sans Symbols"/>
              <a:buNone/>
            </a:pPr>
            <a:r>
              <a:rPr lang="en-US" sz="2400">
                <a:solidFill>
                  <a:schemeClr val="dk1"/>
                </a:solidFill>
                <a:latin typeface="Verdana"/>
                <a:ea typeface="Verdana"/>
                <a:sym typeface="Verdana"/>
              </a:rPr>
              <a:t>April 28, 2025</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0"/>
          <p:cNvSpPr txBox="1">
            <a:spLocks noGrp="1"/>
          </p:cNvSpPr>
          <p:nvPr>
            <p:ph type="title"/>
          </p:nvPr>
        </p:nvSpPr>
        <p:spPr>
          <a:xfrm>
            <a:off x="231709" y="182235"/>
            <a:ext cx="947212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Step 2: Employee Meeting</a:t>
            </a:r>
            <a:endParaRPr dirty="0"/>
          </a:p>
        </p:txBody>
      </p:sp>
      <p:pic>
        <p:nvPicPr>
          <p:cNvPr id="181" name="Google Shape;181;p60" descr="Two people sit at a table. One is speaking, the other is taking notes on a laptop"/>
          <p:cNvPicPr preferRelativeResize="0"/>
          <p:nvPr/>
        </p:nvPicPr>
        <p:blipFill rotWithShape="1">
          <a:blip r:embed="rId3">
            <a:alphaModFix/>
          </a:blip>
          <a:srcRect/>
          <a:stretch/>
        </p:blipFill>
        <p:spPr>
          <a:xfrm>
            <a:off x="138948" y="2650471"/>
            <a:ext cx="4064508" cy="2931834"/>
          </a:xfrm>
          <a:prstGeom prst="rect">
            <a:avLst/>
          </a:prstGeom>
          <a:solidFill>
            <a:srgbClr val="FFFFFF"/>
          </a:solidFill>
          <a:ln>
            <a:noFill/>
          </a:ln>
        </p:spPr>
      </p:pic>
      <p:sp>
        <p:nvSpPr>
          <p:cNvPr id="182" name="Google Shape;182;p60"/>
          <p:cNvSpPr txBox="1">
            <a:spLocks noGrp="1"/>
          </p:cNvSpPr>
          <p:nvPr>
            <p:ph type="body" idx="1"/>
          </p:nvPr>
        </p:nvSpPr>
        <p:spPr>
          <a:xfrm>
            <a:off x="3836504" y="1690688"/>
            <a:ext cx="8355495" cy="4985077"/>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dirty="0"/>
              <a:t>Employees will meet to discuss their request in detail. This is an opportunity to provide additional information and share lived experiences.</a:t>
            </a:r>
            <a:endParaRPr dirty="0"/>
          </a:p>
          <a:p>
            <a:pPr marL="685800" lvl="1" indent="-228600">
              <a:lnSpc>
                <a:spcPct val="150000"/>
              </a:lnSpc>
              <a:buSzPct val="108108"/>
            </a:pPr>
            <a:r>
              <a:rPr lang="en-US" dirty="0"/>
              <a:t>Confirmation of essential job functions – tasks that are critical to the role where removing them would fundamentally alter the job or program.</a:t>
            </a:r>
          </a:p>
          <a:p>
            <a:pPr marL="685800" lvl="1" indent="-228600">
              <a:lnSpc>
                <a:spcPct val="150000"/>
              </a:lnSpc>
              <a:buSzPct val="108108"/>
            </a:pPr>
            <a:r>
              <a:rPr lang="en-US" dirty="0"/>
              <a:t>Determination of barriers – what is it about the job or environment that is creating difficulty?</a:t>
            </a:r>
          </a:p>
          <a:p>
            <a:pPr marL="685800" lvl="1" indent="-228600">
              <a:lnSpc>
                <a:spcPct val="150000"/>
              </a:lnSpc>
              <a:buSzPct val="108108"/>
            </a:pPr>
            <a:r>
              <a:rPr lang="en-US" dirty="0"/>
              <a:t>Consideration of reasonable alternatives.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89"/>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Essential Job Functions</a:t>
            </a:r>
            <a:endParaRPr dirty="0"/>
          </a:p>
        </p:txBody>
      </p:sp>
      <p:sp>
        <p:nvSpPr>
          <p:cNvPr id="158" name="Google Shape;158;p189"/>
          <p:cNvSpPr txBox="1">
            <a:spLocks noGrp="1"/>
          </p:cNvSpPr>
          <p:nvPr>
            <p:ph type="body" idx="1"/>
          </p:nvPr>
        </p:nvSpPr>
        <p:spPr>
          <a:xfrm>
            <a:off x="137160" y="1731328"/>
            <a:ext cx="11592385" cy="512667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60000"/>
              </a:lnSpc>
              <a:spcBef>
                <a:spcPts val="0"/>
              </a:spcBef>
              <a:spcAft>
                <a:spcPts val="0"/>
              </a:spcAft>
              <a:buClr>
                <a:schemeClr val="dk1"/>
              </a:buClr>
              <a:buSzPct val="100000"/>
              <a:buFont typeface="Noto Sans Symbols"/>
              <a:buChar char="▪"/>
            </a:pPr>
            <a:r>
              <a:rPr lang="en-US" sz="2400" dirty="0"/>
              <a:t>Essential job functions are job duties an employee </a:t>
            </a:r>
            <a:r>
              <a:rPr lang="en-US" sz="2400" i="1" dirty="0"/>
              <a:t>must</a:t>
            </a:r>
            <a:r>
              <a:rPr lang="en-US" sz="2400" dirty="0"/>
              <a:t> perform.</a:t>
            </a:r>
            <a:endParaRPr sz="2400" dirty="0"/>
          </a:p>
          <a:p>
            <a:pPr marL="685800" lvl="1" indent="-228600" algn="l" rtl="0">
              <a:lnSpc>
                <a:spcPct val="160000"/>
              </a:lnSpc>
              <a:spcBef>
                <a:spcPts val="1800"/>
              </a:spcBef>
              <a:spcAft>
                <a:spcPts val="0"/>
              </a:spcAft>
              <a:buClr>
                <a:schemeClr val="dk1"/>
              </a:buClr>
              <a:buSzPct val="100000"/>
              <a:buChar char="▪"/>
            </a:pPr>
            <a:r>
              <a:rPr lang="en-US" sz="1800" dirty="0"/>
              <a:t>These are not incidental, extra, or secondary job duties.</a:t>
            </a:r>
            <a:endParaRPr sz="1800" dirty="0"/>
          </a:p>
          <a:p>
            <a:pPr marL="228600" lvl="0" indent="-228600" algn="l" rtl="0">
              <a:lnSpc>
                <a:spcPct val="160000"/>
              </a:lnSpc>
              <a:spcBef>
                <a:spcPts val="1800"/>
              </a:spcBef>
              <a:spcAft>
                <a:spcPts val="0"/>
              </a:spcAft>
              <a:buClr>
                <a:schemeClr val="dk1"/>
              </a:buClr>
              <a:buSzPct val="100000"/>
              <a:buFont typeface="Noto Sans Symbols"/>
              <a:buChar char="▪"/>
            </a:pPr>
            <a:r>
              <a:rPr lang="en-US" sz="2400" dirty="0"/>
              <a:t>Examples of essential job functions:</a:t>
            </a:r>
            <a:endParaRPr sz="2400" dirty="0"/>
          </a:p>
          <a:p>
            <a:pPr marL="685800" lvl="1" indent="-228600" algn="l" rtl="0">
              <a:lnSpc>
                <a:spcPct val="160000"/>
              </a:lnSpc>
              <a:spcBef>
                <a:spcPts val="1800"/>
              </a:spcBef>
              <a:spcAft>
                <a:spcPts val="0"/>
              </a:spcAft>
              <a:buClr>
                <a:schemeClr val="dk1"/>
              </a:buClr>
              <a:buSzPct val="100000"/>
              <a:buChar char="▪"/>
            </a:pPr>
            <a:r>
              <a:rPr lang="en-US" sz="1800" dirty="0"/>
              <a:t>A truck driver must have the ability to operate/drive a truck.</a:t>
            </a:r>
            <a:endParaRPr sz="1800" dirty="0"/>
          </a:p>
          <a:p>
            <a:pPr marL="685800" lvl="1" indent="-228600" algn="l" rtl="0">
              <a:lnSpc>
                <a:spcPct val="160000"/>
              </a:lnSpc>
              <a:spcBef>
                <a:spcPts val="1800"/>
              </a:spcBef>
              <a:spcAft>
                <a:spcPts val="0"/>
              </a:spcAft>
              <a:buClr>
                <a:schemeClr val="dk1"/>
              </a:buClr>
              <a:buSzPct val="100000"/>
              <a:buChar char="▪"/>
            </a:pPr>
            <a:r>
              <a:rPr lang="en-US" sz="1800" dirty="0"/>
              <a:t>An office assistant must be able to enter information into a database.</a:t>
            </a:r>
            <a:endParaRPr sz="1800" dirty="0"/>
          </a:p>
          <a:p>
            <a:pPr marL="228600" lvl="0" indent="-228600" algn="l" rtl="0">
              <a:lnSpc>
                <a:spcPct val="160000"/>
              </a:lnSpc>
              <a:spcBef>
                <a:spcPts val="1800"/>
              </a:spcBef>
              <a:spcAft>
                <a:spcPts val="0"/>
              </a:spcAft>
              <a:buClr>
                <a:schemeClr val="dk1"/>
              </a:buClr>
              <a:buSzPct val="100000"/>
              <a:buFont typeface="Noto Sans Symbols"/>
              <a:buChar char="▪"/>
            </a:pPr>
            <a:r>
              <a:rPr lang="en-US" sz="2400" dirty="0"/>
              <a:t>Examples of non-essential job functions:</a:t>
            </a:r>
            <a:endParaRPr sz="2400" dirty="0"/>
          </a:p>
          <a:p>
            <a:pPr marL="685800" lvl="1" indent="-228600" algn="l" rtl="0">
              <a:lnSpc>
                <a:spcPct val="160000"/>
              </a:lnSpc>
              <a:spcBef>
                <a:spcPts val="1800"/>
              </a:spcBef>
              <a:spcAft>
                <a:spcPts val="0"/>
              </a:spcAft>
              <a:buClr>
                <a:schemeClr val="dk1"/>
              </a:buClr>
              <a:buSzPct val="100000"/>
              <a:buChar char="▪"/>
            </a:pPr>
            <a:r>
              <a:rPr lang="en-US" sz="1800" dirty="0"/>
              <a:t>A truck driver scheduling meetings.</a:t>
            </a:r>
            <a:endParaRPr dirty="0"/>
          </a:p>
          <a:p>
            <a:pPr marL="685800" lvl="1" indent="-228600" algn="l" rtl="0">
              <a:lnSpc>
                <a:spcPct val="160000"/>
              </a:lnSpc>
              <a:spcBef>
                <a:spcPts val="1800"/>
              </a:spcBef>
              <a:spcAft>
                <a:spcPts val="0"/>
              </a:spcAft>
              <a:buClr>
                <a:schemeClr val="dk1"/>
              </a:buClr>
              <a:buSzPct val="100000"/>
              <a:buChar char="▪"/>
            </a:pPr>
            <a:r>
              <a:rPr lang="en-US" sz="1800" dirty="0"/>
              <a:t>An office assistant watering office plants.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241041" y="197174"/>
            <a:ext cx="11814186"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Step 3a: Accessibility Specialist Meets with the Unit HR</a:t>
            </a:r>
            <a:endParaRPr dirty="0"/>
          </a:p>
        </p:txBody>
      </p:sp>
      <p:pic>
        <p:nvPicPr>
          <p:cNvPr id="164" name="Google Shape;164;p5" descr="Two individuals meeting at a table, one using a laptop. Both have thought bubbles."/>
          <p:cNvPicPr preferRelativeResize="0"/>
          <p:nvPr/>
        </p:nvPicPr>
        <p:blipFill rotWithShape="1">
          <a:blip r:embed="rId3">
            <a:alphaModFix/>
          </a:blip>
          <a:srcRect/>
          <a:stretch/>
        </p:blipFill>
        <p:spPr>
          <a:xfrm>
            <a:off x="136847" y="3429000"/>
            <a:ext cx="3934497" cy="2940626"/>
          </a:xfrm>
          <a:prstGeom prst="rect">
            <a:avLst/>
          </a:prstGeom>
          <a:noFill/>
          <a:ln>
            <a:noFill/>
          </a:ln>
        </p:spPr>
      </p:pic>
      <p:sp>
        <p:nvSpPr>
          <p:cNvPr id="165" name="Google Shape;165;p5"/>
          <p:cNvSpPr txBox="1">
            <a:spLocks noGrp="1"/>
          </p:cNvSpPr>
          <p:nvPr>
            <p:ph type="body" idx="1"/>
          </p:nvPr>
        </p:nvSpPr>
        <p:spPr>
          <a:xfrm>
            <a:off x="3512127" y="1699600"/>
            <a:ext cx="8543100" cy="515850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200"/>
              <a:buFont typeface="Noto Sans Symbols"/>
              <a:buChar char="▪"/>
            </a:pPr>
            <a:r>
              <a:rPr lang="en-US" sz="2200" dirty="0"/>
              <a:t>Accessibility Specialists </a:t>
            </a:r>
            <a:r>
              <a:rPr lang="en-US" sz="2200" i="1" dirty="0"/>
              <a:t>may</a:t>
            </a:r>
            <a:r>
              <a:rPr lang="en-US" sz="2200" dirty="0"/>
              <a:t> meet with the employee’s unit Human Resources representative(s) prior to meeting with the supervisor to share information about:</a:t>
            </a:r>
            <a:endParaRPr dirty="0"/>
          </a:p>
          <a:p>
            <a:pPr marL="1143000" lvl="2" indent="-228600" algn="l" rtl="0">
              <a:lnSpc>
                <a:spcPct val="150000"/>
              </a:lnSpc>
              <a:spcBef>
                <a:spcPts val="1800"/>
              </a:spcBef>
              <a:spcAft>
                <a:spcPts val="0"/>
              </a:spcAft>
              <a:buSzPts val="1800"/>
              <a:buChar char="▪"/>
            </a:pPr>
            <a:r>
              <a:rPr lang="en-US" sz="1800" dirty="0"/>
              <a:t>Overall staffing trends, unit needs, or upcoming changes.</a:t>
            </a:r>
            <a:endParaRPr dirty="0"/>
          </a:p>
          <a:p>
            <a:pPr marL="1143000" lvl="2" indent="-228600" algn="l" rtl="0">
              <a:lnSpc>
                <a:spcPct val="150000"/>
              </a:lnSpc>
              <a:spcBef>
                <a:spcPts val="1800"/>
              </a:spcBef>
              <a:spcAft>
                <a:spcPts val="0"/>
              </a:spcAft>
              <a:buSzPts val="1800"/>
              <a:buChar char="▪"/>
            </a:pPr>
            <a:r>
              <a:rPr lang="en-US" sz="1800" dirty="0"/>
              <a:t>Policy-related information.</a:t>
            </a:r>
            <a:endParaRPr dirty="0"/>
          </a:p>
          <a:p>
            <a:pPr marL="1143000" lvl="2" indent="-228600" algn="l" rtl="0">
              <a:lnSpc>
                <a:spcPct val="150000"/>
              </a:lnSpc>
              <a:spcBef>
                <a:spcPts val="1800"/>
              </a:spcBef>
              <a:spcAft>
                <a:spcPts val="0"/>
              </a:spcAft>
              <a:buSzPts val="1800"/>
              <a:buChar char="▪"/>
            </a:pPr>
            <a:r>
              <a:rPr lang="en-US" sz="1800" dirty="0"/>
              <a:t>Any additional relevant information to understand the job functions and possible performance concerns.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4"/>
          <p:cNvSpPr txBox="1">
            <a:spLocks noGrp="1"/>
          </p:cNvSpPr>
          <p:nvPr>
            <p:ph type="title"/>
          </p:nvPr>
        </p:nvSpPr>
        <p:spPr>
          <a:xfrm>
            <a:off x="-1" y="197174"/>
            <a:ext cx="11859491"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4"/>
              </a:buClr>
              <a:buSzPts val="4000"/>
              <a:buFont typeface="Verdana"/>
              <a:buNone/>
            </a:pPr>
            <a:r>
              <a:rPr lang="en-US" sz="4000" dirty="0"/>
              <a:t>Step 3b: Accessibility Specialist Meets with the Supervisor and Unit HR</a:t>
            </a:r>
            <a:endParaRPr sz="4000" dirty="0"/>
          </a:p>
        </p:txBody>
      </p:sp>
      <p:sp>
        <p:nvSpPr>
          <p:cNvPr id="171" name="Google Shape;171;p14"/>
          <p:cNvSpPr txBox="1">
            <a:spLocks noGrp="1"/>
          </p:cNvSpPr>
          <p:nvPr>
            <p:ph type="body" idx="1"/>
          </p:nvPr>
        </p:nvSpPr>
        <p:spPr>
          <a:xfrm>
            <a:off x="89650" y="1709050"/>
            <a:ext cx="7019811" cy="5034900"/>
          </a:xfrm>
          <a:prstGeom prst="rect">
            <a:avLst/>
          </a:prstGeom>
          <a:noFill/>
          <a:ln>
            <a:noFill/>
          </a:ln>
        </p:spPr>
        <p:txBody>
          <a:bodyPr spcFirstLastPara="1" wrap="square" lIns="91425" tIns="45700" rIns="91425" bIns="45700" anchor="t" anchorCtr="0">
            <a:normAutofit fontScale="92500" lnSpcReduction="20000"/>
          </a:bodyPr>
          <a:lstStyle/>
          <a:p>
            <a:pPr marL="228600" lvl="0" indent="-219549" algn="l" rtl="0">
              <a:lnSpc>
                <a:spcPct val="170000"/>
              </a:lnSpc>
              <a:spcBef>
                <a:spcPts val="0"/>
              </a:spcBef>
              <a:spcAft>
                <a:spcPts val="0"/>
              </a:spcAft>
              <a:buClr>
                <a:schemeClr val="dk1"/>
              </a:buClr>
              <a:buSzPct val="86363"/>
              <a:buFont typeface="Noto Sans Symbols"/>
              <a:buChar char="▪"/>
            </a:pPr>
            <a:r>
              <a:rPr lang="en-US" sz="2200" dirty="0"/>
              <a:t>Discussion of:</a:t>
            </a:r>
            <a:endParaRPr dirty="0"/>
          </a:p>
          <a:p>
            <a:pPr marL="685800" lvl="1" indent="-219549" algn="l" rtl="0">
              <a:lnSpc>
                <a:spcPct val="170000"/>
              </a:lnSpc>
              <a:spcBef>
                <a:spcPts val="600"/>
              </a:spcBef>
              <a:spcAft>
                <a:spcPts val="0"/>
              </a:spcAft>
              <a:buSzPct val="86363"/>
              <a:buChar char="▪"/>
            </a:pPr>
            <a:r>
              <a:rPr lang="en-US" sz="1800" dirty="0"/>
              <a:t>Limitations/barriers and how they relate to the requested accommodations (or alternatives).</a:t>
            </a:r>
            <a:endParaRPr sz="1800" dirty="0"/>
          </a:p>
          <a:p>
            <a:pPr marL="685800" lvl="1" indent="-219549" algn="l" rtl="0">
              <a:lnSpc>
                <a:spcPct val="170000"/>
              </a:lnSpc>
              <a:spcBef>
                <a:spcPts val="600"/>
              </a:spcBef>
              <a:spcAft>
                <a:spcPts val="0"/>
              </a:spcAft>
              <a:buSzPct val="86363"/>
              <a:buChar char="▪"/>
            </a:pPr>
            <a:r>
              <a:rPr lang="en-US" sz="1800" dirty="0"/>
              <a:t>Essential job functions.</a:t>
            </a:r>
            <a:endParaRPr sz="1800" dirty="0"/>
          </a:p>
          <a:p>
            <a:pPr marL="685800" lvl="1" indent="-219549" algn="l" rtl="0">
              <a:lnSpc>
                <a:spcPct val="170000"/>
              </a:lnSpc>
              <a:spcBef>
                <a:spcPts val="600"/>
              </a:spcBef>
              <a:spcAft>
                <a:spcPts val="0"/>
              </a:spcAft>
              <a:buSzPct val="86363"/>
              <a:buChar char="▪"/>
            </a:pPr>
            <a:r>
              <a:rPr lang="en-US" sz="1800" dirty="0"/>
              <a:t>Unit needs and questions.</a:t>
            </a:r>
            <a:endParaRPr sz="1800" dirty="0"/>
          </a:p>
          <a:p>
            <a:pPr marL="228600" lvl="0" indent="-219549" algn="l" rtl="0">
              <a:lnSpc>
                <a:spcPct val="170000"/>
              </a:lnSpc>
              <a:spcBef>
                <a:spcPts val="600"/>
              </a:spcBef>
              <a:spcAft>
                <a:spcPts val="0"/>
              </a:spcAft>
              <a:buClr>
                <a:schemeClr val="dk1"/>
              </a:buClr>
              <a:buSzPct val="86363"/>
              <a:buFont typeface="Noto Sans Symbols"/>
              <a:buChar char="▪"/>
            </a:pPr>
            <a:r>
              <a:rPr lang="en-US" sz="2200" dirty="0"/>
              <a:t>When possible, a requested accommodation should be supported </a:t>
            </a:r>
            <a:r>
              <a:rPr lang="en-US" sz="2200" i="1" dirty="0"/>
              <a:t>if reasonable</a:t>
            </a:r>
            <a:r>
              <a:rPr lang="en-US" sz="2200" dirty="0"/>
              <a:t>. </a:t>
            </a:r>
            <a:endParaRPr sz="2200" dirty="0"/>
          </a:p>
          <a:p>
            <a:pPr marL="914400" lvl="1" indent="-357822" algn="l" rtl="0">
              <a:lnSpc>
                <a:spcPct val="170000"/>
              </a:lnSpc>
              <a:spcBef>
                <a:spcPts val="600"/>
              </a:spcBef>
              <a:spcAft>
                <a:spcPts val="600"/>
              </a:spcAft>
              <a:buSzPct val="100000"/>
              <a:buChar char="▪"/>
            </a:pPr>
            <a:r>
              <a:rPr lang="en-US" sz="2200" dirty="0"/>
              <a:t>An employee will be notified as to the reasons why a requested accommodation cannot be supported. </a:t>
            </a:r>
            <a:endParaRPr sz="2200" dirty="0"/>
          </a:p>
        </p:txBody>
      </p:sp>
      <p:pic>
        <p:nvPicPr>
          <p:cNvPr id="172" name="Google Shape;172;p14" descr="3 people sit at a table talking"/>
          <p:cNvPicPr preferRelativeResize="0"/>
          <p:nvPr/>
        </p:nvPicPr>
        <p:blipFill rotWithShape="1">
          <a:blip r:embed="rId3">
            <a:alphaModFix/>
          </a:blip>
          <a:srcRect l="13514" t="4865" r="33026" b="9327"/>
          <a:stretch/>
        </p:blipFill>
        <p:spPr>
          <a:xfrm>
            <a:off x="7338951" y="2347736"/>
            <a:ext cx="4763400" cy="3813034"/>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63"/>
          <p:cNvSpPr txBox="1">
            <a:spLocks noGrp="1"/>
          </p:cNvSpPr>
          <p:nvPr>
            <p:ph type="title"/>
          </p:nvPr>
        </p:nvSpPr>
        <p:spPr>
          <a:xfrm>
            <a:off x="190335" y="159852"/>
            <a:ext cx="11879743"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4000"/>
              </a:lnSpc>
              <a:spcBef>
                <a:spcPts val="0"/>
              </a:spcBef>
              <a:spcAft>
                <a:spcPts val="0"/>
              </a:spcAft>
              <a:buClr>
                <a:schemeClr val="accent4"/>
              </a:buClr>
              <a:buSzPct val="111111"/>
              <a:buFont typeface="Verdana"/>
              <a:buNone/>
            </a:pPr>
            <a:r>
              <a:rPr lang="en-US" dirty="0"/>
              <a:t>Step 4: Determine &amp; Finalize the Accommodation</a:t>
            </a:r>
            <a:endParaRPr dirty="0"/>
          </a:p>
        </p:txBody>
      </p:sp>
      <p:sp>
        <p:nvSpPr>
          <p:cNvPr id="214" name="Google Shape;214;p63"/>
          <p:cNvSpPr txBox="1">
            <a:spLocks noGrp="1"/>
          </p:cNvSpPr>
          <p:nvPr>
            <p:ph type="body" idx="1"/>
          </p:nvPr>
        </p:nvSpPr>
        <p:spPr>
          <a:xfrm>
            <a:off x="190336" y="1690688"/>
            <a:ext cx="11879744" cy="4419656"/>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1800"/>
              </a:spcBef>
              <a:spcAft>
                <a:spcPts val="0"/>
              </a:spcAft>
              <a:buClr>
                <a:schemeClr val="dk1"/>
              </a:buClr>
              <a:buSzPts val="2800"/>
              <a:buFont typeface="Noto Sans Symbols"/>
              <a:buChar char="▪"/>
            </a:pPr>
            <a:r>
              <a:rPr lang="en-US" dirty="0"/>
              <a:t>All information obtained during the interactive process is reviewed to assist with identifying the most effective and reasonable accommodation(s).</a:t>
            </a:r>
            <a:endParaRPr dirty="0"/>
          </a:p>
          <a:p>
            <a:pPr marL="228600" lvl="0" indent="-228600" algn="l" rtl="0">
              <a:lnSpc>
                <a:spcPct val="150000"/>
              </a:lnSpc>
              <a:spcBef>
                <a:spcPts val="1800"/>
              </a:spcBef>
              <a:spcAft>
                <a:spcPts val="0"/>
              </a:spcAft>
              <a:buClr>
                <a:schemeClr val="dk1"/>
              </a:buClr>
              <a:buSzPts val="2800"/>
              <a:buFont typeface="Noto Sans Symbols"/>
              <a:buChar char="▪"/>
            </a:pPr>
            <a:r>
              <a:rPr lang="en-US" dirty="0"/>
              <a:t>Documents outlining the accommodation(s) will be issued to the unit and the employee.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5"/>
          <p:cNvSpPr txBox="1">
            <a:spLocks noGrp="1"/>
          </p:cNvSpPr>
          <p:nvPr>
            <p:ph type="title"/>
          </p:nvPr>
        </p:nvSpPr>
        <p:spPr>
          <a:xfrm>
            <a:off x="144517" y="207470"/>
            <a:ext cx="975622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Accommodation Examples</a:t>
            </a:r>
            <a:endParaRPr dirty="0"/>
          </a:p>
        </p:txBody>
      </p:sp>
      <p:sp>
        <p:nvSpPr>
          <p:cNvPr id="327" name="Google Shape;327;p25"/>
          <p:cNvSpPr txBox="1">
            <a:spLocks noGrp="1"/>
          </p:cNvSpPr>
          <p:nvPr>
            <p:ph type="body" idx="1"/>
          </p:nvPr>
        </p:nvSpPr>
        <p:spPr>
          <a:xfrm>
            <a:off x="144517" y="1704108"/>
            <a:ext cx="11904048" cy="4427751"/>
          </a:xfrm>
          <a:prstGeom prst="rect">
            <a:avLst/>
          </a:prstGeom>
          <a:noFill/>
          <a:ln>
            <a:noFill/>
          </a:ln>
        </p:spPr>
        <p:txBody>
          <a:bodyPr spcFirstLastPara="1" wrap="square" lIns="91425" tIns="45700" rIns="91425" bIns="45700" anchor="t" anchorCtr="0">
            <a:normAutofit fontScale="77500" lnSpcReduction="20000"/>
          </a:bodyPr>
          <a:lstStyle/>
          <a:p>
            <a:pPr marL="228600" lvl="0" indent="-201930" algn="l" rtl="0">
              <a:lnSpc>
                <a:spcPct val="170000"/>
              </a:lnSpc>
              <a:spcBef>
                <a:spcPts val="0"/>
              </a:spcBef>
              <a:spcAft>
                <a:spcPts val="0"/>
              </a:spcAft>
              <a:buClr>
                <a:schemeClr val="dk1"/>
              </a:buClr>
              <a:buSzPct val="100000"/>
              <a:buFont typeface="Noto Sans Symbols"/>
              <a:buChar char="▪"/>
            </a:pPr>
            <a:r>
              <a:rPr lang="en-US" b="1" dirty="0"/>
              <a:t>Modify or provide equipment: </a:t>
            </a:r>
            <a:r>
              <a:rPr lang="en-US" dirty="0"/>
              <a:t>Sit-to-stand desk, ergonomic chair, noise-canceling headphones, other functional equipment.</a:t>
            </a:r>
            <a:endParaRPr dirty="0"/>
          </a:p>
          <a:p>
            <a:pPr marL="228600" lvl="0" indent="-201930" algn="l" rtl="0">
              <a:lnSpc>
                <a:spcPct val="170000"/>
              </a:lnSpc>
              <a:spcBef>
                <a:spcPts val="1800"/>
              </a:spcBef>
              <a:spcAft>
                <a:spcPts val="0"/>
              </a:spcAft>
              <a:buClr>
                <a:schemeClr val="dk1"/>
              </a:buClr>
              <a:buSzPct val="100000"/>
              <a:buFont typeface="Noto Sans Symbols"/>
              <a:buChar char="▪"/>
            </a:pPr>
            <a:r>
              <a:rPr lang="en-US" b="1" dirty="0"/>
              <a:t>Modify a work schedule: </a:t>
            </a:r>
            <a:r>
              <a:rPr lang="en-US" dirty="0"/>
              <a:t>Flexible start and/or end times, alter a break schedule, provide additional breaks, utilize a hybrid schedule.</a:t>
            </a:r>
            <a:endParaRPr dirty="0"/>
          </a:p>
          <a:p>
            <a:pPr marL="228600" lvl="0" indent="-201930" algn="l" rtl="0">
              <a:lnSpc>
                <a:spcPct val="170000"/>
              </a:lnSpc>
              <a:spcBef>
                <a:spcPts val="1800"/>
              </a:spcBef>
              <a:spcAft>
                <a:spcPts val="0"/>
              </a:spcAft>
              <a:buClr>
                <a:schemeClr val="dk1"/>
              </a:buClr>
              <a:buSzPct val="100000"/>
              <a:buFont typeface="Noto Sans Symbols"/>
              <a:buChar char="▪"/>
            </a:pPr>
            <a:r>
              <a:rPr lang="en-US" b="1" dirty="0"/>
              <a:t>Provide accessible software: </a:t>
            </a:r>
            <a:r>
              <a:rPr lang="en-US" dirty="0"/>
              <a:t>Speech to text, large format, organizational programs, time management software, note taking software.</a:t>
            </a:r>
            <a:endParaRPr dirty="0"/>
          </a:p>
          <a:p>
            <a:pPr marL="228600" lvl="0" indent="-201930" algn="l" rtl="0">
              <a:lnSpc>
                <a:spcPct val="170000"/>
              </a:lnSpc>
              <a:spcBef>
                <a:spcPts val="1800"/>
              </a:spcBef>
              <a:spcAft>
                <a:spcPts val="0"/>
              </a:spcAft>
              <a:buClr>
                <a:schemeClr val="dk1"/>
              </a:buClr>
              <a:buSzPct val="100000"/>
              <a:buFont typeface="Noto Sans Symbols"/>
              <a:buChar char="▪"/>
            </a:pPr>
            <a:r>
              <a:rPr lang="en-US" b="1" dirty="0"/>
              <a:t>Alter a uniform/attire: </a:t>
            </a:r>
            <a:r>
              <a:rPr lang="en-US" dirty="0"/>
              <a:t>Allow headwear, allow facial hair, fabric modifications.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9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4400"/>
              <a:buFont typeface="Georgia"/>
              <a:buNone/>
            </a:pPr>
            <a:r>
              <a:rPr lang="en-US" sz="4400" dirty="0">
                <a:solidFill>
                  <a:srgbClr val="00274C"/>
                </a:solidFill>
                <a:latin typeface="Verdana"/>
                <a:ea typeface="Verdana"/>
                <a:cs typeface="Verdana"/>
                <a:sym typeface="Verdana"/>
              </a:rPr>
              <a:t>Case Studies: Reasonable Workplace Accommodations</a:t>
            </a:r>
            <a:endParaRPr dirty="0">
              <a:solidFill>
                <a:srgbClr val="00274C"/>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2"/>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dirty="0">
                <a:latin typeface="Verdana"/>
                <a:ea typeface="Verdana"/>
                <a:cs typeface="Verdana"/>
                <a:sym typeface="Verdana"/>
              </a:rPr>
              <a:t>Case Study 1: The Facts</a:t>
            </a:r>
            <a:endParaRPr dirty="0">
              <a:latin typeface="Verdana"/>
              <a:ea typeface="Verdana"/>
              <a:cs typeface="Verdana"/>
              <a:sym typeface="Verdana"/>
            </a:endParaRPr>
          </a:p>
        </p:txBody>
      </p:sp>
      <p:sp>
        <p:nvSpPr>
          <p:cNvPr id="203" name="Google Shape;203;p72"/>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600"/>
              </a:spcAft>
              <a:buSzPts val="2400"/>
              <a:buNone/>
            </a:pPr>
            <a:r>
              <a:rPr lang="en-US" sz="2400" dirty="0">
                <a:solidFill>
                  <a:srgbClr val="00274C"/>
                </a:solidFill>
                <a:latin typeface="Verdana"/>
                <a:ea typeface="Verdana"/>
                <a:cs typeface="Verdana"/>
                <a:sym typeface="Verdana"/>
              </a:rPr>
              <a:t>An employee is requesting to change their uniform due to a skin condition. They’ve tried multiple fabrics and find cotton alleviates their symptoms, but the University provides only polyester uniforms.</a:t>
            </a:r>
            <a:endParaRPr sz="2400" dirty="0">
              <a:latin typeface="Verdana"/>
              <a:ea typeface="Verdana"/>
              <a:cs typeface="Verdana"/>
              <a:sym typeface="Verdana"/>
            </a:endParaRPr>
          </a:p>
          <a:p>
            <a:pPr marL="342900" lvl="0" indent="-342900" algn="l" rtl="0">
              <a:spcBef>
                <a:spcPts val="0"/>
              </a:spcBef>
              <a:spcAft>
                <a:spcPts val="600"/>
              </a:spcAft>
              <a:buSzPts val="2000"/>
              <a:buFont typeface="Noto Sans Symbols"/>
              <a:buChar char="▪"/>
            </a:pPr>
            <a:r>
              <a:rPr lang="en-US" sz="2000" dirty="0">
                <a:solidFill>
                  <a:srgbClr val="00274C"/>
                </a:solidFill>
                <a:latin typeface="Verdana"/>
                <a:ea typeface="Verdana"/>
                <a:cs typeface="Verdana"/>
                <a:sym typeface="Verdana"/>
              </a:rPr>
              <a:t>Essential job functions: grounds maintenance</a:t>
            </a:r>
            <a:r>
              <a:rPr lang="en-US" sz="2000" dirty="0">
                <a:solidFill>
                  <a:srgbClr val="00274C"/>
                </a:solidFill>
              </a:rPr>
              <a:t>, operating equipment</a:t>
            </a:r>
            <a:endParaRPr dirty="0">
              <a:latin typeface="Verdana"/>
              <a:ea typeface="Verdana"/>
              <a:cs typeface="Verdana"/>
              <a:sym typeface="Verdana"/>
            </a:endParaRPr>
          </a:p>
          <a:p>
            <a:pPr marL="342900" lvl="0" indent="-342900" algn="l" rtl="0">
              <a:spcBef>
                <a:spcPts val="0"/>
              </a:spcBef>
              <a:spcAft>
                <a:spcPts val="600"/>
              </a:spcAft>
              <a:buSzPts val="2000"/>
              <a:buFont typeface="Noto Sans Symbols"/>
              <a:buChar char="▪"/>
            </a:pPr>
            <a:r>
              <a:rPr lang="en-US" sz="2000" dirty="0">
                <a:solidFill>
                  <a:srgbClr val="00274C"/>
                </a:solidFill>
                <a:latin typeface="Verdana"/>
                <a:ea typeface="Verdana"/>
                <a:cs typeface="Verdana"/>
                <a:sym typeface="Verdana"/>
              </a:rPr>
              <a:t>Request: cotton uniform alternatives</a:t>
            </a:r>
            <a:endParaRPr dirty="0">
              <a:latin typeface="Verdana"/>
              <a:ea typeface="Verdana"/>
              <a:cs typeface="Verdana"/>
              <a:sym typeface="Verdana"/>
            </a:endParaRPr>
          </a:p>
          <a:p>
            <a:pPr marL="342900" lvl="0" indent="-342900" algn="l" rtl="0">
              <a:spcBef>
                <a:spcPts val="0"/>
              </a:spcBef>
              <a:spcAft>
                <a:spcPts val="600"/>
              </a:spcAft>
              <a:buSzPts val="2000"/>
              <a:buFont typeface="Noto Sans Symbols"/>
              <a:buChar char="▪"/>
            </a:pPr>
            <a:r>
              <a:rPr lang="en-US" sz="2000" dirty="0">
                <a:solidFill>
                  <a:srgbClr val="00274C"/>
                </a:solidFill>
                <a:latin typeface="Verdana"/>
                <a:ea typeface="Verdana"/>
                <a:cs typeface="Verdana"/>
                <a:sym typeface="Verdana"/>
              </a:rPr>
              <a:t>Limitations: dermatological</a:t>
            </a:r>
            <a:endParaRPr dirty="0">
              <a:latin typeface="Verdana"/>
              <a:ea typeface="Verdana"/>
              <a:cs typeface="Verdana"/>
              <a:sym typeface="Verdana"/>
            </a:endParaRPr>
          </a:p>
          <a:p>
            <a:pPr marL="342900" lvl="0" indent="-342900" algn="l" rtl="0">
              <a:spcBef>
                <a:spcPts val="0"/>
              </a:spcBef>
              <a:spcAft>
                <a:spcPts val="600"/>
              </a:spcAft>
              <a:buSzPts val="2000"/>
              <a:buFont typeface="Noto Sans Symbols"/>
              <a:buChar char="▪"/>
            </a:pPr>
            <a:r>
              <a:rPr lang="en-US" sz="2000" dirty="0">
                <a:solidFill>
                  <a:srgbClr val="00274C"/>
                </a:solidFill>
                <a:latin typeface="Verdana"/>
                <a:ea typeface="Verdana"/>
                <a:cs typeface="Verdana"/>
                <a:sym typeface="Verdana"/>
              </a:rPr>
              <a:t>Timeline: ongoing</a:t>
            </a:r>
            <a:endParaRPr dirty="0">
              <a:latin typeface="Verdana"/>
              <a:ea typeface="Verdana"/>
              <a:cs typeface="Verdana"/>
              <a:sym typeface="Verdana"/>
            </a:endParaRPr>
          </a:p>
          <a:p>
            <a:pPr marL="342900" lvl="0" indent="-342900" algn="l" rtl="0">
              <a:spcBef>
                <a:spcPts val="0"/>
              </a:spcBef>
              <a:spcAft>
                <a:spcPts val="600"/>
              </a:spcAft>
              <a:buSzPts val="2000"/>
              <a:buFont typeface="Noto Sans Symbols"/>
              <a:buChar char="▪"/>
            </a:pPr>
            <a:r>
              <a:rPr lang="en-US" sz="2000" dirty="0">
                <a:solidFill>
                  <a:srgbClr val="00274C"/>
                </a:solidFill>
                <a:latin typeface="Verdana"/>
                <a:ea typeface="Verdana"/>
                <a:cs typeface="Verdana"/>
                <a:sym typeface="Verdana"/>
              </a:rPr>
              <a:t>Information provided by the employee: another employee in the department has made a similar request and was accommodated.</a:t>
            </a:r>
            <a:endParaRPr dirty="0">
              <a:latin typeface="Verdana"/>
              <a:ea typeface="Verdana"/>
              <a:cs typeface="Verdana"/>
              <a:sym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3"/>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dirty="0">
                <a:latin typeface="Verdana"/>
                <a:ea typeface="Verdana"/>
                <a:cs typeface="Verdana"/>
                <a:sym typeface="Verdana"/>
              </a:rPr>
              <a:t>Case Study 1: The Determination</a:t>
            </a:r>
            <a:endParaRPr dirty="0">
              <a:latin typeface="Verdana"/>
              <a:ea typeface="Verdana"/>
              <a:cs typeface="Verdana"/>
              <a:sym typeface="Verdana"/>
            </a:endParaRPr>
          </a:p>
        </p:txBody>
      </p:sp>
      <p:sp>
        <p:nvSpPr>
          <p:cNvPr id="210" name="Google Shape;210;p73"/>
          <p:cNvSpPr txBox="1">
            <a:spLocks noGrp="1"/>
          </p:cNvSpPr>
          <p:nvPr>
            <p:ph type="body" idx="1"/>
          </p:nvPr>
        </p:nvSpPr>
        <p:spPr>
          <a:xfrm>
            <a:off x="137160" y="1964373"/>
            <a:ext cx="11342416" cy="489362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1200"/>
              </a:spcAft>
              <a:buSzPts val="2400"/>
              <a:buFont typeface="Noto Sans Symbols"/>
              <a:buChar char="▪"/>
            </a:pPr>
            <a:r>
              <a:rPr lang="en-US" sz="2200" dirty="0">
                <a:solidFill>
                  <a:srgbClr val="00274C"/>
                </a:solidFill>
                <a:latin typeface="Verdana"/>
                <a:ea typeface="Verdana"/>
                <a:cs typeface="Verdana"/>
                <a:sym typeface="Verdana"/>
              </a:rPr>
              <a:t>Unit questions or concerns:</a:t>
            </a:r>
            <a:endParaRPr sz="2200" dirty="0">
              <a:latin typeface="Verdana"/>
              <a:ea typeface="Verdana"/>
              <a:cs typeface="Verdana"/>
              <a:sym typeface="Verdana"/>
            </a:endParaRPr>
          </a:p>
          <a:p>
            <a:pPr marL="800100" lvl="1" indent="-342900" algn="l" rtl="0">
              <a:lnSpc>
                <a:spcPct val="150000"/>
              </a:lnSpc>
              <a:spcBef>
                <a:spcPts val="0"/>
              </a:spcBef>
              <a:spcAft>
                <a:spcPts val="1200"/>
              </a:spcAft>
              <a:buSzPts val="1500"/>
              <a:buFont typeface="Noto Sans Symbols"/>
              <a:buChar char="▪"/>
            </a:pPr>
            <a:r>
              <a:rPr lang="en-US" sz="2200" dirty="0">
                <a:solidFill>
                  <a:srgbClr val="00274C"/>
                </a:solidFill>
                <a:latin typeface="Verdana"/>
                <a:ea typeface="Verdana"/>
                <a:cs typeface="Verdana"/>
                <a:sym typeface="Verdana"/>
              </a:rPr>
              <a:t>How could the department ensure the employee’s appearance would remain professional?</a:t>
            </a:r>
            <a:endParaRPr sz="2200" dirty="0">
              <a:latin typeface="Verdana"/>
              <a:ea typeface="Verdana"/>
              <a:cs typeface="Verdana"/>
              <a:sym typeface="Verdana"/>
            </a:endParaRPr>
          </a:p>
          <a:p>
            <a:pPr marL="1257300" lvl="2" indent="-342900" algn="l" rtl="0">
              <a:lnSpc>
                <a:spcPct val="150000"/>
              </a:lnSpc>
              <a:spcBef>
                <a:spcPts val="0"/>
              </a:spcBef>
              <a:spcAft>
                <a:spcPts val="1200"/>
              </a:spcAft>
              <a:buSzPts val="1080"/>
              <a:buFont typeface="Noto Sans Symbols"/>
              <a:buChar char="▪"/>
            </a:pPr>
            <a:r>
              <a:rPr lang="en-US" sz="2200" dirty="0">
                <a:solidFill>
                  <a:srgbClr val="00274C"/>
                </a:solidFill>
                <a:latin typeface="Verdana"/>
                <a:ea typeface="Verdana"/>
                <a:cs typeface="Verdana"/>
                <a:sym typeface="Verdana"/>
              </a:rPr>
              <a:t>A departmental policy existed regarding hygiene and cleanliness.</a:t>
            </a:r>
            <a:endParaRPr sz="2200" dirty="0">
              <a:latin typeface="Verdana"/>
              <a:ea typeface="Verdana"/>
              <a:cs typeface="Verdana"/>
              <a:sym typeface="Verdana"/>
            </a:endParaRPr>
          </a:p>
          <a:p>
            <a:pPr marL="800100" lvl="1" indent="-342900" algn="l" rtl="0">
              <a:lnSpc>
                <a:spcPct val="150000"/>
              </a:lnSpc>
              <a:spcBef>
                <a:spcPts val="0"/>
              </a:spcBef>
              <a:spcAft>
                <a:spcPts val="1200"/>
              </a:spcAft>
              <a:buSzPts val="1500"/>
              <a:buFont typeface="Noto Sans Symbols"/>
              <a:buChar char="▪"/>
            </a:pPr>
            <a:r>
              <a:rPr lang="en-US" sz="2200" dirty="0">
                <a:solidFill>
                  <a:srgbClr val="00274C"/>
                </a:solidFill>
                <a:latin typeface="Verdana"/>
                <a:ea typeface="Verdana"/>
                <a:cs typeface="Verdana"/>
                <a:sym typeface="Verdana"/>
              </a:rPr>
              <a:t>Would this request set a precedent for other employees?</a:t>
            </a:r>
            <a:endParaRPr sz="2200" dirty="0">
              <a:latin typeface="Verdana"/>
              <a:ea typeface="Verdana"/>
              <a:cs typeface="Verdana"/>
              <a:sym typeface="Verdana"/>
            </a:endParaRPr>
          </a:p>
          <a:p>
            <a:pPr marL="1257300" lvl="2" indent="-342900" algn="l" rtl="0">
              <a:lnSpc>
                <a:spcPct val="150000"/>
              </a:lnSpc>
              <a:spcBef>
                <a:spcPts val="0"/>
              </a:spcBef>
              <a:spcAft>
                <a:spcPts val="1200"/>
              </a:spcAft>
              <a:buSzPts val="1080"/>
              <a:buFont typeface="Noto Sans Symbols"/>
              <a:buChar char="▪"/>
            </a:pPr>
            <a:r>
              <a:rPr lang="en-US" sz="2200" dirty="0">
                <a:solidFill>
                  <a:srgbClr val="00274C"/>
                </a:solidFill>
                <a:latin typeface="Verdana"/>
                <a:ea typeface="Verdana"/>
                <a:cs typeface="Verdana"/>
                <a:sym typeface="Verdana"/>
              </a:rPr>
              <a:t>The ADA does not consider precedent, and all accommodations are assessed on an individualized basis.</a:t>
            </a:r>
            <a:endParaRPr sz="2200" dirty="0">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5"/>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dirty="0">
                <a:latin typeface="Verdana"/>
                <a:ea typeface="Verdana"/>
                <a:cs typeface="Verdana"/>
                <a:sym typeface="Verdana"/>
              </a:rPr>
              <a:t>Case Study 1: Accommodation</a:t>
            </a:r>
            <a:endParaRPr dirty="0">
              <a:latin typeface="Verdana"/>
              <a:ea typeface="Verdana"/>
              <a:cs typeface="Verdana"/>
              <a:sym typeface="Verdana"/>
            </a:endParaRPr>
          </a:p>
        </p:txBody>
      </p:sp>
      <p:sp>
        <p:nvSpPr>
          <p:cNvPr id="217" name="Google Shape;217;p15"/>
          <p:cNvSpPr txBox="1">
            <a:spLocks noGrp="1"/>
          </p:cNvSpPr>
          <p:nvPr>
            <p:ph type="body" idx="1"/>
          </p:nvPr>
        </p:nvSpPr>
        <p:spPr>
          <a:xfrm>
            <a:off x="137160" y="1731328"/>
            <a:ext cx="11342416" cy="4893627"/>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2000"/>
              </a:spcBef>
              <a:spcAft>
                <a:spcPts val="0"/>
              </a:spcAft>
              <a:buSzPts val="2400"/>
              <a:buFont typeface="Noto Sans Symbols"/>
              <a:buChar char="▪"/>
            </a:pPr>
            <a:r>
              <a:rPr lang="en-US" sz="2200" dirty="0">
                <a:solidFill>
                  <a:srgbClr val="00274C"/>
                </a:solidFill>
                <a:latin typeface="Verdana"/>
                <a:ea typeface="Verdana"/>
                <a:cs typeface="Verdana"/>
                <a:sym typeface="Verdana"/>
              </a:rPr>
              <a:t>Accommodation provided: </a:t>
            </a:r>
            <a:endParaRPr sz="2200" dirty="0">
              <a:latin typeface="Verdana"/>
              <a:ea typeface="Verdana"/>
              <a:cs typeface="Verdana"/>
              <a:sym typeface="Verdana"/>
            </a:endParaRPr>
          </a:p>
          <a:p>
            <a:pPr marL="800100" lvl="1" indent="-342900" algn="l" rtl="0">
              <a:lnSpc>
                <a:spcPct val="150000"/>
              </a:lnSpc>
              <a:spcBef>
                <a:spcPts val="2100"/>
              </a:spcBef>
              <a:spcAft>
                <a:spcPts val="600"/>
              </a:spcAft>
              <a:buSzPts val="1500"/>
              <a:buFont typeface="Noto Sans Symbols"/>
              <a:buChar char="▪"/>
            </a:pPr>
            <a:r>
              <a:rPr lang="en-US" sz="2200" dirty="0">
                <a:solidFill>
                  <a:srgbClr val="00274C"/>
                </a:solidFill>
                <a:latin typeface="Verdana"/>
                <a:ea typeface="Verdana"/>
                <a:cs typeface="Verdana"/>
                <a:sym typeface="Verdana"/>
              </a:rPr>
              <a:t>The unit supported the employee by purchasing 5 cotton uniform shirts for the employee’s use.</a:t>
            </a:r>
            <a:endParaRPr sz="2200" dirty="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77"/>
          <p:cNvSpPr txBox="1">
            <a:spLocks noGrp="1"/>
          </p:cNvSpPr>
          <p:nvPr>
            <p:ph type="title"/>
          </p:nvPr>
        </p:nvSpPr>
        <p:spPr>
          <a:xfrm>
            <a:off x="144518" y="176652"/>
            <a:ext cx="98823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Agenda</a:t>
            </a:r>
            <a:endParaRPr dirty="0"/>
          </a:p>
        </p:txBody>
      </p:sp>
      <p:sp>
        <p:nvSpPr>
          <p:cNvPr id="68" name="Google Shape;68;p177"/>
          <p:cNvSpPr txBox="1">
            <a:spLocks noGrp="1"/>
          </p:cNvSpPr>
          <p:nvPr>
            <p:ph type="body" idx="2"/>
          </p:nvPr>
        </p:nvSpPr>
        <p:spPr>
          <a:xfrm>
            <a:off x="144518" y="1730153"/>
            <a:ext cx="11963399" cy="502799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600"/>
              </a:spcAft>
              <a:buClr>
                <a:schemeClr val="dk1"/>
              </a:buClr>
              <a:buSzPct val="142857"/>
              <a:buNone/>
            </a:pPr>
            <a:r>
              <a:rPr lang="en-US" sz="2200" dirty="0"/>
              <a:t>The University of Michigan is committed to fostering an inclusive environment where accessibility and the needs of individuals with disabilities are prioritized, ensuring equitable opportunities for all members of our diverse community. This workshop will cover:</a:t>
            </a:r>
          </a:p>
          <a:p>
            <a:pPr marL="285750" lvl="0" indent="-285750" algn="l" rtl="0">
              <a:lnSpc>
                <a:spcPct val="150000"/>
              </a:lnSpc>
              <a:spcBef>
                <a:spcPts val="1800"/>
              </a:spcBef>
              <a:spcAft>
                <a:spcPts val="0"/>
              </a:spcAft>
              <a:buSzPts val="1800"/>
              <a:buChar char="▪"/>
            </a:pPr>
            <a:r>
              <a:rPr lang="en-US" sz="2200" dirty="0"/>
              <a:t>The Interactive Process and Reasonable Accommodations</a:t>
            </a:r>
            <a:endParaRPr sz="2200" dirty="0"/>
          </a:p>
          <a:p>
            <a:pPr marL="285750" lvl="0" indent="-285750" algn="l" rtl="0">
              <a:lnSpc>
                <a:spcPct val="150000"/>
              </a:lnSpc>
              <a:spcBef>
                <a:spcPts val="1800"/>
              </a:spcBef>
              <a:spcAft>
                <a:spcPts val="0"/>
              </a:spcAft>
              <a:buSzPts val="1800"/>
              <a:buChar char="▪"/>
            </a:pPr>
            <a:r>
              <a:rPr lang="en-US" sz="2200" dirty="0"/>
              <a:t>Case Studies: Workplace Accommodations</a:t>
            </a:r>
            <a:endParaRPr sz="2200" dirty="0"/>
          </a:p>
          <a:p>
            <a:pPr marL="285750" lvl="0" indent="-285750" algn="l" rtl="0">
              <a:lnSpc>
                <a:spcPct val="150000"/>
              </a:lnSpc>
              <a:spcBef>
                <a:spcPts val="1800"/>
              </a:spcBef>
              <a:spcAft>
                <a:spcPts val="0"/>
              </a:spcAft>
              <a:buSzPts val="1800"/>
              <a:buChar char="▪"/>
            </a:pPr>
            <a:r>
              <a:rPr lang="en-US" sz="2200" dirty="0"/>
              <a:t>Frequently Asked Questions</a:t>
            </a:r>
            <a:endParaRPr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74"/>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dirty="0">
                <a:latin typeface="Verdana"/>
                <a:ea typeface="Verdana"/>
                <a:cs typeface="Verdana"/>
                <a:sym typeface="Verdana"/>
              </a:rPr>
              <a:t>Case Study 2: The Facts</a:t>
            </a:r>
            <a:endParaRPr dirty="0">
              <a:latin typeface="Verdana"/>
              <a:ea typeface="Verdana"/>
              <a:cs typeface="Verdana"/>
              <a:sym typeface="Verdana"/>
            </a:endParaRPr>
          </a:p>
        </p:txBody>
      </p:sp>
      <p:sp>
        <p:nvSpPr>
          <p:cNvPr id="224" name="Google Shape;224;p74"/>
          <p:cNvSpPr txBox="1">
            <a:spLocks noGrp="1"/>
          </p:cNvSpPr>
          <p:nvPr>
            <p:ph type="body" idx="1"/>
          </p:nvPr>
        </p:nvSpPr>
        <p:spPr>
          <a:xfrm>
            <a:off x="0" y="1759528"/>
            <a:ext cx="12192000" cy="509847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en-US" sz="2000" dirty="0">
                <a:solidFill>
                  <a:srgbClr val="00274C"/>
                </a:solidFill>
                <a:latin typeface="Verdana"/>
                <a:ea typeface="Verdana"/>
                <a:cs typeface="Verdana"/>
                <a:sym typeface="Verdana"/>
              </a:rPr>
              <a:t>An employee is requesting the ability to flex their schedule to allow for appointments and to relieve exacerbated symptoms which often occur in the early morning. </a:t>
            </a:r>
            <a:endParaRPr sz="2000" dirty="0">
              <a:latin typeface="Verdana"/>
              <a:ea typeface="Verdana"/>
              <a:cs typeface="Verdana"/>
              <a:sym typeface="Verdana"/>
            </a:endParaRPr>
          </a:p>
          <a:p>
            <a:pPr marL="342900" lvl="0" indent="-342900" algn="l" rtl="0">
              <a:lnSpc>
                <a:spcPct val="150000"/>
              </a:lnSpc>
              <a:spcBef>
                <a:spcPts val="600"/>
              </a:spcBef>
              <a:spcAft>
                <a:spcPts val="0"/>
              </a:spcAft>
              <a:buSzPts val="2000"/>
              <a:buFont typeface="Noto Sans Symbols"/>
              <a:buChar char="▪"/>
            </a:pPr>
            <a:r>
              <a:rPr lang="en-US" sz="1900" dirty="0">
                <a:solidFill>
                  <a:srgbClr val="00274C"/>
                </a:solidFill>
                <a:latin typeface="Verdana"/>
                <a:ea typeface="Verdana"/>
                <a:cs typeface="Verdana"/>
                <a:sym typeface="Verdana"/>
              </a:rPr>
              <a:t>Essential job functions: scheduling appointments, meeting with clients, documenting consultations</a:t>
            </a:r>
            <a:endParaRPr sz="1900" dirty="0">
              <a:latin typeface="Verdana"/>
              <a:ea typeface="Verdana"/>
              <a:cs typeface="Verdana"/>
              <a:sym typeface="Verdana"/>
            </a:endParaRPr>
          </a:p>
          <a:p>
            <a:pPr marL="342900" lvl="0" indent="-342900" algn="l" rtl="0">
              <a:lnSpc>
                <a:spcPct val="150000"/>
              </a:lnSpc>
              <a:spcBef>
                <a:spcPts val="600"/>
              </a:spcBef>
              <a:spcAft>
                <a:spcPts val="0"/>
              </a:spcAft>
              <a:buSzPts val="2000"/>
              <a:buFont typeface="Noto Sans Symbols"/>
              <a:buChar char="▪"/>
            </a:pPr>
            <a:r>
              <a:rPr lang="en-US" sz="1900" dirty="0">
                <a:solidFill>
                  <a:srgbClr val="00274C"/>
                </a:solidFill>
                <a:latin typeface="Verdana"/>
                <a:ea typeface="Verdana"/>
                <a:cs typeface="Verdana"/>
                <a:sym typeface="Verdana"/>
              </a:rPr>
              <a:t>Request: flexible start/end times</a:t>
            </a:r>
            <a:endParaRPr sz="1900" dirty="0">
              <a:latin typeface="Verdana"/>
              <a:ea typeface="Verdana"/>
              <a:cs typeface="Verdana"/>
              <a:sym typeface="Verdana"/>
            </a:endParaRPr>
          </a:p>
          <a:p>
            <a:pPr marL="342900" lvl="0" indent="-342900" algn="l" rtl="0">
              <a:lnSpc>
                <a:spcPct val="150000"/>
              </a:lnSpc>
              <a:spcBef>
                <a:spcPts val="600"/>
              </a:spcBef>
              <a:spcAft>
                <a:spcPts val="0"/>
              </a:spcAft>
              <a:buSzPts val="2000"/>
              <a:buFont typeface="Noto Sans Symbols"/>
              <a:buChar char="▪"/>
            </a:pPr>
            <a:r>
              <a:rPr lang="en-US" sz="1900" dirty="0">
                <a:solidFill>
                  <a:srgbClr val="00274C"/>
                </a:solidFill>
                <a:latin typeface="Verdana"/>
                <a:ea typeface="Verdana"/>
                <a:cs typeface="Verdana"/>
                <a:sym typeface="Verdana"/>
              </a:rPr>
              <a:t>Limitations: neurological</a:t>
            </a:r>
            <a:endParaRPr sz="1900" dirty="0">
              <a:solidFill>
                <a:srgbClr val="00274C"/>
              </a:solidFill>
              <a:latin typeface="Verdana"/>
              <a:ea typeface="Verdana"/>
              <a:cs typeface="Verdana"/>
              <a:sym typeface="Verdana"/>
            </a:endParaRPr>
          </a:p>
          <a:p>
            <a:pPr marL="342900" lvl="0" indent="-342900" algn="l" rtl="0">
              <a:lnSpc>
                <a:spcPct val="150000"/>
              </a:lnSpc>
              <a:spcBef>
                <a:spcPts val="600"/>
              </a:spcBef>
              <a:spcAft>
                <a:spcPts val="0"/>
              </a:spcAft>
              <a:buSzPts val="2000"/>
              <a:buFont typeface="Noto Sans Symbols"/>
              <a:buChar char="▪"/>
            </a:pPr>
            <a:r>
              <a:rPr lang="en-US" sz="1900" dirty="0">
                <a:solidFill>
                  <a:srgbClr val="00274C"/>
                </a:solidFill>
                <a:latin typeface="Verdana"/>
                <a:ea typeface="Verdana"/>
                <a:cs typeface="Verdana"/>
                <a:sym typeface="Verdana"/>
              </a:rPr>
              <a:t>Timeline: temporary (8-12 weeks)</a:t>
            </a:r>
            <a:endParaRPr sz="1900" dirty="0">
              <a:latin typeface="Verdana"/>
              <a:ea typeface="Verdana"/>
              <a:cs typeface="Verdana"/>
              <a:sym typeface="Verdana"/>
            </a:endParaRPr>
          </a:p>
          <a:p>
            <a:pPr marL="342900" lvl="0" indent="-342900" algn="l" rtl="0">
              <a:lnSpc>
                <a:spcPct val="150000"/>
              </a:lnSpc>
              <a:spcBef>
                <a:spcPts val="600"/>
              </a:spcBef>
              <a:spcAft>
                <a:spcPts val="0"/>
              </a:spcAft>
              <a:buSzPts val="2000"/>
              <a:buFont typeface="Noto Sans Symbols"/>
              <a:buChar char="▪"/>
            </a:pPr>
            <a:r>
              <a:rPr lang="en-US" sz="1900" dirty="0">
                <a:solidFill>
                  <a:srgbClr val="00274C"/>
                </a:solidFill>
              </a:rPr>
              <a:t>I</a:t>
            </a:r>
            <a:r>
              <a:rPr lang="en-US" sz="1900" dirty="0">
                <a:solidFill>
                  <a:srgbClr val="00274C"/>
                </a:solidFill>
                <a:latin typeface="Verdana"/>
                <a:ea typeface="Verdana"/>
                <a:cs typeface="Verdana"/>
                <a:sym typeface="Verdana"/>
              </a:rPr>
              <a:t>nformation provided by the employee: The employee takes daily medication with breakfast which often makes them feel nauseated for a few hours. This makes it difficult for the employee to drive to work.</a:t>
            </a:r>
            <a:endParaRPr sz="1900" dirty="0">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75"/>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dirty="0">
                <a:latin typeface="Verdana"/>
                <a:ea typeface="Verdana"/>
                <a:cs typeface="Verdana"/>
                <a:sym typeface="Verdana"/>
              </a:rPr>
              <a:t>Case Study 2: The Determination</a:t>
            </a:r>
            <a:endParaRPr dirty="0">
              <a:latin typeface="Verdana"/>
              <a:ea typeface="Verdana"/>
              <a:cs typeface="Verdana"/>
              <a:sym typeface="Verdana"/>
            </a:endParaRPr>
          </a:p>
        </p:txBody>
      </p:sp>
      <p:sp>
        <p:nvSpPr>
          <p:cNvPr id="231" name="Google Shape;231;p75"/>
          <p:cNvSpPr txBox="1">
            <a:spLocks noGrp="1"/>
          </p:cNvSpPr>
          <p:nvPr>
            <p:ph type="body" idx="1"/>
          </p:nvPr>
        </p:nvSpPr>
        <p:spPr>
          <a:xfrm>
            <a:off x="0" y="1990164"/>
            <a:ext cx="11655846" cy="4789007"/>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600"/>
              </a:spcBef>
              <a:spcAft>
                <a:spcPts val="0"/>
              </a:spcAft>
              <a:buSzPts val="2400"/>
              <a:buFont typeface="Noto Sans Symbols"/>
              <a:buChar char="▪"/>
            </a:pPr>
            <a:r>
              <a:rPr lang="en-US" sz="2000" dirty="0">
                <a:solidFill>
                  <a:srgbClr val="00274C"/>
                </a:solidFill>
                <a:latin typeface="Verdana"/>
                <a:ea typeface="Verdana"/>
                <a:cs typeface="Verdana"/>
                <a:sym typeface="Verdana"/>
              </a:rPr>
              <a:t>Unit questions or concerns:</a:t>
            </a:r>
            <a:endParaRPr sz="2000" dirty="0">
              <a:latin typeface="Verdana"/>
              <a:ea typeface="Verdana"/>
              <a:cs typeface="Verdana"/>
              <a:sym typeface="Verdana"/>
            </a:endParaRPr>
          </a:p>
          <a:p>
            <a:pPr marL="800100" lvl="1" indent="-342900" algn="l" rtl="0">
              <a:lnSpc>
                <a:spcPct val="150000"/>
              </a:lnSpc>
              <a:spcBef>
                <a:spcPts val="600"/>
              </a:spcBef>
              <a:spcAft>
                <a:spcPts val="0"/>
              </a:spcAft>
              <a:buSzPts val="1500"/>
              <a:buFont typeface="Noto Sans Symbols"/>
              <a:buChar char="▪"/>
            </a:pPr>
            <a:r>
              <a:rPr lang="en-US" sz="2000" dirty="0">
                <a:solidFill>
                  <a:srgbClr val="00274C"/>
                </a:solidFill>
                <a:latin typeface="Verdana"/>
                <a:ea typeface="Verdana"/>
                <a:cs typeface="Verdana"/>
                <a:sym typeface="Verdana"/>
              </a:rPr>
              <a:t>How would the supervisor know when the employee was going to be starting late?</a:t>
            </a:r>
            <a:endParaRPr sz="2000" dirty="0">
              <a:latin typeface="Verdana"/>
              <a:ea typeface="Verdana"/>
              <a:cs typeface="Verdana"/>
              <a:sym typeface="Verdana"/>
            </a:endParaRPr>
          </a:p>
          <a:p>
            <a:pPr marL="1257300" lvl="2" indent="-342900" algn="l" rtl="0">
              <a:lnSpc>
                <a:spcPct val="150000"/>
              </a:lnSpc>
              <a:spcBef>
                <a:spcPts val="600"/>
              </a:spcBef>
              <a:spcAft>
                <a:spcPts val="0"/>
              </a:spcAft>
              <a:buSzPts val="1080"/>
              <a:buFont typeface="Noto Sans Symbols"/>
              <a:buChar char="▪"/>
            </a:pPr>
            <a:r>
              <a:rPr lang="en-US" dirty="0">
                <a:solidFill>
                  <a:srgbClr val="00274C"/>
                </a:solidFill>
                <a:latin typeface="Verdana"/>
                <a:ea typeface="Verdana"/>
                <a:cs typeface="Verdana"/>
                <a:sym typeface="Verdana"/>
              </a:rPr>
              <a:t>The employee would follow unit guidelines for notification regarding schedule changes.</a:t>
            </a:r>
            <a:endParaRPr dirty="0">
              <a:latin typeface="Verdana"/>
              <a:ea typeface="Verdana"/>
              <a:cs typeface="Verdana"/>
              <a:sym typeface="Verdana"/>
            </a:endParaRPr>
          </a:p>
          <a:p>
            <a:pPr marL="800100" lvl="1" indent="-342900" algn="l" rtl="0">
              <a:lnSpc>
                <a:spcPct val="150000"/>
              </a:lnSpc>
              <a:spcBef>
                <a:spcPts val="600"/>
              </a:spcBef>
              <a:spcAft>
                <a:spcPts val="0"/>
              </a:spcAft>
              <a:buSzPts val="1500"/>
              <a:buFont typeface="Noto Sans Symbols"/>
              <a:buChar char="▪"/>
            </a:pPr>
            <a:r>
              <a:rPr lang="en-US" sz="2000" dirty="0">
                <a:solidFill>
                  <a:srgbClr val="00274C"/>
                </a:solidFill>
                <a:latin typeface="Verdana"/>
                <a:ea typeface="Verdana"/>
                <a:cs typeface="Verdana"/>
                <a:sym typeface="Verdana"/>
              </a:rPr>
              <a:t>How would scheduled meetings be conducted if the employee were modifying their schedule?</a:t>
            </a:r>
            <a:endParaRPr sz="2000" dirty="0">
              <a:latin typeface="Verdana"/>
              <a:ea typeface="Verdana"/>
              <a:cs typeface="Verdana"/>
              <a:sym typeface="Verdana"/>
            </a:endParaRPr>
          </a:p>
          <a:p>
            <a:pPr marL="1257300" lvl="2" indent="-342900" algn="l" rtl="0">
              <a:lnSpc>
                <a:spcPct val="150000"/>
              </a:lnSpc>
              <a:spcBef>
                <a:spcPts val="600"/>
              </a:spcBef>
              <a:spcAft>
                <a:spcPts val="0"/>
              </a:spcAft>
              <a:buSzPts val="1080"/>
              <a:buFont typeface="Noto Sans Symbols"/>
              <a:buChar char="▪"/>
            </a:pPr>
            <a:r>
              <a:rPr lang="en-US" dirty="0">
                <a:solidFill>
                  <a:srgbClr val="00274C"/>
                </a:solidFill>
                <a:latin typeface="Verdana"/>
                <a:ea typeface="Verdana"/>
                <a:cs typeface="Verdana"/>
                <a:sym typeface="Verdana"/>
              </a:rPr>
              <a:t>The employee would be asked to maintain a meeting schedule that would be most likely to remain unchanged (meetings held later in the day).</a:t>
            </a:r>
            <a:endParaRPr dirty="0">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dirty="0">
                <a:latin typeface="Verdana"/>
                <a:ea typeface="Verdana"/>
                <a:cs typeface="Verdana"/>
                <a:sym typeface="Verdana"/>
              </a:rPr>
              <a:t>Case Study 2: Accommodation</a:t>
            </a:r>
            <a:endParaRPr dirty="0">
              <a:latin typeface="Verdana"/>
              <a:ea typeface="Verdana"/>
              <a:cs typeface="Verdana"/>
              <a:sym typeface="Verdana"/>
            </a:endParaRPr>
          </a:p>
        </p:txBody>
      </p:sp>
      <p:sp>
        <p:nvSpPr>
          <p:cNvPr id="238" name="Google Shape;238;p17"/>
          <p:cNvSpPr txBox="1">
            <a:spLocks noGrp="1"/>
          </p:cNvSpPr>
          <p:nvPr>
            <p:ph type="body" idx="1"/>
          </p:nvPr>
        </p:nvSpPr>
        <p:spPr>
          <a:xfrm>
            <a:off x="0" y="1909482"/>
            <a:ext cx="11655846" cy="486969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600"/>
              </a:spcBef>
              <a:spcAft>
                <a:spcPts val="0"/>
              </a:spcAft>
              <a:buSzPts val="2400"/>
              <a:buFont typeface="Noto Sans Symbols"/>
              <a:buChar char="▪"/>
            </a:pPr>
            <a:r>
              <a:rPr lang="en-US" sz="2200" dirty="0">
                <a:solidFill>
                  <a:srgbClr val="00274C"/>
                </a:solidFill>
                <a:latin typeface="Verdana"/>
                <a:ea typeface="Verdana"/>
                <a:cs typeface="Verdana"/>
                <a:sym typeface="Verdana"/>
              </a:rPr>
              <a:t>Accommodation provided: </a:t>
            </a:r>
            <a:endParaRPr sz="2200" dirty="0">
              <a:latin typeface="Verdana"/>
              <a:ea typeface="Verdana"/>
              <a:cs typeface="Verdana"/>
              <a:sym typeface="Verdana"/>
            </a:endParaRPr>
          </a:p>
          <a:p>
            <a:pPr marL="800100" lvl="1" indent="-342900" algn="l" rtl="0">
              <a:lnSpc>
                <a:spcPct val="150000"/>
              </a:lnSpc>
              <a:spcBef>
                <a:spcPts val="600"/>
              </a:spcBef>
              <a:spcAft>
                <a:spcPts val="0"/>
              </a:spcAft>
              <a:buSzPts val="1500"/>
              <a:buFont typeface="Noto Sans Symbols"/>
              <a:buChar char="▪"/>
            </a:pPr>
            <a:r>
              <a:rPr lang="en-US" sz="2200" dirty="0">
                <a:solidFill>
                  <a:srgbClr val="00274C"/>
                </a:solidFill>
                <a:latin typeface="Verdana"/>
                <a:ea typeface="Verdana"/>
                <a:cs typeface="Verdana"/>
                <a:sym typeface="Verdana"/>
              </a:rPr>
              <a:t>The unit supported the employee by encouraging them to flex their scheduled start time. </a:t>
            </a:r>
            <a:endParaRPr dirty="0"/>
          </a:p>
          <a:p>
            <a:pPr marL="800100" lvl="1" indent="-342900" algn="l" rtl="0">
              <a:lnSpc>
                <a:spcPct val="150000"/>
              </a:lnSpc>
              <a:spcBef>
                <a:spcPts val="600"/>
              </a:spcBef>
              <a:spcAft>
                <a:spcPts val="0"/>
              </a:spcAft>
              <a:buSzPts val="1500"/>
              <a:buFont typeface="Noto Sans Symbols"/>
              <a:buChar char="▪"/>
            </a:pPr>
            <a:r>
              <a:rPr lang="en-US" sz="2200" dirty="0">
                <a:solidFill>
                  <a:srgbClr val="00274C"/>
                </a:solidFill>
                <a:latin typeface="Verdana"/>
                <a:ea typeface="Verdana"/>
                <a:cs typeface="Verdana"/>
                <a:sym typeface="Verdana"/>
              </a:rPr>
              <a:t>The employee was responsible for scheduling their own consultations and meetings in a time frame that worked within their limitations.</a:t>
            </a:r>
            <a:endParaRPr sz="2200" dirty="0">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76"/>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dirty="0">
                <a:latin typeface="Verdana"/>
                <a:ea typeface="Verdana"/>
                <a:cs typeface="Verdana"/>
                <a:sym typeface="Verdana"/>
              </a:rPr>
              <a:t>Case Study 3: The Facts</a:t>
            </a:r>
            <a:endParaRPr dirty="0">
              <a:latin typeface="Verdana"/>
              <a:ea typeface="Verdana"/>
              <a:cs typeface="Verdana"/>
              <a:sym typeface="Verdana"/>
            </a:endParaRPr>
          </a:p>
        </p:txBody>
      </p:sp>
      <p:sp>
        <p:nvSpPr>
          <p:cNvPr id="245" name="Google Shape;245;p76"/>
          <p:cNvSpPr txBox="1">
            <a:spLocks noGrp="1"/>
          </p:cNvSpPr>
          <p:nvPr>
            <p:ph type="body" idx="1"/>
          </p:nvPr>
        </p:nvSpPr>
        <p:spPr>
          <a:xfrm>
            <a:off x="137160" y="1558608"/>
            <a:ext cx="11069320" cy="5299392"/>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00"/>
              </a:spcBef>
              <a:spcAft>
                <a:spcPts val="0"/>
              </a:spcAft>
              <a:buSzPts val="2400"/>
              <a:buNone/>
            </a:pPr>
            <a:r>
              <a:rPr lang="en-US" sz="2400" dirty="0">
                <a:solidFill>
                  <a:srgbClr val="00274C"/>
                </a:solidFill>
                <a:latin typeface="Verdana"/>
                <a:ea typeface="Verdana"/>
                <a:cs typeface="Verdana"/>
                <a:sym typeface="Verdana"/>
              </a:rPr>
              <a:t>An employee requests an accommodation to take additional breaks when their symptoms become exacerbated in the workspace. </a:t>
            </a:r>
            <a:endParaRPr sz="2400" dirty="0">
              <a:latin typeface="Verdana"/>
              <a:ea typeface="Verdana"/>
              <a:cs typeface="Verdana"/>
              <a:sym typeface="Verdana"/>
            </a:endParaRPr>
          </a:p>
          <a:p>
            <a:pPr marL="342900" lvl="0" indent="-342900" algn="l" rtl="0">
              <a:lnSpc>
                <a:spcPct val="150000"/>
              </a:lnSpc>
              <a:spcBef>
                <a:spcPts val="600"/>
              </a:spcBef>
              <a:spcAft>
                <a:spcPts val="0"/>
              </a:spcAft>
              <a:buSzPts val="2000"/>
              <a:buFont typeface="Noto Sans Symbols"/>
              <a:buChar char="▪"/>
            </a:pPr>
            <a:r>
              <a:rPr lang="en-US" sz="2000" dirty="0">
                <a:solidFill>
                  <a:srgbClr val="00274C"/>
                </a:solidFill>
                <a:latin typeface="Verdana"/>
                <a:ea typeface="Verdana"/>
                <a:cs typeface="Verdana"/>
                <a:sym typeface="Verdana"/>
              </a:rPr>
              <a:t>Essential job functions: proctoring student exams, documentation, admin tasks</a:t>
            </a:r>
            <a:endParaRPr dirty="0">
              <a:latin typeface="Verdana"/>
              <a:ea typeface="Verdana"/>
              <a:cs typeface="Verdana"/>
              <a:sym typeface="Verdana"/>
            </a:endParaRPr>
          </a:p>
          <a:p>
            <a:pPr marL="342900" lvl="0" indent="-342900" algn="l" rtl="0">
              <a:lnSpc>
                <a:spcPct val="150000"/>
              </a:lnSpc>
              <a:spcBef>
                <a:spcPts val="600"/>
              </a:spcBef>
              <a:spcAft>
                <a:spcPts val="0"/>
              </a:spcAft>
              <a:buSzPts val="2000"/>
              <a:buFont typeface="Noto Sans Symbols"/>
              <a:buChar char="▪"/>
            </a:pPr>
            <a:r>
              <a:rPr lang="en-US" sz="2000" dirty="0">
                <a:solidFill>
                  <a:srgbClr val="00274C"/>
                </a:solidFill>
                <a:latin typeface="Verdana"/>
                <a:ea typeface="Verdana"/>
                <a:cs typeface="Verdana"/>
                <a:sym typeface="Verdana"/>
              </a:rPr>
              <a:t>Request: occasional additional 15-minute breaks </a:t>
            </a:r>
            <a:endParaRPr dirty="0">
              <a:latin typeface="Verdana"/>
              <a:ea typeface="Verdana"/>
              <a:cs typeface="Verdana"/>
              <a:sym typeface="Verdana"/>
            </a:endParaRPr>
          </a:p>
          <a:p>
            <a:pPr marL="342900" lvl="0" indent="-342900" algn="l" rtl="0">
              <a:lnSpc>
                <a:spcPct val="150000"/>
              </a:lnSpc>
              <a:spcBef>
                <a:spcPts val="600"/>
              </a:spcBef>
              <a:spcAft>
                <a:spcPts val="0"/>
              </a:spcAft>
              <a:buSzPts val="2000"/>
              <a:buFont typeface="Noto Sans Symbols"/>
              <a:buChar char="▪"/>
            </a:pPr>
            <a:r>
              <a:rPr lang="en-US" sz="2000" dirty="0">
                <a:solidFill>
                  <a:srgbClr val="00274C"/>
                </a:solidFill>
                <a:latin typeface="Verdana"/>
                <a:ea typeface="Verdana"/>
                <a:cs typeface="Verdana"/>
                <a:sym typeface="Verdana"/>
              </a:rPr>
              <a:t>Limitations: psychological</a:t>
            </a:r>
            <a:endParaRPr dirty="0">
              <a:latin typeface="Verdana"/>
              <a:ea typeface="Verdana"/>
              <a:cs typeface="Verdana"/>
              <a:sym typeface="Verdana"/>
            </a:endParaRPr>
          </a:p>
          <a:p>
            <a:pPr marL="342900" lvl="0" indent="-342900" algn="l" rtl="0">
              <a:lnSpc>
                <a:spcPct val="150000"/>
              </a:lnSpc>
              <a:spcBef>
                <a:spcPts val="600"/>
              </a:spcBef>
              <a:spcAft>
                <a:spcPts val="0"/>
              </a:spcAft>
              <a:buSzPts val="2000"/>
              <a:buFont typeface="Noto Sans Symbols"/>
              <a:buChar char="▪"/>
            </a:pPr>
            <a:r>
              <a:rPr lang="en-US" sz="2000" dirty="0">
                <a:solidFill>
                  <a:srgbClr val="00274C"/>
                </a:solidFill>
                <a:latin typeface="Verdana"/>
                <a:ea typeface="Verdana"/>
                <a:cs typeface="Verdana"/>
                <a:sym typeface="Verdana"/>
              </a:rPr>
              <a:t>Timeline: ongoing</a:t>
            </a:r>
            <a:endParaRPr dirty="0">
              <a:latin typeface="Verdana"/>
              <a:ea typeface="Verdana"/>
              <a:cs typeface="Verdana"/>
              <a:sym typeface="Verdana"/>
            </a:endParaRPr>
          </a:p>
          <a:p>
            <a:pPr marL="342900" lvl="0" indent="-342900" algn="l" rtl="0">
              <a:lnSpc>
                <a:spcPct val="150000"/>
              </a:lnSpc>
              <a:spcBef>
                <a:spcPts val="600"/>
              </a:spcBef>
              <a:spcAft>
                <a:spcPts val="0"/>
              </a:spcAft>
              <a:buSzPts val="2000"/>
              <a:buFont typeface="Noto Sans Symbols"/>
              <a:buChar char="▪"/>
            </a:pPr>
            <a:r>
              <a:rPr lang="en-US" sz="2000" dirty="0">
                <a:solidFill>
                  <a:srgbClr val="00274C"/>
                </a:solidFill>
              </a:rPr>
              <a:t>I</a:t>
            </a:r>
            <a:r>
              <a:rPr lang="en-US" sz="2000" dirty="0">
                <a:solidFill>
                  <a:srgbClr val="00274C"/>
                </a:solidFill>
                <a:latin typeface="Verdana"/>
                <a:ea typeface="Verdana"/>
                <a:cs typeface="Verdana"/>
                <a:sym typeface="Verdana"/>
              </a:rPr>
              <a:t>nformation provided by the employee: symptoms are mitigated when they have more control over their environment. Finding a quiet place with fewer distractions and the ability to dim the lights is most helpful.</a:t>
            </a:r>
            <a:endParaRPr dirty="0">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77"/>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dirty="0">
                <a:latin typeface="Verdana"/>
                <a:ea typeface="Verdana"/>
                <a:cs typeface="Verdana"/>
                <a:sym typeface="Verdana"/>
              </a:rPr>
              <a:t>Case Study 3: The Determination</a:t>
            </a:r>
            <a:endParaRPr dirty="0">
              <a:latin typeface="Verdana"/>
              <a:ea typeface="Verdana"/>
              <a:cs typeface="Verdana"/>
              <a:sym typeface="Verdana"/>
            </a:endParaRPr>
          </a:p>
        </p:txBody>
      </p:sp>
      <p:sp>
        <p:nvSpPr>
          <p:cNvPr id="252" name="Google Shape;252;p77"/>
          <p:cNvSpPr txBox="1">
            <a:spLocks noGrp="1"/>
          </p:cNvSpPr>
          <p:nvPr>
            <p:ph type="body" idx="1"/>
          </p:nvPr>
        </p:nvSpPr>
        <p:spPr>
          <a:xfrm>
            <a:off x="0" y="1896035"/>
            <a:ext cx="11545677" cy="4867836"/>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600"/>
              </a:spcBef>
              <a:spcAft>
                <a:spcPts val="0"/>
              </a:spcAft>
              <a:buSzPts val="2400"/>
              <a:buFont typeface="Noto Sans Symbols"/>
              <a:buChar char="▪"/>
            </a:pPr>
            <a:r>
              <a:rPr lang="en-US" sz="2000" dirty="0">
                <a:solidFill>
                  <a:srgbClr val="00274C"/>
                </a:solidFill>
                <a:latin typeface="Verdana"/>
                <a:ea typeface="Verdana"/>
                <a:cs typeface="Verdana"/>
                <a:sym typeface="Verdana"/>
              </a:rPr>
              <a:t>Unit questions or concerns:</a:t>
            </a:r>
            <a:endParaRPr sz="2000" dirty="0">
              <a:latin typeface="Verdana"/>
              <a:ea typeface="Verdana"/>
              <a:cs typeface="Verdana"/>
              <a:sym typeface="Verdana"/>
            </a:endParaRPr>
          </a:p>
          <a:p>
            <a:pPr marL="800100" lvl="1" indent="-342900" algn="l" rtl="0">
              <a:lnSpc>
                <a:spcPct val="150000"/>
              </a:lnSpc>
              <a:spcBef>
                <a:spcPts val="600"/>
              </a:spcBef>
              <a:spcAft>
                <a:spcPts val="0"/>
              </a:spcAft>
              <a:buSzPts val="1500"/>
              <a:buFont typeface="Noto Sans Symbols"/>
              <a:buChar char="▪"/>
            </a:pPr>
            <a:r>
              <a:rPr lang="en-US" sz="1800" dirty="0">
                <a:solidFill>
                  <a:srgbClr val="00274C"/>
                </a:solidFill>
                <a:latin typeface="Verdana"/>
                <a:ea typeface="Verdana"/>
                <a:cs typeface="Verdana"/>
                <a:sym typeface="Verdana"/>
              </a:rPr>
              <a:t>There are restrictions by outside agencies on how exams are proctored. What if the employee was the only person proctoring an exam? Who would cover for the employee? </a:t>
            </a:r>
            <a:endParaRPr sz="1800" dirty="0">
              <a:latin typeface="Verdana"/>
              <a:ea typeface="Verdana"/>
              <a:cs typeface="Verdana"/>
              <a:sym typeface="Verdana"/>
            </a:endParaRPr>
          </a:p>
          <a:p>
            <a:pPr marL="1257300" lvl="2" indent="-342900" algn="l" rtl="0">
              <a:lnSpc>
                <a:spcPct val="150000"/>
              </a:lnSpc>
              <a:spcBef>
                <a:spcPts val="600"/>
              </a:spcBef>
              <a:spcAft>
                <a:spcPts val="0"/>
              </a:spcAft>
              <a:buSzPts val="1080"/>
              <a:buFont typeface="Noto Sans Symbols"/>
              <a:buChar char="▪"/>
            </a:pPr>
            <a:r>
              <a:rPr lang="en-US" sz="1800" dirty="0">
                <a:solidFill>
                  <a:srgbClr val="00274C"/>
                </a:solidFill>
                <a:latin typeface="Verdana"/>
                <a:ea typeface="Verdana"/>
                <a:cs typeface="Verdana"/>
                <a:sym typeface="Verdana"/>
              </a:rPr>
              <a:t>The employee would be required to contact their supervisor if they needed to step away during an exam. If there were no other staff in the room, the employee needed to stay in their workspace until someone was available to cover.</a:t>
            </a:r>
            <a:endParaRPr sz="1800" dirty="0">
              <a:latin typeface="Verdana"/>
              <a:ea typeface="Verdana"/>
              <a:cs typeface="Verdana"/>
              <a:sym typeface="Verdana"/>
            </a:endParaRPr>
          </a:p>
          <a:p>
            <a:pPr marL="800100" lvl="1" indent="-342900" algn="l" rtl="0">
              <a:lnSpc>
                <a:spcPct val="150000"/>
              </a:lnSpc>
              <a:spcBef>
                <a:spcPts val="600"/>
              </a:spcBef>
              <a:spcAft>
                <a:spcPts val="0"/>
              </a:spcAft>
              <a:buSzPts val="1500"/>
              <a:buFont typeface="Noto Sans Symbols"/>
              <a:buChar char="▪"/>
            </a:pPr>
            <a:r>
              <a:rPr lang="en-US" sz="1800" dirty="0">
                <a:solidFill>
                  <a:srgbClr val="00274C"/>
                </a:solidFill>
                <a:latin typeface="Verdana"/>
                <a:ea typeface="Verdana"/>
                <a:cs typeface="Verdana"/>
                <a:sym typeface="Verdana"/>
              </a:rPr>
              <a:t>How often would the additional breaks occur?</a:t>
            </a:r>
            <a:endParaRPr sz="1800" dirty="0">
              <a:latin typeface="Verdana"/>
              <a:ea typeface="Verdana"/>
              <a:cs typeface="Verdana"/>
              <a:sym typeface="Verdana"/>
            </a:endParaRPr>
          </a:p>
          <a:p>
            <a:pPr marL="1257300" lvl="2" indent="-342900" algn="l" rtl="0">
              <a:lnSpc>
                <a:spcPct val="150000"/>
              </a:lnSpc>
              <a:spcBef>
                <a:spcPts val="600"/>
              </a:spcBef>
              <a:spcAft>
                <a:spcPts val="0"/>
              </a:spcAft>
              <a:buSzPts val="1080"/>
              <a:buFont typeface="Noto Sans Symbols"/>
              <a:buChar char="▪"/>
            </a:pPr>
            <a:r>
              <a:rPr lang="en-US" sz="1800" dirty="0">
                <a:solidFill>
                  <a:srgbClr val="00274C"/>
                </a:solidFill>
                <a:latin typeface="Verdana"/>
                <a:ea typeface="Verdana"/>
                <a:cs typeface="Verdana"/>
                <a:sym typeface="Verdana"/>
              </a:rPr>
              <a:t>If there were concerns about the employee’s work being completed due to increased break time, other accommodation options may be reviewed (i.e.: restructuring mandatory breaks).</a:t>
            </a:r>
            <a:endParaRPr sz="1800" dirty="0">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dirty="0">
                <a:latin typeface="Verdana"/>
                <a:ea typeface="Verdana"/>
                <a:cs typeface="Verdana"/>
                <a:sym typeface="Verdana"/>
              </a:rPr>
              <a:t>Case Study 3: Accommodation</a:t>
            </a:r>
            <a:endParaRPr dirty="0">
              <a:latin typeface="Verdana"/>
              <a:ea typeface="Verdana"/>
              <a:cs typeface="Verdana"/>
              <a:sym typeface="Verdana"/>
            </a:endParaRPr>
          </a:p>
        </p:txBody>
      </p:sp>
      <p:sp>
        <p:nvSpPr>
          <p:cNvPr id="259" name="Google Shape;259;p19"/>
          <p:cNvSpPr txBox="1">
            <a:spLocks noGrp="1"/>
          </p:cNvSpPr>
          <p:nvPr>
            <p:ph type="body" idx="1"/>
          </p:nvPr>
        </p:nvSpPr>
        <p:spPr>
          <a:xfrm>
            <a:off x="0" y="1990165"/>
            <a:ext cx="11545677" cy="463479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600"/>
              </a:spcBef>
              <a:spcAft>
                <a:spcPts val="0"/>
              </a:spcAft>
              <a:buSzPts val="2400"/>
              <a:buFont typeface="Noto Sans Symbols"/>
              <a:buChar char="▪"/>
            </a:pPr>
            <a:r>
              <a:rPr lang="en-US" sz="2200" dirty="0">
                <a:solidFill>
                  <a:srgbClr val="00274C"/>
                </a:solidFill>
                <a:latin typeface="Verdana"/>
                <a:ea typeface="Verdana"/>
                <a:cs typeface="Verdana"/>
                <a:sym typeface="Verdana"/>
              </a:rPr>
              <a:t>Accommodation provided: </a:t>
            </a:r>
            <a:endParaRPr sz="2200" dirty="0">
              <a:latin typeface="Verdana"/>
              <a:ea typeface="Verdana"/>
              <a:cs typeface="Verdana"/>
              <a:sym typeface="Verdana"/>
            </a:endParaRPr>
          </a:p>
          <a:p>
            <a:pPr marL="800100" lvl="1" indent="-342900" algn="l" rtl="0">
              <a:lnSpc>
                <a:spcPct val="150000"/>
              </a:lnSpc>
              <a:spcBef>
                <a:spcPts val="600"/>
              </a:spcBef>
              <a:spcAft>
                <a:spcPts val="0"/>
              </a:spcAft>
              <a:buSzPts val="1500"/>
              <a:buFont typeface="Noto Sans Symbols"/>
              <a:buChar char="▪"/>
            </a:pPr>
            <a:r>
              <a:rPr lang="en-US" sz="2200" dirty="0">
                <a:solidFill>
                  <a:srgbClr val="00274C"/>
                </a:solidFill>
                <a:latin typeface="Verdana"/>
                <a:ea typeface="Verdana"/>
                <a:cs typeface="Verdana"/>
                <a:sym typeface="Verdana"/>
              </a:rPr>
              <a:t>The unit supported the employee by providing additional break periods throughout the day and on an as-needed basis.</a:t>
            </a:r>
            <a:endParaRPr sz="2200" dirty="0">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Frequently Asked Questions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Google Shape;312;p51"/>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3600" dirty="0"/>
              <a:t>When should an employee request accommodations?</a:t>
            </a:r>
            <a:endParaRPr sz="3600" dirty="0"/>
          </a:p>
        </p:txBody>
      </p:sp>
      <p:pic>
        <p:nvPicPr>
          <p:cNvPr id="311" name="Google Shape;311;p51" descr="A calendar and an hour glass"/>
          <p:cNvPicPr preferRelativeResize="0"/>
          <p:nvPr/>
        </p:nvPicPr>
        <p:blipFill rotWithShape="1">
          <a:blip r:embed="rId3">
            <a:alphaModFix/>
          </a:blip>
          <a:srcRect/>
          <a:stretch/>
        </p:blipFill>
        <p:spPr>
          <a:xfrm>
            <a:off x="0" y="1707776"/>
            <a:ext cx="12192000" cy="5150224"/>
          </a:xfrm>
          <a:prstGeom prst="rect">
            <a:avLst/>
          </a:prstGeom>
          <a:noFill/>
          <a:ln>
            <a:noFill/>
          </a:ln>
        </p:spPr>
      </p:pic>
      <p:sp>
        <p:nvSpPr>
          <p:cNvPr id="313" name="Google Shape;313;p51"/>
          <p:cNvSpPr txBox="1">
            <a:spLocks noGrp="1"/>
          </p:cNvSpPr>
          <p:nvPr>
            <p:ph type="body" idx="1"/>
          </p:nvPr>
        </p:nvSpPr>
        <p:spPr>
          <a:xfrm>
            <a:off x="0" y="1707776"/>
            <a:ext cx="6790765" cy="5244353"/>
          </a:xfrm>
          <a:prstGeom prst="rect">
            <a:avLst/>
          </a:prstGeom>
          <a:noFill/>
          <a:ln>
            <a:noFill/>
          </a:ln>
        </p:spPr>
        <p:txBody>
          <a:bodyPr spcFirstLastPara="1" wrap="square" lIns="91425" tIns="45700" rIns="91425" bIns="45700" anchor="t" anchorCtr="0">
            <a:normAutofit fontScale="85000" lnSpcReduction="10000"/>
          </a:bodyPr>
          <a:lstStyle/>
          <a:p>
            <a:pPr marL="457200" lvl="0" indent="-406400" algn="l" rtl="0">
              <a:lnSpc>
                <a:spcPct val="150000"/>
              </a:lnSpc>
              <a:spcBef>
                <a:spcPts val="1800"/>
              </a:spcBef>
              <a:spcAft>
                <a:spcPts val="0"/>
              </a:spcAft>
              <a:buSzPct val="117646"/>
              <a:buChar char="▪"/>
            </a:pPr>
            <a:r>
              <a:rPr lang="en-US" dirty="0"/>
              <a:t>Before experiencing performance issues.</a:t>
            </a:r>
            <a:endParaRPr dirty="0"/>
          </a:p>
          <a:p>
            <a:pPr marL="457200" lvl="0" indent="-406400" algn="l" rtl="0">
              <a:lnSpc>
                <a:spcPct val="150000"/>
              </a:lnSpc>
              <a:spcBef>
                <a:spcPts val="1800"/>
              </a:spcBef>
              <a:spcAft>
                <a:spcPts val="0"/>
              </a:spcAft>
              <a:buSzPct val="117646"/>
              <a:buChar char="▪"/>
            </a:pPr>
            <a:r>
              <a:rPr lang="en-US" dirty="0"/>
              <a:t>When there is difficulty performing essential job functions due to disability.</a:t>
            </a:r>
            <a:endParaRPr dirty="0"/>
          </a:p>
          <a:p>
            <a:pPr marL="457200" lvl="0" indent="-406400" algn="l" rtl="0">
              <a:lnSpc>
                <a:spcPct val="150000"/>
              </a:lnSpc>
              <a:spcBef>
                <a:spcPts val="1800"/>
              </a:spcBef>
              <a:spcAft>
                <a:spcPts val="0"/>
              </a:spcAft>
              <a:buSzPct val="117646"/>
              <a:buChar char="▪"/>
            </a:pPr>
            <a:r>
              <a:rPr lang="en-US" dirty="0"/>
              <a:t>As soon as an employee feels they need help.</a:t>
            </a:r>
            <a:endParaRPr dirty="0"/>
          </a:p>
          <a:p>
            <a:pPr marL="914400" lvl="1" indent="-381000" algn="l" rtl="0">
              <a:lnSpc>
                <a:spcPct val="150000"/>
              </a:lnSpc>
              <a:spcBef>
                <a:spcPts val="1800"/>
              </a:spcBef>
              <a:spcAft>
                <a:spcPts val="0"/>
              </a:spcAft>
              <a:buSzPct val="117646"/>
              <a:buChar char="▪"/>
            </a:pPr>
            <a:r>
              <a:rPr lang="en-US" dirty="0"/>
              <a:t>There is no specific time requirement, but accommodations are not retroactive.</a:t>
            </a:r>
            <a:endParaRPr dirty="0"/>
          </a:p>
          <a:p>
            <a:pPr marL="457200" lvl="0" indent="-228600" algn="l" rtl="0">
              <a:lnSpc>
                <a:spcPct val="150000"/>
              </a:lnSpc>
              <a:spcBef>
                <a:spcPts val="1800"/>
              </a:spcBef>
              <a:spcAft>
                <a:spcPts val="0"/>
              </a:spcAft>
              <a:buClr>
                <a:schemeClr val="dk1"/>
              </a:buClr>
              <a:buSzPct val="117646"/>
              <a:buFont typeface="Noto Sans Symbols"/>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24"/>
          <p:cNvSpPr txBox="1">
            <a:spLocks noGrp="1"/>
          </p:cNvSpPr>
          <p:nvPr>
            <p:ph type="title"/>
          </p:nvPr>
        </p:nvSpPr>
        <p:spPr>
          <a:xfrm>
            <a:off x="137160" y="121921"/>
            <a:ext cx="12054841" cy="132556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274C"/>
              </a:buClr>
              <a:buSzPts val="4000"/>
              <a:buFont typeface="Georgia"/>
              <a:buNone/>
            </a:pPr>
            <a:r>
              <a:rPr lang="en-US" sz="3600" b="0" cap="none" dirty="0">
                <a:solidFill>
                  <a:srgbClr val="FFCB05"/>
                </a:solidFill>
                <a:latin typeface="Verdana"/>
                <a:ea typeface="Verdana"/>
                <a:cs typeface="Verdana"/>
                <a:sym typeface="Verdana"/>
              </a:rPr>
              <a:t>What if I don’t have medical documentation available?</a:t>
            </a:r>
            <a:endParaRPr sz="3600" b="0" cap="none" dirty="0">
              <a:solidFill>
                <a:srgbClr val="FFCB05"/>
              </a:solidFill>
              <a:latin typeface="Verdana"/>
              <a:ea typeface="Verdana"/>
              <a:cs typeface="Verdana"/>
              <a:sym typeface="Verdana"/>
            </a:endParaRPr>
          </a:p>
        </p:txBody>
      </p:sp>
      <p:sp>
        <p:nvSpPr>
          <p:cNvPr id="320" name="Google Shape;320;p124"/>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1200"/>
              </a:spcAft>
              <a:buSzPts val="2400"/>
              <a:buFont typeface="Noto Sans Symbols"/>
              <a:buChar char="▪"/>
            </a:pPr>
            <a:r>
              <a:rPr lang="en-US" dirty="0">
                <a:solidFill>
                  <a:srgbClr val="00274C"/>
                </a:solidFill>
              </a:rPr>
              <a:t>I</a:t>
            </a:r>
            <a:r>
              <a:rPr lang="en-US" dirty="0">
                <a:solidFill>
                  <a:srgbClr val="00274C"/>
                </a:solidFill>
                <a:latin typeface="Verdana"/>
                <a:ea typeface="Verdana"/>
                <a:cs typeface="Verdana"/>
                <a:sym typeface="Verdana"/>
              </a:rPr>
              <a:t>n </a:t>
            </a:r>
            <a:r>
              <a:rPr lang="en-US" dirty="0">
                <a:solidFill>
                  <a:srgbClr val="00274C"/>
                </a:solidFill>
              </a:rPr>
              <a:t>most</a:t>
            </a:r>
            <a:r>
              <a:rPr lang="en-US" dirty="0">
                <a:solidFill>
                  <a:srgbClr val="00274C"/>
                </a:solidFill>
                <a:latin typeface="Verdana"/>
                <a:ea typeface="Verdana"/>
                <a:cs typeface="Verdana"/>
                <a:sym typeface="Verdana"/>
              </a:rPr>
              <a:t> cases medical documentation is required, but exceptions can be made on a case-by-case basis:</a:t>
            </a:r>
            <a:endParaRPr dirty="0">
              <a:latin typeface="Verdana"/>
              <a:ea typeface="Verdana"/>
              <a:cs typeface="Verdana"/>
              <a:sym typeface="Verdana"/>
            </a:endParaRPr>
          </a:p>
          <a:p>
            <a:pPr marL="800100" lvl="1" indent="-342900" algn="l" rtl="0">
              <a:lnSpc>
                <a:spcPct val="150000"/>
              </a:lnSpc>
              <a:spcBef>
                <a:spcPts val="0"/>
              </a:spcBef>
              <a:spcAft>
                <a:spcPts val="1200"/>
              </a:spcAft>
              <a:buSzPts val="1500"/>
              <a:buFont typeface="Noto Sans Symbols"/>
              <a:buChar char="▪"/>
            </a:pPr>
            <a:r>
              <a:rPr lang="en-US" dirty="0">
                <a:solidFill>
                  <a:srgbClr val="00274C"/>
                </a:solidFill>
                <a:latin typeface="Verdana"/>
                <a:ea typeface="Verdana"/>
                <a:cs typeface="Verdana"/>
                <a:sym typeface="Verdana"/>
              </a:rPr>
              <a:t>Someone has just moved and cannot contact a prior physician.</a:t>
            </a:r>
            <a:endParaRPr dirty="0">
              <a:latin typeface="Verdana"/>
              <a:ea typeface="Verdana"/>
              <a:cs typeface="Verdana"/>
              <a:sym typeface="Verdana"/>
            </a:endParaRPr>
          </a:p>
          <a:p>
            <a:pPr marL="800100" lvl="1" indent="-342900" algn="l" rtl="0">
              <a:lnSpc>
                <a:spcPct val="150000"/>
              </a:lnSpc>
              <a:spcBef>
                <a:spcPts val="0"/>
              </a:spcBef>
              <a:spcAft>
                <a:spcPts val="1200"/>
              </a:spcAft>
              <a:buSzPts val="1500"/>
              <a:buFont typeface="Noto Sans Symbols"/>
              <a:buChar char="▪"/>
            </a:pPr>
            <a:r>
              <a:rPr lang="en-US" dirty="0">
                <a:solidFill>
                  <a:srgbClr val="00274C"/>
                </a:solidFill>
              </a:rPr>
              <a:t>D</a:t>
            </a:r>
            <a:r>
              <a:rPr lang="en-US" dirty="0">
                <a:solidFill>
                  <a:srgbClr val="00274C"/>
                </a:solidFill>
                <a:latin typeface="Verdana"/>
                <a:ea typeface="Verdana"/>
                <a:cs typeface="Verdana"/>
                <a:sym typeface="Verdana"/>
              </a:rPr>
              <a:t>ocumentation is outdated, but the condition is chronic.</a:t>
            </a:r>
            <a:endParaRPr dirty="0">
              <a:latin typeface="Verdana"/>
              <a:ea typeface="Verdana"/>
              <a:cs typeface="Verdana"/>
              <a:sym typeface="Verdana"/>
            </a:endParaRPr>
          </a:p>
          <a:p>
            <a:pPr marL="800100" lvl="1" indent="-342900" algn="l" rtl="0">
              <a:lnSpc>
                <a:spcPct val="150000"/>
              </a:lnSpc>
              <a:spcBef>
                <a:spcPts val="0"/>
              </a:spcBef>
              <a:spcAft>
                <a:spcPts val="1200"/>
              </a:spcAft>
              <a:buSzPts val="1500"/>
              <a:buFont typeface="Noto Sans Symbols"/>
              <a:buChar char="▪"/>
            </a:pPr>
            <a:r>
              <a:rPr lang="en-US" dirty="0">
                <a:solidFill>
                  <a:srgbClr val="00274C"/>
                </a:solidFill>
                <a:latin typeface="Verdana"/>
                <a:ea typeface="Verdana"/>
                <a:cs typeface="Verdana"/>
                <a:sym typeface="Verdana"/>
              </a:rPr>
              <a:t>Health equity.</a:t>
            </a:r>
            <a:endParaRPr dirty="0">
              <a:latin typeface="Verdana"/>
              <a:ea typeface="Verdana"/>
              <a:cs typeface="Verdana"/>
              <a:sym typeface="Verdana"/>
            </a:endParaRPr>
          </a:p>
          <a:p>
            <a:pPr marL="800100" lvl="1" indent="-342900" algn="l" rtl="0">
              <a:lnSpc>
                <a:spcPct val="150000"/>
              </a:lnSpc>
              <a:spcBef>
                <a:spcPts val="0"/>
              </a:spcBef>
              <a:spcAft>
                <a:spcPts val="1200"/>
              </a:spcAft>
              <a:buSzPts val="1500"/>
              <a:buFont typeface="Noto Sans Symbols"/>
              <a:buChar char="▪"/>
            </a:pPr>
            <a:r>
              <a:rPr lang="en-US" dirty="0">
                <a:solidFill>
                  <a:srgbClr val="00274C"/>
                </a:solidFill>
                <a:latin typeface="Verdana"/>
                <a:ea typeface="Verdana"/>
                <a:cs typeface="Verdana"/>
                <a:sym typeface="Verdana"/>
              </a:rPr>
              <a:t>Fees for acquiring medical documentation.</a:t>
            </a:r>
            <a:endParaRPr dirty="0">
              <a:latin typeface="Verdana"/>
              <a:ea typeface="Verdana"/>
              <a:cs typeface="Verdana"/>
              <a:sym typeface="Verdana"/>
            </a:endParaRPr>
          </a:p>
          <a:p>
            <a:pPr marL="800100" lvl="1" indent="-342900" algn="l" rtl="0">
              <a:lnSpc>
                <a:spcPct val="150000"/>
              </a:lnSpc>
              <a:spcBef>
                <a:spcPts val="0"/>
              </a:spcBef>
              <a:spcAft>
                <a:spcPts val="1200"/>
              </a:spcAft>
              <a:buSzPts val="1500"/>
              <a:buFont typeface="Noto Sans Symbols"/>
              <a:buChar char="▪"/>
            </a:pPr>
            <a:r>
              <a:rPr lang="en-US" dirty="0">
                <a:solidFill>
                  <a:srgbClr val="00274C"/>
                </a:solidFill>
                <a:latin typeface="Verdana"/>
                <a:ea typeface="Verdana"/>
                <a:cs typeface="Verdana"/>
                <a:sym typeface="Verdana"/>
              </a:rPr>
              <a:t>Assess an employee’s lived experiences.</a:t>
            </a:r>
            <a:endParaRPr dirty="0">
              <a:solidFill>
                <a:srgbClr val="00274C"/>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3600" dirty="0"/>
              <a:t>Can accommodations change?</a:t>
            </a:r>
            <a:endParaRPr sz="3600" dirty="0"/>
          </a:p>
        </p:txBody>
      </p:sp>
      <p:sp>
        <p:nvSpPr>
          <p:cNvPr id="327" name="Google Shape;327;p53"/>
          <p:cNvSpPr txBox="1">
            <a:spLocks noGrp="1"/>
          </p:cNvSpPr>
          <p:nvPr>
            <p:ph type="body" idx="1"/>
          </p:nvPr>
        </p:nvSpPr>
        <p:spPr>
          <a:xfrm>
            <a:off x="137160" y="1731328"/>
            <a:ext cx="11069320" cy="4893627"/>
          </a:xfrm>
          <a:prstGeom prst="rect">
            <a:avLst/>
          </a:prstGeom>
          <a:noFill/>
          <a:ln>
            <a:noFill/>
          </a:ln>
        </p:spPr>
        <p:txBody>
          <a:bodyPr spcFirstLastPara="1" wrap="square" lIns="91425" tIns="45700" rIns="91425" bIns="45700" anchor="t" anchorCtr="0">
            <a:normAutofit fontScale="92500" lnSpcReduction="10000"/>
          </a:bodyPr>
          <a:lstStyle/>
          <a:p>
            <a:pPr marL="457200" lvl="0" indent="-406400" algn="l" rtl="0">
              <a:lnSpc>
                <a:spcPct val="150000"/>
              </a:lnSpc>
              <a:spcBef>
                <a:spcPts val="1800"/>
              </a:spcBef>
              <a:spcAft>
                <a:spcPts val="0"/>
              </a:spcAft>
              <a:buSzPct val="108108"/>
              <a:buChar char="▪"/>
            </a:pPr>
            <a:r>
              <a:rPr lang="en-US" dirty="0"/>
              <a:t>Yes!</a:t>
            </a:r>
            <a:endParaRPr dirty="0"/>
          </a:p>
          <a:p>
            <a:pPr marL="457200" lvl="0" indent="-406400" algn="l" rtl="0">
              <a:lnSpc>
                <a:spcPct val="150000"/>
              </a:lnSpc>
              <a:spcBef>
                <a:spcPts val="1800"/>
              </a:spcBef>
              <a:spcAft>
                <a:spcPts val="0"/>
              </a:spcAft>
              <a:buSzPct val="108108"/>
              <a:buChar char="▪"/>
            </a:pPr>
            <a:r>
              <a:rPr lang="en-US" dirty="0"/>
              <a:t>All accommodations are amendable.</a:t>
            </a:r>
            <a:endParaRPr dirty="0"/>
          </a:p>
          <a:p>
            <a:pPr marL="457200" lvl="0" indent="-406400" algn="l" rtl="0">
              <a:lnSpc>
                <a:spcPct val="150000"/>
              </a:lnSpc>
              <a:spcBef>
                <a:spcPts val="1800"/>
              </a:spcBef>
              <a:spcAft>
                <a:spcPts val="0"/>
              </a:spcAft>
              <a:buSzPct val="108108"/>
              <a:buChar char="▪"/>
            </a:pPr>
            <a:r>
              <a:rPr lang="en-US" dirty="0"/>
              <a:t>Either the employee OR the unit can contact the Disability Equity Office (DEO) to request a review.</a:t>
            </a:r>
            <a:endParaRPr dirty="0"/>
          </a:p>
          <a:p>
            <a:pPr marL="457200" lvl="0" indent="-406400" algn="l" rtl="0">
              <a:lnSpc>
                <a:spcPct val="150000"/>
              </a:lnSpc>
              <a:spcBef>
                <a:spcPts val="1800"/>
              </a:spcBef>
              <a:spcAft>
                <a:spcPts val="0"/>
              </a:spcAft>
              <a:buSzPct val="108108"/>
              <a:buChar char="▪"/>
            </a:pPr>
            <a:r>
              <a:rPr lang="en-US" dirty="0"/>
              <a:t>DEO will facilitate the Interactive Process to determine a more effective accommodation that works for the employee and the unit.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8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Reasonable Accommodations</a:t>
            </a:r>
            <a:endParaRPr dirty="0"/>
          </a:p>
        </p:txBody>
      </p:sp>
      <p:sp>
        <p:nvSpPr>
          <p:cNvPr id="74" name="Google Shape;74;p18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400"/>
              <a:buNone/>
            </a:pPr>
            <a:r>
              <a:rPr lang="en-US" dirty="0"/>
              <a:t>Engaging in the 4-Step Interactive Process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26"/>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sz="3600" b="0" cap="none" dirty="0">
                <a:solidFill>
                  <a:srgbClr val="FFCB05"/>
                </a:solidFill>
                <a:latin typeface="Verdana"/>
                <a:ea typeface="Verdana"/>
                <a:cs typeface="Verdana"/>
                <a:sym typeface="Verdana"/>
              </a:rPr>
              <a:t>How many accommodations can I have?</a:t>
            </a:r>
            <a:endParaRPr sz="3600" b="0" cap="none" dirty="0">
              <a:solidFill>
                <a:srgbClr val="FFCB05"/>
              </a:solidFill>
              <a:latin typeface="Verdana"/>
              <a:ea typeface="Verdana"/>
              <a:cs typeface="Verdana"/>
              <a:sym typeface="Verdana"/>
            </a:endParaRPr>
          </a:p>
        </p:txBody>
      </p:sp>
      <p:sp>
        <p:nvSpPr>
          <p:cNvPr id="334" name="Google Shape;334;p126"/>
          <p:cNvSpPr txBox="1">
            <a:spLocks noGrp="1"/>
          </p:cNvSpPr>
          <p:nvPr>
            <p:ph type="body" idx="1"/>
          </p:nvPr>
        </p:nvSpPr>
        <p:spPr>
          <a:xfrm>
            <a:off x="0" y="1558608"/>
            <a:ext cx="11340662" cy="5299392"/>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1200"/>
              </a:spcAft>
              <a:buSzPts val="2400"/>
              <a:buFont typeface="Noto Sans Symbols"/>
              <a:buChar char="▪"/>
            </a:pPr>
            <a:r>
              <a:rPr lang="en-US" dirty="0">
                <a:solidFill>
                  <a:srgbClr val="00274C"/>
                </a:solidFill>
                <a:latin typeface="Verdana"/>
                <a:ea typeface="Verdana"/>
                <a:cs typeface="Verdana"/>
                <a:sym typeface="Verdana"/>
              </a:rPr>
              <a:t>There are no limits to what can be requested, however:</a:t>
            </a:r>
            <a:endParaRPr dirty="0">
              <a:latin typeface="Verdana"/>
              <a:ea typeface="Verdana"/>
              <a:cs typeface="Verdana"/>
              <a:sym typeface="Verdana"/>
            </a:endParaRPr>
          </a:p>
          <a:p>
            <a:pPr marL="800100" lvl="1" indent="-342900" algn="l" rtl="0">
              <a:lnSpc>
                <a:spcPct val="150000"/>
              </a:lnSpc>
              <a:spcBef>
                <a:spcPts val="0"/>
              </a:spcBef>
              <a:spcAft>
                <a:spcPts val="1200"/>
              </a:spcAft>
              <a:buSzPts val="1500"/>
              <a:buFont typeface="Noto Sans Symbols"/>
              <a:buChar char="▪"/>
            </a:pPr>
            <a:r>
              <a:rPr lang="en-US" dirty="0">
                <a:solidFill>
                  <a:srgbClr val="00274C"/>
                </a:solidFill>
                <a:latin typeface="Verdana"/>
                <a:ea typeface="Verdana"/>
                <a:cs typeface="Verdana"/>
                <a:sym typeface="Verdana"/>
              </a:rPr>
              <a:t>The Interactive Process will determine what is reasonable and what is likely to be the most effective accommodation.</a:t>
            </a:r>
            <a:endParaRPr dirty="0">
              <a:latin typeface="Verdana"/>
              <a:ea typeface="Verdana"/>
              <a:cs typeface="Verdana"/>
              <a:sym typeface="Verdana"/>
            </a:endParaRPr>
          </a:p>
          <a:p>
            <a:pPr marL="800100" lvl="1" indent="-342900" algn="l" rtl="0">
              <a:lnSpc>
                <a:spcPct val="150000"/>
              </a:lnSpc>
              <a:spcBef>
                <a:spcPts val="0"/>
              </a:spcBef>
              <a:spcAft>
                <a:spcPts val="1200"/>
              </a:spcAft>
              <a:buSzPts val="1500"/>
              <a:buFont typeface="Noto Sans Symbols"/>
              <a:buChar char="▪"/>
            </a:pPr>
            <a:r>
              <a:rPr lang="en-US" dirty="0">
                <a:solidFill>
                  <a:srgbClr val="00274C"/>
                </a:solidFill>
                <a:latin typeface="Verdana"/>
                <a:ea typeface="Verdana"/>
                <a:cs typeface="Verdana"/>
                <a:sym typeface="Verdana"/>
              </a:rPr>
              <a:t>Must consider if an accommodation will be a fundamental alteration to the job.</a:t>
            </a:r>
            <a:endParaRPr dirty="0">
              <a:latin typeface="Verdana"/>
              <a:ea typeface="Verdana"/>
              <a:cs typeface="Verdana"/>
              <a:sym typeface="Verdana"/>
            </a:endParaRPr>
          </a:p>
          <a:p>
            <a:pPr marL="800100" lvl="1" indent="-342900" algn="l" rtl="0">
              <a:lnSpc>
                <a:spcPct val="150000"/>
              </a:lnSpc>
              <a:spcBef>
                <a:spcPts val="0"/>
              </a:spcBef>
              <a:spcAft>
                <a:spcPts val="1200"/>
              </a:spcAft>
              <a:buSzPts val="1500"/>
              <a:buFont typeface="Noto Sans Symbols"/>
              <a:buChar char="▪"/>
            </a:pPr>
            <a:r>
              <a:rPr lang="en-US" dirty="0">
                <a:solidFill>
                  <a:srgbClr val="00274C"/>
                </a:solidFill>
                <a:latin typeface="Verdana"/>
                <a:ea typeface="Verdana"/>
                <a:cs typeface="Verdana"/>
                <a:sym typeface="Verdana"/>
              </a:rPr>
              <a:t>May need to consider if a request creates a direct threat to health and/or safety or creates an undue hardship.</a:t>
            </a:r>
            <a:endParaRPr dirty="0">
              <a:solidFill>
                <a:srgbClr val="00274C"/>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0"/>
          <p:cNvSpPr txBox="1">
            <a:spLocks noGrp="1"/>
          </p:cNvSpPr>
          <p:nvPr>
            <p:ph type="title"/>
          </p:nvPr>
        </p:nvSpPr>
        <p:spPr>
          <a:xfrm>
            <a:off x="190335" y="243827"/>
            <a:ext cx="990840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sz="4000" dirty="0"/>
              <a:t>How do I request accommodations?</a:t>
            </a:r>
            <a:endParaRPr sz="4000" dirty="0"/>
          </a:p>
        </p:txBody>
      </p:sp>
      <p:pic>
        <p:nvPicPr>
          <p:cNvPr id="340" name="Google Shape;340;p10" descr="Wood human figure with a question box"/>
          <p:cNvPicPr preferRelativeResize="0"/>
          <p:nvPr/>
        </p:nvPicPr>
        <p:blipFill rotWithShape="1">
          <a:blip r:embed="rId3">
            <a:alphaModFix/>
          </a:blip>
          <a:srcRect l="5774" t="7255" r="37364"/>
          <a:stretch/>
        </p:blipFill>
        <p:spPr>
          <a:xfrm>
            <a:off x="0" y="1704135"/>
            <a:ext cx="4289612" cy="5146854"/>
          </a:xfrm>
          <a:prstGeom prst="rect">
            <a:avLst/>
          </a:prstGeom>
          <a:noFill/>
          <a:ln>
            <a:noFill/>
          </a:ln>
        </p:spPr>
      </p:pic>
      <p:sp>
        <p:nvSpPr>
          <p:cNvPr id="341" name="Google Shape;341;p10"/>
          <p:cNvSpPr txBox="1">
            <a:spLocks noGrp="1"/>
          </p:cNvSpPr>
          <p:nvPr>
            <p:ph type="body" idx="1"/>
          </p:nvPr>
        </p:nvSpPr>
        <p:spPr>
          <a:xfrm>
            <a:off x="4289611" y="1690688"/>
            <a:ext cx="7463117" cy="5078412"/>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1800"/>
              </a:spcBef>
              <a:spcAft>
                <a:spcPts val="0"/>
              </a:spcAft>
              <a:buClr>
                <a:schemeClr val="dk1"/>
              </a:buClr>
              <a:buSzPct val="100000"/>
              <a:buFont typeface="Noto Sans Symbols"/>
              <a:buChar char="▪"/>
            </a:pPr>
            <a:r>
              <a:rPr lang="en-US" dirty="0"/>
              <a:t>Requests do not require magic words and do not need to be submitted in writing.</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Accommodation requests should put the employer on notice of the need for assistance.</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Can speak directly to your supervisor, unit HR representative, or contact DEO.</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4"/>
          <p:cNvSpPr txBox="1">
            <a:spLocks noGrp="1"/>
          </p:cNvSpPr>
          <p:nvPr>
            <p:ph type="title"/>
          </p:nvPr>
        </p:nvSpPr>
        <p:spPr>
          <a:xfrm>
            <a:off x="137159" y="233045"/>
            <a:ext cx="1165250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3600" dirty="0"/>
              <a:t>Can a supervisor change an accommodation?</a:t>
            </a:r>
            <a:endParaRPr sz="3600" dirty="0"/>
          </a:p>
        </p:txBody>
      </p:sp>
      <p:sp>
        <p:nvSpPr>
          <p:cNvPr id="347" name="Google Shape;347;p54"/>
          <p:cNvSpPr txBox="1">
            <a:spLocks noGrp="1"/>
          </p:cNvSpPr>
          <p:nvPr>
            <p:ph type="body" idx="1"/>
          </p:nvPr>
        </p:nvSpPr>
        <p:spPr>
          <a:xfrm>
            <a:off x="137160" y="1652530"/>
            <a:ext cx="11652504" cy="5083549"/>
          </a:xfrm>
          <a:prstGeom prst="rect">
            <a:avLst/>
          </a:prstGeom>
          <a:noFill/>
          <a:ln>
            <a:noFill/>
          </a:ln>
        </p:spPr>
        <p:txBody>
          <a:bodyPr spcFirstLastPara="1" wrap="square" lIns="91425" tIns="45700" rIns="91425" bIns="45700" anchor="t" anchorCtr="0">
            <a:normAutofit fontScale="92500" lnSpcReduction="20000"/>
          </a:bodyPr>
          <a:lstStyle/>
          <a:p>
            <a:pPr marL="457200" lvl="0" indent="-406400" algn="l" rtl="0">
              <a:lnSpc>
                <a:spcPct val="170000"/>
              </a:lnSpc>
              <a:spcBef>
                <a:spcPts val="1800"/>
              </a:spcBef>
              <a:spcAft>
                <a:spcPts val="0"/>
              </a:spcAft>
              <a:buSzPct val="129032"/>
              <a:buChar char="▪"/>
            </a:pPr>
            <a:r>
              <a:rPr lang="en-US" dirty="0"/>
              <a:t>Yes, but…</a:t>
            </a:r>
            <a:endParaRPr dirty="0"/>
          </a:p>
          <a:p>
            <a:pPr marL="914400" lvl="1" indent="-381000" algn="l" rtl="0">
              <a:lnSpc>
                <a:spcPct val="170000"/>
              </a:lnSpc>
              <a:spcBef>
                <a:spcPts val="1800"/>
              </a:spcBef>
              <a:spcAft>
                <a:spcPts val="0"/>
              </a:spcAft>
              <a:buSzPct val="129032"/>
              <a:buChar char="▪"/>
            </a:pPr>
            <a:r>
              <a:rPr lang="en-US" dirty="0"/>
              <a:t>The employee should be consulted to ensure they are still receiving needed support.</a:t>
            </a:r>
            <a:endParaRPr dirty="0"/>
          </a:p>
          <a:p>
            <a:pPr marL="457200" lvl="0" indent="-406400" algn="l" rtl="0">
              <a:lnSpc>
                <a:spcPct val="170000"/>
              </a:lnSpc>
              <a:spcBef>
                <a:spcPts val="1800"/>
              </a:spcBef>
              <a:spcAft>
                <a:spcPts val="0"/>
              </a:spcAft>
              <a:buSzPct val="129032"/>
              <a:buChar char="▪"/>
            </a:pPr>
            <a:r>
              <a:rPr lang="en-US" dirty="0"/>
              <a:t>Accommodations can be amended for many reasons:</a:t>
            </a:r>
            <a:endParaRPr dirty="0"/>
          </a:p>
          <a:p>
            <a:pPr marL="914400" lvl="1" indent="-381000" algn="l" rtl="0">
              <a:lnSpc>
                <a:spcPct val="170000"/>
              </a:lnSpc>
              <a:spcBef>
                <a:spcPts val="1800"/>
              </a:spcBef>
              <a:spcAft>
                <a:spcPts val="0"/>
              </a:spcAft>
              <a:buSzPct val="129032"/>
              <a:buChar char="▪"/>
            </a:pPr>
            <a:r>
              <a:rPr lang="en-US" dirty="0"/>
              <a:t>Unit needs have changed (staffing turnover, change in schedule, change in workload).</a:t>
            </a:r>
            <a:endParaRPr dirty="0"/>
          </a:p>
          <a:p>
            <a:pPr marL="914400" lvl="1" indent="-381000" algn="l" rtl="0">
              <a:lnSpc>
                <a:spcPct val="170000"/>
              </a:lnSpc>
              <a:spcBef>
                <a:spcPts val="1800"/>
              </a:spcBef>
              <a:spcAft>
                <a:spcPts val="0"/>
              </a:spcAft>
              <a:buSzPct val="129032"/>
              <a:buChar char="▪"/>
            </a:pPr>
            <a:r>
              <a:rPr lang="en-US" dirty="0"/>
              <a:t>Employee needs have changed (medically or functionally).</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28"/>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sz="3600" b="0" cap="none" dirty="0">
                <a:solidFill>
                  <a:srgbClr val="FFCB05"/>
                </a:solidFill>
                <a:latin typeface="Verdana"/>
                <a:ea typeface="Verdana"/>
                <a:cs typeface="Verdana"/>
                <a:sym typeface="Verdana"/>
              </a:rPr>
              <a:t>What happens to an accommodation if an employee transfers to a new unit?</a:t>
            </a:r>
            <a:endParaRPr sz="3600" b="0" cap="none" dirty="0">
              <a:solidFill>
                <a:srgbClr val="FFCB05"/>
              </a:solidFill>
              <a:latin typeface="Verdana"/>
              <a:ea typeface="Verdana"/>
              <a:cs typeface="Verdana"/>
              <a:sym typeface="Verdana"/>
            </a:endParaRPr>
          </a:p>
        </p:txBody>
      </p:sp>
      <p:sp>
        <p:nvSpPr>
          <p:cNvPr id="354" name="Google Shape;354;p128"/>
          <p:cNvSpPr txBox="1">
            <a:spLocks noGrp="1"/>
          </p:cNvSpPr>
          <p:nvPr>
            <p:ph type="body" idx="1"/>
          </p:nvPr>
        </p:nvSpPr>
        <p:spPr>
          <a:xfrm>
            <a:off x="0" y="1801906"/>
            <a:ext cx="11069320" cy="5056094"/>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600"/>
              </a:spcBef>
              <a:spcAft>
                <a:spcPts val="0"/>
              </a:spcAft>
              <a:buSzPts val="2400"/>
              <a:buFont typeface="Noto Sans Symbols"/>
              <a:buChar char="▪"/>
            </a:pPr>
            <a:r>
              <a:rPr lang="en-US" sz="2600" dirty="0">
                <a:solidFill>
                  <a:srgbClr val="00274C"/>
                </a:solidFill>
                <a:latin typeface="Verdana"/>
                <a:ea typeface="Verdana"/>
                <a:cs typeface="Verdana"/>
                <a:sym typeface="Verdana"/>
              </a:rPr>
              <a:t>In most cases, an accommodation can transfer, too.</a:t>
            </a:r>
            <a:endParaRPr sz="2600" dirty="0">
              <a:latin typeface="Verdana"/>
              <a:ea typeface="Verdana"/>
              <a:cs typeface="Verdana"/>
              <a:sym typeface="Verdana"/>
            </a:endParaRPr>
          </a:p>
          <a:p>
            <a:pPr marL="342900" lvl="0" indent="-342900" algn="l" rtl="0">
              <a:lnSpc>
                <a:spcPct val="150000"/>
              </a:lnSpc>
              <a:spcBef>
                <a:spcPts val="600"/>
              </a:spcBef>
              <a:spcAft>
                <a:spcPts val="0"/>
              </a:spcAft>
              <a:buSzPts val="2400"/>
              <a:buFont typeface="Noto Sans Symbols"/>
              <a:buChar char="▪"/>
            </a:pPr>
            <a:r>
              <a:rPr lang="en-US" sz="2600" dirty="0">
                <a:solidFill>
                  <a:srgbClr val="00274C"/>
                </a:solidFill>
                <a:latin typeface="Verdana"/>
                <a:ea typeface="Verdana"/>
                <a:cs typeface="Verdana"/>
                <a:sym typeface="Verdana"/>
              </a:rPr>
              <a:t>It is the employee’s responsibility to inform the new supervisor of the current accommodation.</a:t>
            </a:r>
            <a:endParaRPr sz="2600" dirty="0">
              <a:latin typeface="Verdana"/>
              <a:ea typeface="Verdana"/>
              <a:cs typeface="Verdana"/>
              <a:sym typeface="Verdana"/>
            </a:endParaRPr>
          </a:p>
          <a:p>
            <a:pPr marL="800100" lvl="1" indent="-342900" algn="l" rtl="0">
              <a:lnSpc>
                <a:spcPct val="150000"/>
              </a:lnSpc>
              <a:spcBef>
                <a:spcPts val="600"/>
              </a:spcBef>
              <a:spcAft>
                <a:spcPts val="0"/>
              </a:spcAft>
              <a:buSzPts val="1500"/>
              <a:buFont typeface="Noto Sans Symbols"/>
              <a:buChar char="▪"/>
            </a:pPr>
            <a:r>
              <a:rPr lang="en-US" dirty="0">
                <a:solidFill>
                  <a:srgbClr val="00274C"/>
                </a:solidFill>
                <a:latin typeface="Verdana"/>
                <a:ea typeface="Verdana"/>
                <a:cs typeface="Verdana"/>
                <a:sym typeface="Verdana"/>
              </a:rPr>
              <a:t>And if the employee gets a new supervisor within the same unit.</a:t>
            </a:r>
            <a:endParaRPr dirty="0">
              <a:latin typeface="Verdana"/>
              <a:ea typeface="Verdana"/>
              <a:cs typeface="Verdana"/>
              <a:sym typeface="Verdana"/>
            </a:endParaRPr>
          </a:p>
          <a:p>
            <a:pPr marL="342900" lvl="0" indent="-342900" algn="l" rtl="0">
              <a:lnSpc>
                <a:spcPct val="150000"/>
              </a:lnSpc>
              <a:spcBef>
                <a:spcPts val="600"/>
              </a:spcBef>
              <a:spcAft>
                <a:spcPts val="0"/>
              </a:spcAft>
              <a:buSzPts val="2400"/>
              <a:buFont typeface="Noto Sans Symbols"/>
              <a:buChar char="▪"/>
            </a:pPr>
            <a:r>
              <a:rPr lang="en-US" sz="2600" dirty="0">
                <a:solidFill>
                  <a:srgbClr val="00274C"/>
                </a:solidFill>
                <a:latin typeface="Verdana"/>
                <a:ea typeface="Verdana"/>
                <a:cs typeface="Verdana"/>
                <a:sym typeface="Verdana"/>
              </a:rPr>
              <a:t>May need to re-engage in the Interactive Process.</a:t>
            </a:r>
            <a:endParaRPr sz="2600" dirty="0">
              <a:latin typeface="Verdana"/>
              <a:ea typeface="Verdana"/>
              <a:cs typeface="Verdana"/>
              <a:sym typeface="Verdana"/>
            </a:endParaRPr>
          </a:p>
          <a:p>
            <a:pPr marL="342900" lvl="0" indent="-342900" algn="l" rtl="0">
              <a:lnSpc>
                <a:spcPct val="150000"/>
              </a:lnSpc>
              <a:spcBef>
                <a:spcPts val="600"/>
              </a:spcBef>
              <a:spcAft>
                <a:spcPts val="0"/>
              </a:spcAft>
              <a:buSzPts val="2400"/>
              <a:buFont typeface="Noto Sans Symbols"/>
              <a:buChar char="▪"/>
            </a:pPr>
            <a:r>
              <a:rPr lang="en-US" sz="2600" dirty="0">
                <a:solidFill>
                  <a:srgbClr val="00274C"/>
                </a:solidFill>
                <a:latin typeface="Verdana"/>
                <a:ea typeface="Verdana"/>
                <a:cs typeface="Verdana"/>
                <a:sym typeface="Verdana"/>
              </a:rPr>
              <a:t>Accommodations may need to be amended</a:t>
            </a:r>
            <a:r>
              <a:rPr lang="en-US" sz="2600" dirty="0">
                <a:solidFill>
                  <a:srgbClr val="00274C"/>
                </a:solidFill>
              </a:rPr>
              <a:t>.</a:t>
            </a:r>
            <a:endParaRPr sz="2600" dirty="0">
              <a:solidFill>
                <a:srgbClr val="00274C"/>
              </a:solidFill>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5"/>
          <p:cNvSpPr txBox="1">
            <a:spLocks noGrp="1"/>
          </p:cNvSpPr>
          <p:nvPr>
            <p:ph type="title"/>
          </p:nvPr>
        </p:nvSpPr>
        <p:spPr>
          <a:xfrm>
            <a:off x="137160" y="233045"/>
            <a:ext cx="1190415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3600" dirty="0"/>
              <a:t>What accommodation information can be shared by supervisors?</a:t>
            </a:r>
            <a:endParaRPr sz="3600" dirty="0"/>
          </a:p>
        </p:txBody>
      </p:sp>
      <p:sp>
        <p:nvSpPr>
          <p:cNvPr id="367" name="Google Shape;367;p55"/>
          <p:cNvSpPr txBox="1">
            <a:spLocks noGrp="1"/>
          </p:cNvSpPr>
          <p:nvPr>
            <p:ph type="body" idx="1"/>
          </p:nvPr>
        </p:nvSpPr>
        <p:spPr>
          <a:xfrm>
            <a:off x="137160" y="1731328"/>
            <a:ext cx="11069320" cy="4893627"/>
          </a:xfrm>
          <a:prstGeom prst="rect">
            <a:avLst/>
          </a:prstGeom>
          <a:noFill/>
          <a:ln>
            <a:noFill/>
          </a:ln>
        </p:spPr>
        <p:txBody>
          <a:bodyPr spcFirstLastPara="1" wrap="square" lIns="91425" tIns="45700" rIns="91425" bIns="45700" anchor="t" anchorCtr="0">
            <a:normAutofit fontScale="70000" lnSpcReduction="20000"/>
          </a:bodyPr>
          <a:lstStyle/>
          <a:p>
            <a:pPr marL="457200" lvl="0" indent="-406400" algn="l" rtl="0">
              <a:lnSpc>
                <a:spcPct val="160000"/>
              </a:lnSpc>
              <a:spcBef>
                <a:spcPts val="1800"/>
              </a:spcBef>
              <a:spcAft>
                <a:spcPts val="0"/>
              </a:spcAft>
              <a:buSzPct val="142857"/>
              <a:buChar char="▪"/>
            </a:pPr>
            <a:r>
              <a:rPr lang="en-US" dirty="0"/>
              <a:t>Accommodation information should be shared on a need-to-know basis only.</a:t>
            </a:r>
            <a:endParaRPr dirty="0"/>
          </a:p>
          <a:p>
            <a:pPr marL="914400" lvl="1" indent="-381000" algn="l" rtl="0">
              <a:lnSpc>
                <a:spcPct val="160000"/>
              </a:lnSpc>
              <a:spcBef>
                <a:spcPts val="1800"/>
              </a:spcBef>
              <a:spcAft>
                <a:spcPts val="0"/>
              </a:spcAft>
              <a:buSzPct val="142854"/>
              <a:buChar char="▪"/>
            </a:pPr>
            <a:r>
              <a:rPr lang="en-US" dirty="0"/>
              <a:t>Other supervisors the employee reports to.</a:t>
            </a:r>
            <a:endParaRPr dirty="0"/>
          </a:p>
          <a:p>
            <a:pPr marL="914400" lvl="1" indent="-381000" algn="l" rtl="0">
              <a:lnSpc>
                <a:spcPct val="160000"/>
              </a:lnSpc>
              <a:spcBef>
                <a:spcPts val="1800"/>
              </a:spcBef>
              <a:spcAft>
                <a:spcPts val="0"/>
              </a:spcAft>
              <a:buSzPct val="142854"/>
              <a:buChar char="▪"/>
            </a:pPr>
            <a:r>
              <a:rPr lang="en-US" dirty="0"/>
              <a:t>Someone who handles scheduling.</a:t>
            </a:r>
            <a:endParaRPr dirty="0"/>
          </a:p>
          <a:p>
            <a:pPr marL="914400" lvl="1" indent="-381000" algn="l" rtl="0">
              <a:lnSpc>
                <a:spcPct val="160000"/>
              </a:lnSpc>
              <a:spcBef>
                <a:spcPts val="1800"/>
              </a:spcBef>
              <a:spcAft>
                <a:spcPts val="0"/>
              </a:spcAft>
              <a:buSzPct val="142854"/>
              <a:buChar char="▪"/>
            </a:pPr>
            <a:r>
              <a:rPr lang="en-US" dirty="0"/>
              <a:t>Someone who handles purchasing of items or equipment.</a:t>
            </a:r>
            <a:endParaRPr dirty="0"/>
          </a:p>
          <a:p>
            <a:pPr marL="457200" lvl="0" indent="-406400" algn="l" rtl="0">
              <a:lnSpc>
                <a:spcPct val="160000"/>
              </a:lnSpc>
              <a:spcBef>
                <a:spcPts val="1800"/>
              </a:spcBef>
              <a:spcAft>
                <a:spcPts val="0"/>
              </a:spcAft>
              <a:buSzPct val="142857"/>
              <a:buChar char="▪"/>
            </a:pPr>
            <a:r>
              <a:rPr lang="en-US" dirty="0"/>
              <a:t>Supervisors and managers can share work-related restrictions.</a:t>
            </a:r>
            <a:endParaRPr dirty="0"/>
          </a:p>
          <a:p>
            <a:pPr marL="914400" lvl="1" indent="-381000" algn="l" rtl="0">
              <a:lnSpc>
                <a:spcPct val="160000"/>
              </a:lnSpc>
              <a:spcBef>
                <a:spcPts val="1800"/>
              </a:spcBef>
              <a:spcAft>
                <a:spcPts val="0"/>
              </a:spcAft>
              <a:buSzPct val="142854"/>
              <a:buChar char="▪"/>
            </a:pPr>
            <a:r>
              <a:rPr lang="en-US" dirty="0"/>
              <a:t>Lifting/carrying restrictions, sitting or standing time restrictions, etc.</a:t>
            </a:r>
            <a:endParaRPr dirty="0"/>
          </a:p>
          <a:p>
            <a:pPr marL="457200" lvl="0" indent="-406400" algn="l" rtl="0">
              <a:lnSpc>
                <a:spcPct val="160000"/>
              </a:lnSpc>
              <a:spcBef>
                <a:spcPts val="1800"/>
              </a:spcBef>
              <a:spcAft>
                <a:spcPts val="0"/>
              </a:spcAft>
              <a:buSzPct val="142857"/>
              <a:buChar char="▪"/>
            </a:pPr>
            <a:r>
              <a:rPr lang="en-US" b="1" dirty="0"/>
              <a:t>Sharing that an employee has an accommodation is also sharing that employee’s private disability information.</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6"/>
          <p:cNvSpPr txBox="1">
            <a:spLocks noGrp="1"/>
          </p:cNvSpPr>
          <p:nvPr>
            <p:ph type="title"/>
          </p:nvPr>
        </p:nvSpPr>
        <p:spPr>
          <a:xfrm>
            <a:off x="137160" y="233045"/>
            <a:ext cx="1163702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sz="3600" dirty="0"/>
              <a:t>How can I respond to coworkers asking about my accommodations?</a:t>
            </a:r>
            <a:endParaRPr sz="3600" dirty="0"/>
          </a:p>
        </p:txBody>
      </p:sp>
      <p:sp>
        <p:nvSpPr>
          <p:cNvPr id="374" name="Google Shape;374;p56"/>
          <p:cNvSpPr txBox="1">
            <a:spLocks noGrp="1"/>
          </p:cNvSpPr>
          <p:nvPr>
            <p:ph type="body" idx="1"/>
          </p:nvPr>
        </p:nvSpPr>
        <p:spPr>
          <a:xfrm>
            <a:off x="137160" y="1842452"/>
            <a:ext cx="11069320" cy="4893627"/>
          </a:xfrm>
          <a:prstGeom prst="rect">
            <a:avLst/>
          </a:prstGeom>
          <a:noFill/>
          <a:ln>
            <a:noFill/>
          </a:ln>
        </p:spPr>
        <p:txBody>
          <a:bodyPr spcFirstLastPara="1" wrap="square" lIns="91425" tIns="45700" rIns="91425" bIns="45700" anchor="t" anchorCtr="0">
            <a:normAutofit fontScale="70000" lnSpcReduction="20000"/>
          </a:bodyPr>
          <a:lstStyle/>
          <a:p>
            <a:pPr marL="457200" lvl="0" indent="-406400" algn="l" rtl="0">
              <a:lnSpc>
                <a:spcPct val="170000"/>
              </a:lnSpc>
              <a:spcBef>
                <a:spcPts val="0"/>
              </a:spcBef>
              <a:spcAft>
                <a:spcPts val="1200"/>
              </a:spcAft>
              <a:buSzPct val="108108"/>
              <a:buChar char="▪"/>
            </a:pPr>
            <a:r>
              <a:rPr lang="en-US" dirty="0"/>
              <a:t>Your medical information should be kept private, however, you can share whatever information with your coworkers you feel comfortable sharing.</a:t>
            </a:r>
            <a:endParaRPr dirty="0"/>
          </a:p>
          <a:p>
            <a:pPr marL="457200" lvl="0" indent="-406400" algn="l" rtl="0">
              <a:lnSpc>
                <a:spcPct val="170000"/>
              </a:lnSpc>
              <a:spcBef>
                <a:spcPts val="0"/>
              </a:spcBef>
              <a:spcAft>
                <a:spcPts val="1200"/>
              </a:spcAft>
              <a:buSzPct val="108108"/>
              <a:buChar char="▪"/>
            </a:pPr>
            <a:r>
              <a:rPr lang="en-US" dirty="0"/>
              <a:t>You do not need to tell your coworkers about your accommodation, unless they have a need to know.</a:t>
            </a:r>
            <a:endParaRPr dirty="0"/>
          </a:p>
          <a:p>
            <a:pPr marL="914400" lvl="1" indent="-406400" algn="l" rtl="0">
              <a:lnSpc>
                <a:spcPct val="170000"/>
              </a:lnSpc>
              <a:spcBef>
                <a:spcPts val="0"/>
              </a:spcBef>
              <a:spcAft>
                <a:spcPts val="1200"/>
              </a:spcAft>
              <a:buSzPct val="108108"/>
              <a:buChar char="▪"/>
            </a:pPr>
            <a:r>
              <a:rPr lang="en-US" dirty="0"/>
              <a:t>They may need to know about job-related restrictions, for example: a lifting restriction of 10 pounds may mean you cannot assist someone with carrying heavy objects.</a:t>
            </a:r>
            <a:endParaRPr dirty="0"/>
          </a:p>
          <a:p>
            <a:pPr marL="457200" lvl="0" indent="-406400" algn="l" rtl="0">
              <a:lnSpc>
                <a:spcPct val="170000"/>
              </a:lnSpc>
              <a:spcBef>
                <a:spcPts val="0"/>
              </a:spcBef>
              <a:spcAft>
                <a:spcPts val="1200"/>
              </a:spcAft>
              <a:buSzPct val="108108"/>
              <a:buChar char="▪"/>
            </a:pPr>
            <a:r>
              <a:rPr lang="en-US" dirty="0"/>
              <a:t>Redirect coworker questions to your supervisor and/or HR manager.</a:t>
            </a:r>
            <a:endParaRPr dirty="0"/>
          </a:p>
          <a:p>
            <a:pPr marL="457200" lvl="0" indent="-406400" algn="l" rtl="0">
              <a:lnSpc>
                <a:spcPct val="170000"/>
              </a:lnSpc>
              <a:spcBef>
                <a:spcPts val="0"/>
              </a:spcBef>
              <a:spcAft>
                <a:spcPts val="1200"/>
              </a:spcAft>
              <a:buSzPct val="108108"/>
              <a:buChar char="▪"/>
            </a:pPr>
            <a:r>
              <a:rPr lang="en-US" dirty="0"/>
              <a:t>If you feel you are being discriminated against, harassed, or retaliated against, you can </a:t>
            </a:r>
            <a:r>
              <a:rPr lang="en-US" u="sng" dirty="0">
                <a:solidFill>
                  <a:srgbClr val="00274C"/>
                </a:solidFill>
                <a:hlinkClick r:id="rId3">
                  <a:extLst>
                    <a:ext uri="{A12FA001-AC4F-418D-AE19-62706E023703}">
                      <ahyp:hlinkClr xmlns:ahyp="http://schemas.microsoft.com/office/drawing/2018/hyperlinkcolor" val="tx"/>
                    </a:ext>
                  </a:extLst>
                </a:hlinkClick>
              </a:rPr>
              <a:t>contact an Equity Specialist </a:t>
            </a:r>
            <a:r>
              <a:rPr lang="en-US" dirty="0"/>
              <a:t>to discuss your concerns.</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8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Verdana"/>
              <a:buNone/>
            </a:pPr>
            <a:r>
              <a:rPr lang="en-US" dirty="0"/>
              <a:t>Wrap Up</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2"/>
          <p:cNvSpPr txBox="1">
            <a:spLocks noGrp="1"/>
          </p:cNvSpPr>
          <p:nvPr>
            <p:ph type="title"/>
          </p:nvPr>
        </p:nvSpPr>
        <p:spPr>
          <a:xfrm>
            <a:off x="135595" y="196959"/>
            <a:ext cx="984923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1800"/>
              <a:buNone/>
            </a:pPr>
            <a:r>
              <a:rPr lang="en-US" dirty="0"/>
              <a:t>Key Takeaways</a:t>
            </a:r>
            <a:endParaRPr dirty="0"/>
          </a:p>
        </p:txBody>
      </p:sp>
      <p:sp>
        <p:nvSpPr>
          <p:cNvPr id="385" name="Google Shape;385;p12"/>
          <p:cNvSpPr txBox="1">
            <a:spLocks noGrp="1"/>
          </p:cNvSpPr>
          <p:nvPr>
            <p:ph type="body" idx="1"/>
          </p:nvPr>
        </p:nvSpPr>
        <p:spPr>
          <a:xfrm>
            <a:off x="135595" y="1681163"/>
            <a:ext cx="5466419" cy="8239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p>
            <a:pPr marL="457200" lvl="0" indent="-228600" algn="l" rtl="0">
              <a:lnSpc>
                <a:spcPct val="100000"/>
              </a:lnSpc>
              <a:spcBef>
                <a:spcPts val="1800"/>
              </a:spcBef>
              <a:spcAft>
                <a:spcPts val="0"/>
              </a:spcAft>
              <a:buClr>
                <a:schemeClr val="dk1"/>
              </a:buClr>
              <a:buSzPts val="2400"/>
              <a:buNone/>
            </a:pPr>
            <a:r>
              <a:rPr lang="en-US" dirty="0"/>
              <a:t>Dos</a:t>
            </a:r>
            <a:endParaRPr dirty="0"/>
          </a:p>
        </p:txBody>
      </p:sp>
      <p:sp>
        <p:nvSpPr>
          <p:cNvPr id="386" name="Google Shape;386;p12"/>
          <p:cNvSpPr txBox="1">
            <a:spLocks noGrp="1"/>
          </p:cNvSpPr>
          <p:nvPr>
            <p:ph type="body" idx="2"/>
          </p:nvPr>
        </p:nvSpPr>
        <p:spPr>
          <a:xfrm>
            <a:off x="135594" y="2505075"/>
            <a:ext cx="5466420" cy="4155966"/>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457200" lvl="0" indent="-406400" algn="l" rtl="0">
              <a:lnSpc>
                <a:spcPct val="150000"/>
              </a:lnSpc>
              <a:spcBef>
                <a:spcPts val="1800"/>
              </a:spcBef>
              <a:spcAft>
                <a:spcPts val="0"/>
              </a:spcAft>
              <a:buClr>
                <a:schemeClr val="dk1"/>
              </a:buClr>
              <a:buSzPts val="2800"/>
              <a:buFont typeface="Noto Sans Symbols"/>
              <a:buChar char="▪"/>
            </a:pPr>
            <a:r>
              <a:rPr lang="en-US" dirty="0"/>
              <a:t>Ask for help when you need it.</a:t>
            </a:r>
            <a:endParaRPr dirty="0"/>
          </a:p>
          <a:p>
            <a:pPr marL="457200" lvl="0" indent="-406400" algn="l" rtl="0">
              <a:lnSpc>
                <a:spcPct val="150000"/>
              </a:lnSpc>
              <a:spcBef>
                <a:spcPts val="1800"/>
              </a:spcBef>
              <a:spcAft>
                <a:spcPts val="0"/>
              </a:spcAft>
              <a:buClr>
                <a:schemeClr val="dk1"/>
              </a:buClr>
              <a:buSzPts val="2800"/>
              <a:buFont typeface="Noto Sans Symbols"/>
              <a:buChar char="▪"/>
            </a:pPr>
            <a:r>
              <a:rPr lang="en-US" dirty="0"/>
              <a:t>Engage in the process and be open to suggestions and feedback.</a:t>
            </a:r>
            <a:endParaRPr dirty="0"/>
          </a:p>
        </p:txBody>
      </p:sp>
      <p:sp>
        <p:nvSpPr>
          <p:cNvPr id="387" name="Google Shape;387;p12"/>
          <p:cNvSpPr txBox="1">
            <a:spLocks noGrp="1"/>
          </p:cNvSpPr>
          <p:nvPr>
            <p:ph type="body" idx="3"/>
          </p:nvPr>
        </p:nvSpPr>
        <p:spPr>
          <a:xfrm>
            <a:off x="5736569" y="1681163"/>
            <a:ext cx="5466420" cy="82391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p>
            <a:pPr marL="457200" lvl="0" indent="-228600" algn="l" rtl="0">
              <a:lnSpc>
                <a:spcPct val="100000"/>
              </a:lnSpc>
              <a:spcBef>
                <a:spcPts val="1800"/>
              </a:spcBef>
              <a:spcAft>
                <a:spcPts val="0"/>
              </a:spcAft>
              <a:buClr>
                <a:schemeClr val="dk1"/>
              </a:buClr>
              <a:buSzPts val="2400"/>
              <a:buNone/>
            </a:pPr>
            <a:r>
              <a:rPr lang="en-US" dirty="0"/>
              <a:t>Don’ts</a:t>
            </a:r>
            <a:endParaRPr dirty="0"/>
          </a:p>
        </p:txBody>
      </p:sp>
      <p:sp>
        <p:nvSpPr>
          <p:cNvPr id="388" name="Google Shape;388;p12"/>
          <p:cNvSpPr txBox="1">
            <a:spLocks noGrp="1"/>
          </p:cNvSpPr>
          <p:nvPr>
            <p:ph type="body" idx="4"/>
          </p:nvPr>
        </p:nvSpPr>
        <p:spPr>
          <a:xfrm>
            <a:off x="5736569" y="2505075"/>
            <a:ext cx="5466420" cy="415596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457200" lvl="0" indent="-406400" algn="l" rtl="0">
              <a:lnSpc>
                <a:spcPct val="150000"/>
              </a:lnSpc>
              <a:spcBef>
                <a:spcPts val="1800"/>
              </a:spcBef>
              <a:spcAft>
                <a:spcPts val="0"/>
              </a:spcAft>
              <a:buClr>
                <a:schemeClr val="dk1"/>
              </a:buClr>
              <a:buSzPts val="2800"/>
              <a:buFont typeface="Noto Sans Symbols"/>
              <a:buChar char="▪"/>
            </a:pPr>
            <a:r>
              <a:rPr lang="en-US" dirty="0"/>
              <a:t>Be afraid to speak up about needing help.</a:t>
            </a:r>
            <a:endParaRPr dirty="0"/>
          </a:p>
          <a:p>
            <a:pPr marL="457200" lvl="0" indent="-406400" algn="l" rtl="0">
              <a:lnSpc>
                <a:spcPct val="150000"/>
              </a:lnSpc>
              <a:spcBef>
                <a:spcPts val="1800"/>
              </a:spcBef>
              <a:spcAft>
                <a:spcPts val="0"/>
              </a:spcAft>
              <a:buClr>
                <a:schemeClr val="dk1"/>
              </a:buClr>
              <a:buSzPts val="2800"/>
              <a:buFont typeface="Noto Sans Symbols"/>
              <a:buChar char="▪"/>
            </a:pPr>
            <a:r>
              <a:rPr lang="en-US" dirty="0"/>
              <a:t>Worry about not knowing what you need – we are here to assist you through the process!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8"/>
          <p:cNvSpPr txBox="1">
            <a:spLocks noGrp="1"/>
          </p:cNvSpPr>
          <p:nvPr>
            <p:ph type="title"/>
          </p:nvPr>
        </p:nvSpPr>
        <p:spPr>
          <a:xfrm>
            <a:off x="126124" y="291553"/>
            <a:ext cx="991125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Disability Definition</a:t>
            </a:r>
            <a:endParaRPr dirty="0"/>
          </a:p>
        </p:txBody>
      </p:sp>
      <p:sp>
        <p:nvSpPr>
          <p:cNvPr id="80" name="Google Shape;80;p8"/>
          <p:cNvSpPr txBox="1">
            <a:spLocks noGrp="1"/>
          </p:cNvSpPr>
          <p:nvPr>
            <p:ph type="body" idx="1"/>
          </p:nvPr>
        </p:nvSpPr>
        <p:spPr>
          <a:xfrm>
            <a:off x="126124" y="1765738"/>
            <a:ext cx="11227676" cy="4992414"/>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60000"/>
              </a:lnSpc>
              <a:spcBef>
                <a:spcPts val="0"/>
              </a:spcBef>
              <a:spcAft>
                <a:spcPts val="0"/>
              </a:spcAft>
              <a:buClr>
                <a:schemeClr val="dk1"/>
              </a:buClr>
              <a:buSzPct val="100000"/>
              <a:buFont typeface="Noto Sans Symbols"/>
              <a:buChar char="▪"/>
            </a:pPr>
            <a:r>
              <a:rPr lang="en-US" dirty="0"/>
              <a:t>A physical or mental impairment that </a:t>
            </a:r>
            <a:r>
              <a:rPr lang="en-US" i="1" dirty="0"/>
              <a:t>substantially</a:t>
            </a:r>
            <a:r>
              <a:rPr lang="en-US" dirty="0"/>
              <a:t> limits one or more major life activity.</a:t>
            </a:r>
            <a:endParaRPr dirty="0"/>
          </a:p>
          <a:p>
            <a:pPr marL="685800" lvl="1" indent="-228600" algn="l" rtl="0">
              <a:lnSpc>
                <a:spcPct val="160000"/>
              </a:lnSpc>
              <a:spcBef>
                <a:spcPts val="1800"/>
              </a:spcBef>
              <a:spcAft>
                <a:spcPts val="0"/>
              </a:spcAft>
              <a:buClr>
                <a:schemeClr val="dk1"/>
              </a:buClr>
              <a:buSzPct val="100000"/>
              <a:buChar char="▪"/>
            </a:pPr>
            <a:r>
              <a:rPr lang="en-US" dirty="0"/>
              <a:t>Substantial limitation is determined by comparison to an average person in the general population.</a:t>
            </a:r>
            <a:endParaRPr dirty="0"/>
          </a:p>
          <a:p>
            <a:pPr marL="685800" lvl="1" indent="-228600" algn="l" rtl="0">
              <a:lnSpc>
                <a:spcPct val="160000"/>
              </a:lnSpc>
              <a:spcBef>
                <a:spcPts val="1800"/>
              </a:spcBef>
              <a:spcAft>
                <a:spcPts val="0"/>
              </a:spcAft>
              <a:buClr>
                <a:schemeClr val="dk1"/>
              </a:buClr>
              <a:buSzPct val="100000"/>
              <a:buChar char="▪"/>
            </a:pPr>
            <a:r>
              <a:rPr lang="en-US" dirty="0"/>
              <a:t>Major life activities include: bending, breathing, caring for self, concentrating, hearing, interacting with others, learning, lifting, sitting, speaking, standing, thinking, walking, working, etc.</a:t>
            </a:r>
            <a:endParaRPr dirty="0"/>
          </a:p>
          <a:p>
            <a:pPr marL="228600" lvl="0" indent="-228600" algn="l" rtl="0">
              <a:lnSpc>
                <a:spcPct val="160000"/>
              </a:lnSpc>
              <a:spcBef>
                <a:spcPts val="1800"/>
              </a:spcBef>
              <a:spcAft>
                <a:spcPts val="0"/>
              </a:spcAft>
              <a:buClr>
                <a:schemeClr val="dk1"/>
              </a:buClr>
              <a:buSzPct val="100000"/>
              <a:buFont typeface="Noto Sans Symbols"/>
              <a:buChar char="▪"/>
            </a:pPr>
            <a:r>
              <a:rPr lang="en-US" dirty="0"/>
              <a:t>This includes people who have a record of such an impairment, even if they do not currently have a disability.</a:t>
            </a:r>
            <a:endParaRPr dirty="0"/>
          </a:p>
          <a:p>
            <a:pPr marL="228600" lvl="0" indent="-228600" algn="l" rtl="0">
              <a:lnSpc>
                <a:spcPct val="160000"/>
              </a:lnSpc>
              <a:spcBef>
                <a:spcPts val="1800"/>
              </a:spcBef>
              <a:spcAft>
                <a:spcPts val="0"/>
              </a:spcAft>
              <a:buClr>
                <a:schemeClr val="dk1"/>
              </a:buClr>
              <a:buSzPct val="100000"/>
              <a:buFont typeface="Noto Sans Symbols"/>
              <a:buChar char="▪"/>
            </a:pPr>
            <a:r>
              <a:rPr lang="en-US" dirty="0"/>
              <a:t>It also includes individuals who do not have a disability, but are regarded as such.</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137160" y="233045"/>
            <a:ext cx="983996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274C"/>
              </a:buClr>
              <a:buSzPts val="4000"/>
              <a:buFont typeface="Georgia"/>
              <a:buNone/>
            </a:pPr>
            <a:r>
              <a:rPr lang="en-US" dirty="0">
                <a:latin typeface="Verdana"/>
                <a:ea typeface="Verdana"/>
                <a:cs typeface="Verdana"/>
                <a:sym typeface="Verdana"/>
              </a:rPr>
              <a:t>Functional Disability Categories</a:t>
            </a:r>
            <a:endParaRPr dirty="0">
              <a:latin typeface="Verdana"/>
              <a:ea typeface="Verdana"/>
              <a:cs typeface="Verdana"/>
              <a:sym typeface="Verdana"/>
            </a:endParaRPr>
          </a:p>
        </p:txBody>
      </p:sp>
      <p:sp>
        <p:nvSpPr>
          <p:cNvPr id="95" name="Google Shape;95;p16"/>
          <p:cNvSpPr txBox="1">
            <a:spLocks noGrp="1"/>
          </p:cNvSpPr>
          <p:nvPr>
            <p:ph type="body" idx="1"/>
          </p:nvPr>
        </p:nvSpPr>
        <p:spPr>
          <a:xfrm>
            <a:off x="137160" y="1842452"/>
            <a:ext cx="4638040" cy="4893627"/>
          </a:xfrm>
          <a:prstGeom prst="rect">
            <a:avLst/>
          </a:prstGeom>
          <a:noFill/>
          <a:ln>
            <a:noFill/>
          </a:ln>
        </p:spPr>
        <p:txBody>
          <a:bodyPr spcFirstLastPara="1" wrap="square" lIns="91425" tIns="45700" rIns="91425" bIns="45700" anchor="t" anchorCtr="0">
            <a:noAutofit/>
          </a:bodyPr>
          <a:lstStyle/>
          <a:p>
            <a:pPr marL="0" lvl="0" indent="-127000" algn="l" rtl="0">
              <a:lnSpc>
                <a:spcPct val="100000"/>
              </a:lnSpc>
              <a:spcBef>
                <a:spcPts val="0"/>
              </a:spcBef>
              <a:spcAft>
                <a:spcPts val="0"/>
              </a:spcAft>
              <a:buSzPts val="2000"/>
              <a:buFont typeface="Noto Sans Symbols"/>
              <a:buChar char="▪"/>
            </a:pPr>
            <a:r>
              <a:rPr lang="en-US" sz="2000" dirty="0">
                <a:solidFill>
                  <a:srgbClr val="00274C"/>
                </a:solidFill>
                <a:latin typeface="Verdana"/>
                <a:ea typeface="Verdana"/>
                <a:cs typeface="Verdana"/>
                <a:sym typeface="Verdana"/>
              </a:rPr>
              <a:t>Visual</a:t>
            </a:r>
            <a:endParaRPr dirty="0">
              <a:latin typeface="Verdana"/>
              <a:ea typeface="Verdana"/>
              <a:cs typeface="Verdana"/>
              <a:sym typeface="Verdana"/>
            </a:endParaRPr>
          </a:p>
          <a:p>
            <a:pPr marL="457200" lvl="1" indent="-76200" algn="l" rtl="0">
              <a:lnSpc>
                <a:spcPct val="100000"/>
              </a:lnSpc>
              <a:spcBef>
                <a:spcPts val="800"/>
              </a:spcBef>
              <a:spcAft>
                <a:spcPts val="0"/>
              </a:spcAft>
              <a:buSzPts val="1200"/>
              <a:buFont typeface="Noto Sans Symbols"/>
              <a:buChar char="▪"/>
            </a:pPr>
            <a:r>
              <a:rPr lang="en-US" sz="1600" dirty="0">
                <a:solidFill>
                  <a:srgbClr val="00274C"/>
                </a:solidFill>
                <a:latin typeface="Verdana"/>
                <a:ea typeface="Verdana"/>
                <a:cs typeface="Verdana"/>
                <a:sym typeface="Verdana"/>
              </a:rPr>
              <a:t>blind, low vision</a:t>
            </a:r>
            <a:endParaRPr dirty="0">
              <a:latin typeface="Verdana"/>
              <a:ea typeface="Verdana"/>
              <a:cs typeface="Verdana"/>
              <a:sym typeface="Verdana"/>
            </a:endParaRPr>
          </a:p>
          <a:p>
            <a:pPr marL="0" lvl="0" indent="-127000" algn="l" rtl="0">
              <a:lnSpc>
                <a:spcPct val="100000"/>
              </a:lnSpc>
              <a:spcBef>
                <a:spcPts val="800"/>
              </a:spcBef>
              <a:spcAft>
                <a:spcPts val="0"/>
              </a:spcAft>
              <a:buSzPts val="2000"/>
              <a:buFont typeface="Noto Sans Symbols"/>
              <a:buChar char="▪"/>
            </a:pPr>
            <a:r>
              <a:rPr lang="en-US" sz="2000" dirty="0">
                <a:solidFill>
                  <a:srgbClr val="00274C"/>
                </a:solidFill>
                <a:latin typeface="Verdana"/>
                <a:ea typeface="Verdana"/>
                <a:cs typeface="Verdana"/>
                <a:sym typeface="Verdana"/>
              </a:rPr>
              <a:t>Auditory</a:t>
            </a:r>
            <a:endParaRPr dirty="0">
              <a:latin typeface="Verdana"/>
              <a:ea typeface="Verdana"/>
              <a:cs typeface="Verdana"/>
              <a:sym typeface="Verdana"/>
            </a:endParaRPr>
          </a:p>
          <a:p>
            <a:pPr marL="457200" lvl="1" indent="-76200" algn="l" rtl="0">
              <a:lnSpc>
                <a:spcPct val="100000"/>
              </a:lnSpc>
              <a:spcBef>
                <a:spcPts val="800"/>
              </a:spcBef>
              <a:spcAft>
                <a:spcPts val="0"/>
              </a:spcAft>
              <a:buSzPts val="1200"/>
              <a:buFont typeface="Noto Sans Symbols"/>
              <a:buChar char="▪"/>
            </a:pPr>
            <a:r>
              <a:rPr lang="en-US" sz="1600" dirty="0">
                <a:solidFill>
                  <a:srgbClr val="00274C"/>
                </a:solidFill>
                <a:latin typeface="Verdana"/>
                <a:ea typeface="Verdana"/>
                <a:cs typeface="Verdana"/>
                <a:sym typeface="Verdana"/>
              </a:rPr>
              <a:t>deaf, hard-of-hearing</a:t>
            </a:r>
            <a:endParaRPr dirty="0">
              <a:latin typeface="Verdana"/>
              <a:ea typeface="Verdana"/>
              <a:cs typeface="Verdana"/>
              <a:sym typeface="Verdana"/>
            </a:endParaRPr>
          </a:p>
          <a:p>
            <a:pPr marL="0" lvl="0" indent="-127000" algn="l" rtl="0">
              <a:lnSpc>
                <a:spcPct val="100000"/>
              </a:lnSpc>
              <a:spcBef>
                <a:spcPts val="800"/>
              </a:spcBef>
              <a:spcAft>
                <a:spcPts val="0"/>
              </a:spcAft>
              <a:buSzPts val="2000"/>
              <a:buFont typeface="Noto Sans Symbols"/>
              <a:buChar char="▪"/>
            </a:pPr>
            <a:r>
              <a:rPr lang="en-US" sz="2000" dirty="0">
                <a:solidFill>
                  <a:srgbClr val="00274C"/>
                </a:solidFill>
                <a:latin typeface="Verdana"/>
                <a:ea typeface="Verdana"/>
                <a:cs typeface="Verdana"/>
                <a:sym typeface="Verdana"/>
              </a:rPr>
              <a:t>Motor</a:t>
            </a:r>
            <a:endParaRPr dirty="0">
              <a:latin typeface="Verdana"/>
              <a:ea typeface="Verdana"/>
              <a:cs typeface="Verdana"/>
              <a:sym typeface="Verdana"/>
            </a:endParaRPr>
          </a:p>
          <a:p>
            <a:pPr marL="457200" lvl="1" indent="-76200" algn="l" rtl="0">
              <a:lnSpc>
                <a:spcPct val="100000"/>
              </a:lnSpc>
              <a:spcBef>
                <a:spcPts val="800"/>
              </a:spcBef>
              <a:spcAft>
                <a:spcPts val="0"/>
              </a:spcAft>
              <a:buSzPts val="1200"/>
              <a:buFont typeface="Noto Sans Symbols"/>
              <a:buChar char="▪"/>
            </a:pPr>
            <a:r>
              <a:rPr lang="en-US" sz="1600" dirty="0">
                <a:solidFill>
                  <a:srgbClr val="00274C"/>
                </a:solidFill>
                <a:latin typeface="Verdana"/>
                <a:ea typeface="Verdana"/>
                <a:cs typeface="Verdana"/>
                <a:sym typeface="Verdana"/>
              </a:rPr>
              <a:t>paralysis</a:t>
            </a:r>
            <a:endParaRPr dirty="0">
              <a:latin typeface="Verdana"/>
              <a:ea typeface="Verdana"/>
              <a:cs typeface="Verdana"/>
              <a:sym typeface="Verdana"/>
            </a:endParaRPr>
          </a:p>
          <a:p>
            <a:pPr marL="457200" lvl="1" indent="-76200" algn="l" rtl="0">
              <a:lnSpc>
                <a:spcPct val="100000"/>
              </a:lnSpc>
              <a:spcBef>
                <a:spcPts val="800"/>
              </a:spcBef>
              <a:spcAft>
                <a:spcPts val="0"/>
              </a:spcAft>
              <a:buSzPts val="1200"/>
              <a:buFont typeface="Noto Sans Symbols"/>
              <a:buChar char="▪"/>
            </a:pPr>
            <a:r>
              <a:rPr lang="en-US" sz="1600" dirty="0">
                <a:solidFill>
                  <a:srgbClr val="00274C"/>
                </a:solidFill>
                <a:latin typeface="Verdana"/>
                <a:ea typeface="Verdana"/>
                <a:cs typeface="Verdana"/>
                <a:sym typeface="Verdana"/>
              </a:rPr>
              <a:t>cerebral palsy</a:t>
            </a:r>
            <a:endParaRPr dirty="0">
              <a:latin typeface="Verdana"/>
              <a:ea typeface="Verdana"/>
              <a:cs typeface="Verdana"/>
              <a:sym typeface="Verdana"/>
            </a:endParaRPr>
          </a:p>
          <a:p>
            <a:pPr marL="457200" lvl="1" indent="-76200" algn="l" rtl="0">
              <a:lnSpc>
                <a:spcPct val="100000"/>
              </a:lnSpc>
              <a:spcBef>
                <a:spcPts val="800"/>
              </a:spcBef>
              <a:spcAft>
                <a:spcPts val="0"/>
              </a:spcAft>
              <a:buSzPts val="1200"/>
              <a:buFont typeface="Noto Sans Symbols"/>
              <a:buChar char="▪"/>
            </a:pPr>
            <a:r>
              <a:rPr lang="en-US" sz="1600" dirty="0">
                <a:solidFill>
                  <a:srgbClr val="00274C"/>
                </a:solidFill>
                <a:latin typeface="Verdana"/>
                <a:ea typeface="Verdana"/>
                <a:cs typeface="Verdana"/>
                <a:sym typeface="Verdana"/>
              </a:rPr>
              <a:t>missing / damaged limbs</a:t>
            </a:r>
            <a:endParaRPr dirty="0">
              <a:latin typeface="Verdana"/>
              <a:ea typeface="Verdana"/>
              <a:cs typeface="Verdana"/>
              <a:sym typeface="Verdana"/>
            </a:endParaRPr>
          </a:p>
          <a:p>
            <a:pPr marL="0" lvl="0" indent="-127000" algn="l" rtl="0">
              <a:lnSpc>
                <a:spcPct val="100000"/>
              </a:lnSpc>
              <a:spcBef>
                <a:spcPts val="800"/>
              </a:spcBef>
              <a:spcAft>
                <a:spcPts val="0"/>
              </a:spcAft>
              <a:buSzPts val="2000"/>
              <a:buFont typeface="Noto Sans Symbols"/>
              <a:buChar char="▪"/>
            </a:pPr>
            <a:r>
              <a:rPr lang="en-US" sz="2000" dirty="0">
                <a:solidFill>
                  <a:srgbClr val="00274C"/>
                </a:solidFill>
                <a:latin typeface="Verdana"/>
                <a:ea typeface="Verdana"/>
                <a:cs typeface="Verdana"/>
                <a:sym typeface="Verdana"/>
              </a:rPr>
              <a:t>Psychological</a:t>
            </a:r>
            <a:endParaRPr dirty="0">
              <a:latin typeface="Verdana"/>
              <a:ea typeface="Verdana"/>
              <a:cs typeface="Verdana"/>
              <a:sym typeface="Verdana"/>
            </a:endParaRPr>
          </a:p>
          <a:p>
            <a:pPr marL="457200" lvl="1" indent="-76200" algn="l" rtl="0">
              <a:lnSpc>
                <a:spcPct val="100000"/>
              </a:lnSpc>
              <a:spcBef>
                <a:spcPts val="800"/>
              </a:spcBef>
              <a:spcAft>
                <a:spcPts val="0"/>
              </a:spcAft>
              <a:buSzPts val="1200"/>
              <a:buFont typeface="Noto Sans Symbols"/>
              <a:buChar char="▪"/>
            </a:pPr>
            <a:r>
              <a:rPr lang="en-US" sz="1600" dirty="0">
                <a:solidFill>
                  <a:srgbClr val="00274C"/>
                </a:solidFill>
                <a:latin typeface="Verdana"/>
                <a:ea typeface="Verdana"/>
                <a:cs typeface="Verdana"/>
                <a:sym typeface="Verdana"/>
              </a:rPr>
              <a:t>anxiety disorder</a:t>
            </a:r>
            <a:endParaRPr dirty="0">
              <a:latin typeface="Verdana"/>
              <a:ea typeface="Verdana"/>
              <a:cs typeface="Verdana"/>
              <a:sym typeface="Verdana"/>
            </a:endParaRPr>
          </a:p>
          <a:p>
            <a:pPr marL="457200" lvl="1" indent="-76200" algn="l" rtl="0">
              <a:lnSpc>
                <a:spcPct val="100000"/>
              </a:lnSpc>
              <a:spcBef>
                <a:spcPts val="800"/>
              </a:spcBef>
              <a:spcAft>
                <a:spcPts val="0"/>
              </a:spcAft>
              <a:buSzPts val="1200"/>
              <a:buFont typeface="Noto Sans Symbols"/>
              <a:buChar char="▪"/>
            </a:pPr>
            <a:r>
              <a:rPr lang="en-US" sz="1600" dirty="0">
                <a:solidFill>
                  <a:srgbClr val="00274C"/>
                </a:solidFill>
                <a:latin typeface="Verdana"/>
                <a:ea typeface="Verdana"/>
                <a:cs typeface="Verdana"/>
                <a:sym typeface="Verdana"/>
              </a:rPr>
              <a:t>bipolar disorder</a:t>
            </a:r>
            <a:endParaRPr dirty="0">
              <a:latin typeface="Verdana"/>
              <a:ea typeface="Verdana"/>
              <a:cs typeface="Verdana"/>
              <a:sym typeface="Verdana"/>
            </a:endParaRPr>
          </a:p>
          <a:p>
            <a:pPr marL="457200" lvl="1" indent="-76200" algn="l" rtl="0">
              <a:lnSpc>
                <a:spcPct val="100000"/>
              </a:lnSpc>
              <a:spcBef>
                <a:spcPts val="800"/>
              </a:spcBef>
              <a:spcAft>
                <a:spcPts val="0"/>
              </a:spcAft>
              <a:buSzPts val="1200"/>
              <a:buFont typeface="Noto Sans Symbols"/>
              <a:buChar char="▪"/>
            </a:pPr>
            <a:r>
              <a:rPr lang="en-US" sz="1600" dirty="0">
                <a:solidFill>
                  <a:srgbClr val="00274C"/>
                </a:solidFill>
                <a:latin typeface="Verdana"/>
                <a:ea typeface="Verdana"/>
                <a:cs typeface="Verdana"/>
                <a:sym typeface="Verdana"/>
              </a:rPr>
              <a:t>PTSD</a:t>
            </a:r>
            <a:endParaRPr dirty="0">
              <a:latin typeface="Verdana"/>
              <a:ea typeface="Verdana"/>
              <a:cs typeface="Verdana"/>
              <a:sym typeface="Verdana"/>
            </a:endParaRPr>
          </a:p>
          <a:p>
            <a:pPr marL="457200" lvl="1" indent="-76200" algn="l" rtl="0">
              <a:lnSpc>
                <a:spcPct val="100000"/>
              </a:lnSpc>
              <a:spcBef>
                <a:spcPts val="800"/>
              </a:spcBef>
              <a:spcAft>
                <a:spcPts val="0"/>
              </a:spcAft>
              <a:buSzPts val="1200"/>
              <a:buFont typeface="Noto Sans Symbols"/>
              <a:buChar char="▪"/>
            </a:pPr>
            <a:r>
              <a:rPr lang="en-US" sz="1600" dirty="0">
                <a:solidFill>
                  <a:srgbClr val="00274C"/>
                </a:solidFill>
                <a:latin typeface="Verdana"/>
                <a:ea typeface="Verdana"/>
                <a:cs typeface="Verdana"/>
                <a:sym typeface="Verdana"/>
              </a:rPr>
              <a:t>major depressive disorder</a:t>
            </a:r>
            <a:endParaRPr dirty="0">
              <a:solidFill>
                <a:srgbClr val="00274C"/>
              </a:solidFill>
              <a:latin typeface="Verdana"/>
              <a:ea typeface="Verdana"/>
              <a:cs typeface="Verdana"/>
              <a:sym typeface="Verdana"/>
            </a:endParaRPr>
          </a:p>
        </p:txBody>
      </p:sp>
      <p:sp>
        <p:nvSpPr>
          <p:cNvPr id="96" name="Google Shape;96;p16"/>
          <p:cNvSpPr txBox="1"/>
          <p:nvPr/>
        </p:nvSpPr>
        <p:spPr>
          <a:xfrm>
            <a:off x="5809484" y="1879610"/>
            <a:ext cx="5195455" cy="4819309"/>
          </a:xfrm>
          <a:prstGeom prst="rect">
            <a:avLst/>
          </a:prstGeom>
          <a:noFill/>
          <a:ln>
            <a:noFill/>
          </a:ln>
        </p:spPr>
        <p:txBody>
          <a:bodyPr spcFirstLastPara="1" wrap="square" lIns="91425" tIns="45700" rIns="91425" bIns="45700" anchor="t" anchorCtr="0">
            <a:noAutofit/>
          </a:bodyPr>
          <a:lstStyle/>
          <a:p>
            <a:pPr marL="0" marR="0" lvl="0" indent="-127000" algn="l" rtl="0">
              <a:lnSpc>
                <a:spcPct val="100000"/>
              </a:lnSpc>
              <a:spcBef>
                <a:spcPts val="0"/>
              </a:spcBef>
              <a:spcAft>
                <a:spcPts val="0"/>
              </a:spcAft>
              <a:buClr>
                <a:srgbClr val="00274C"/>
              </a:buClr>
              <a:buSzPts val="2000"/>
              <a:buFont typeface="Noto Sans Symbols"/>
              <a:buChar char="▪"/>
            </a:pPr>
            <a:r>
              <a:rPr lang="en-US" sz="2000" b="0" i="0" u="none" strike="noStrike" cap="none">
                <a:solidFill>
                  <a:srgbClr val="00274C"/>
                </a:solidFill>
                <a:latin typeface="Verdana"/>
                <a:ea typeface="Verdana"/>
                <a:cs typeface="Verdana"/>
                <a:sym typeface="Verdana"/>
              </a:rPr>
              <a:t>Seizure / Epilepsy</a:t>
            </a:r>
            <a:endParaRPr sz="1400" b="0" i="0" u="none" strike="noStrike" cap="none">
              <a:solidFill>
                <a:srgbClr val="000000"/>
              </a:solidFill>
              <a:latin typeface="Verdana"/>
              <a:ea typeface="Verdana"/>
              <a:cs typeface="Verdana"/>
              <a:sym typeface="Verdana"/>
            </a:endParaRPr>
          </a:p>
          <a:p>
            <a:pPr marL="0" marR="0" lvl="0" indent="-127000" algn="l" rtl="0">
              <a:lnSpc>
                <a:spcPct val="100000"/>
              </a:lnSpc>
              <a:spcBef>
                <a:spcPts val="800"/>
              </a:spcBef>
              <a:spcAft>
                <a:spcPts val="0"/>
              </a:spcAft>
              <a:buClr>
                <a:srgbClr val="00274C"/>
              </a:buClr>
              <a:buSzPts val="2000"/>
              <a:buFont typeface="Noto Sans Symbols"/>
              <a:buChar char="▪"/>
            </a:pPr>
            <a:r>
              <a:rPr lang="en-US" sz="2000" b="0" i="0" u="none" strike="noStrike" cap="none">
                <a:solidFill>
                  <a:srgbClr val="00274C"/>
                </a:solidFill>
                <a:latin typeface="Verdana"/>
                <a:ea typeface="Verdana"/>
                <a:cs typeface="Verdana"/>
                <a:sym typeface="Verdana"/>
              </a:rPr>
              <a:t>Cognitive</a:t>
            </a:r>
            <a:endParaRPr sz="1400" b="0" i="0" u="none" strike="noStrike" cap="none">
              <a:solidFill>
                <a:srgbClr val="000000"/>
              </a:solidFill>
              <a:latin typeface="Verdana"/>
              <a:ea typeface="Verdana"/>
              <a:cs typeface="Verdana"/>
              <a:sym typeface="Verdana"/>
            </a:endParaRPr>
          </a:p>
          <a:p>
            <a:pPr marL="457200" marR="0" lvl="1" indent="-76200" algn="l" rtl="0">
              <a:lnSpc>
                <a:spcPct val="100000"/>
              </a:lnSpc>
              <a:spcBef>
                <a:spcPts val="800"/>
              </a:spcBef>
              <a:spcAft>
                <a:spcPts val="0"/>
              </a:spcAft>
              <a:buClr>
                <a:srgbClr val="00274C"/>
              </a:buClr>
              <a:buSzPts val="1200"/>
              <a:buFont typeface="Noto Sans Symbols"/>
              <a:buChar char="▪"/>
            </a:pPr>
            <a:r>
              <a:rPr lang="en-US" sz="1600" b="0" i="0" u="none" strike="noStrike" cap="none">
                <a:solidFill>
                  <a:srgbClr val="00274C"/>
                </a:solidFill>
                <a:latin typeface="Verdana"/>
                <a:ea typeface="Verdana"/>
                <a:cs typeface="Verdana"/>
                <a:sym typeface="Verdana"/>
              </a:rPr>
              <a:t>learning disabilities</a:t>
            </a:r>
            <a:endParaRPr sz="1400" b="0" i="0" u="none" strike="noStrike" cap="none">
              <a:solidFill>
                <a:srgbClr val="000000"/>
              </a:solidFill>
              <a:latin typeface="Verdana"/>
              <a:ea typeface="Verdana"/>
              <a:cs typeface="Verdana"/>
              <a:sym typeface="Verdana"/>
            </a:endParaRPr>
          </a:p>
          <a:p>
            <a:pPr marL="457200" marR="0" lvl="1" indent="-76200" algn="l" rtl="0">
              <a:lnSpc>
                <a:spcPct val="100000"/>
              </a:lnSpc>
              <a:spcBef>
                <a:spcPts val="800"/>
              </a:spcBef>
              <a:spcAft>
                <a:spcPts val="0"/>
              </a:spcAft>
              <a:buClr>
                <a:srgbClr val="00274C"/>
              </a:buClr>
              <a:buSzPts val="1200"/>
              <a:buFont typeface="Noto Sans Symbols"/>
              <a:buChar char="▪"/>
            </a:pPr>
            <a:r>
              <a:rPr lang="en-US" sz="1600" b="0" i="0" u="none" strike="noStrike" cap="none">
                <a:solidFill>
                  <a:srgbClr val="00274C"/>
                </a:solidFill>
                <a:latin typeface="Verdana"/>
                <a:ea typeface="Verdana"/>
                <a:cs typeface="Verdana"/>
                <a:sym typeface="Verdana"/>
              </a:rPr>
              <a:t>dyslexia</a:t>
            </a:r>
            <a:endParaRPr sz="1400" b="0" i="0" u="none" strike="noStrike" cap="none">
              <a:solidFill>
                <a:srgbClr val="000000"/>
              </a:solidFill>
              <a:latin typeface="Verdana"/>
              <a:ea typeface="Verdana"/>
              <a:cs typeface="Verdana"/>
              <a:sym typeface="Verdana"/>
            </a:endParaRPr>
          </a:p>
          <a:p>
            <a:pPr marL="457200" marR="0" lvl="1" indent="-76200" algn="l" rtl="0">
              <a:lnSpc>
                <a:spcPct val="100000"/>
              </a:lnSpc>
              <a:spcBef>
                <a:spcPts val="800"/>
              </a:spcBef>
              <a:spcAft>
                <a:spcPts val="0"/>
              </a:spcAft>
              <a:buClr>
                <a:srgbClr val="00274C"/>
              </a:buClr>
              <a:buSzPts val="1200"/>
              <a:buFont typeface="Noto Sans Symbols"/>
              <a:buChar char="▪"/>
            </a:pPr>
            <a:r>
              <a:rPr lang="en-US" sz="1600" b="0" i="0" u="none" strike="noStrike" cap="none">
                <a:solidFill>
                  <a:srgbClr val="00274C"/>
                </a:solidFill>
                <a:latin typeface="Verdana"/>
                <a:ea typeface="Verdana"/>
                <a:cs typeface="Verdana"/>
                <a:sym typeface="Verdana"/>
              </a:rPr>
              <a:t>traumatic brain injury</a:t>
            </a:r>
            <a:endParaRPr sz="1400" b="0" i="0" u="none" strike="noStrike" cap="none">
              <a:solidFill>
                <a:srgbClr val="000000"/>
              </a:solidFill>
              <a:latin typeface="Verdana"/>
              <a:ea typeface="Verdana"/>
              <a:cs typeface="Verdana"/>
              <a:sym typeface="Verdana"/>
            </a:endParaRPr>
          </a:p>
          <a:p>
            <a:pPr marL="0" marR="0" lvl="0" indent="-127000" algn="l" rtl="0">
              <a:lnSpc>
                <a:spcPct val="100000"/>
              </a:lnSpc>
              <a:spcBef>
                <a:spcPts val="800"/>
              </a:spcBef>
              <a:spcAft>
                <a:spcPts val="0"/>
              </a:spcAft>
              <a:buClr>
                <a:srgbClr val="00274C"/>
              </a:buClr>
              <a:buSzPts val="2000"/>
              <a:buFont typeface="Noto Sans Symbols"/>
              <a:buChar char="▪"/>
            </a:pPr>
            <a:r>
              <a:rPr lang="en-US" sz="2000" b="0" i="0" u="none" strike="noStrike" cap="none">
                <a:solidFill>
                  <a:srgbClr val="00274C"/>
                </a:solidFill>
                <a:latin typeface="Verdana"/>
                <a:ea typeface="Verdana"/>
                <a:cs typeface="Verdana"/>
                <a:sym typeface="Verdana"/>
              </a:rPr>
              <a:t>Neurodiverse</a:t>
            </a:r>
            <a:endParaRPr sz="1400" b="0" i="0" u="none" strike="noStrike" cap="none">
              <a:solidFill>
                <a:srgbClr val="000000"/>
              </a:solidFill>
              <a:latin typeface="Verdana"/>
              <a:ea typeface="Verdana"/>
              <a:cs typeface="Verdana"/>
              <a:sym typeface="Verdana"/>
            </a:endParaRPr>
          </a:p>
          <a:p>
            <a:pPr marL="457200" marR="0" lvl="1" indent="-76200" algn="l" rtl="0">
              <a:lnSpc>
                <a:spcPct val="100000"/>
              </a:lnSpc>
              <a:spcBef>
                <a:spcPts val="800"/>
              </a:spcBef>
              <a:spcAft>
                <a:spcPts val="0"/>
              </a:spcAft>
              <a:buClr>
                <a:srgbClr val="00274C"/>
              </a:buClr>
              <a:buSzPts val="1200"/>
              <a:buFont typeface="Noto Sans Symbols"/>
              <a:buChar char="▪"/>
            </a:pPr>
            <a:r>
              <a:rPr lang="en-US" sz="1600" b="0" i="0" u="none" strike="noStrike" cap="none">
                <a:solidFill>
                  <a:srgbClr val="00274C"/>
                </a:solidFill>
                <a:latin typeface="Verdana"/>
                <a:ea typeface="Verdana"/>
                <a:cs typeface="Verdana"/>
                <a:sym typeface="Verdana"/>
              </a:rPr>
              <a:t>Autism Spectrum Disorder</a:t>
            </a:r>
            <a:endParaRPr sz="1400" b="0" i="0" u="none" strike="noStrike" cap="none">
              <a:solidFill>
                <a:srgbClr val="000000"/>
              </a:solidFill>
              <a:latin typeface="Verdana"/>
              <a:ea typeface="Verdana"/>
              <a:cs typeface="Verdana"/>
              <a:sym typeface="Verdana"/>
            </a:endParaRPr>
          </a:p>
          <a:p>
            <a:pPr marL="0" marR="0" lvl="0" indent="-127000" algn="l" rtl="0">
              <a:lnSpc>
                <a:spcPct val="100000"/>
              </a:lnSpc>
              <a:spcBef>
                <a:spcPts val="800"/>
              </a:spcBef>
              <a:spcAft>
                <a:spcPts val="0"/>
              </a:spcAft>
              <a:buClr>
                <a:srgbClr val="00274C"/>
              </a:buClr>
              <a:buSzPts val="2000"/>
              <a:buFont typeface="Noto Sans Symbols"/>
              <a:buChar char="▪"/>
            </a:pPr>
            <a:r>
              <a:rPr lang="en-US" sz="2000" b="0" i="0" u="none" strike="noStrike" cap="none">
                <a:solidFill>
                  <a:srgbClr val="00274C"/>
                </a:solidFill>
                <a:latin typeface="Verdana"/>
                <a:ea typeface="Verdana"/>
                <a:cs typeface="Verdana"/>
                <a:sym typeface="Verdana"/>
              </a:rPr>
              <a:t>Age-related</a:t>
            </a:r>
            <a:endParaRPr sz="1400" b="0" i="0" u="none" strike="noStrike" cap="none">
              <a:solidFill>
                <a:srgbClr val="000000"/>
              </a:solidFill>
              <a:latin typeface="Verdana"/>
              <a:ea typeface="Verdana"/>
              <a:cs typeface="Verdana"/>
              <a:sym typeface="Verdana"/>
            </a:endParaRPr>
          </a:p>
          <a:p>
            <a:pPr marL="457200" marR="0" lvl="1" indent="-76200" algn="l" rtl="0">
              <a:lnSpc>
                <a:spcPct val="100000"/>
              </a:lnSpc>
              <a:spcBef>
                <a:spcPts val="800"/>
              </a:spcBef>
              <a:spcAft>
                <a:spcPts val="0"/>
              </a:spcAft>
              <a:buClr>
                <a:srgbClr val="00274C"/>
              </a:buClr>
              <a:buSzPts val="1200"/>
              <a:buFont typeface="Noto Sans Symbols"/>
              <a:buChar char="▪"/>
            </a:pPr>
            <a:r>
              <a:rPr lang="en-US" sz="1600" b="0" i="0" u="none" strike="noStrike" cap="none">
                <a:solidFill>
                  <a:srgbClr val="00274C"/>
                </a:solidFill>
                <a:latin typeface="Verdana"/>
                <a:ea typeface="Verdana"/>
                <a:cs typeface="Verdana"/>
                <a:sym typeface="Verdana"/>
              </a:rPr>
              <a:t>decreased sensory acuity, dexterity, stamina</a:t>
            </a:r>
            <a:endParaRPr sz="1400" b="0" i="0" u="none" strike="noStrike" cap="none">
              <a:solidFill>
                <a:srgbClr val="000000"/>
              </a:solidFill>
              <a:latin typeface="Verdana"/>
              <a:ea typeface="Verdana"/>
              <a:cs typeface="Verdana"/>
              <a:sym typeface="Verdana"/>
            </a:endParaRPr>
          </a:p>
          <a:p>
            <a:pPr marL="0" marR="0" lvl="0" indent="-127000" algn="l" rtl="0">
              <a:lnSpc>
                <a:spcPct val="100000"/>
              </a:lnSpc>
              <a:spcBef>
                <a:spcPts val="800"/>
              </a:spcBef>
              <a:spcAft>
                <a:spcPts val="0"/>
              </a:spcAft>
              <a:buClr>
                <a:srgbClr val="00274C"/>
              </a:buClr>
              <a:buSzPts val="2000"/>
              <a:buFont typeface="Noto Sans Symbols"/>
              <a:buChar char="▪"/>
            </a:pPr>
            <a:r>
              <a:rPr lang="en-US" sz="2000" b="0" i="0" u="none" strike="noStrike" cap="none">
                <a:solidFill>
                  <a:srgbClr val="00274C"/>
                </a:solidFill>
                <a:latin typeface="Verdana"/>
                <a:ea typeface="Verdana"/>
                <a:cs typeface="Verdana"/>
                <a:sym typeface="Verdana"/>
              </a:rPr>
              <a:t>Substance use disorders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2000"/>
              <a:buFont typeface="Arial"/>
              <a:buNone/>
            </a:pPr>
            <a:endParaRPr sz="2000" b="0" i="0" u="none" strike="noStrike" cap="none">
              <a:solidFill>
                <a:srgbClr val="00274C"/>
              </a:solidFill>
              <a:latin typeface="Verdana"/>
              <a:ea typeface="Verdana"/>
              <a:cs typeface="Verdana"/>
              <a:sym typeface="Verdana"/>
            </a:endParaRPr>
          </a:p>
          <a:p>
            <a:pPr marL="0" marR="0" lvl="0" indent="0" algn="l" rtl="0">
              <a:lnSpc>
                <a:spcPct val="100000"/>
              </a:lnSpc>
              <a:spcBef>
                <a:spcPts val="800"/>
              </a:spcBef>
              <a:spcAft>
                <a:spcPts val="0"/>
              </a:spcAft>
              <a:buClr>
                <a:srgbClr val="000000"/>
              </a:buClr>
              <a:buSzPts val="2000"/>
              <a:buFont typeface="Arial"/>
              <a:buNone/>
            </a:pPr>
            <a:r>
              <a:rPr lang="en-US" sz="2000" b="0" i="1" u="none" strike="noStrike" cap="none">
                <a:solidFill>
                  <a:srgbClr val="00274C"/>
                </a:solidFill>
                <a:latin typeface="Verdana"/>
                <a:ea typeface="Verdana"/>
                <a:cs typeface="Verdana"/>
                <a:sym typeface="Verdana"/>
              </a:rPr>
              <a:t>*This list is non-exhaustive</a:t>
            </a:r>
            <a:endParaRPr sz="1800" b="0" i="1" u="none" strike="noStrike" cap="none">
              <a:solidFill>
                <a:srgbClr val="00274C"/>
              </a:solidFill>
              <a:latin typeface="Verdana"/>
              <a:ea typeface="Verdana"/>
              <a:cs typeface="Verdana"/>
              <a:sym typeface="Verdana"/>
            </a:endParaRPr>
          </a:p>
          <a:p>
            <a:pPr marL="342900" marR="0" lvl="0" indent="-190500" algn="l" rtl="0">
              <a:lnSpc>
                <a:spcPct val="100000"/>
              </a:lnSpc>
              <a:spcBef>
                <a:spcPts val="2000"/>
              </a:spcBef>
              <a:spcAft>
                <a:spcPts val="0"/>
              </a:spcAft>
              <a:buClr>
                <a:srgbClr val="FFCB05"/>
              </a:buClr>
              <a:buSzPts val="2400"/>
              <a:buFont typeface="Noto Sans Symbols"/>
              <a:buNone/>
            </a:pPr>
            <a:endParaRPr sz="2400" b="0" i="0" u="none" strike="noStrike" cap="none">
              <a:solidFill>
                <a:srgbClr val="00274C"/>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222380" y="150521"/>
            <a:ext cx="919645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Non-Apparent Disabilities</a:t>
            </a:r>
            <a:endParaRPr dirty="0"/>
          </a:p>
        </p:txBody>
      </p:sp>
      <p:sp>
        <p:nvSpPr>
          <p:cNvPr id="102" name="Google Shape;102;p22"/>
          <p:cNvSpPr txBox="1">
            <a:spLocks noGrp="1"/>
          </p:cNvSpPr>
          <p:nvPr>
            <p:ph type="body" idx="1"/>
          </p:nvPr>
        </p:nvSpPr>
        <p:spPr>
          <a:xfrm>
            <a:off x="338321" y="1728594"/>
            <a:ext cx="3157354" cy="5129406"/>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50000"/>
              </a:lnSpc>
              <a:spcBef>
                <a:spcPts val="0"/>
              </a:spcBef>
              <a:spcAft>
                <a:spcPts val="0"/>
              </a:spcAft>
              <a:buClr>
                <a:schemeClr val="dk1"/>
              </a:buClr>
              <a:buSzPct val="100000"/>
              <a:buFont typeface="Noto Sans Symbols"/>
              <a:buChar char="▪"/>
            </a:pPr>
            <a:r>
              <a:rPr lang="en-US" dirty="0"/>
              <a:t>Allergies</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Arthritis </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Asthma</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Cancer</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Chronic pain</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Chronic fatigue</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Crohn’s disease</a:t>
            </a:r>
            <a:endParaRPr dirty="0"/>
          </a:p>
          <a:p>
            <a:pPr marL="228600" lvl="0" indent="-228600" algn="l" rtl="0">
              <a:lnSpc>
                <a:spcPct val="150000"/>
              </a:lnSpc>
              <a:spcBef>
                <a:spcPts val="1800"/>
              </a:spcBef>
              <a:spcAft>
                <a:spcPts val="0"/>
              </a:spcAft>
              <a:buClr>
                <a:schemeClr val="dk1"/>
              </a:buClr>
              <a:buSzPct val="100000"/>
              <a:buFont typeface="Noto Sans Symbols"/>
              <a:buChar char="▪"/>
            </a:pPr>
            <a:r>
              <a:rPr lang="en-US" dirty="0"/>
              <a:t>Diabetes</a:t>
            </a:r>
            <a:endParaRPr dirty="0"/>
          </a:p>
        </p:txBody>
      </p:sp>
      <p:sp>
        <p:nvSpPr>
          <p:cNvPr id="103" name="Google Shape;103;p22"/>
          <p:cNvSpPr txBox="1">
            <a:spLocks noGrp="1"/>
          </p:cNvSpPr>
          <p:nvPr>
            <p:ph type="body" idx="2"/>
          </p:nvPr>
        </p:nvSpPr>
        <p:spPr>
          <a:xfrm>
            <a:off x="3703208" y="1578073"/>
            <a:ext cx="4370517" cy="5129406"/>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70000"/>
              </a:lnSpc>
              <a:spcBef>
                <a:spcPts val="1200"/>
              </a:spcBef>
              <a:spcAft>
                <a:spcPts val="0"/>
              </a:spcAft>
              <a:buSzPct val="100000"/>
              <a:buChar char="▪"/>
            </a:pPr>
            <a:r>
              <a:rPr lang="en-US" dirty="0"/>
              <a:t>Fibromyalgia </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Heart disease</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Inflammatory bowel disease</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Lyme disease</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Lupus</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Migraine</a:t>
            </a:r>
            <a:endParaRPr dirty="0"/>
          </a:p>
          <a:p>
            <a:pPr marL="228600" lvl="0" indent="-228600" algn="l" rtl="0">
              <a:lnSpc>
                <a:spcPct val="170000"/>
              </a:lnSpc>
              <a:spcBef>
                <a:spcPts val="1200"/>
              </a:spcBef>
              <a:spcAft>
                <a:spcPts val="0"/>
              </a:spcAft>
              <a:buClr>
                <a:schemeClr val="dk1"/>
              </a:buClr>
              <a:buSzPct val="100000"/>
              <a:buFont typeface="Noto Sans Symbols"/>
              <a:buChar char="▪"/>
            </a:pPr>
            <a:r>
              <a:rPr lang="en-US" dirty="0"/>
              <a:t>Thyroid disorders</a:t>
            </a:r>
            <a:endParaRPr dirty="0"/>
          </a:p>
          <a:p>
            <a:pPr marL="0" lvl="0" indent="0" algn="l" rtl="0">
              <a:lnSpc>
                <a:spcPct val="170000"/>
              </a:lnSpc>
              <a:spcBef>
                <a:spcPts val="1200"/>
              </a:spcBef>
              <a:spcAft>
                <a:spcPts val="0"/>
              </a:spcAft>
              <a:buClr>
                <a:schemeClr val="dk1"/>
              </a:buClr>
              <a:buSzPct val="100000"/>
              <a:buNone/>
            </a:pPr>
            <a:r>
              <a:rPr lang="en-US" i="1" dirty="0"/>
              <a:t>*This list is non-exhaustive</a:t>
            </a:r>
            <a:endParaRPr dirty="0"/>
          </a:p>
        </p:txBody>
      </p:sp>
      <p:pic>
        <p:nvPicPr>
          <p:cNvPr id="104" name="Google Shape;104;p22" descr="Human shaped figures with the words ADHD, Fibromyalgia, Dyslexia, Crohn's Disease, and Arthritis. Written words &quot;Sometimes disabilities are invisible&quot; appears below."/>
          <p:cNvPicPr preferRelativeResize="0"/>
          <p:nvPr/>
        </p:nvPicPr>
        <p:blipFill rotWithShape="1">
          <a:blip r:embed="rId3">
            <a:alphaModFix/>
          </a:blip>
          <a:srcRect/>
          <a:stretch/>
        </p:blipFill>
        <p:spPr>
          <a:xfrm>
            <a:off x="8281259" y="2130230"/>
            <a:ext cx="3572420" cy="207200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208417" y="19263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Individual Responsibilities</a:t>
            </a:r>
            <a:endParaRPr dirty="0"/>
          </a:p>
        </p:txBody>
      </p:sp>
      <p:sp>
        <p:nvSpPr>
          <p:cNvPr id="123" name="Google Shape;123;p11"/>
          <p:cNvSpPr txBox="1">
            <a:spLocks noGrp="1"/>
          </p:cNvSpPr>
          <p:nvPr>
            <p:ph type="body" idx="1"/>
          </p:nvPr>
        </p:nvSpPr>
        <p:spPr>
          <a:xfrm>
            <a:off x="208418" y="1681163"/>
            <a:ext cx="5789158" cy="82391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400"/>
              <a:buNone/>
            </a:pPr>
            <a:r>
              <a:rPr lang="en-US" dirty="0"/>
              <a:t>Employee Responsibilities</a:t>
            </a:r>
            <a:endParaRPr dirty="0"/>
          </a:p>
        </p:txBody>
      </p:sp>
      <p:sp>
        <p:nvSpPr>
          <p:cNvPr id="124" name="Google Shape;124;p11"/>
          <p:cNvSpPr txBox="1">
            <a:spLocks noGrp="1"/>
          </p:cNvSpPr>
          <p:nvPr>
            <p:ph type="body" idx="2"/>
          </p:nvPr>
        </p:nvSpPr>
        <p:spPr>
          <a:xfrm>
            <a:off x="208418" y="2505075"/>
            <a:ext cx="5789158" cy="402807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a:bodyPr>
          <a:lstStyle/>
          <a:p>
            <a:pPr marL="228600" lvl="0" indent="-191770" algn="l" rtl="0">
              <a:lnSpc>
                <a:spcPct val="100000"/>
              </a:lnSpc>
              <a:spcBef>
                <a:spcPts val="0"/>
              </a:spcBef>
              <a:spcAft>
                <a:spcPts val="0"/>
              </a:spcAft>
              <a:buClr>
                <a:schemeClr val="dk1"/>
              </a:buClr>
              <a:buSzPts val="1800"/>
              <a:buFont typeface="Noto Sans Symbols"/>
              <a:buChar char="▪"/>
            </a:pPr>
            <a:r>
              <a:rPr lang="en-US" sz="1800" dirty="0">
                <a:solidFill>
                  <a:schemeClr val="dk1"/>
                </a:solidFill>
                <a:latin typeface="Verdana"/>
                <a:ea typeface="Verdana"/>
                <a:cs typeface="Verdana"/>
                <a:sym typeface="Verdana"/>
              </a:rPr>
              <a:t>Explain the limitations of the disability and how they relate to the accommodation request.</a:t>
            </a:r>
            <a:endParaRPr dirty="0"/>
          </a:p>
          <a:p>
            <a:pPr marL="228600" lvl="0" indent="-191770" algn="l" rtl="0">
              <a:lnSpc>
                <a:spcPct val="100000"/>
              </a:lnSpc>
              <a:spcBef>
                <a:spcPts val="1800"/>
              </a:spcBef>
              <a:spcAft>
                <a:spcPts val="0"/>
              </a:spcAft>
              <a:buClr>
                <a:schemeClr val="dk1"/>
              </a:buClr>
              <a:buSzPts val="1800"/>
              <a:buFont typeface="Noto Sans Symbols"/>
              <a:buChar char="▪"/>
            </a:pPr>
            <a:r>
              <a:rPr lang="en-US" sz="1800" dirty="0">
                <a:solidFill>
                  <a:schemeClr val="dk1"/>
                </a:solidFill>
                <a:latin typeface="Verdana"/>
                <a:ea typeface="Verdana"/>
                <a:cs typeface="Verdana"/>
                <a:sym typeface="Verdana"/>
              </a:rPr>
              <a:t>Identify a preferred accommodation but be prepared to discuss alternatives.</a:t>
            </a:r>
            <a:endParaRPr dirty="0"/>
          </a:p>
          <a:p>
            <a:pPr marL="685800" lvl="1" indent="-213359" algn="l" rtl="0">
              <a:lnSpc>
                <a:spcPct val="100000"/>
              </a:lnSpc>
              <a:spcBef>
                <a:spcPts val="1800"/>
              </a:spcBef>
              <a:spcAft>
                <a:spcPts val="0"/>
              </a:spcAft>
              <a:buClr>
                <a:schemeClr val="dk1"/>
              </a:buClr>
              <a:buSzPts val="1800"/>
              <a:buFont typeface="Noto Sans Symbols"/>
              <a:buChar char="▪"/>
            </a:pPr>
            <a:r>
              <a:rPr lang="en-US" sz="1800" dirty="0">
                <a:solidFill>
                  <a:schemeClr val="dk1"/>
                </a:solidFill>
                <a:latin typeface="Verdana"/>
                <a:ea typeface="Verdana"/>
                <a:cs typeface="Verdana"/>
                <a:sym typeface="Verdana"/>
              </a:rPr>
              <a:t>How would one accommodation be more or less effective than another?</a:t>
            </a:r>
            <a:endParaRPr dirty="0"/>
          </a:p>
          <a:p>
            <a:pPr marL="228600" lvl="0" indent="-191770" algn="l" rtl="0">
              <a:lnSpc>
                <a:spcPct val="100000"/>
              </a:lnSpc>
              <a:spcBef>
                <a:spcPts val="1800"/>
              </a:spcBef>
              <a:spcAft>
                <a:spcPts val="0"/>
              </a:spcAft>
              <a:buClr>
                <a:schemeClr val="dk1"/>
              </a:buClr>
              <a:buSzPts val="1800"/>
              <a:buFont typeface="Noto Sans Symbols"/>
              <a:buChar char="▪"/>
            </a:pPr>
            <a:r>
              <a:rPr lang="en-US" sz="1800" dirty="0">
                <a:solidFill>
                  <a:schemeClr val="dk1"/>
                </a:solidFill>
                <a:latin typeface="Verdana"/>
                <a:ea typeface="Verdana"/>
                <a:cs typeface="Verdana"/>
                <a:sym typeface="Verdana"/>
              </a:rPr>
              <a:t>Make fact-based decisions and avoid the “what if” mindset.</a:t>
            </a:r>
            <a:endParaRPr dirty="0"/>
          </a:p>
          <a:p>
            <a:pPr marL="228600" lvl="0" indent="-191770" algn="l" rtl="0">
              <a:lnSpc>
                <a:spcPct val="100000"/>
              </a:lnSpc>
              <a:spcBef>
                <a:spcPts val="1800"/>
              </a:spcBef>
              <a:spcAft>
                <a:spcPts val="0"/>
              </a:spcAft>
              <a:buClr>
                <a:schemeClr val="dk1"/>
              </a:buClr>
              <a:buSzPts val="1800"/>
              <a:buFont typeface="Noto Sans Symbols"/>
              <a:buChar char="▪"/>
            </a:pPr>
            <a:r>
              <a:rPr lang="en-US" sz="1800" dirty="0">
                <a:solidFill>
                  <a:schemeClr val="dk1"/>
                </a:solidFill>
                <a:latin typeface="Verdana"/>
                <a:ea typeface="Verdana"/>
                <a:cs typeface="Verdana"/>
                <a:sym typeface="Verdana"/>
              </a:rPr>
              <a:t>Engage in a good-faith effort.</a:t>
            </a:r>
            <a:endParaRPr sz="1800" dirty="0"/>
          </a:p>
          <a:p>
            <a:pPr marL="457200" lvl="0" indent="-228600" algn="l" rtl="0">
              <a:lnSpc>
                <a:spcPct val="100000"/>
              </a:lnSpc>
              <a:spcBef>
                <a:spcPts val="1800"/>
              </a:spcBef>
              <a:spcAft>
                <a:spcPts val="0"/>
              </a:spcAft>
              <a:buClr>
                <a:schemeClr val="dk1"/>
              </a:buClr>
              <a:buSzPts val="2800"/>
              <a:buFont typeface="Noto Sans Symbols"/>
              <a:buNone/>
            </a:pPr>
            <a:endParaRPr dirty="0"/>
          </a:p>
        </p:txBody>
      </p:sp>
      <p:sp>
        <p:nvSpPr>
          <p:cNvPr id="125" name="Google Shape;125;p11"/>
          <p:cNvSpPr txBox="1">
            <a:spLocks noGrp="1"/>
          </p:cNvSpPr>
          <p:nvPr>
            <p:ph type="body" idx="3"/>
          </p:nvPr>
        </p:nvSpPr>
        <p:spPr>
          <a:xfrm>
            <a:off x="6172200" y="1681163"/>
            <a:ext cx="5183188" cy="82391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ctr" anchorCtr="0">
            <a:normAutofit/>
          </a:bodyPr>
          <a:lstStyle/>
          <a:p>
            <a:pPr marL="457200" lvl="0" indent="-228600" algn="l" rtl="0">
              <a:lnSpc>
                <a:spcPct val="100000"/>
              </a:lnSpc>
              <a:spcBef>
                <a:spcPts val="1800"/>
              </a:spcBef>
              <a:spcAft>
                <a:spcPts val="0"/>
              </a:spcAft>
              <a:buClr>
                <a:schemeClr val="dk1"/>
              </a:buClr>
              <a:buSzPts val="2400"/>
              <a:buNone/>
            </a:pPr>
            <a:r>
              <a:rPr lang="en-US" dirty="0"/>
              <a:t>Employer Responsibilities</a:t>
            </a:r>
            <a:endParaRPr dirty="0"/>
          </a:p>
        </p:txBody>
      </p:sp>
      <p:sp>
        <p:nvSpPr>
          <p:cNvPr id="126" name="Google Shape;126;p11"/>
          <p:cNvSpPr txBox="1">
            <a:spLocks noGrp="1"/>
          </p:cNvSpPr>
          <p:nvPr>
            <p:ph type="body" idx="4"/>
          </p:nvPr>
        </p:nvSpPr>
        <p:spPr>
          <a:xfrm>
            <a:off x="6172200" y="2505075"/>
            <a:ext cx="5183188" cy="4028072"/>
          </a:xfrm>
          <a:prstGeom prst="rect">
            <a:avLst/>
          </a:prstGeom>
          <a:noFill/>
          <a:ln w="9525" cap="flat" cmpd="sng">
            <a:solidFill>
              <a:srgbClr val="00274C"/>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165100" algn="l" rtl="0">
              <a:lnSpc>
                <a:spcPct val="100000"/>
              </a:lnSpc>
              <a:spcBef>
                <a:spcPts val="1800"/>
              </a:spcBef>
              <a:spcAft>
                <a:spcPts val="0"/>
              </a:spcAft>
              <a:buClr>
                <a:schemeClr val="dk1"/>
              </a:buClr>
              <a:buSzPts val="1800"/>
              <a:buFont typeface="Noto Sans Symbols"/>
              <a:buChar char="▪"/>
            </a:pPr>
            <a:r>
              <a:rPr lang="en-US" sz="1800" dirty="0">
                <a:solidFill>
                  <a:schemeClr val="dk1"/>
                </a:solidFill>
                <a:latin typeface="Verdana"/>
                <a:ea typeface="Verdana"/>
                <a:cs typeface="Verdana"/>
                <a:sym typeface="Verdana"/>
              </a:rPr>
              <a:t>Consult with the employee about limitations.</a:t>
            </a:r>
            <a:endParaRPr dirty="0"/>
          </a:p>
          <a:p>
            <a:pPr marL="228600" lvl="0" indent="-165100" algn="l" rtl="0">
              <a:lnSpc>
                <a:spcPct val="100000"/>
              </a:lnSpc>
              <a:spcBef>
                <a:spcPts val="1800"/>
              </a:spcBef>
              <a:spcAft>
                <a:spcPts val="0"/>
              </a:spcAft>
              <a:buClr>
                <a:schemeClr val="dk1"/>
              </a:buClr>
              <a:buSzPts val="1800"/>
              <a:buFont typeface="Noto Sans Symbols"/>
              <a:buChar char="▪"/>
            </a:pPr>
            <a:r>
              <a:rPr lang="en-US" sz="1800" dirty="0">
                <a:solidFill>
                  <a:schemeClr val="dk1"/>
                </a:solidFill>
                <a:latin typeface="Verdana"/>
                <a:ea typeface="Verdana"/>
                <a:cs typeface="Verdana"/>
                <a:sym typeface="Verdana"/>
              </a:rPr>
              <a:t>Consider the employee’s preferred accommodation option.</a:t>
            </a:r>
            <a:endParaRPr dirty="0"/>
          </a:p>
          <a:p>
            <a:pPr marL="685800" lvl="1" indent="-165100" algn="l" rtl="0">
              <a:lnSpc>
                <a:spcPct val="100000"/>
              </a:lnSpc>
              <a:spcBef>
                <a:spcPts val="1800"/>
              </a:spcBef>
              <a:spcAft>
                <a:spcPts val="0"/>
              </a:spcAft>
              <a:buSzPts val="1800"/>
              <a:buChar char="▪"/>
            </a:pPr>
            <a:r>
              <a:rPr lang="en-US" sz="1800" dirty="0">
                <a:solidFill>
                  <a:schemeClr val="dk1"/>
                </a:solidFill>
                <a:latin typeface="Verdana"/>
                <a:ea typeface="Verdana"/>
                <a:cs typeface="Verdana"/>
                <a:sym typeface="Verdana"/>
              </a:rPr>
              <a:t>Employers have the option to implement the accommodation that is most appropriate for BOTH the employer and the </a:t>
            </a:r>
            <a:r>
              <a:rPr lang="en-US" sz="1800" dirty="0"/>
              <a:t>employee</a:t>
            </a:r>
            <a:r>
              <a:rPr lang="en-US" sz="1800" dirty="0">
                <a:solidFill>
                  <a:schemeClr val="dk1"/>
                </a:solidFill>
                <a:latin typeface="Verdana"/>
                <a:ea typeface="Verdana"/>
                <a:cs typeface="Verdana"/>
                <a:sym typeface="Verdana"/>
              </a:rPr>
              <a:t>.</a:t>
            </a:r>
            <a:endParaRPr dirty="0"/>
          </a:p>
          <a:p>
            <a:pPr marL="228600" lvl="0" indent="-165100" algn="l" rtl="0">
              <a:lnSpc>
                <a:spcPct val="100000"/>
              </a:lnSpc>
              <a:spcBef>
                <a:spcPts val="1800"/>
              </a:spcBef>
              <a:spcAft>
                <a:spcPts val="0"/>
              </a:spcAft>
              <a:buClr>
                <a:schemeClr val="dk1"/>
              </a:buClr>
              <a:buSzPts val="1800"/>
              <a:buFont typeface="Noto Sans Symbols"/>
              <a:buChar char="▪"/>
            </a:pPr>
            <a:r>
              <a:rPr lang="en-US" sz="1800" dirty="0">
                <a:solidFill>
                  <a:schemeClr val="dk1"/>
                </a:solidFill>
                <a:latin typeface="Verdana"/>
                <a:ea typeface="Verdana"/>
                <a:cs typeface="Verdana"/>
                <a:sym typeface="Verdana"/>
              </a:rPr>
              <a:t>Make fact-based decisions and avoid the ”what if” mindset.</a:t>
            </a:r>
            <a:endParaRPr dirty="0"/>
          </a:p>
          <a:p>
            <a:pPr marL="228600" lvl="0" indent="-165100" algn="l" rtl="0">
              <a:lnSpc>
                <a:spcPct val="100000"/>
              </a:lnSpc>
              <a:spcBef>
                <a:spcPts val="1800"/>
              </a:spcBef>
              <a:spcAft>
                <a:spcPts val="0"/>
              </a:spcAft>
              <a:buClr>
                <a:schemeClr val="dk1"/>
              </a:buClr>
              <a:buSzPts val="1800"/>
              <a:buFont typeface="Noto Sans Symbols"/>
              <a:buChar char="▪"/>
            </a:pPr>
            <a:r>
              <a:rPr lang="en-US" sz="1800" dirty="0">
                <a:solidFill>
                  <a:schemeClr val="dk1"/>
                </a:solidFill>
                <a:latin typeface="Verdana"/>
                <a:ea typeface="Verdana"/>
                <a:cs typeface="Verdana"/>
                <a:sym typeface="Verdana"/>
              </a:rPr>
              <a:t>Engage in a good-faith effort.</a:t>
            </a:r>
            <a:endParaRPr sz="1800" dirty="0"/>
          </a:p>
          <a:p>
            <a:pPr marL="457200" lvl="0" indent="-228600" algn="l" rtl="0">
              <a:lnSpc>
                <a:spcPct val="100000"/>
              </a:lnSpc>
              <a:spcBef>
                <a:spcPts val="1800"/>
              </a:spcBef>
              <a:spcAft>
                <a:spcPts val="0"/>
              </a:spcAft>
              <a:buClr>
                <a:schemeClr val="dk1"/>
              </a:buClr>
              <a:buSzPts val="2800"/>
              <a:buFont typeface="Noto Sans Symbols"/>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59"/>
          <p:cNvSpPr txBox="1">
            <a:spLocks noGrp="1"/>
          </p:cNvSpPr>
          <p:nvPr>
            <p:ph type="title"/>
          </p:nvPr>
        </p:nvSpPr>
        <p:spPr>
          <a:xfrm>
            <a:off x="130661" y="222067"/>
            <a:ext cx="11936647" cy="1112838"/>
          </a:xfrm>
          <a:prstGeom prst="rect">
            <a:avLst/>
          </a:prstGeom>
          <a:noFill/>
          <a:ln>
            <a:noFill/>
          </a:ln>
        </p:spPr>
        <p:txBody>
          <a:bodyPr spcFirstLastPara="1" wrap="square" lIns="91425" tIns="45700" rIns="91425" bIns="45700" anchor="ctr" anchorCtr="0">
            <a:noAutofit/>
          </a:bodyPr>
          <a:lstStyle/>
          <a:p>
            <a:pPr marL="0" lvl="0" indent="0" algn="l" rtl="0">
              <a:lnSpc>
                <a:spcPct val="114000"/>
              </a:lnSpc>
              <a:spcBef>
                <a:spcPts val="0"/>
              </a:spcBef>
              <a:spcAft>
                <a:spcPts val="0"/>
              </a:spcAft>
              <a:buClr>
                <a:schemeClr val="accent4"/>
              </a:buClr>
              <a:buSzPts val="4400"/>
              <a:buFont typeface="Verdana"/>
              <a:buNone/>
            </a:pPr>
            <a:r>
              <a:rPr lang="en-US" sz="4400" dirty="0"/>
              <a:t>Step 1: Employee Requests an Accommodation</a:t>
            </a:r>
            <a:endParaRPr dirty="0"/>
          </a:p>
        </p:txBody>
      </p:sp>
      <p:sp>
        <p:nvSpPr>
          <p:cNvPr id="168" name="Google Shape;168;p59"/>
          <p:cNvSpPr txBox="1">
            <a:spLocks noGrp="1"/>
          </p:cNvSpPr>
          <p:nvPr>
            <p:ph type="body" idx="1"/>
          </p:nvPr>
        </p:nvSpPr>
        <p:spPr>
          <a:xfrm>
            <a:off x="239486" y="1739900"/>
            <a:ext cx="6368143" cy="4332654"/>
          </a:xfrm>
          <a:prstGeom prst="rect">
            <a:avLst/>
          </a:prstGeom>
          <a:noFill/>
          <a:ln>
            <a:noFill/>
          </a:ln>
        </p:spPr>
        <p:txBody>
          <a:bodyPr spcFirstLastPara="1" wrap="square" lIns="91425" tIns="45700" rIns="91425" bIns="45700" anchor="t" anchorCtr="0">
            <a:normAutofit/>
          </a:bodyPr>
          <a:lstStyle/>
          <a:p>
            <a:pPr marL="285750" lvl="0" indent="-285750" algn="l" rtl="0">
              <a:lnSpc>
                <a:spcPct val="150000"/>
              </a:lnSpc>
              <a:spcBef>
                <a:spcPts val="0"/>
              </a:spcBef>
              <a:spcAft>
                <a:spcPts val="0"/>
              </a:spcAft>
              <a:buClr>
                <a:schemeClr val="dk1"/>
              </a:buClr>
              <a:buSzPts val="2000"/>
              <a:buFont typeface="Arial"/>
              <a:buChar char="•"/>
            </a:pPr>
            <a:r>
              <a:rPr lang="en-US" sz="2400" dirty="0"/>
              <a:t>Submit an online request for an accommodation.</a:t>
            </a:r>
            <a:endParaRPr sz="2400" dirty="0">
              <a:solidFill>
                <a:srgbClr val="00274C"/>
              </a:solidFill>
            </a:endParaRPr>
          </a:p>
          <a:p>
            <a:pPr marL="285750" lvl="0" indent="-285750" algn="l" rtl="0">
              <a:lnSpc>
                <a:spcPct val="150000"/>
              </a:lnSpc>
              <a:spcBef>
                <a:spcPts val="1800"/>
              </a:spcBef>
              <a:spcAft>
                <a:spcPts val="0"/>
              </a:spcAft>
              <a:buClr>
                <a:srgbClr val="00274C"/>
              </a:buClr>
              <a:buSzPts val="2000"/>
              <a:buFont typeface="Arial"/>
              <a:buChar char="•"/>
            </a:pPr>
            <a:r>
              <a:rPr lang="en-US" sz="2400" dirty="0">
                <a:solidFill>
                  <a:srgbClr val="00274C"/>
                </a:solidFill>
              </a:rPr>
              <a:t>Supply medical documentation, when available and necessary.</a:t>
            </a:r>
            <a:endParaRPr sz="1800" dirty="0"/>
          </a:p>
          <a:p>
            <a:pPr marL="742950" lvl="1" indent="-285750" algn="l" rtl="0">
              <a:lnSpc>
                <a:spcPct val="150000"/>
              </a:lnSpc>
              <a:spcBef>
                <a:spcPts val="1800"/>
              </a:spcBef>
              <a:spcAft>
                <a:spcPts val="0"/>
              </a:spcAft>
              <a:buClr>
                <a:srgbClr val="00274C"/>
              </a:buClr>
              <a:buSzPts val="1800"/>
              <a:buFont typeface="Arial"/>
              <a:buChar char="•"/>
            </a:pPr>
            <a:r>
              <a:rPr lang="en-US" sz="2000" dirty="0">
                <a:solidFill>
                  <a:srgbClr val="00274C"/>
                </a:solidFill>
              </a:rPr>
              <a:t>This allows a disability determination and ensures the employee is eligible for workplace accommodations.</a:t>
            </a:r>
            <a:endParaRPr sz="1600" dirty="0"/>
          </a:p>
        </p:txBody>
      </p:sp>
      <p:pic>
        <p:nvPicPr>
          <p:cNvPr id="169" name="Google Shape;169;p59" descr="A keyboard with a key stating &quot;submit request&quot;"/>
          <p:cNvPicPr preferRelativeResize="0">
            <a:picLocks noGrp="1"/>
          </p:cNvPicPr>
          <p:nvPr>
            <p:ph type="pic" idx="2"/>
          </p:nvPr>
        </p:nvPicPr>
        <p:blipFill rotWithShape="1">
          <a:blip r:embed="rId3">
            <a:alphaModFix/>
          </a:blip>
          <a:srcRect t="5872" b="5871"/>
          <a:stretch/>
        </p:blipFill>
        <p:spPr>
          <a:xfrm>
            <a:off x="6867542" y="2479719"/>
            <a:ext cx="4681781" cy="3032491"/>
          </a:xfrm>
          <a:prstGeom prst="rect">
            <a:avLst/>
          </a:prstGeom>
          <a:solidFill>
            <a:srgbClr val="FFFFFF"/>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155028" y="19696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4400"/>
              <a:buFont typeface="Verdana"/>
              <a:buNone/>
            </a:pPr>
            <a:r>
              <a:rPr lang="en-US" dirty="0"/>
              <a:t>Medical Documentation</a:t>
            </a:r>
            <a:endParaRPr dirty="0"/>
          </a:p>
        </p:txBody>
      </p:sp>
      <p:sp>
        <p:nvSpPr>
          <p:cNvPr id="175" name="Google Shape;175;p17"/>
          <p:cNvSpPr txBox="1">
            <a:spLocks noGrp="1"/>
          </p:cNvSpPr>
          <p:nvPr>
            <p:ph type="body" idx="1"/>
          </p:nvPr>
        </p:nvSpPr>
        <p:spPr>
          <a:xfrm>
            <a:off x="155028" y="1710782"/>
            <a:ext cx="11612902" cy="4388804"/>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40000"/>
              </a:lnSpc>
              <a:spcBef>
                <a:spcPts val="0"/>
              </a:spcBef>
              <a:spcAft>
                <a:spcPts val="0"/>
              </a:spcAft>
              <a:buClr>
                <a:schemeClr val="dk1"/>
              </a:buClr>
              <a:buSzPct val="100000"/>
              <a:buFont typeface="Noto Sans Symbols"/>
              <a:buChar char="▪"/>
            </a:pPr>
            <a:r>
              <a:rPr lang="en-US" dirty="0"/>
              <a:t>Medical documentation is needed unless the disability and need for accommodation is obvious.</a:t>
            </a:r>
            <a:endParaRPr dirty="0"/>
          </a:p>
          <a:p>
            <a:pPr marL="228600" lvl="0" indent="-228600" algn="l" rtl="0">
              <a:lnSpc>
                <a:spcPct val="140000"/>
              </a:lnSpc>
              <a:spcBef>
                <a:spcPts val="1800"/>
              </a:spcBef>
              <a:spcAft>
                <a:spcPts val="0"/>
              </a:spcAft>
              <a:buClr>
                <a:srgbClr val="00274C"/>
              </a:buClr>
              <a:buSzPct val="100000"/>
              <a:buFont typeface="Noto Sans Symbols"/>
              <a:buChar char="▪"/>
            </a:pPr>
            <a:r>
              <a:rPr lang="en-US" dirty="0"/>
              <a:t>Medical documentation should include:</a:t>
            </a:r>
            <a:endParaRPr dirty="0"/>
          </a:p>
          <a:p>
            <a:pPr marL="685800" lvl="1" indent="-228600" algn="l" rtl="0">
              <a:lnSpc>
                <a:spcPct val="140000"/>
              </a:lnSpc>
              <a:spcBef>
                <a:spcPts val="1800"/>
              </a:spcBef>
              <a:spcAft>
                <a:spcPts val="0"/>
              </a:spcAft>
              <a:buClr>
                <a:schemeClr val="dk1"/>
              </a:buClr>
              <a:buSzPct val="100000"/>
              <a:buChar char="▪"/>
            </a:pPr>
            <a:r>
              <a:rPr lang="en-US" dirty="0"/>
              <a:t>Diagnosis</a:t>
            </a:r>
            <a:endParaRPr dirty="0"/>
          </a:p>
          <a:p>
            <a:pPr marL="685800" lvl="1" indent="-228600" algn="l" rtl="0">
              <a:lnSpc>
                <a:spcPct val="140000"/>
              </a:lnSpc>
              <a:spcBef>
                <a:spcPts val="1800"/>
              </a:spcBef>
              <a:spcAft>
                <a:spcPts val="0"/>
              </a:spcAft>
              <a:buClr>
                <a:schemeClr val="dk1"/>
              </a:buClr>
              <a:buSzPct val="100000"/>
              <a:buChar char="▪"/>
            </a:pPr>
            <a:r>
              <a:rPr lang="en-US" dirty="0"/>
              <a:t>Limitations/restrictions/barriers</a:t>
            </a:r>
            <a:endParaRPr dirty="0"/>
          </a:p>
          <a:p>
            <a:pPr marL="685800" lvl="1" indent="-228600" algn="l" rtl="0">
              <a:lnSpc>
                <a:spcPct val="140000"/>
              </a:lnSpc>
              <a:spcBef>
                <a:spcPts val="1800"/>
              </a:spcBef>
              <a:spcAft>
                <a:spcPts val="0"/>
              </a:spcAft>
              <a:buClr>
                <a:schemeClr val="dk1"/>
              </a:buClr>
              <a:buSzPct val="100000"/>
              <a:buChar char="▪"/>
            </a:pPr>
            <a:r>
              <a:rPr lang="en-US" dirty="0"/>
              <a:t>Recommendations</a:t>
            </a:r>
            <a:endParaRPr dirty="0"/>
          </a:p>
          <a:p>
            <a:pPr marL="685800" lvl="1" indent="-228600" algn="l" rtl="0">
              <a:lnSpc>
                <a:spcPct val="140000"/>
              </a:lnSpc>
              <a:spcBef>
                <a:spcPts val="1800"/>
              </a:spcBef>
              <a:spcAft>
                <a:spcPts val="0"/>
              </a:spcAft>
              <a:buClr>
                <a:schemeClr val="dk1"/>
              </a:buClr>
              <a:buSzPct val="100000"/>
              <a:buChar char="▪"/>
            </a:pPr>
            <a:r>
              <a:rPr lang="en-US" dirty="0"/>
              <a:t>Length of need</a:t>
            </a:r>
            <a:endParaRPr dirty="0"/>
          </a:p>
        </p:txBody>
      </p:sp>
    </p:spTree>
  </p:cSld>
  <p:clrMapOvr>
    <a:masterClrMapping/>
  </p:clrMapOvr>
</p:sld>
</file>

<file path=ppt/theme/theme1.xml><?xml version="1.0" encoding="utf-8"?>
<a:theme xmlns:a="http://schemas.openxmlformats.org/drawingml/2006/main" name="Office Theme">
  <a:themeElements>
    <a:clrScheme name="umich">
      <a:dk1>
        <a:srgbClr val="00274C"/>
      </a:dk1>
      <a:lt1>
        <a:srgbClr val="FFFFFF"/>
      </a:lt1>
      <a:dk2>
        <a:srgbClr val="2F65A7"/>
      </a:dk2>
      <a:lt2>
        <a:srgbClr val="E7E6E6"/>
      </a:lt2>
      <a:accent1>
        <a:srgbClr val="4472C4"/>
      </a:accent1>
      <a:accent2>
        <a:srgbClr val="D65F17"/>
      </a:accent2>
      <a:accent3>
        <a:srgbClr val="719489"/>
      </a:accent3>
      <a:accent4>
        <a:srgbClr val="FFCB05"/>
      </a:accent4>
      <a:accent5>
        <a:srgbClr val="00AEA6"/>
      </a:accent5>
      <a:accent6>
        <a:srgbClr val="9D9B09"/>
      </a:accent6>
      <a:hlink>
        <a:srgbClr val="6E1E7F"/>
      </a:hlink>
      <a:folHlink>
        <a:srgbClr val="524E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3624</Words>
  <Application>Microsoft Macintosh PowerPoint</Application>
  <PresentationFormat>Widescreen</PresentationFormat>
  <Paragraphs>317</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Georgia</vt:lpstr>
      <vt:lpstr>Noto Sans Symbols</vt:lpstr>
      <vt:lpstr>Söhne</vt:lpstr>
      <vt:lpstr>Verdana</vt:lpstr>
      <vt:lpstr>Office Theme</vt:lpstr>
      <vt:lpstr>Employee’s Guide to Reasonable Workplace Accommodations</vt:lpstr>
      <vt:lpstr>Agenda</vt:lpstr>
      <vt:lpstr>Reasonable Accommodations</vt:lpstr>
      <vt:lpstr>Disability Definition</vt:lpstr>
      <vt:lpstr>Functional Disability Categories</vt:lpstr>
      <vt:lpstr>Non-Apparent Disabilities</vt:lpstr>
      <vt:lpstr>Individual Responsibilities</vt:lpstr>
      <vt:lpstr>Step 1: Employee Requests an Accommodation</vt:lpstr>
      <vt:lpstr>Medical Documentation</vt:lpstr>
      <vt:lpstr>Step 2: Employee Meeting</vt:lpstr>
      <vt:lpstr>Essential Job Functions</vt:lpstr>
      <vt:lpstr>Step 3a: Accessibility Specialist Meets with the Unit HR</vt:lpstr>
      <vt:lpstr>Step 3b: Accessibility Specialist Meets with the Supervisor and Unit HR</vt:lpstr>
      <vt:lpstr>Step 4: Determine &amp; Finalize the Accommodation</vt:lpstr>
      <vt:lpstr>Accommodation Examples</vt:lpstr>
      <vt:lpstr>Case Studies: Reasonable Workplace Accommodations</vt:lpstr>
      <vt:lpstr>Case Study 1: The Facts</vt:lpstr>
      <vt:lpstr>Case Study 1: The Determination</vt:lpstr>
      <vt:lpstr>Case Study 1: Accommodation</vt:lpstr>
      <vt:lpstr>Case Study 2: The Facts</vt:lpstr>
      <vt:lpstr>Case Study 2: The Determination</vt:lpstr>
      <vt:lpstr>Case Study 2: Accommodation</vt:lpstr>
      <vt:lpstr>Case Study 3: The Facts</vt:lpstr>
      <vt:lpstr>Case Study 3: The Determination</vt:lpstr>
      <vt:lpstr>Case Study 3: Accommodation</vt:lpstr>
      <vt:lpstr>Frequently Asked Questions</vt:lpstr>
      <vt:lpstr>When should an employee request accommodations?</vt:lpstr>
      <vt:lpstr>What if I don’t have medical documentation available?</vt:lpstr>
      <vt:lpstr>Can accommodations change?</vt:lpstr>
      <vt:lpstr>How many accommodations can I have?</vt:lpstr>
      <vt:lpstr>How do I request accommodations?</vt:lpstr>
      <vt:lpstr>Can a supervisor change an accommodation?</vt:lpstr>
      <vt:lpstr>What happens to an accommodation if an employee transfers to a new unit?</vt:lpstr>
      <vt:lpstr>What accommodation information can be shared by supervisors?</vt:lpstr>
      <vt:lpstr>How can I respond to coworkers asking about my accommodations?</vt:lpstr>
      <vt:lpstr>Wrap Up</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Employee's Guide to Accommodations</dc:title>
  <dc:creator>Erin Metz</dc:creator>
  <cp:lastModifiedBy>Gruendl, Angie</cp:lastModifiedBy>
  <cp:revision>10</cp:revision>
  <dcterms:created xsi:type="dcterms:W3CDTF">2019-11-08T16:47:49Z</dcterms:created>
  <dcterms:modified xsi:type="dcterms:W3CDTF">2025-04-29T18:00:17Z</dcterms:modified>
</cp:coreProperties>
</file>