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embeddedFontLst>
    <p:embeddedFont>
      <p:font typeface="Garamond" panose="02020404030301010803" pitchFamily="18" charset="0"/>
      <p:regular r:id="rId53"/>
      <p:bold r:id="rId54"/>
      <p:italic r:id="rId55"/>
      <p:boldItalic r:id="rId56"/>
    </p:embeddedFont>
    <p:embeddedFont>
      <p:font typeface="Lucida Sans" panose="020B0602030504020204" pitchFamily="34" charset="0"/>
      <p:regular r:id="rId57"/>
      <p:bold r:id="rId58"/>
      <p:italic r:id="rId59"/>
      <p:boldItalic r:id="rId60"/>
    </p:embeddedFont>
    <p:embeddedFont>
      <p:font typeface="Tahoma" panose="020B0604030504040204" pitchFamily="34" charset="0"/>
      <p:regular r:id="rId61"/>
      <p:bold r:id="rId62"/>
    </p:embeddedFont>
    <p:embeddedFont>
      <p:font typeface="Verdana" panose="020B060403050404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8xia2mKD94Q4ZsVwrtqmUQ==" hashData="k/3BSRIwa/fXrt3sJ81uK9Ur9a5C0Y2y8vyDWAAhyma0vO8lbhufjF+wVkNprYwhzJWPOpP3/K0tCUDYFR+v9Q=="/>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gk3CvxDlr8joo9nI7zsugu3fTY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102" autoAdjust="0"/>
  </p:normalViewPr>
  <p:slideViewPr>
    <p:cSldViewPr snapToGrid="0">
      <p:cViewPr varScale="1">
        <p:scale>
          <a:sx n="100" d="100"/>
          <a:sy n="100"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March 13 - Ask an Accessibility Specialist Office Hours</a:t>
            </a:r>
            <a:endParaRPr dirty="0"/>
          </a:p>
          <a:p>
            <a:pPr marL="0" lvl="0" indent="0" algn="l" rtl="0">
              <a:lnSpc>
                <a:spcPct val="100000"/>
              </a:lnSpc>
              <a:spcBef>
                <a:spcPts val="0"/>
              </a:spcBef>
              <a:spcAft>
                <a:spcPts val="0"/>
              </a:spcAft>
              <a:buSzPts val="1400"/>
              <a:buNone/>
            </a:pPr>
            <a:r>
              <a:rPr lang="en-US" dirty="0"/>
              <a:t>March 14 - Digital Accessibility Office Hours</a:t>
            </a:r>
            <a:endParaRPr dirty="0"/>
          </a:p>
          <a:p>
            <a:pPr marL="0" lvl="0" indent="0" algn="l" rtl="0">
              <a:lnSpc>
                <a:spcPct val="100000"/>
              </a:lnSpc>
              <a:spcBef>
                <a:spcPts val="0"/>
              </a:spcBef>
              <a:spcAft>
                <a:spcPts val="0"/>
              </a:spcAft>
              <a:buSzPts val="1400"/>
              <a:buNone/>
            </a:pPr>
            <a:r>
              <a:rPr lang="en-US" dirty="0"/>
              <a:t>March 19 Accessible Word and Google Docs Documents</a:t>
            </a:r>
            <a:endParaRPr dirty="0"/>
          </a:p>
        </p:txBody>
      </p:sp>
      <p:sp>
        <p:nvSpPr>
          <p:cNvPr id="40" name="Google Shape;4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86c6b36e4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186c6b36e4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A better option would be to use colors and text descriptors, like in the bottom two images, where if someone is unable to decipher the orange, from the blue or green, they are able to depict the “Yes,” “No” and “Maybe” options, instead. </a:t>
            </a:r>
            <a:endParaRPr dirty="0"/>
          </a:p>
        </p:txBody>
      </p:sp>
      <p:sp>
        <p:nvSpPr>
          <p:cNvPr id="105" name="Google Shape;105;g3186c6b36e4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8e11856da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318e11856da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86c6b36e4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186c6b36e4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Visit Accessibility at University of Michigan webpage for more details: https://accessibility.umich.edu/training/alt-text</a:t>
            </a:r>
            <a:endParaRPr/>
          </a:p>
        </p:txBody>
      </p:sp>
      <p:sp>
        <p:nvSpPr>
          <p:cNvPr id="145" name="Google Shape;145;g3186c6b36e4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86c6b36e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186c6b36e4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Web Content Accessibility Guidelines (WCAG) Decision Tree: https://www.w3.org/WAI/tutorials/images/decision-tree/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8" name="Google Shape;15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Alt text is not the same as a photo caption. Captions are typically written to support a photo and usually depend on users being able to see the photo. But alt text is meant to be the stand-in for the photo. The alt text is what a screen reader user gets in place of the photo.</a:t>
            </a:r>
            <a:endParaRPr dirty="0"/>
          </a:p>
        </p:txBody>
      </p:sp>
      <p:sp>
        <p:nvSpPr>
          <p:cNvPr id="166" name="Google Shape;166;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When writing alt text, you want to keep the content short and to the point. </a:t>
            </a:r>
            <a:endParaRPr dirty="0"/>
          </a:p>
          <a:p>
            <a:pPr marL="457200" marR="0" lvl="0" indent="-228600" algn="l" rtl="0">
              <a:lnSpc>
                <a:spcPct val="100000"/>
              </a:lnSpc>
              <a:spcBef>
                <a:spcPts val="0"/>
              </a:spcBef>
              <a:spcAft>
                <a:spcPts val="0"/>
              </a:spcAft>
              <a:buSzPts val="1400"/>
              <a:buFont typeface="Calibri"/>
              <a:buChar char="-"/>
            </a:pPr>
            <a:r>
              <a:rPr lang="en-US" dirty="0"/>
              <a:t>Use short but logical sentences.</a:t>
            </a:r>
            <a:endParaRPr dirty="0"/>
          </a:p>
          <a:p>
            <a:pPr marL="457200" marR="0" lvl="0" indent="-228600" algn="l" rtl="0">
              <a:lnSpc>
                <a:spcPct val="100000"/>
              </a:lnSpc>
              <a:spcBef>
                <a:spcPts val="0"/>
              </a:spcBef>
              <a:spcAft>
                <a:spcPts val="0"/>
              </a:spcAft>
              <a:buSzPts val="1400"/>
              <a:buFont typeface="Calibri"/>
              <a:buChar char="-"/>
            </a:pPr>
            <a:r>
              <a:rPr lang="en-US" dirty="0"/>
              <a:t>Present important information first in each section, subsection, and paragraph.</a:t>
            </a:r>
            <a:endParaRPr dirty="0"/>
          </a:p>
          <a:p>
            <a:pPr marL="457200" marR="0" lvl="0" indent="-228600" algn="l" rtl="0">
              <a:lnSpc>
                <a:spcPct val="100000"/>
              </a:lnSpc>
              <a:spcBef>
                <a:spcPts val="0"/>
              </a:spcBef>
              <a:spcAft>
                <a:spcPts val="0"/>
              </a:spcAft>
              <a:buSzPts val="1400"/>
              <a:buFont typeface="Calibri"/>
              <a:buChar char="-"/>
            </a:pPr>
            <a:r>
              <a:rPr lang="en-US" dirty="0"/>
              <a:t>Include details that help readers complete the task.</a:t>
            </a:r>
            <a:endParaRPr dirty="0"/>
          </a:p>
          <a:p>
            <a:pPr marL="457200" marR="0" lvl="0" indent="-228600" algn="l" rtl="0">
              <a:lnSpc>
                <a:spcPct val="100000"/>
              </a:lnSpc>
              <a:spcBef>
                <a:spcPts val="0"/>
              </a:spcBef>
              <a:spcAft>
                <a:spcPts val="0"/>
              </a:spcAft>
              <a:buSzPts val="1400"/>
              <a:buFont typeface="Calibri"/>
              <a:buChar char="-"/>
            </a:pPr>
            <a:r>
              <a:rPr lang="en-US" dirty="0"/>
              <a:t>Omit details that don’t help or may distract readers, even if interesting. </a:t>
            </a:r>
            <a:endParaRPr dirty="0"/>
          </a:p>
        </p:txBody>
      </p:sp>
      <p:sp>
        <p:nvSpPr>
          <p:cNvPr id="173" name="Google Shape;173;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81" name="Google Shape;18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186c6b36e4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186c6b36e4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186c6b36e4_0_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186c6b36e4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186c6b36e4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AI-generated alt text is getting better, but it is not always useful. Additionally, an accessibility check will not likely pick up on “bad” alt text, because it is simply looking for </a:t>
            </a:r>
            <a:r>
              <a:rPr lang="en-US" i="1" dirty="0"/>
              <a:t>any</a:t>
            </a:r>
            <a:r>
              <a:rPr lang="en-US" i="0" dirty="0"/>
              <a:t> alt-text. This means you should always verify what has been AI-generated!</a:t>
            </a:r>
            <a:endParaRPr dirty="0"/>
          </a:p>
          <a:p>
            <a:pPr marL="457200" marR="0" lvl="0" indent="-22860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SzPts val="1400"/>
              <a:buNone/>
            </a:pPr>
            <a:r>
              <a:rPr lang="en-US" i="0" dirty="0"/>
              <a:t>Second Photo: Better alt text would be, “A dark horse in the middle, accompanied by two miniature horses on each side, which are wearing red covers. The miniature horse on the left is brown, the one on the right is white.”</a:t>
            </a:r>
            <a:endParaRPr dirty="0"/>
          </a:p>
        </p:txBody>
      </p:sp>
      <p:sp>
        <p:nvSpPr>
          <p:cNvPr id="196" name="Google Shape;196;g3186c6b36e4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5" name="Google Shape;2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11" name="Google Shape;211;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3" name="Google Shape;22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1" name="Google Shape;23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9" name="Google Shape;239;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Your alt text length will depend on the length of the content. Twitter/X, for example, allows 1,000 characters but that doesn’t mean you should go that long. Some suggest 120-150 characters, but these recommendations are variable depending who you are seeking this information from. Write what you need, but don’t add more, if it is not necessary.</a:t>
            </a:r>
            <a:endParaRPr dirty="0"/>
          </a:p>
        </p:txBody>
      </p:sp>
      <p:sp>
        <p:nvSpPr>
          <p:cNvPr id="247" name="Google Shape;247;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 name="Google Shape;255;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8" name="Google Shape;268;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76" name="Google Shape;276;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186c6b36e4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3186c6b36e4_0_3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400"/>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sz="1400"/>
          </a:p>
        </p:txBody>
      </p:sp>
      <p:sp>
        <p:nvSpPr>
          <p:cNvPr id="54" name="Google Shape;54;g3186c6b36e4_0_3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endParaRPr dirty="0"/>
          </a:p>
        </p:txBody>
      </p:sp>
      <p:sp>
        <p:nvSpPr>
          <p:cNvPr id="284" name="Google Shape;284;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93" name="Google Shape;293;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73025" lvl="0" indent="0" algn="l" rtl="0">
              <a:lnSpc>
                <a:spcPct val="150000"/>
              </a:lnSpc>
              <a:spcBef>
                <a:spcPts val="600"/>
              </a:spcBef>
              <a:spcAft>
                <a:spcPts val="0"/>
              </a:spcAft>
              <a:buClr>
                <a:srgbClr val="00274C"/>
              </a:buClr>
              <a:buSzPts val="1500"/>
              <a:buFont typeface="Noto Sans Symbols"/>
              <a:buNone/>
            </a:pPr>
            <a:r>
              <a:rPr lang="en-US" sz="1500" dirty="0">
                <a:solidFill>
                  <a:srgbClr val="00274C"/>
                </a:solidFill>
                <a:latin typeface="Verdana"/>
                <a:ea typeface="Verdana"/>
                <a:cs typeface="Verdana"/>
                <a:sym typeface="Verdana"/>
              </a:rPr>
              <a:t>- When creating marketing and materials, pay attention to readability and visibility so participants can follow along with the content and find the information easily. </a:t>
            </a:r>
            <a:endParaRPr sz="1500" dirty="0">
              <a:solidFill>
                <a:srgbClr val="00274C"/>
              </a:solidFill>
              <a:latin typeface="Verdana"/>
              <a:ea typeface="Verdana"/>
              <a:cs typeface="Verdana"/>
              <a:sym typeface="Verdana"/>
            </a:endParaRPr>
          </a:p>
          <a:p>
            <a:pPr marL="73025" lvl="0" indent="0" algn="l" rtl="0">
              <a:lnSpc>
                <a:spcPct val="150000"/>
              </a:lnSpc>
              <a:spcBef>
                <a:spcPts val="600"/>
              </a:spcBef>
              <a:spcAft>
                <a:spcPts val="0"/>
              </a:spcAft>
              <a:buClr>
                <a:srgbClr val="00274C"/>
              </a:buClr>
              <a:buSzPts val="1500"/>
              <a:buFont typeface="Noto Sans Symbols"/>
              <a:buNone/>
            </a:pPr>
            <a:r>
              <a:rPr lang="en-US" sz="1500" dirty="0">
                <a:solidFill>
                  <a:srgbClr val="00274C"/>
                </a:solidFill>
                <a:latin typeface="Verdana"/>
                <a:ea typeface="Verdana"/>
                <a:cs typeface="Verdana"/>
                <a:sym typeface="Verdana"/>
              </a:rPr>
              <a:t>- This can increase participation and make the event more inclusive. </a:t>
            </a:r>
            <a:endParaRPr sz="700" dirty="0"/>
          </a:p>
        </p:txBody>
      </p:sp>
      <p:sp>
        <p:nvSpPr>
          <p:cNvPr id="314" name="Google Shape;314;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Write in plain language - (i.e. if you are using acronyms- make sure to write out the meaning of each letter, explain jargon or complex terms that people might not be familiar with, have summaries of texts, and be concise).</a:t>
            </a:r>
            <a:endParaRPr dirty="0"/>
          </a:p>
          <a:p>
            <a:pPr marL="0" lvl="0" indent="0" algn="l" rtl="0">
              <a:lnSpc>
                <a:spcPct val="100000"/>
              </a:lnSpc>
              <a:spcBef>
                <a:spcPts val="0"/>
              </a:spcBef>
              <a:spcAft>
                <a:spcPts val="0"/>
              </a:spcAft>
              <a:buSzPts val="1400"/>
              <a:buNone/>
            </a:pPr>
            <a:r>
              <a:rPr lang="en-US" dirty="0"/>
              <a:t>When making these items, consider the content from the “Digital Accessibility” segment earlier in this presentation.</a:t>
            </a:r>
            <a:endParaRPr dirty="0"/>
          </a:p>
        </p:txBody>
      </p:sp>
      <p:sp>
        <p:nvSpPr>
          <p:cNvPr id="321" name="Google Shape;321;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a:t>
            </a:r>
            <a:r>
              <a:rPr lang="en-US" sz="1200" dirty="0">
                <a:solidFill>
                  <a:schemeClr val="dk1"/>
                </a:solidFill>
                <a:latin typeface="Verdana"/>
                <a:ea typeface="Verdana"/>
                <a:cs typeface="Verdana"/>
                <a:sym typeface="Verdana"/>
              </a:rPr>
              <a:t>you send out the invitation or registration for your presentations, meetings, workshops, conferences, etc., we encourage you to utilize the following language to ensure that individuals know to contact the training organizer if they anticipate that accommodations will be needed.</a:t>
            </a:r>
            <a:endParaRPr dirty="0"/>
          </a:p>
        </p:txBody>
      </p:sp>
      <p:sp>
        <p:nvSpPr>
          <p:cNvPr id="328" name="Google Shape;328;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43" name="Google Shape;343;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dirty="0">
                <a:solidFill>
                  <a:srgbClr val="00274C"/>
                </a:solidFill>
                <a:latin typeface="Arial"/>
                <a:ea typeface="Arial"/>
                <a:cs typeface="Arial"/>
                <a:sym typeface="Arial"/>
              </a:rPr>
              <a:t>Content modified from </a:t>
            </a:r>
            <a:r>
              <a:rPr lang="en-US" sz="1300" b="0" dirty="0">
                <a:solidFill>
                  <a:srgbClr val="00274C"/>
                </a:solidFill>
                <a:latin typeface="Arial"/>
                <a:ea typeface="Arial"/>
                <a:cs typeface="Arial"/>
                <a:sym typeface="Arial"/>
              </a:rPr>
              <a:t>Source: Accessible and Inclusive Resource Guide for </a:t>
            </a:r>
            <a:r>
              <a:rPr lang="en-US" sz="1300" dirty="0">
                <a:solidFill>
                  <a:srgbClr val="00274C"/>
                </a:solidFill>
                <a:latin typeface="Arial"/>
                <a:ea typeface="Arial"/>
                <a:cs typeface="Arial"/>
                <a:sym typeface="Arial"/>
              </a:rPr>
              <a:t>Events </a:t>
            </a:r>
          </a:p>
          <a:p>
            <a:pPr marL="0" lvl="0" indent="0" algn="l" rtl="0">
              <a:lnSpc>
                <a:spcPct val="100000"/>
              </a:lnSpc>
              <a:spcBef>
                <a:spcPts val="0"/>
              </a:spcBef>
              <a:spcAft>
                <a:spcPts val="0"/>
              </a:spcAft>
              <a:buSzPts val="1400"/>
              <a:buNone/>
            </a:pPr>
            <a:r>
              <a:rPr lang="en-US" sz="1300" dirty="0">
                <a:solidFill>
                  <a:srgbClr val="00274C"/>
                </a:solidFill>
                <a:latin typeface="Arial"/>
                <a:ea typeface="Arial"/>
                <a:cs typeface="Arial"/>
                <a:sym typeface="Arial"/>
              </a:rPr>
              <a:t>*This is simply an example and can be modified in any way to include additional details, such as location for lactation rooms, areas </a:t>
            </a:r>
            <a:r>
              <a:rPr lang="en-US" sz="1300">
                <a:solidFill>
                  <a:srgbClr val="00274C"/>
                </a:solidFill>
                <a:latin typeface="Arial"/>
                <a:ea typeface="Arial"/>
                <a:cs typeface="Arial"/>
                <a:sym typeface="Arial"/>
              </a:rPr>
              <a:t>for breaks, etc.</a:t>
            </a:r>
            <a:endParaRPr sz="130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endParaRPr sz="1300" dirty="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r>
              <a:rPr lang="en-US" i="1" dirty="0">
                <a:solidFill>
                  <a:srgbClr val="00274C"/>
                </a:solidFill>
                <a:latin typeface="Arial"/>
                <a:ea typeface="Arial"/>
                <a:cs typeface="Arial"/>
                <a:sym typeface="Arial"/>
              </a:rPr>
              <a:t>Source: </a:t>
            </a:r>
            <a:r>
              <a:rPr lang="en-US" b="0" i="1" dirty="0">
                <a:solidFill>
                  <a:srgbClr val="00274C"/>
                </a:solidFill>
                <a:latin typeface="Arial"/>
                <a:ea typeface="Arial"/>
                <a:cs typeface="Arial"/>
                <a:sym typeface="Arial"/>
              </a:rPr>
              <a:t>Happening @ U-M for The University of Michigan Initiative on Disability Studies (</a:t>
            </a:r>
            <a:r>
              <a:rPr lang="en-US" b="0" i="1" dirty="0" err="1">
                <a:solidFill>
                  <a:srgbClr val="00274C"/>
                </a:solidFill>
                <a:latin typeface="Arial"/>
                <a:ea typeface="Arial"/>
                <a:cs typeface="Arial"/>
                <a:sym typeface="Arial"/>
              </a:rPr>
              <a:t>UMInDS</a:t>
            </a:r>
            <a:r>
              <a:rPr lang="en-US" b="0" i="1" dirty="0">
                <a:solidFill>
                  <a:srgbClr val="00274C"/>
                </a:solidFill>
                <a:latin typeface="Arial"/>
                <a:ea typeface="Arial"/>
                <a:cs typeface="Arial"/>
                <a:sym typeface="Arial"/>
              </a:rPr>
              <a:t>) Welcomes: Lauren </a:t>
            </a:r>
            <a:r>
              <a:rPr lang="en-US" b="0" i="1" dirty="0" err="1">
                <a:solidFill>
                  <a:srgbClr val="00274C"/>
                </a:solidFill>
                <a:latin typeface="Arial"/>
                <a:ea typeface="Arial"/>
                <a:cs typeface="Arial"/>
                <a:sym typeface="Arial"/>
              </a:rPr>
              <a:t>Obermark</a:t>
            </a:r>
            <a:r>
              <a:rPr lang="en-US" b="0" i="1" dirty="0">
                <a:solidFill>
                  <a:srgbClr val="00274C"/>
                </a:solidFill>
                <a:latin typeface="Arial"/>
                <a:ea typeface="Arial"/>
                <a:cs typeface="Arial"/>
                <a:sym typeface="Arial"/>
              </a:rPr>
              <a:t>/ Interdependent Pedagogies: Rethinking Access and Disability in Graduate Education on October 28, 2019 organized by Melanie Yergeau, Associate Professor, LSA English Language and Literature.</a:t>
            </a:r>
            <a:endParaRPr dirty="0"/>
          </a:p>
        </p:txBody>
      </p:sp>
      <p:sp>
        <p:nvSpPr>
          <p:cNvPr id="351" name="Google Shape;351;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dirty="0">
                <a:solidFill>
                  <a:srgbClr val="00274C"/>
                </a:solidFill>
                <a:latin typeface="Arial"/>
                <a:ea typeface="Arial"/>
                <a:cs typeface="Arial"/>
                <a:sym typeface="Arial"/>
              </a:rPr>
              <a:t>An </a:t>
            </a:r>
            <a:r>
              <a:rPr lang="en-US" b="0" i="0" dirty="0">
                <a:solidFill>
                  <a:srgbClr val="00274C"/>
                </a:solidFill>
                <a:latin typeface="Verdana"/>
                <a:ea typeface="Verdana"/>
                <a:cs typeface="Verdana"/>
                <a:sym typeface="Verdana"/>
              </a:rPr>
              <a:t>accommodation statement provides a space for participants to let the event planner know what resources they need to fully participate. </a:t>
            </a:r>
            <a:endParaRPr b="0" i="1" dirty="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endParaRPr b="0" i="1" dirty="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1" dirty="0">
                <a:solidFill>
                  <a:srgbClr val="00274C"/>
                </a:solidFill>
                <a:latin typeface="Arial"/>
                <a:ea typeface="Arial"/>
                <a:cs typeface="Arial"/>
                <a:sym typeface="Arial"/>
              </a:rPr>
              <a:t>Source: Stephanie Rosen, Accessibility Specialist, Universities Library &amp; Dilip Das, Assistant Vice Provost for Academic Affairs, Office of the Provost.</a:t>
            </a:r>
            <a:endParaRPr dirty="0"/>
          </a:p>
          <a:p>
            <a:pPr marL="0" lvl="0" indent="0" algn="l" rtl="0">
              <a:lnSpc>
                <a:spcPct val="100000"/>
              </a:lnSpc>
              <a:spcBef>
                <a:spcPts val="0"/>
              </a:spcBef>
              <a:spcAft>
                <a:spcPts val="0"/>
              </a:spcAft>
              <a:buSzPts val="1400"/>
              <a:buNone/>
            </a:pPr>
            <a:r>
              <a:rPr lang="en-US" b="0" i="1" dirty="0">
                <a:solidFill>
                  <a:srgbClr val="00274C"/>
                </a:solidFill>
                <a:latin typeface="Arial"/>
                <a:ea typeface="Arial"/>
                <a:cs typeface="Arial"/>
                <a:sym typeface="Arial"/>
              </a:rPr>
              <a:t>Source: RSVP Google Form for the Disability Culture Panel on July 22, 2019, organized by Ashley Wiseman, Associate Director, Global Scholars Program and Ashley Bates, Program Manager, Zell Visiting Writers Series. </a:t>
            </a:r>
            <a:endParaRPr dirty="0"/>
          </a:p>
        </p:txBody>
      </p:sp>
      <p:sp>
        <p:nvSpPr>
          <p:cNvPr id="358" name="Google Shape;358;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85800" lvl="1" indent="0" algn="l" rtl="0">
              <a:lnSpc>
                <a:spcPct val="130000"/>
              </a:lnSpc>
              <a:spcBef>
                <a:spcPts val="600"/>
              </a:spcBef>
              <a:spcAft>
                <a:spcPts val="0"/>
              </a:spcAft>
              <a:buClr>
                <a:schemeClr val="dk1"/>
              </a:buClr>
              <a:buSzPts val="1100"/>
              <a:buFont typeface="Noto Sans Symbols"/>
              <a:buNone/>
            </a:pPr>
            <a:r>
              <a:rPr lang="en-US" sz="1100" b="0" i="0">
                <a:solidFill>
                  <a:schemeClr val="dk1"/>
                </a:solidFill>
                <a:latin typeface="Verdana"/>
                <a:ea typeface="Verdana"/>
                <a:cs typeface="Verdana"/>
                <a:sym typeface="Verdana"/>
              </a:rPr>
              <a:t>I will go more into these considerations in Part 2, but wanted to begin talking about them, as many of the behind-the-scenes event planning occur at the same time as the advertising and marketing of the event.</a:t>
            </a:r>
            <a:endParaRPr/>
          </a:p>
          <a:p>
            <a:pPr marL="685800" lvl="1" indent="0" algn="l" rtl="0">
              <a:lnSpc>
                <a:spcPct val="130000"/>
              </a:lnSpc>
              <a:spcBef>
                <a:spcPts val="600"/>
              </a:spcBef>
              <a:spcAft>
                <a:spcPts val="0"/>
              </a:spcAft>
              <a:buClr>
                <a:schemeClr val="dk1"/>
              </a:buClr>
              <a:buSzPts val="1100"/>
              <a:buFont typeface="Noto Sans Symbols"/>
              <a:buNone/>
            </a:pPr>
            <a:endParaRPr sz="1100" b="0" i="0">
              <a:solidFill>
                <a:schemeClr val="dk1"/>
              </a:solidFill>
              <a:latin typeface="Verdana"/>
              <a:ea typeface="Verdana"/>
              <a:cs typeface="Verdana"/>
              <a:sym typeface="Verdana"/>
            </a:endParaRPr>
          </a:p>
          <a:p>
            <a:pPr marL="685800" lvl="1" indent="0" algn="l" rtl="0">
              <a:lnSpc>
                <a:spcPct val="130000"/>
              </a:lnSpc>
              <a:spcBef>
                <a:spcPts val="600"/>
              </a:spcBef>
              <a:spcAft>
                <a:spcPts val="0"/>
              </a:spcAft>
              <a:buClr>
                <a:schemeClr val="dk1"/>
              </a:buClr>
              <a:buSzPts val="1100"/>
              <a:buFont typeface="Noto Sans Symbols"/>
              <a:buNone/>
            </a:pPr>
            <a:r>
              <a:rPr lang="en-US" sz="1100" b="0" i="0">
                <a:solidFill>
                  <a:schemeClr val="dk1"/>
                </a:solidFill>
                <a:latin typeface="Verdana"/>
                <a:ea typeface="Verdana"/>
                <a:cs typeface="Verdana"/>
                <a:sym typeface="Verdana"/>
              </a:rPr>
              <a:t>- Physical accessibility: Location, elevator/stairs access, ramp access, stage access, Wheelchair accessible space, automatic door openers</a:t>
            </a:r>
            <a:endParaRPr/>
          </a:p>
          <a:p>
            <a:pPr marL="685800" lvl="1" indent="0" algn="l" rtl="0">
              <a:lnSpc>
                <a:spcPct val="130000"/>
              </a:lnSpc>
              <a:spcBef>
                <a:spcPts val="1200"/>
              </a:spcBef>
              <a:spcAft>
                <a:spcPts val="0"/>
              </a:spcAft>
              <a:buClr>
                <a:schemeClr val="dk1"/>
              </a:buClr>
              <a:buSzPts val="1100"/>
              <a:buFont typeface="Noto Sans Symbols"/>
              <a:buNone/>
            </a:pPr>
            <a:r>
              <a:rPr lang="en-US" sz="1100" b="0" i="0">
                <a:solidFill>
                  <a:schemeClr val="dk1"/>
                </a:solidFill>
                <a:latin typeface="Verdana"/>
                <a:ea typeface="Verdana"/>
                <a:cs typeface="Verdana"/>
                <a:sym typeface="Verdana"/>
              </a:rPr>
              <a:t>- Ergonomics/layout: Variety of chair options with space around them, chairs with or without arms to provide more flexible seating arrangements. And various different table options.</a:t>
            </a:r>
            <a:endParaRPr/>
          </a:p>
          <a:p>
            <a:pPr marL="685800" lvl="1" indent="0" algn="l" rtl="0">
              <a:lnSpc>
                <a:spcPct val="130000"/>
              </a:lnSpc>
              <a:spcBef>
                <a:spcPts val="1200"/>
              </a:spcBef>
              <a:spcAft>
                <a:spcPts val="0"/>
              </a:spcAft>
              <a:buClr>
                <a:schemeClr val="dk1"/>
              </a:buClr>
              <a:buSzPts val="1100"/>
              <a:buFont typeface="Noto Sans Symbols"/>
              <a:buNone/>
            </a:pPr>
            <a:r>
              <a:rPr lang="en-US" sz="1100" b="0" i="0">
                <a:solidFill>
                  <a:schemeClr val="dk1"/>
                </a:solidFill>
                <a:latin typeface="Verdana"/>
                <a:ea typeface="Verdana"/>
                <a:cs typeface="Verdana"/>
                <a:sym typeface="Verdana"/>
              </a:rPr>
              <a:t>- Sensory needs (auditory, visual, thermoregulatory, ): </a:t>
            </a:r>
            <a:endParaRPr/>
          </a:p>
          <a:p>
            <a:pPr marL="1371600" lvl="2" indent="-228600" algn="l" rtl="0">
              <a:lnSpc>
                <a:spcPct val="130000"/>
              </a:lnSpc>
              <a:spcBef>
                <a:spcPts val="1200"/>
              </a:spcBef>
              <a:spcAft>
                <a:spcPts val="0"/>
              </a:spcAft>
              <a:buClr>
                <a:schemeClr val="dk1"/>
              </a:buClr>
              <a:buSzPts val="1100"/>
              <a:buFont typeface="Noto Sans Symbols"/>
              <a:buChar char="▪"/>
            </a:pPr>
            <a:r>
              <a:rPr lang="en-US" sz="1100" b="0" i="0">
                <a:solidFill>
                  <a:schemeClr val="dk1"/>
                </a:solidFill>
                <a:latin typeface="Verdana"/>
                <a:ea typeface="Verdana"/>
                <a:cs typeface="Verdana"/>
                <a:sym typeface="Verdana"/>
              </a:rPr>
              <a:t>Avoid spaces with ongoing construction, new carpeting, newly painted walls, and recently used chemicals for smell-sensitivity</a:t>
            </a:r>
            <a:endParaRPr sz="1100">
              <a:solidFill>
                <a:schemeClr val="dk1"/>
              </a:solidFill>
              <a:latin typeface="Verdana"/>
              <a:ea typeface="Verdana"/>
              <a:cs typeface="Verdana"/>
              <a:sym typeface="Verdana"/>
            </a:endParaRPr>
          </a:p>
          <a:p>
            <a:pPr marL="1371600" lvl="2" indent="-228600" algn="l" rtl="0">
              <a:lnSpc>
                <a:spcPct val="130000"/>
              </a:lnSpc>
              <a:spcBef>
                <a:spcPts val="1200"/>
              </a:spcBef>
              <a:spcAft>
                <a:spcPts val="0"/>
              </a:spcAft>
              <a:buClr>
                <a:schemeClr val="dk1"/>
              </a:buClr>
              <a:buSzPts val="1100"/>
              <a:buFont typeface="Noto Sans Symbols"/>
              <a:buChar char="▪"/>
            </a:pPr>
            <a:r>
              <a:rPr lang="en-US" sz="1100" b="0" i="0">
                <a:solidFill>
                  <a:schemeClr val="dk1"/>
                </a:solidFill>
                <a:latin typeface="Verdana"/>
                <a:ea typeface="Verdana"/>
                <a:cs typeface="Verdana"/>
                <a:sym typeface="Verdana"/>
              </a:rPr>
              <a:t>Consider lighting variability</a:t>
            </a:r>
            <a:endParaRPr/>
          </a:p>
          <a:p>
            <a:pPr marL="1371600" lvl="2" indent="-228600" algn="l" rtl="0">
              <a:lnSpc>
                <a:spcPct val="130000"/>
              </a:lnSpc>
              <a:spcBef>
                <a:spcPts val="1200"/>
              </a:spcBef>
              <a:spcAft>
                <a:spcPts val="0"/>
              </a:spcAft>
              <a:buClr>
                <a:schemeClr val="dk1"/>
              </a:buClr>
              <a:buSzPts val="1100"/>
              <a:buFont typeface="Noto Sans Symbols"/>
              <a:buChar char="▪"/>
            </a:pPr>
            <a:r>
              <a:rPr lang="en-US" sz="1100" b="0" i="0">
                <a:solidFill>
                  <a:schemeClr val="dk1"/>
                </a:solidFill>
                <a:latin typeface="Verdana"/>
                <a:ea typeface="Verdana"/>
                <a:cs typeface="Verdana"/>
                <a:sym typeface="Verdana"/>
              </a:rPr>
              <a:t>Thin walls can be distracting in terms of sound clarity in the room</a:t>
            </a:r>
            <a:endParaRPr/>
          </a:p>
          <a:p>
            <a:pPr marL="0" lvl="0" indent="0" algn="l" rtl="0">
              <a:lnSpc>
                <a:spcPct val="100000"/>
              </a:lnSpc>
              <a:spcBef>
                <a:spcPts val="600"/>
              </a:spcBef>
              <a:spcAft>
                <a:spcPts val="0"/>
              </a:spcAft>
              <a:buSzPts val="1400"/>
              <a:buNone/>
            </a:pPr>
            <a:endParaRPr/>
          </a:p>
        </p:txBody>
      </p:sp>
      <p:sp>
        <p:nvSpPr>
          <p:cNvPr id="365" name="Google Shape;365;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121bc27b59_0_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3121bc27b59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Employee login: </a:t>
            </a:r>
            <a:r>
              <a:rPr lang="en-US" b="0" i="0" u="sng">
                <a:solidFill>
                  <a:srgbClr val="8866AA"/>
                </a:solidFill>
                <a:latin typeface="arial"/>
                <a:ea typeface="arial"/>
                <a:cs typeface="arial"/>
                <a:sym typeface="arial"/>
              </a:rPr>
              <a:t>https://ecrt-umich-accommodate.symplicity.com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ADA Initial Contact Form: </a:t>
            </a:r>
            <a:r>
              <a:rPr lang="en-US" sz="12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200" u="sng">
              <a:solidFill>
                <a:srgbClr val="FFCB05"/>
              </a:solidFill>
            </a:endParaRPr>
          </a:p>
          <a:p>
            <a:pPr marL="0" lvl="0" indent="0" algn="l" rtl="0">
              <a:lnSpc>
                <a:spcPct val="100000"/>
              </a:lnSpc>
              <a:spcBef>
                <a:spcPts val="0"/>
              </a:spcBef>
              <a:spcAft>
                <a:spcPts val="0"/>
              </a:spcAft>
              <a:buSzPts val="1400"/>
              <a:buNone/>
            </a:pPr>
            <a:endParaRPr sz="1200" u="sng">
              <a:solidFill>
                <a:srgbClr val="FFCB05"/>
              </a:solidFill>
            </a:endParaRPr>
          </a:p>
          <a:p>
            <a:pPr marL="0" lvl="0" indent="0" algn="l" rtl="0">
              <a:lnSpc>
                <a:spcPct val="100000"/>
              </a:lnSpc>
              <a:spcBef>
                <a:spcPts val="0"/>
              </a:spcBef>
              <a:spcAft>
                <a:spcPts val="0"/>
              </a:spcAft>
              <a:buSzPts val="1400"/>
              <a:buNone/>
            </a:pPr>
            <a:endParaRPr/>
          </a:p>
        </p:txBody>
      </p:sp>
      <p:sp>
        <p:nvSpPr>
          <p:cNvPr id="390" name="Google Shape;39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Happening @ Michigan Events Calendar for DEO : https://events.umich.edu/group/5177</a:t>
            </a:r>
            <a:endParaRPr/>
          </a:p>
          <a:p>
            <a:pPr marL="0" lvl="0" indent="0" algn="l" rtl="0">
              <a:lnSpc>
                <a:spcPct val="100000"/>
              </a:lnSpc>
              <a:spcBef>
                <a:spcPts val="0"/>
              </a:spcBef>
              <a:spcAft>
                <a:spcPts val="0"/>
              </a:spcAft>
              <a:buSzPts val="1400"/>
              <a:buNone/>
            </a:pPr>
            <a:endParaRPr/>
          </a:p>
        </p:txBody>
      </p:sp>
      <p:sp>
        <p:nvSpPr>
          <p:cNvPr id="398" name="Google Shape;39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405" name="Google Shape;40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Updating your voluntary self-id information plays a pivotal role in creating inclusive workplaces. It helps provide a better understanding of the diversity of our organization and helps to identify opportunities for improvement.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This information is used to measure the university’s commitment to accessibility and is never shared with your supervisor.</a:t>
            </a:r>
            <a:endParaRPr/>
          </a:p>
        </p:txBody>
      </p:sp>
      <p:sp>
        <p:nvSpPr>
          <p:cNvPr id="413" name="Google Shape;41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Filterable list of resources on the ECRT website: https://ecrt.umich.edu/get-help-support/resources/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YouTube Channel: https://www.youtube.com/@ECRTumich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DEO’s Upcoming Events are listed on the Happening @ Michigan website: https://events.umich.edu/group/5177</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Recorded Presentations &amp; Trainings website: https://ecrt.umich.edu/disability-accessibility/presentations-trainings/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 Newsletter sign up form: https://umich.us18.list-manage.com/subscribe?u=155e051009a7f5441a41bef64&amp;id=6c9fbf9d2c</a:t>
            </a:r>
            <a:endParaRPr/>
          </a:p>
        </p:txBody>
      </p:sp>
      <p:sp>
        <p:nvSpPr>
          <p:cNvPr id="420" name="Google Shape;42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17bf0c275e_0_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317bf0c275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15d1b5e51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76" name="Google Shape;76;g3015d1b5e51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186c6b36e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3186c6b36e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186c6b36e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3186c6b36e4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400"/>
              <a:t>An easy way to make sure your link text is helpful is to ignore the surrounding content/language. Does reading only the link text provide enough information to know what the link is going to do or where it will lead?</a:t>
            </a:r>
            <a:endParaRPr sz="1400"/>
          </a:p>
        </p:txBody>
      </p:sp>
      <p:sp>
        <p:nvSpPr>
          <p:cNvPr id="90" name="Google Shape;90;g3186c6b36e4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186c6b36e4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When choosing colors for your marketing materials, try to avoid white/black as this could be </a:t>
            </a:r>
            <a:r>
              <a:rPr lang="en-US" sz="1400" i="1"/>
              <a:t>too much</a:t>
            </a:r>
            <a:r>
              <a:rPr lang="en-US" sz="1400" i="0"/>
              <a:t> contrast leading to screen glare.</a:t>
            </a:r>
            <a:endParaRPr sz="1400"/>
          </a:p>
        </p:txBody>
      </p:sp>
      <p:sp>
        <p:nvSpPr>
          <p:cNvPr id="96" name="Google Shape;96;g3186c6b36e4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7"/>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6"/>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6"/>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6"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11"/>
          <p:cNvSpPr>
            <a:spLocks noGrp="1"/>
          </p:cNvSpPr>
          <p:nvPr>
            <p:ph type="pic" idx="2"/>
          </p:nvPr>
        </p:nvSpPr>
        <p:spPr>
          <a:xfrm>
            <a:off x="4464729" y="1777482"/>
            <a:ext cx="7449103" cy="4223824"/>
          </a:xfrm>
          <a:prstGeom prst="rect">
            <a:avLst/>
          </a:prstGeom>
          <a:noFill/>
          <a:ln>
            <a:noFill/>
          </a:ln>
        </p:spPr>
      </p:sp>
      <p:sp>
        <p:nvSpPr>
          <p:cNvPr id="25" name="Google Shape;25;p11"/>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 name="Google Shape;26;p11"/>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4705"/>
              </a:srgbClr>
            </a:gs>
            <a:gs pos="9000">
              <a:srgbClr val="FFCB05">
                <a:alpha val="44705"/>
              </a:srgbClr>
            </a:gs>
            <a:gs pos="100000">
              <a:srgbClr val="FFCB05">
                <a:alpha val="0"/>
              </a:srgbClr>
            </a:gs>
          </a:gsLst>
          <a:lin ang="5400000" scaled="0"/>
        </a:gra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g3186c6b36e4_0_56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3186c6b36e4_0_57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A11yAwareness/status/160789283050407936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nightingale/writing-alt-text-for-data-visualization-2a218ef43f8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19.png"/><Relationship Id="rId3" Type="http://schemas.openxmlformats.org/officeDocument/2006/relationships/slide" Target="slide31.xml"/><Relationship Id="rId7" Type="http://schemas.openxmlformats.org/officeDocument/2006/relationships/image" Target="../media/image16.png"/><Relationship Id="rId12"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slide" Target="slide32.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slide" Target="slide24.xml"/><Relationship Id="rId4" Type="http://schemas.openxmlformats.org/officeDocument/2006/relationships/image" Target="../media/image14.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help/android-app/214124458607871"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help.twitter.com/en/using-twitter/add-image-description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s://help.instagram.com/503708446705527"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presentation/d/1tQuifd5fiEpdhiEhdNCRI2M0jzPuVqjTV04xxtp33rQ/edit#slide=id.p"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accessibility.umich.edu/roles/creators-presenter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hyperlink" Target="https://wolverineaccess.umich.edu/"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ecrt.umich.edu/get-help-support/resources/" TargetMode="External"/><Relationship Id="rId7" Type="http://schemas.openxmlformats.org/officeDocument/2006/relationships/hyperlink" Target="https://umich.us18.list-manage.com/subscribe?u=155e051009a7f5441a41bef64&amp;id=6c9fbf9d2c"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5177" TargetMode="External"/><Relationship Id="rId4" Type="http://schemas.openxmlformats.org/officeDocument/2006/relationships/hyperlink" Target="https://www.youtube.com/@ECRTumi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ibility.umich.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ecrt.umich.edu/get-help-support/disability-accessibility/digital-accessibi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brand.umich.edu/design-resources/colors/" TargetMode="External"/><Relationship Id="rId5" Type="http://schemas.openxmlformats.org/officeDocument/2006/relationships/hyperlink" Target="https://accessibility.umich.edu/training/color-contrast"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45"/>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a:t>Happening @ Michigan</a:t>
            </a:r>
            <a:endParaRPr/>
          </a:p>
        </p:txBody>
      </p:sp>
      <p:sp>
        <p:nvSpPr>
          <p:cNvPr id="43" name="Google Shape;43;p45"/>
          <p:cNvSpPr txBox="1">
            <a:spLocks noGrp="1"/>
          </p:cNvSpPr>
          <p:nvPr>
            <p:ph type="body" idx="1"/>
          </p:nvPr>
        </p:nvSpPr>
        <p:spPr>
          <a:xfrm>
            <a:off x="297309" y="1736064"/>
            <a:ext cx="6803955" cy="5036182"/>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600"/>
              </a:spcBef>
              <a:spcAft>
                <a:spcPts val="0"/>
              </a:spcAft>
              <a:buSzPts val="2800"/>
              <a:buChar char="▪"/>
            </a:pPr>
            <a:r>
              <a:rPr lang="en-US" sz="2000" dirty="0"/>
              <a:t>Check out the Disability Equity Office’s </a:t>
            </a:r>
            <a:r>
              <a:rPr lang="en-US" sz="2000" dirty="0">
                <a:solidFill>
                  <a:schemeClr val="tx1"/>
                </a:solidFill>
              </a:rPr>
              <a:t>upcoming presentations and interactive workshops by scanning this QR code or by visiting the </a:t>
            </a:r>
            <a:r>
              <a:rPr lang="en-US" sz="2000" u="sng" dirty="0">
                <a:solidFill>
                  <a:schemeClr val="tx1"/>
                </a:solidFill>
                <a:hlinkClick r:id="rId3">
                  <a:extLst>
                    <a:ext uri="{A12FA001-AC4F-418D-AE19-62706E023703}">
                      <ahyp:hlinkClr xmlns:ahyp="http://schemas.microsoft.com/office/drawing/2018/hyperlinkcolor" val="tx"/>
                    </a:ext>
                  </a:extLst>
                </a:hlinkClick>
              </a:rPr>
              <a:t>upcoming events page</a:t>
            </a:r>
            <a:r>
              <a:rPr lang="en-US" sz="2000" dirty="0">
                <a:solidFill>
                  <a:schemeClr val="tx1"/>
                </a:solidFill>
              </a:rPr>
              <a:t>! </a:t>
            </a:r>
            <a:endParaRPr sz="2000" dirty="0">
              <a:solidFill>
                <a:schemeClr val="tx1"/>
              </a:solidFill>
            </a:endParaRPr>
          </a:p>
          <a:p>
            <a:pPr marL="457200" lvl="0" indent="-406400" algn="l" rtl="0">
              <a:lnSpc>
                <a:spcPct val="150000"/>
              </a:lnSpc>
              <a:spcBef>
                <a:spcPts val="600"/>
              </a:spcBef>
              <a:spcAft>
                <a:spcPts val="0"/>
              </a:spcAft>
              <a:buSzPts val="2800"/>
              <a:buChar char="▪"/>
            </a:pPr>
            <a:r>
              <a:rPr lang="en-US" sz="2000" b="1" dirty="0">
                <a:solidFill>
                  <a:srgbClr val="00274C"/>
                </a:solidFill>
              </a:rPr>
              <a:t>Inclusive Event Planning, Part 2</a:t>
            </a:r>
            <a:r>
              <a:rPr lang="en-US" sz="2000" dirty="0">
                <a:solidFill>
                  <a:srgbClr val="00274C"/>
                </a:solidFill>
              </a:rPr>
              <a:t>: Preparing and Hosting an Accessible Event</a:t>
            </a:r>
            <a:endParaRPr sz="2000" dirty="0"/>
          </a:p>
          <a:p>
            <a:pPr marL="914400" lvl="1" indent="-381000" algn="l" rtl="0">
              <a:lnSpc>
                <a:spcPct val="150000"/>
              </a:lnSpc>
              <a:spcBef>
                <a:spcPts val="600"/>
              </a:spcBef>
              <a:spcAft>
                <a:spcPts val="0"/>
              </a:spcAft>
              <a:buSzPts val="2400"/>
              <a:buChar char="▪"/>
            </a:pPr>
            <a:r>
              <a:rPr lang="en-US" sz="1800" dirty="0">
                <a:solidFill>
                  <a:srgbClr val="00274C"/>
                </a:solidFill>
              </a:rPr>
              <a:t>Zoom (Virtual Event)</a:t>
            </a:r>
            <a:endParaRPr sz="1800" dirty="0"/>
          </a:p>
          <a:p>
            <a:pPr marL="914400" lvl="1" indent="-381000" algn="l" rtl="0">
              <a:lnSpc>
                <a:spcPct val="150000"/>
              </a:lnSpc>
              <a:spcBef>
                <a:spcPts val="600"/>
              </a:spcBef>
              <a:spcAft>
                <a:spcPts val="0"/>
              </a:spcAft>
              <a:buSzPts val="2400"/>
              <a:buChar char="▪"/>
            </a:pPr>
            <a:r>
              <a:rPr lang="en-US" sz="1800" dirty="0">
                <a:solidFill>
                  <a:srgbClr val="00274C"/>
                </a:solidFill>
              </a:rPr>
              <a:t>April 22, 2025 (Tuesday) 12:00pm</a:t>
            </a:r>
            <a:endParaRPr sz="1800" dirty="0"/>
          </a:p>
        </p:txBody>
      </p:sp>
      <p:pic>
        <p:nvPicPr>
          <p:cNvPr id="44" name="Google Shape;44;p45" descr="QR code to the Disability Equity Office Happening @ Michigan page"/>
          <p:cNvPicPr preferRelativeResize="0"/>
          <p:nvPr/>
        </p:nvPicPr>
        <p:blipFill rotWithShape="1">
          <a:blip r:embed="rId4">
            <a:alphaModFix/>
          </a:blip>
          <a:srcRect l="6431" t="6836" r="5700" b="6515"/>
          <a:stretch/>
        </p:blipFill>
        <p:spPr>
          <a:xfrm>
            <a:off x="7455050" y="2098726"/>
            <a:ext cx="4134812" cy="38072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186c6b36e4_0_46"/>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Conveying Information with Color</a:t>
            </a:r>
            <a:endParaRPr/>
          </a:p>
        </p:txBody>
      </p:sp>
      <p:grpSp>
        <p:nvGrpSpPr>
          <p:cNvPr id="108" name="Google Shape;108;g3186c6b36e4_0_46" descr="A pie chart with one slice in orange, one in blue, and one in green"/>
          <p:cNvGrpSpPr/>
          <p:nvPr/>
        </p:nvGrpSpPr>
        <p:grpSpPr>
          <a:xfrm>
            <a:off x="413094" y="1909698"/>
            <a:ext cx="2110950" cy="2105225"/>
            <a:chOff x="166236" y="249561"/>
            <a:chExt cx="2268619" cy="2271499"/>
          </a:xfrm>
        </p:grpSpPr>
        <p:sp>
          <p:nvSpPr>
            <p:cNvPr id="109" name="Google Shape;109;g3186c6b36e4_0_46"/>
            <p:cNvSpPr/>
            <p:nvPr/>
          </p:nvSpPr>
          <p:spPr>
            <a:xfrm>
              <a:off x="168655" y="254860"/>
              <a:ext cx="2266200" cy="2266200"/>
            </a:xfrm>
            <a:prstGeom prst="pie">
              <a:avLst>
                <a:gd name="adj1" fmla="val 16200000"/>
                <a:gd name="adj2" fmla="val 1800000"/>
              </a:avLst>
            </a:prstGeom>
            <a:solidFill>
              <a:srgbClr val="9CC2E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3186c6b36e4_0_46"/>
            <p:cNvSpPr txBox="1"/>
            <p:nvPr/>
          </p:nvSpPr>
          <p:spPr>
            <a:xfrm>
              <a:off x="1400814" y="673044"/>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sp>
          <p:nvSpPr>
            <p:cNvPr id="111" name="Google Shape;111;g3186c6b36e4_0_46"/>
            <p:cNvSpPr/>
            <p:nvPr/>
          </p:nvSpPr>
          <p:spPr>
            <a:xfrm>
              <a:off x="166236" y="249561"/>
              <a:ext cx="2266200" cy="2266200"/>
            </a:xfrm>
            <a:prstGeom prst="pie">
              <a:avLst>
                <a:gd name="adj1" fmla="val 1800000"/>
                <a:gd name="adj2" fmla="val 9000000"/>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3186c6b36e4_0_46"/>
            <p:cNvSpPr txBox="1"/>
            <p:nvPr/>
          </p:nvSpPr>
          <p:spPr>
            <a:xfrm>
              <a:off x="786767" y="1679481"/>
              <a:ext cx="1025100" cy="701400"/>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rgbClr val="000000"/>
                </a:buClr>
                <a:buSzPts val="4400"/>
                <a:buFont typeface="Arial"/>
                <a:buNone/>
              </a:pPr>
              <a:endParaRPr sz="4400" b="0" i="0" u="none" strike="noStrike" cap="none">
                <a:solidFill>
                  <a:schemeClr val="lt1"/>
                </a:solidFill>
                <a:latin typeface="Arial"/>
                <a:ea typeface="Arial"/>
                <a:cs typeface="Arial"/>
                <a:sym typeface="Arial"/>
              </a:endParaRPr>
            </a:p>
          </p:txBody>
        </p:sp>
        <p:sp>
          <p:nvSpPr>
            <p:cNvPr id="113" name="Google Shape;113;g3186c6b36e4_0_46"/>
            <p:cNvSpPr/>
            <p:nvPr/>
          </p:nvSpPr>
          <p:spPr>
            <a:xfrm>
              <a:off x="166236" y="249561"/>
              <a:ext cx="2266200" cy="2266200"/>
            </a:xfrm>
            <a:prstGeom prst="pie">
              <a:avLst>
                <a:gd name="adj1" fmla="val 9000000"/>
                <a:gd name="adj2" fmla="val 16200000"/>
              </a:avLst>
            </a:prstGeom>
            <a:solidFill>
              <a:srgbClr val="FF66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14" name="Google Shape;114;g3186c6b36e4_0_46"/>
            <p:cNvSpPr txBox="1"/>
            <p:nvPr/>
          </p:nvSpPr>
          <p:spPr>
            <a:xfrm>
              <a:off x="409052" y="694725"/>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grpSp>
      <p:grpSp>
        <p:nvGrpSpPr>
          <p:cNvPr id="115" name="Google Shape;115;g3186c6b36e4_0_46" descr="A pie chart with three slices in various shades of gray"/>
          <p:cNvGrpSpPr/>
          <p:nvPr/>
        </p:nvGrpSpPr>
        <p:grpSpPr>
          <a:xfrm>
            <a:off x="3128750" y="1976813"/>
            <a:ext cx="2110950" cy="2050028"/>
            <a:chOff x="166236" y="249561"/>
            <a:chExt cx="2268619" cy="2271499"/>
          </a:xfrm>
        </p:grpSpPr>
        <p:sp>
          <p:nvSpPr>
            <p:cNvPr id="116" name="Google Shape;116;g3186c6b36e4_0_46" descr="A pie chart with three slices shaded in various gray scale"/>
            <p:cNvSpPr/>
            <p:nvPr/>
          </p:nvSpPr>
          <p:spPr>
            <a:xfrm>
              <a:off x="168655" y="254860"/>
              <a:ext cx="2266200" cy="2266200"/>
            </a:xfrm>
            <a:prstGeom prst="pie">
              <a:avLst>
                <a:gd name="adj1" fmla="val 16200000"/>
                <a:gd name="adj2" fmla="val 1800000"/>
              </a:avLst>
            </a:prstGeom>
            <a:solidFill>
              <a:srgbClr val="D0CEC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3186c6b36e4_0_46"/>
            <p:cNvSpPr txBox="1"/>
            <p:nvPr/>
          </p:nvSpPr>
          <p:spPr>
            <a:xfrm>
              <a:off x="1400814" y="673044"/>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sp>
          <p:nvSpPr>
            <p:cNvPr id="118" name="Google Shape;118;g3186c6b36e4_0_46"/>
            <p:cNvSpPr/>
            <p:nvPr/>
          </p:nvSpPr>
          <p:spPr>
            <a:xfrm>
              <a:off x="166236" y="249561"/>
              <a:ext cx="2266200" cy="2266200"/>
            </a:xfrm>
            <a:prstGeom prst="pie">
              <a:avLst>
                <a:gd name="adj1" fmla="val 1800000"/>
                <a:gd name="adj2" fmla="val 9000000"/>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3186c6b36e4_0_46"/>
            <p:cNvSpPr txBox="1"/>
            <p:nvPr/>
          </p:nvSpPr>
          <p:spPr>
            <a:xfrm>
              <a:off x="786767" y="1679481"/>
              <a:ext cx="1025100" cy="701400"/>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rgbClr val="000000"/>
                </a:buClr>
                <a:buSzPts val="4400"/>
                <a:buFont typeface="Arial"/>
                <a:buNone/>
              </a:pPr>
              <a:endParaRPr sz="4400" b="0" i="0" u="none" strike="noStrike" cap="none">
                <a:solidFill>
                  <a:schemeClr val="lt1"/>
                </a:solidFill>
                <a:latin typeface="Arial"/>
                <a:ea typeface="Arial"/>
                <a:cs typeface="Arial"/>
                <a:sym typeface="Arial"/>
              </a:endParaRPr>
            </a:p>
          </p:txBody>
        </p:sp>
        <p:sp>
          <p:nvSpPr>
            <p:cNvPr id="120" name="Google Shape;120;g3186c6b36e4_0_46"/>
            <p:cNvSpPr/>
            <p:nvPr/>
          </p:nvSpPr>
          <p:spPr>
            <a:xfrm>
              <a:off x="166236" y="249561"/>
              <a:ext cx="2266200" cy="2266200"/>
            </a:xfrm>
            <a:prstGeom prst="pie">
              <a:avLst>
                <a:gd name="adj1" fmla="val 9000000"/>
                <a:gd name="adj2" fmla="val 16200000"/>
              </a:avLst>
            </a:prstGeom>
            <a:solidFill>
              <a:srgbClr val="D8D8D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3186c6b36e4_0_46"/>
            <p:cNvSpPr txBox="1"/>
            <p:nvPr/>
          </p:nvSpPr>
          <p:spPr>
            <a:xfrm>
              <a:off x="409052" y="694725"/>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grpSp>
      <p:grpSp>
        <p:nvGrpSpPr>
          <p:cNvPr id="122" name="Google Shape;122;g3186c6b36e4_0_46" descr="A pie chart with one slice in orange with the word yes, one in blue with the word no, and one in green with the word maybe"/>
          <p:cNvGrpSpPr/>
          <p:nvPr/>
        </p:nvGrpSpPr>
        <p:grpSpPr>
          <a:xfrm>
            <a:off x="475277" y="4394448"/>
            <a:ext cx="2110950" cy="2152700"/>
            <a:chOff x="166236" y="249561"/>
            <a:chExt cx="2268619" cy="2271499"/>
          </a:xfrm>
        </p:grpSpPr>
        <p:sp>
          <p:nvSpPr>
            <p:cNvPr id="123" name="Google Shape;123;g3186c6b36e4_0_46"/>
            <p:cNvSpPr/>
            <p:nvPr/>
          </p:nvSpPr>
          <p:spPr>
            <a:xfrm>
              <a:off x="168655" y="254860"/>
              <a:ext cx="2266200" cy="2266200"/>
            </a:xfrm>
            <a:prstGeom prst="pie">
              <a:avLst>
                <a:gd name="adj1" fmla="val 16200000"/>
                <a:gd name="adj2" fmla="val 1800000"/>
              </a:avLst>
            </a:prstGeom>
            <a:solidFill>
              <a:srgbClr val="9CC2E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3186c6b36e4_0_46"/>
            <p:cNvSpPr txBox="1"/>
            <p:nvPr/>
          </p:nvSpPr>
          <p:spPr>
            <a:xfrm>
              <a:off x="1427532" y="663903"/>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No</a:t>
              </a:r>
              <a:endParaRPr sz="1400" b="0" i="0" u="none" strike="noStrike" cap="none">
                <a:solidFill>
                  <a:schemeClr val="dk1"/>
                </a:solidFill>
                <a:latin typeface="Arial"/>
                <a:ea typeface="Arial"/>
                <a:cs typeface="Arial"/>
                <a:sym typeface="Arial"/>
              </a:endParaRPr>
            </a:p>
          </p:txBody>
        </p:sp>
        <p:sp>
          <p:nvSpPr>
            <p:cNvPr id="125" name="Google Shape;125;g3186c6b36e4_0_46"/>
            <p:cNvSpPr/>
            <p:nvPr/>
          </p:nvSpPr>
          <p:spPr>
            <a:xfrm>
              <a:off x="166236" y="249561"/>
              <a:ext cx="2266200" cy="2266200"/>
            </a:xfrm>
            <a:prstGeom prst="pie">
              <a:avLst>
                <a:gd name="adj1" fmla="val 1800000"/>
                <a:gd name="adj2" fmla="val 9000000"/>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3186c6b36e4_0_46"/>
            <p:cNvSpPr txBox="1"/>
            <p:nvPr/>
          </p:nvSpPr>
          <p:spPr>
            <a:xfrm>
              <a:off x="659009" y="1692396"/>
              <a:ext cx="1214100" cy="688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400" b="0" i="0" u="none" strike="noStrike" cap="none">
                  <a:solidFill>
                    <a:schemeClr val="dk1"/>
                  </a:solidFill>
                  <a:latin typeface="Arial"/>
                  <a:ea typeface="Arial"/>
                  <a:cs typeface="Arial"/>
                  <a:sym typeface="Arial"/>
                </a:rPr>
                <a:t>Maybe</a:t>
              </a:r>
              <a:endParaRPr sz="1300" b="0" i="0" u="none" strike="noStrike" cap="none">
                <a:solidFill>
                  <a:schemeClr val="dk1"/>
                </a:solidFill>
                <a:latin typeface="Arial"/>
                <a:ea typeface="Arial"/>
                <a:cs typeface="Arial"/>
                <a:sym typeface="Arial"/>
              </a:endParaRPr>
            </a:p>
          </p:txBody>
        </p:sp>
        <p:sp>
          <p:nvSpPr>
            <p:cNvPr id="127" name="Google Shape;127;g3186c6b36e4_0_46"/>
            <p:cNvSpPr/>
            <p:nvPr/>
          </p:nvSpPr>
          <p:spPr>
            <a:xfrm>
              <a:off x="166236" y="249561"/>
              <a:ext cx="2266200" cy="2266200"/>
            </a:xfrm>
            <a:prstGeom prst="pie">
              <a:avLst>
                <a:gd name="adj1" fmla="val 9000000"/>
                <a:gd name="adj2" fmla="val 16200000"/>
              </a:avLst>
            </a:prstGeom>
            <a:solidFill>
              <a:srgbClr val="FF66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3186c6b36e4_0_46"/>
            <p:cNvSpPr txBox="1"/>
            <p:nvPr/>
          </p:nvSpPr>
          <p:spPr>
            <a:xfrm>
              <a:off x="409052" y="694725"/>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Yes</a:t>
              </a:r>
              <a:endParaRPr sz="1400" b="0" i="0" u="none" strike="noStrike" cap="none">
                <a:solidFill>
                  <a:schemeClr val="dk1"/>
                </a:solidFill>
                <a:latin typeface="Arial"/>
                <a:ea typeface="Arial"/>
                <a:cs typeface="Arial"/>
                <a:sym typeface="Arial"/>
              </a:endParaRPr>
            </a:p>
          </p:txBody>
        </p:sp>
      </p:grpSp>
      <p:grpSp>
        <p:nvGrpSpPr>
          <p:cNvPr id="129" name="Google Shape;129;g3186c6b36e4_0_46" descr="A pie chart with one slice in gray with the word yes, one in gray with the word no, and one in gray with the word maybe"/>
          <p:cNvGrpSpPr/>
          <p:nvPr/>
        </p:nvGrpSpPr>
        <p:grpSpPr>
          <a:xfrm>
            <a:off x="3180127" y="4399470"/>
            <a:ext cx="2186949" cy="2152700"/>
            <a:chOff x="166236" y="249561"/>
            <a:chExt cx="2268619" cy="2271499"/>
          </a:xfrm>
        </p:grpSpPr>
        <p:sp>
          <p:nvSpPr>
            <p:cNvPr id="130" name="Google Shape;130;g3186c6b36e4_0_46"/>
            <p:cNvSpPr/>
            <p:nvPr/>
          </p:nvSpPr>
          <p:spPr>
            <a:xfrm>
              <a:off x="168655" y="254860"/>
              <a:ext cx="2266200" cy="2266200"/>
            </a:xfrm>
            <a:prstGeom prst="pie">
              <a:avLst>
                <a:gd name="adj1" fmla="val 16200000"/>
                <a:gd name="adj2" fmla="val 1800000"/>
              </a:avLst>
            </a:prstGeom>
            <a:solidFill>
              <a:srgbClr val="D0CEC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3186c6b36e4_0_46"/>
            <p:cNvSpPr txBox="1"/>
            <p:nvPr/>
          </p:nvSpPr>
          <p:spPr>
            <a:xfrm>
              <a:off x="1400814" y="673044"/>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No</a:t>
              </a:r>
              <a:endParaRPr sz="1400" b="0" i="0" u="none" strike="noStrike" cap="none">
                <a:solidFill>
                  <a:schemeClr val="dk1"/>
                </a:solidFill>
                <a:latin typeface="Arial"/>
                <a:ea typeface="Arial"/>
                <a:cs typeface="Arial"/>
                <a:sym typeface="Arial"/>
              </a:endParaRPr>
            </a:p>
          </p:txBody>
        </p:sp>
        <p:sp>
          <p:nvSpPr>
            <p:cNvPr id="132" name="Google Shape;132;g3186c6b36e4_0_46"/>
            <p:cNvSpPr/>
            <p:nvPr/>
          </p:nvSpPr>
          <p:spPr>
            <a:xfrm>
              <a:off x="166236" y="249561"/>
              <a:ext cx="2266200" cy="2266200"/>
            </a:xfrm>
            <a:prstGeom prst="pie">
              <a:avLst>
                <a:gd name="adj1" fmla="val 1800000"/>
                <a:gd name="adj2" fmla="val 9000000"/>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3186c6b36e4_0_46"/>
            <p:cNvSpPr txBox="1"/>
            <p:nvPr/>
          </p:nvSpPr>
          <p:spPr>
            <a:xfrm>
              <a:off x="786767" y="1679481"/>
              <a:ext cx="1025100" cy="701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400" b="0" i="0" u="none" strike="noStrike" cap="none">
                  <a:solidFill>
                    <a:schemeClr val="dk1"/>
                  </a:solidFill>
                  <a:latin typeface="Arial"/>
                  <a:ea typeface="Arial"/>
                  <a:cs typeface="Arial"/>
                  <a:sym typeface="Arial"/>
                </a:rPr>
                <a:t>Maybe</a:t>
              </a:r>
              <a:endParaRPr sz="1300" b="0" i="0" u="none" strike="noStrike" cap="none">
                <a:solidFill>
                  <a:schemeClr val="dk1"/>
                </a:solidFill>
                <a:latin typeface="Arial"/>
                <a:ea typeface="Arial"/>
                <a:cs typeface="Arial"/>
                <a:sym typeface="Arial"/>
              </a:endParaRPr>
            </a:p>
          </p:txBody>
        </p:sp>
        <p:sp>
          <p:nvSpPr>
            <p:cNvPr id="134" name="Google Shape;134;g3186c6b36e4_0_46"/>
            <p:cNvSpPr/>
            <p:nvPr/>
          </p:nvSpPr>
          <p:spPr>
            <a:xfrm>
              <a:off x="166236" y="249561"/>
              <a:ext cx="2266200" cy="2266200"/>
            </a:xfrm>
            <a:prstGeom prst="pie">
              <a:avLst>
                <a:gd name="adj1" fmla="val 9000000"/>
                <a:gd name="adj2" fmla="val 16200000"/>
              </a:avLst>
            </a:prstGeom>
            <a:solidFill>
              <a:srgbClr val="D8D8D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186c6b36e4_0_46"/>
            <p:cNvSpPr txBox="1"/>
            <p:nvPr/>
          </p:nvSpPr>
          <p:spPr>
            <a:xfrm>
              <a:off x="409052" y="694725"/>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Yes</a:t>
              </a:r>
              <a:endParaRPr sz="1400" b="0" i="0" u="none" strike="noStrike" cap="none">
                <a:solidFill>
                  <a:schemeClr val="dk1"/>
                </a:solidFill>
                <a:latin typeface="Arial"/>
                <a:ea typeface="Arial"/>
                <a:cs typeface="Arial"/>
                <a:sym typeface="Arial"/>
              </a:endParaRPr>
            </a:p>
          </p:txBody>
        </p:sp>
      </p:grpSp>
      <p:sp>
        <p:nvSpPr>
          <p:cNvPr id="136" name="Google Shape;136;g3186c6b36e4_0_46"/>
          <p:cNvSpPr txBox="1">
            <a:spLocks noGrp="1"/>
          </p:cNvSpPr>
          <p:nvPr>
            <p:ph type="body" idx="2"/>
          </p:nvPr>
        </p:nvSpPr>
        <p:spPr>
          <a:xfrm>
            <a:off x="5895703" y="1825625"/>
            <a:ext cx="5382000" cy="4351200"/>
          </a:xfrm>
          <a:prstGeom prst="rect">
            <a:avLst/>
          </a:prstGeom>
          <a:noFill/>
          <a:ln>
            <a:noFill/>
          </a:ln>
        </p:spPr>
        <p:txBody>
          <a:bodyPr spcFirstLastPara="1" wrap="square" lIns="91425" tIns="45700" rIns="91425" bIns="45700" anchor="t" anchorCtr="0">
            <a:normAutofit/>
          </a:bodyPr>
          <a:lstStyle/>
          <a:p>
            <a:pPr marL="571500" lvl="0" indent="-457200" algn="l" rtl="0">
              <a:lnSpc>
                <a:spcPct val="150000"/>
              </a:lnSpc>
              <a:spcBef>
                <a:spcPts val="600"/>
              </a:spcBef>
              <a:spcAft>
                <a:spcPts val="0"/>
              </a:spcAft>
              <a:buClr>
                <a:srgbClr val="00274C"/>
              </a:buClr>
              <a:buSzPts val="1800"/>
              <a:buFont typeface="Noto Sans Symbols"/>
              <a:buChar char="▪"/>
            </a:pPr>
            <a:r>
              <a:rPr lang="en-US"/>
              <a:t>Color should not be used as the </a:t>
            </a:r>
            <a:r>
              <a:rPr lang="en-US" i="1"/>
              <a:t>only</a:t>
            </a:r>
            <a:r>
              <a:rPr lang="en-US"/>
              <a:t> means of conveying information.</a:t>
            </a:r>
            <a:endParaRPr/>
          </a:p>
          <a:p>
            <a:pPr marL="571500" lvl="0" indent="-457200" algn="l" rtl="0">
              <a:lnSpc>
                <a:spcPct val="150000"/>
              </a:lnSpc>
              <a:spcBef>
                <a:spcPts val="600"/>
              </a:spcBef>
              <a:spcAft>
                <a:spcPts val="0"/>
              </a:spcAft>
              <a:buClr>
                <a:srgbClr val="00274C"/>
              </a:buClr>
              <a:buSzPts val="1800"/>
              <a:buFont typeface="Noto Sans Symbols"/>
              <a:buChar char="▪"/>
            </a:pPr>
            <a:r>
              <a:rPr lang="en-US"/>
              <a:t>Include text descriptors for those who may have visual disabilities.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18e11856da_0_72"/>
          <p:cNvSpPr txBox="1">
            <a:spLocks noGrp="1"/>
          </p:cNvSpPr>
          <p:nvPr>
            <p:ph type="title"/>
          </p:nvPr>
        </p:nvSpPr>
        <p:spPr>
          <a:xfrm>
            <a:off x="608114" y="2085745"/>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Effective and Inclusive Alt Text for Digital Images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186c6b36e4_0_124"/>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What Is Alt Text?</a:t>
            </a:r>
            <a:endParaRPr/>
          </a:p>
        </p:txBody>
      </p:sp>
      <p:sp>
        <p:nvSpPr>
          <p:cNvPr id="148" name="Google Shape;148;g3186c6b36e4_0_124"/>
          <p:cNvSpPr txBox="1">
            <a:spLocks noGrp="1"/>
          </p:cNvSpPr>
          <p:nvPr>
            <p:ph type="body" idx="1"/>
          </p:nvPr>
        </p:nvSpPr>
        <p:spPr>
          <a:xfrm>
            <a:off x="220150" y="1714112"/>
            <a:ext cx="11316853" cy="4312664"/>
          </a:xfrm>
          <a:prstGeom prst="rect">
            <a:avLst/>
          </a:prstGeom>
          <a:noFill/>
          <a:ln>
            <a:noFill/>
          </a:ln>
        </p:spPr>
        <p:txBody>
          <a:bodyPr spcFirstLastPara="1" wrap="square" lIns="91425" tIns="45700" rIns="91425" bIns="45700" anchor="t" anchorCtr="0">
            <a:normAutofit fontScale="70000" lnSpcReduction="20000"/>
          </a:bodyPr>
          <a:lstStyle/>
          <a:p>
            <a:pPr marL="457201" lvl="0" indent="-457200" algn="l" rtl="0">
              <a:lnSpc>
                <a:spcPct val="170000"/>
              </a:lnSpc>
              <a:spcBef>
                <a:spcPts val="600"/>
              </a:spcBef>
              <a:spcAft>
                <a:spcPts val="0"/>
              </a:spcAft>
              <a:buClr>
                <a:srgbClr val="00274C"/>
              </a:buClr>
              <a:buSzPct val="108107"/>
              <a:buFont typeface="Noto Sans Symbols"/>
              <a:buChar char="▪"/>
            </a:pPr>
            <a:r>
              <a:rPr lang="en-US"/>
              <a:t>Alt text (alternative text) helps visually impaired people understand the meaning of an image.</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Also displayed when an image fails to load.</a:t>
            </a:r>
            <a:endParaRPr/>
          </a:p>
          <a:p>
            <a:pPr marL="457201" lvl="0" indent="-457200" algn="l" rtl="0">
              <a:lnSpc>
                <a:spcPct val="170000"/>
              </a:lnSpc>
              <a:spcBef>
                <a:spcPts val="600"/>
              </a:spcBef>
              <a:spcAft>
                <a:spcPts val="0"/>
              </a:spcAft>
              <a:buClr>
                <a:srgbClr val="00274C"/>
              </a:buClr>
              <a:buSzPct val="108107"/>
              <a:buFont typeface="Noto Sans Symbols"/>
              <a:buChar char="▪"/>
            </a:pPr>
            <a:r>
              <a:rPr lang="en-US"/>
              <a:t>Keep alt text short and descriptive.</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Why are you sharing this image? </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What is the purpose of including the image?</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How would you describe the image if you were talking on the phone?</a:t>
            </a:r>
            <a:endParaRPr/>
          </a:p>
          <a:p>
            <a:pPr marL="457201" lvl="0" indent="-457200" algn="l" rtl="0">
              <a:lnSpc>
                <a:spcPct val="170000"/>
              </a:lnSpc>
              <a:spcBef>
                <a:spcPts val="600"/>
              </a:spcBef>
              <a:spcAft>
                <a:spcPts val="0"/>
              </a:spcAft>
              <a:buClr>
                <a:srgbClr val="00274C"/>
              </a:buClr>
              <a:buSzPct val="108107"/>
              <a:buFont typeface="Noto Sans Symbols"/>
              <a:buChar char="▪"/>
            </a:pPr>
            <a:r>
              <a:rPr lang="en-US"/>
              <a:t>Don’t use “image of” or “photo of” in your description.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186c6b36e4_0_180"/>
          <p:cNvSpPr txBox="1">
            <a:spLocks noGrp="1"/>
          </p:cNvSpPr>
          <p:nvPr>
            <p:ph type="title" idx="4294967295"/>
          </p:nvPr>
        </p:nvSpPr>
        <p:spPr>
          <a:xfrm>
            <a:off x="141840" y="309801"/>
            <a:ext cx="11360700" cy="11223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t>Alt Text Decision Tree</a:t>
            </a:r>
            <a:endParaRPr/>
          </a:p>
        </p:txBody>
      </p:sp>
      <p:pic>
        <p:nvPicPr>
          <p:cNvPr id="154" name="Google Shape;154;g3186c6b36e4_0_180" descr="Diagram of the Alt+Text decision making tree that helps the audience determine if Alt+Text should be included. The left side of the tree breaks down scenarios when it should be included: To include information and provide educational content. The decisions on the diagram that result in Alt+Text not being used are when an image is not included, when it is a decoration, or when it does not add any information to the presentation."/>
          <p:cNvPicPr preferRelativeResize="0"/>
          <p:nvPr/>
        </p:nvPicPr>
        <p:blipFill rotWithShape="1">
          <a:blip r:embed="rId3">
            <a:alphaModFix/>
          </a:blip>
          <a:srcRect/>
          <a:stretch/>
        </p:blipFill>
        <p:spPr>
          <a:xfrm>
            <a:off x="1021405" y="1835963"/>
            <a:ext cx="9281535" cy="4215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xfrm>
            <a:off x="89262" y="149496"/>
            <a:ext cx="11292099"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Considerations When Creating Alt Text</a:t>
            </a:r>
            <a:endParaRPr/>
          </a:p>
        </p:txBody>
      </p:sp>
      <p:sp>
        <p:nvSpPr>
          <p:cNvPr id="161" name="Google Shape;161;p12"/>
          <p:cNvSpPr txBox="1"/>
          <p:nvPr/>
        </p:nvSpPr>
        <p:spPr>
          <a:xfrm>
            <a:off x="87550" y="1279340"/>
            <a:ext cx="5801700" cy="5151550"/>
          </a:xfrm>
          <a:prstGeom prst="rect">
            <a:avLst/>
          </a:prstGeom>
          <a:noFill/>
          <a:ln>
            <a:noFill/>
          </a:ln>
        </p:spPr>
        <p:txBody>
          <a:bodyPr spcFirstLastPara="1" wrap="square" lIns="121900" tIns="121900" rIns="121900" bIns="121900" anchor="ctr" anchorCtr="0">
            <a:normAutofit/>
          </a:bodyPr>
          <a:lstStyle/>
          <a:p>
            <a:pPr marL="632460" marR="0" lvl="0" indent="-512989" algn="l" rtl="0">
              <a:lnSpc>
                <a:spcPct val="150000"/>
              </a:lnSpc>
              <a:spcBef>
                <a:spcPts val="600"/>
              </a:spcBef>
              <a:spcAft>
                <a:spcPts val="0"/>
              </a:spcAft>
              <a:buClr>
                <a:schemeClr val="dk1"/>
              </a:buClr>
              <a:buSzPts val="2700"/>
              <a:buFont typeface="Noto Sans Symbols"/>
              <a:buChar char="▪"/>
            </a:pPr>
            <a:r>
              <a:rPr lang="en-US" sz="2700" b="0" i="0" u="none" strike="noStrike" cap="none">
                <a:solidFill>
                  <a:schemeClr val="dk1"/>
                </a:solidFill>
                <a:latin typeface="Verdana"/>
                <a:ea typeface="Verdana"/>
                <a:cs typeface="Verdana"/>
                <a:sym typeface="Verdana"/>
              </a:rPr>
              <a:t>How would you describe this image to someone who cannot see it?</a:t>
            </a:r>
            <a:endParaRPr sz="2700" b="0" i="0" u="none" strike="noStrike" cap="none">
              <a:solidFill>
                <a:srgbClr val="000000"/>
              </a:solidFill>
              <a:latin typeface="Verdana"/>
              <a:ea typeface="Verdana"/>
              <a:cs typeface="Verdana"/>
              <a:sym typeface="Verdana"/>
            </a:endParaRPr>
          </a:p>
          <a:p>
            <a:pPr marL="1219200" marR="0" lvl="1" indent="-452595"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The subject(s) in detail</a:t>
            </a:r>
            <a:endParaRPr sz="2200" b="0" i="0" u="none" strike="noStrike" cap="none">
              <a:solidFill>
                <a:srgbClr val="000000"/>
              </a:solidFill>
              <a:latin typeface="Verdana"/>
              <a:ea typeface="Verdana"/>
              <a:cs typeface="Verdana"/>
              <a:sym typeface="Verdana"/>
            </a:endParaRPr>
          </a:p>
          <a:p>
            <a:pPr marL="1219200" marR="0" lvl="1" indent="-452595"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The setting</a:t>
            </a:r>
            <a:endParaRPr sz="2200" b="0" i="0" u="none" strike="noStrike" cap="none">
              <a:solidFill>
                <a:srgbClr val="000000"/>
              </a:solidFill>
              <a:latin typeface="Verdana"/>
              <a:ea typeface="Verdana"/>
              <a:cs typeface="Verdana"/>
              <a:sym typeface="Verdana"/>
            </a:endParaRPr>
          </a:p>
          <a:p>
            <a:pPr marL="1219200" marR="0" lvl="1" indent="-452595"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The actions or interactions</a:t>
            </a:r>
            <a:endParaRPr sz="2200" b="0" i="0" u="none" strike="noStrike" cap="none">
              <a:solidFill>
                <a:srgbClr val="000000"/>
              </a:solidFill>
              <a:latin typeface="Verdana"/>
              <a:ea typeface="Verdana"/>
              <a:cs typeface="Verdana"/>
              <a:sym typeface="Verdana"/>
            </a:endParaRPr>
          </a:p>
          <a:p>
            <a:pPr marL="1219200" marR="0" lvl="1" indent="-452593"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Other relevant information</a:t>
            </a:r>
            <a:endParaRPr sz="2200" b="0" i="0" u="none" strike="noStrike" cap="none">
              <a:solidFill>
                <a:srgbClr val="000000"/>
              </a:solidFill>
              <a:latin typeface="Verdana"/>
              <a:ea typeface="Verdana"/>
              <a:cs typeface="Verdana"/>
              <a:sym typeface="Verdana"/>
            </a:endParaRPr>
          </a:p>
        </p:txBody>
      </p:sp>
      <p:sp>
        <p:nvSpPr>
          <p:cNvPr id="162" name="Google Shape;162;p12"/>
          <p:cNvSpPr txBox="1"/>
          <p:nvPr/>
        </p:nvSpPr>
        <p:spPr>
          <a:xfrm>
            <a:off x="6000526" y="1475196"/>
            <a:ext cx="6035100" cy="5243100"/>
          </a:xfrm>
          <a:prstGeom prst="rect">
            <a:avLst/>
          </a:prstGeom>
          <a:noFill/>
          <a:ln>
            <a:noFill/>
          </a:ln>
        </p:spPr>
        <p:txBody>
          <a:bodyPr spcFirstLastPara="1" wrap="square" lIns="121900" tIns="121900" rIns="121900" bIns="121900" anchor="ctr" anchorCtr="0">
            <a:normAutofit/>
          </a:bodyPr>
          <a:lstStyle/>
          <a:p>
            <a:pPr marL="632460" marR="0" lvl="0" indent="-511877" algn="l" rtl="0">
              <a:lnSpc>
                <a:spcPct val="150000"/>
              </a:lnSpc>
              <a:spcBef>
                <a:spcPts val="600"/>
              </a:spcBef>
              <a:spcAft>
                <a:spcPts val="0"/>
              </a:spcAft>
              <a:buClr>
                <a:schemeClr val="dk1"/>
              </a:buClr>
              <a:buSzPts val="2900"/>
              <a:buFont typeface="Noto Sans Symbols"/>
              <a:buChar char="▪"/>
            </a:pPr>
            <a:r>
              <a:rPr lang="en-US" sz="2900" b="0" i="0" u="none" strike="noStrike" cap="none">
                <a:solidFill>
                  <a:schemeClr val="dk1"/>
                </a:solidFill>
                <a:latin typeface="Verdana"/>
                <a:ea typeface="Verdana"/>
                <a:cs typeface="Verdana"/>
                <a:sym typeface="Verdana"/>
              </a:rPr>
              <a:t>Is there any information included in the image that relies upon sight for understanding?</a:t>
            </a:r>
            <a:endParaRPr sz="2900" b="0" i="0" u="none" strike="noStrike" cap="none">
              <a:solidFill>
                <a:srgbClr val="000000"/>
              </a:solidFill>
              <a:latin typeface="Verdana"/>
              <a:ea typeface="Verdana"/>
              <a:cs typeface="Verdana"/>
              <a:sym typeface="Verdana"/>
            </a:endParaRPr>
          </a:p>
          <a:p>
            <a:pPr marL="1219200" marR="0" lvl="1" indent="-443546" algn="l" rtl="0">
              <a:lnSpc>
                <a:spcPct val="150000"/>
              </a:lnSpc>
              <a:spcBef>
                <a:spcPts val="600"/>
              </a:spcBef>
              <a:spcAft>
                <a:spcPts val="0"/>
              </a:spcAft>
              <a:buClr>
                <a:schemeClr val="dk1"/>
              </a:buClr>
              <a:buSzPts val="1900"/>
              <a:buFont typeface="Noto Sans Symbols"/>
              <a:buChar char="▪"/>
            </a:pPr>
            <a:r>
              <a:rPr lang="en-US" sz="2400" b="0" i="0" u="none" strike="noStrike" cap="none">
                <a:solidFill>
                  <a:schemeClr val="dk1"/>
                </a:solidFill>
                <a:latin typeface="Verdana"/>
                <a:ea typeface="Verdana"/>
                <a:cs typeface="Verdana"/>
                <a:sym typeface="Verdana"/>
              </a:rPr>
              <a:t>Location of an activity</a:t>
            </a:r>
            <a:endParaRPr sz="2400" b="0" i="0" u="none" strike="noStrike" cap="none">
              <a:solidFill>
                <a:srgbClr val="000000"/>
              </a:solidFill>
              <a:latin typeface="Verdana"/>
              <a:ea typeface="Verdana"/>
              <a:cs typeface="Verdana"/>
              <a:sym typeface="Verdana"/>
            </a:endParaRPr>
          </a:p>
          <a:p>
            <a:pPr marL="1219200" marR="0" lvl="1" indent="-443546" algn="l" rtl="0">
              <a:lnSpc>
                <a:spcPct val="150000"/>
              </a:lnSpc>
              <a:spcBef>
                <a:spcPts val="600"/>
              </a:spcBef>
              <a:spcAft>
                <a:spcPts val="0"/>
              </a:spcAft>
              <a:buClr>
                <a:schemeClr val="dk1"/>
              </a:buClr>
              <a:buSzPts val="1900"/>
              <a:buFont typeface="Noto Sans Symbols"/>
              <a:buChar char="▪"/>
            </a:pPr>
            <a:r>
              <a:rPr lang="en-US" sz="2400" b="0" i="0" u="none" strike="noStrike" cap="none">
                <a:solidFill>
                  <a:schemeClr val="dk1"/>
                </a:solidFill>
                <a:latin typeface="Verdana"/>
                <a:ea typeface="Verdana"/>
                <a:cs typeface="Verdana"/>
                <a:sym typeface="Verdana"/>
              </a:rPr>
              <a:t>Time and/or date of an activity</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Tips for Writing Alt Text (1 of 2)</a:t>
            </a:r>
            <a:endParaRPr/>
          </a:p>
        </p:txBody>
      </p:sp>
      <p:pic>
        <p:nvPicPr>
          <p:cNvPr id="169" name="Google Shape;169;p17" descr="You don't necessarily need to say &quot;image of&quot; in your alt text for users to know it's an image. Screen readers will announce that it's an image. But it can help readers to specify if it's a hand-drawn image, Polaroid, infographic, screenshot, chart, map, diagram, or so on." title="Accessibility Awareness tweet Dec 27, 2022">
            <a:hlinkClick r:id="rId3"/>
          </p:cNvPr>
          <p:cNvPicPr preferRelativeResize="0"/>
          <p:nvPr/>
        </p:nvPicPr>
        <p:blipFill rotWithShape="1">
          <a:blip r:embed="rId4">
            <a:alphaModFix/>
          </a:blip>
          <a:srcRect t="6680"/>
          <a:stretch/>
        </p:blipFill>
        <p:spPr>
          <a:xfrm>
            <a:off x="2538918" y="1916350"/>
            <a:ext cx="6823195" cy="41656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Tips for Writing Alt Text (2 of 2)</a:t>
            </a:r>
            <a:endParaRPr/>
          </a:p>
        </p:txBody>
      </p:sp>
      <p:pic>
        <p:nvPicPr>
          <p:cNvPr id="176" name="Google Shape;176;p18" descr="Hand holding a marker, writing &quot;Keep It Simple&quot; in black font."/>
          <p:cNvPicPr preferRelativeResize="0"/>
          <p:nvPr/>
        </p:nvPicPr>
        <p:blipFill rotWithShape="1">
          <a:blip r:embed="rId3">
            <a:alphaModFix/>
          </a:blip>
          <a:srcRect l="24793" r="21249"/>
          <a:stretch/>
        </p:blipFill>
        <p:spPr>
          <a:xfrm>
            <a:off x="690665" y="2645746"/>
            <a:ext cx="2431915" cy="2299013"/>
          </a:xfrm>
          <a:prstGeom prst="rect">
            <a:avLst/>
          </a:prstGeom>
          <a:noFill/>
          <a:ln>
            <a:noFill/>
          </a:ln>
        </p:spPr>
      </p:pic>
      <p:pic>
        <p:nvPicPr>
          <p:cNvPr id="177" name="Google Shape;177;p18" descr="Screenshot of a Twitter post from Accessible Awareness that states, &quot;Use plain language and eliminate buried verbs. For example, 'He is in compliance with local laws' can become 'He complies with local laws.' 'He exhibits resistance to change' can become 'He resists change.'.&quot;"/>
          <p:cNvPicPr preferRelativeResize="0"/>
          <p:nvPr/>
        </p:nvPicPr>
        <p:blipFill rotWithShape="1">
          <a:blip r:embed="rId4">
            <a:alphaModFix/>
          </a:blip>
          <a:srcRect b="63259"/>
          <a:stretch/>
        </p:blipFill>
        <p:spPr>
          <a:xfrm>
            <a:off x="3331834" y="2788470"/>
            <a:ext cx="8169501" cy="20135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89262" y="149496"/>
            <a:ext cx="11117001"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Suggested Complex Image “Formula”</a:t>
            </a:r>
            <a:endParaRPr/>
          </a:p>
        </p:txBody>
      </p:sp>
      <p:sp>
        <p:nvSpPr>
          <p:cNvPr id="184" name="Google Shape;184;p20"/>
          <p:cNvSpPr txBox="1">
            <a:spLocks noGrp="1"/>
          </p:cNvSpPr>
          <p:nvPr>
            <p:ph type="body" idx="1"/>
          </p:nvPr>
        </p:nvSpPr>
        <p:spPr>
          <a:xfrm>
            <a:off x="415650" y="1714051"/>
            <a:ext cx="113607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150000"/>
              </a:lnSpc>
              <a:spcBef>
                <a:spcPts val="600"/>
              </a:spcBef>
              <a:spcAft>
                <a:spcPts val="0"/>
              </a:spcAft>
              <a:buSzPts val="2400"/>
              <a:buNone/>
            </a:pPr>
            <a:r>
              <a:rPr lang="en-US" sz="3600">
                <a:solidFill>
                  <a:schemeClr val="dk1"/>
                </a:solidFill>
              </a:rPr>
              <a:t>Data visualization designer, </a:t>
            </a:r>
            <a:r>
              <a:rPr lang="en-US" sz="3600" u="sng">
                <a:solidFill>
                  <a:schemeClr val="dk1"/>
                </a:solidFill>
                <a:hlinkClick r:id="rId3">
                  <a:extLst>
                    <a:ext uri="{A12FA001-AC4F-418D-AE19-62706E023703}">
                      <ahyp:hlinkClr xmlns:ahyp="http://schemas.microsoft.com/office/drawing/2018/hyperlinkcolor" val="tx"/>
                    </a:ext>
                  </a:extLst>
                </a:hlinkClick>
              </a:rPr>
              <a:t>Mary Cesal</a:t>
            </a:r>
            <a:r>
              <a:rPr lang="en-US" sz="3600">
                <a:solidFill>
                  <a:schemeClr val="dk1"/>
                </a:solidFill>
              </a:rPr>
              <a:t>, suggests the following formula for alt text for complex images such as charts, graphs, etc.</a:t>
            </a:r>
            <a:endParaRPr sz="3600">
              <a:solidFill>
                <a:schemeClr val="dk1"/>
              </a:solidFill>
            </a:endParaRPr>
          </a:p>
          <a:p>
            <a:pPr marL="641350" lvl="0" indent="-571500" algn="l" rtl="0">
              <a:lnSpc>
                <a:spcPct val="150000"/>
              </a:lnSpc>
              <a:spcBef>
                <a:spcPts val="600"/>
              </a:spcBef>
              <a:spcAft>
                <a:spcPts val="0"/>
              </a:spcAft>
              <a:buSzPts val="3700"/>
              <a:buFont typeface="Noto Sans Symbols"/>
              <a:buChar char="▪"/>
            </a:pPr>
            <a:r>
              <a:rPr lang="en-US" sz="2400">
                <a:solidFill>
                  <a:schemeClr val="dk1"/>
                </a:solidFill>
                <a:highlight>
                  <a:schemeClr val="lt1"/>
                </a:highlight>
              </a:rPr>
              <a:t>[Chart type] of [type of data] where [reason for including chart].</a:t>
            </a:r>
            <a:endParaRPr sz="2400">
              <a:solidFill>
                <a:schemeClr val="dk1"/>
              </a:solidFill>
              <a:highlight>
                <a:schemeClr val="lt1"/>
              </a:highlight>
            </a:endParaRPr>
          </a:p>
          <a:p>
            <a:pPr marL="0" lvl="0" indent="0" algn="l" rtl="0">
              <a:lnSpc>
                <a:spcPct val="115000"/>
              </a:lnSpc>
              <a:spcBef>
                <a:spcPts val="0"/>
              </a:spcBef>
              <a:spcAft>
                <a:spcPts val="1600"/>
              </a:spcAft>
              <a:buSzPts val="2400"/>
              <a:buNone/>
            </a:pPr>
            <a:endParaRPr sz="3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186c6b36e4_0_137"/>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Alt Text Example</a:t>
            </a:r>
            <a:endParaRPr/>
          </a:p>
        </p:txBody>
      </p:sp>
      <p:sp>
        <p:nvSpPr>
          <p:cNvPr id="191" name="Google Shape;191;g3186c6b36e4_0_137" descr="A brown miniature horse wearing a purple vest with white wording that says, “DO NOT TOUCH Service Animal on Duty.” The horse is also wearing a purple harness and white shoes."/>
          <p:cNvSpPr txBox="1">
            <a:spLocks noGrp="1"/>
          </p:cNvSpPr>
          <p:nvPr>
            <p:ph type="body" idx="1"/>
          </p:nvPr>
        </p:nvSpPr>
        <p:spPr>
          <a:xfrm>
            <a:off x="196266" y="1709518"/>
            <a:ext cx="5382000" cy="4351200"/>
          </a:xfrm>
          <a:prstGeom prst="rect">
            <a:avLst/>
          </a:prstGeom>
          <a:noFill/>
          <a:ln>
            <a:noFill/>
          </a:ln>
        </p:spPr>
        <p:txBody>
          <a:bodyPr spcFirstLastPara="1" wrap="square" lIns="91425" tIns="45700" rIns="91425" bIns="45700" anchor="t" anchorCtr="0">
            <a:normAutofit fontScale="62500" lnSpcReduction="20000"/>
          </a:bodyPr>
          <a:lstStyle/>
          <a:p>
            <a:pPr marL="470535" lvl="0" indent="-441960" algn="l" rtl="0">
              <a:lnSpc>
                <a:spcPct val="150000"/>
              </a:lnSpc>
              <a:spcBef>
                <a:spcPts val="0"/>
              </a:spcBef>
              <a:spcAft>
                <a:spcPts val="0"/>
              </a:spcAft>
              <a:buClr>
                <a:srgbClr val="00274C"/>
              </a:buClr>
              <a:buSzPct val="100000"/>
              <a:buFont typeface="Noto Sans Symbols"/>
              <a:buChar char="▪"/>
            </a:pPr>
            <a:r>
              <a:rPr lang="en-US" sz="3200"/>
              <a:t>Context: Your presentation is about service animals.</a:t>
            </a:r>
            <a:endParaRPr sz="3200"/>
          </a:p>
          <a:p>
            <a:pPr marL="470535" lvl="0" indent="-441960" algn="l" rtl="0">
              <a:lnSpc>
                <a:spcPct val="150000"/>
              </a:lnSpc>
              <a:spcBef>
                <a:spcPts val="600"/>
              </a:spcBef>
              <a:spcAft>
                <a:spcPts val="0"/>
              </a:spcAft>
              <a:buClr>
                <a:srgbClr val="00274C"/>
              </a:buClr>
              <a:buSzPct val="100000"/>
              <a:buFont typeface="Noto Sans Symbols"/>
              <a:buChar char="▪"/>
            </a:pPr>
            <a:r>
              <a:rPr lang="en-US" sz="3200"/>
              <a:t>Helpful alt text: </a:t>
            </a:r>
            <a:endParaRPr sz="3200"/>
          </a:p>
          <a:p>
            <a:pPr marL="811531" lvl="1" indent="-330517" algn="l" rtl="0">
              <a:lnSpc>
                <a:spcPct val="150000"/>
              </a:lnSpc>
              <a:spcBef>
                <a:spcPts val="600"/>
              </a:spcBef>
              <a:spcAft>
                <a:spcPts val="0"/>
              </a:spcAft>
              <a:buClr>
                <a:srgbClr val="00274C"/>
              </a:buClr>
              <a:buSzPct val="100000"/>
              <a:buFont typeface="Noto Sans Symbols"/>
              <a:buChar char="▪"/>
            </a:pPr>
            <a:r>
              <a:rPr lang="en-US" sz="2600"/>
              <a:t>A brown miniature horse wearing a purple vest with white wording that says, “DO NOT TOUCH Service Animal on Duty.” The horse is also wearing a purple harness and white shoes.</a:t>
            </a:r>
            <a:endParaRPr sz="2600"/>
          </a:p>
          <a:p>
            <a:pPr marL="470535" lvl="0" indent="-441960" algn="l" rtl="0">
              <a:lnSpc>
                <a:spcPct val="150000"/>
              </a:lnSpc>
              <a:spcBef>
                <a:spcPts val="600"/>
              </a:spcBef>
              <a:spcAft>
                <a:spcPts val="0"/>
              </a:spcAft>
              <a:buClr>
                <a:srgbClr val="00274C"/>
              </a:buClr>
              <a:buSzPct val="100000"/>
              <a:buFont typeface="Noto Sans Symbols"/>
              <a:buChar char="▪"/>
            </a:pPr>
            <a:r>
              <a:rPr lang="en-US" sz="3200"/>
              <a:t>Ineffective alt text: </a:t>
            </a:r>
            <a:endParaRPr sz="3200"/>
          </a:p>
          <a:p>
            <a:pPr marL="811531" lvl="1" indent="-330517" algn="l" rtl="0">
              <a:lnSpc>
                <a:spcPct val="150000"/>
              </a:lnSpc>
              <a:spcBef>
                <a:spcPts val="600"/>
              </a:spcBef>
              <a:spcAft>
                <a:spcPts val="0"/>
              </a:spcAft>
              <a:buClr>
                <a:srgbClr val="00274C"/>
              </a:buClr>
              <a:buSzPct val="100000"/>
              <a:buFont typeface="Noto Sans Symbols"/>
              <a:buChar char="▪"/>
            </a:pPr>
            <a:r>
              <a:rPr lang="en-US" sz="2600"/>
              <a:t>An animal</a:t>
            </a:r>
            <a:endParaRPr sz="2600"/>
          </a:p>
          <a:p>
            <a:pPr marL="811531" lvl="1" indent="-330517" algn="l" rtl="0">
              <a:lnSpc>
                <a:spcPct val="150000"/>
              </a:lnSpc>
              <a:spcBef>
                <a:spcPts val="600"/>
              </a:spcBef>
              <a:spcAft>
                <a:spcPts val="0"/>
              </a:spcAft>
              <a:buClr>
                <a:srgbClr val="00274C"/>
              </a:buClr>
              <a:buSzPct val="100000"/>
              <a:buFont typeface="Noto Sans Symbols"/>
              <a:buChar char="▪"/>
            </a:pPr>
            <a:r>
              <a:rPr lang="en-US" sz="2600"/>
              <a:t>Picture of a miniature horse</a:t>
            </a:r>
            <a:endParaRPr sz="2600"/>
          </a:p>
          <a:p>
            <a:pPr marL="228600" lvl="0" indent="-77470" algn="l" rtl="0">
              <a:lnSpc>
                <a:spcPct val="150000"/>
              </a:lnSpc>
              <a:spcBef>
                <a:spcPts val="600"/>
              </a:spcBef>
              <a:spcAft>
                <a:spcPts val="0"/>
              </a:spcAft>
              <a:buClr>
                <a:srgbClr val="00274C"/>
              </a:buClr>
              <a:buSzPct val="100000"/>
              <a:buNone/>
            </a:pPr>
            <a:endParaRPr/>
          </a:p>
        </p:txBody>
      </p:sp>
      <p:pic>
        <p:nvPicPr>
          <p:cNvPr id="192" name="Google Shape;192;g3186c6b36e4_0_137" descr="A brown miniature horse wearing a purple vest, a purple harness, and white shoes."/>
          <p:cNvPicPr preferRelativeResize="0"/>
          <p:nvPr/>
        </p:nvPicPr>
        <p:blipFill rotWithShape="1">
          <a:blip r:embed="rId3">
            <a:alphaModFix/>
          </a:blip>
          <a:srcRect/>
          <a:stretch/>
        </p:blipFill>
        <p:spPr>
          <a:xfrm>
            <a:off x="6096000" y="1985762"/>
            <a:ext cx="4818434" cy="38702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186c6b36e4_0_144"/>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AI Generated Alt Text</a:t>
            </a:r>
            <a:endParaRPr/>
          </a:p>
        </p:txBody>
      </p:sp>
      <p:pic>
        <p:nvPicPr>
          <p:cNvPr id="199" name="Google Shape;199;g3186c6b36e4_0_144" descr="A pony being carried by a person"/>
          <p:cNvPicPr preferRelativeResize="0"/>
          <p:nvPr/>
        </p:nvPicPr>
        <p:blipFill rotWithShape="1">
          <a:blip r:embed="rId3">
            <a:alphaModFix/>
          </a:blip>
          <a:srcRect/>
          <a:stretch/>
        </p:blipFill>
        <p:spPr>
          <a:xfrm>
            <a:off x="478486" y="1845140"/>
            <a:ext cx="2785096" cy="2339687"/>
          </a:xfrm>
          <a:prstGeom prst="rect">
            <a:avLst/>
          </a:prstGeom>
          <a:noFill/>
          <a:ln>
            <a:noFill/>
          </a:ln>
        </p:spPr>
      </p:pic>
      <p:sp>
        <p:nvSpPr>
          <p:cNvPr id="200" name="Google Shape;200;g3186c6b36e4_0_144"/>
          <p:cNvSpPr txBox="1">
            <a:spLocks noGrp="1"/>
          </p:cNvSpPr>
          <p:nvPr>
            <p:ph type="body" idx="2"/>
          </p:nvPr>
        </p:nvSpPr>
        <p:spPr>
          <a:xfrm>
            <a:off x="3750067" y="2197498"/>
            <a:ext cx="8263593" cy="132570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600"/>
              </a:spcBef>
              <a:spcAft>
                <a:spcPts val="0"/>
              </a:spcAft>
              <a:buSzPts val="1946"/>
              <a:buNone/>
            </a:pPr>
            <a:r>
              <a:rPr lang="en-US" sz="2100"/>
              <a:t>AI-generated alt text: “a pony being carried by a person”</a:t>
            </a:r>
            <a:endParaRPr sz="2100"/>
          </a:p>
          <a:p>
            <a:pPr marL="457200" lvl="0" indent="-352165" algn="l" rtl="0">
              <a:lnSpc>
                <a:spcPct val="150000"/>
              </a:lnSpc>
              <a:spcBef>
                <a:spcPts val="600"/>
              </a:spcBef>
              <a:spcAft>
                <a:spcPts val="0"/>
              </a:spcAft>
              <a:buClr>
                <a:srgbClr val="00274C"/>
              </a:buClr>
              <a:buSzPts val="1900"/>
              <a:buFont typeface="Noto Sans Symbols"/>
              <a:buChar char="▪"/>
            </a:pPr>
            <a:r>
              <a:rPr lang="en-US" sz="1900"/>
              <a:t>This is neither a pony nor a person carrying a pony.</a:t>
            </a:r>
            <a:endParaRPr sz="1900"/>
          </a:p>
        </p:txBody>
      </p:sp>
      <p:pic>
        <p:nvPicPr>
          <p:cNvPr id="201" name="Google Shape;201;g3186c6b36e4_0_144" descr="A horse and pony with red blankets"/>
          <p:cNvPicPr preferRelativeResize="0"/>
          <p:nvPr/>
        </p:nvPicPr>
        <p:blipFill rotWithShape="1">
          <a:blip r:embed="rId4">
            <a:alphaModFix/>
          </a:blip>
          <a:srcRect/>
          <a:stretch/>
        </p:blipFill>
        <p:spPr>
          <a:xfrm>
            <a:off x="478486" y="4412688"/>
            <a:ext cx="3001901" cy="1996362"/>
          </a:xfrm>
          <a:prstGeom prst="rect">
            <a:avLst/>
          </a:prstGeom>
          <a:noFill/>
          <a:ln>
            <a:noFill/>
          </a:ln>
        </p:spPr>
      </p:pic>
      <p:sp>
        <p:nvSpPr>
          <p:cNvPr id="202" name="Google Shape;202;g3186c6b36e4_0_144"/>
          <p:cNvSpPr txBox="1"/>
          <p:nvPr/>
        </p:nvSpPr>
        <p:spPr>
          <a:xfrm>
            <a:off x="3672246" y="4270569"/>
            <a:ext cx="8341414" cy="2280600"/>
          </a:xfrm>
          <a:prstGeom prst="rect">
            <a:avLst/>
          </a:prstGeom>
          <a:noFill/>
          <a:ln>
            <a:noFill/>
          </a:ln>
        </p:spPr>
        <p:txBody>
          <a:bodyPr spcFirstLastPara="1" wrap="square" lIns="91425" tIns="45700" rIns="91425" bIns="45700" anchor="t" anchorCtr="0">
            <a:normAutofit fontScale="77500" lnSpcReduction="20000"/>
          </a:bodyPr>
          <a:lstStyle/>
          <a:p>
            <a:pPr marL="114300" marR="0" lvl="0" indent="0" algn="l" rtl="0">
              <a:lnSpc>
                <a:spcPct val="170000"/>
              </a:lnSpc>
              <a:spcBef>
                <a:spcPts val="600"/>
              </a:spcBef>
              <a:spcAft>
                <a:spcPts val="0"/>
              </a:spcAft>
              <a:buClr>
                <a:srgbClr val="00274C"/>
              </a:buClr>
              <a:buSzPct val="75630"/>
              <a:buFont typeface="Arial"/>
              <a:buNone/>
            </a:pPr>
            <a:r>
              <a:rPr lang="en-US" sz="2700" b="0" i="0" u="none" strike="noStrike" cap="none">
                <a:solidFill>
                  <a:srgbClr val="00274C"/>
                </a:solidFill>
                <a:latin typeface="Verdana"/>
                <a:ea typeface="Verdana"/>
                <a:cs typeface="Verdana"/>
                <a:sym typeface="Verdana"/>
              </a:rPr>
              <a:t>AI-generated alt text: “a horse and pony with red blankets”</a:t>
            </a:r>
            <a:endParaRPr sz="2700" b="0" i="0" u="none" strike="noStrike" cap="none">
              <a:solidFill>
                <a:srgbClr val="000000"/>
              </a:solidFill>
              <a:latin typeface="Verdana"/>
              <a:ea typeface="Verdana"/>
              <a:cs typeface="Verdana"/>
              <a:sym typeface="Verdana"/>
            </a:endParaRPr>
          </a:p>
          <a:p>
            <a:pPr marL="561415" marR="0" lvl="0" indent="-470089" algn="l" rtl="0">
              <a:lnSpc>
                <a:spcPct val="170000"/>
              </a:lnSpc>
              <a:spcBef>
                <a:spcPts val="600"/>
              </a:spcBef>
              <a:spcAft>
                <a:spcPts val="0"/>
              </a:spcAft>
              <a:buClr>
                <a:srgbClr val="00274C"/>
              </a:buClr>
              <a:buSzPct val="100000"/>
              <a:buFont typeface="Noto Sans Symbols"/>
              <a:buChar char="▪"/>
            </a:pPr>
            <a:r>
              <a:rPr lang="en-US" sz="2500" b="0" i="0" u="none" strike="noStrike" cap="none">
                <a:solidFill>
                  <a:srgbClr val="00274C"/>
                </a:solidFill>
                <a:latin typeface="Verdana"/>
                <a:ea typeface="Verdana"/>
                <a:cs typeface="Verdana"/>
                <a:sym typeface="Verdana"/>
              </a:rPr>
              <a:t>This is better, but may still need to be modified, depending on what you are trying to convey with the image.</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p:nvPr>
        </p:nvSpPr>
        <p:spPr>
          <a:xfrm>
            <a:off x="6310088" y="1732776"/>
            <a:ext cx="5526853" cy="1511869"/>
          </a:xfrm>
          <a:prstGeom prst="rect">
            <a:avLst/>
          </a:prstGeom>
          <a:noFill/>
          <a:ln>
            <a:noFill/>
          </a:ln>
        </p:spPr>
        <p:txBody>
          <a:bodyPr spcFirstLastPara="1" wrap="square" lIns="91425" tIns="45700" rIns="91425" bIns="45700" anchor="b" anchorCtr="0">
            <a:noAutofit/>
          </a:bodyPr>
          <a:lstStyle/>
          <a:p>
            <a:pPr marL="0" lvl="0" indent="0" algn="ctr" rtl="0">
              <a:lnSpc>
                <a:spcPct val="120000"/>
              </a:lnSpc>
              <a:spcBef>
                <a:spcPts val="0"/>
              </a:spcBef>
              <a:spcAft>
                <a:spcPts val="0"/>
              </a:spcAft>
              <a:buSzPts val="5400"/>
              <a:buNone/>
            </a:pPr>
            <a:r>
              <a:rPr lang="en-US" sz="4000"/>
              <a:t>Inclusive Event Planning (Part 1)</a:t>
            </a:r>
            <a:br>
              <a:rPr lang="en-US" sz="4000"/>
            </a:br>
            <a:r>
              <a:rPr lang="en-US" sz="2000"/>
              <a:t>Accessible Digital Marketing and Alt Text</a:t>
            </a:r>
            <a:endParaRPr sz="4000"/>
          </a:p>
        </p:txBody>
      </p:sp>
      <p:sp>
        <p:nvSpPr>
          <p:cNvPr id="50" name="Google Shape;50;p1"/>
          <p:cNvSpPr txBox="1">
            <a:spLocks noGrp="1"/>
          </p:cNvSpPr>
          <p:nvPr>
            <p:ph type="subTitle" idx="1"/>
          </p:nvPr>
        </p:nvSpPr>
        <p:spPr>
          <a:xfrm>
            <a:off x="5955030" y="4586157"/>
            <a:ext cx="6236970" cy="1989916"/>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en-US" sz="2800"/>
              <a:t>Lauren O’Connor</a:t>
            </a:r>
            <a:endParaRPr/>
          </a:p>
          <a:p>
            <a:pPr marL="0" lvl="0" indent="0" algn="ctr" rtl="0">
              <a:lnSpc>
                <a:spcPct val="150000"/>
              </a:lnSpc>
              <a:spcBef>
                <a:spcPts val="0"/>
              </a:spcBef>
              <a:spcAft>
                <a:spcPts val="0"/>
              </a:spcAft>
              <a:buClr>
                <a:schemeClr val="dk1"/>
              </a:buClr>
              <a:buSzPts val="2400"/>
              <a:buNone/>
            </a:pPr>
            <a:r>
              <a:rPr lang="en-US" sz="1600"/>
              <a:t>Accessibility Specialist + Occupational Therapist</a:t>
            </a:r>
            <a:endParaRPr sz="1600"/>
          </a:p>
          <a:p>
            <a:pPr marL="0" lvl="0" indent="0" algn="ctr" rtl="0">
              <a:lnSpc>
                <a:spcPct val="150000"/>
              </a:lnSpc>
              <a:spcBef>
                <a:spcPts val="0"/>
              </a:spcBef>
              <a:spcAft>
                <a:spcPts val="0"/>
              </a:spcAft>
              <a:buClr>
                <a:schemeClr val="dk1"/>
              </a:buClr>
              <a:buSzPts val="2400"/>
              <a:buNone/>
            </a:pPr>
            <a:r>
              <a:rPr lang="en-US" sz="1600"/>
              <a:t>Disability Equity Office of ECRT</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608114" y="2085745"/>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Alt Text in Social Media and Marketing Materials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Where Is Alt Text Located?</a:t>
            </a:r>
            <a:endParaRPr/>
          </a:p>
        </p:txBody>
      </p:sp>
      <p:pic>
        <p:nvPicPr>
          <p:cNvPr id="214" name="Google Shape;214;p22" descr="Microsoft Word icon of a lined piece of paper with a blue square on it, that has a white &quot;W&quot; in the middle.">
            <a:hlinkClick r:id="rId3" action="ppaction://hlinksldjump"/>
          </p:cNvPr>
          <p:cNvPicPr preferRelativeResize="0"/>
          <p:nvPr/>
        </p:nvPicPr>
        <p:blipFill rotWithShape="1">
          <a:blip r:embed="rId4">
            <a:alphaModFix/>
          </a:blip>
          <a:srcRect/>
          <a:stretch/>
        </p:blipFill>
        <p:spPr>
          <a:xfrm>
            <a:off x="806833" y="2867767"/>
            <a:ext cx="1488896" cy="1451314"/>
          </a:xfrm>
          <a:prstGeom prst="rect">
            <a:avLst/>
          </a:prstGeom>
          <a:noFill/>
          <a:ln>
            <a:noFill/>
          </a:ln>
        </p:spPr>
      </p:pic>
      <p:pic>
        <p:nvPicPr>
          <p:cNvPr id="215" name="Google Shape;215;p22" descr="Microsoft Powerpoint icon of a piece of paper with a grey and red pie chart on it, that has a red square with a white &quot;P&quot; in the middle.">
            <a:hlinkClick r:id="rId3" action="ppaction://hlinksldjump"/>
          </p:cNvPr>
          <p:cNvPicPr preferRelativeResize="0"/>
          <p:nvPr/>
        </p:nvPicPr>
        <p:blipFill rotWithShape="1">
          <a:blip r:embed="rId5">
            <a:alphaModFix/>
          </a:blip>
          <a:srcRect/>
          <a:stretch/>
        </p:blipFill>
        <p:spPr>
          <a:xfrm>
            <a:off x="2560574" y="2867768"/>
            <a:ext cx="1397336" cy="1451313"/>
          </a:xfrm>
          <a:prstGeom prst="rect">
            <a:avLst/>
          </a:prstGeom>
          <a:noFill/>
          <a:ln>
            <a:noFill/>
          </a:ln>
        </p:spPr>
      </p:pic>
      <p:pic>
        <p:nvPicPr>
          <p:cNvPr id="216" name="Google Shape;216;p22" descr="Google Suites icon that is a square with the top left corner being yellow, bottom left is green, bottom right is blue, and top right is a folded corner that is red.">
            <a:hlinkClick r:id="rId6" action="ppaction://hlinksldjump"/>
          </p:cNvPr>
          <p:cNvPicPr preferRelativeResize="0"/>
          <p:nvPr/>
        </p:nvPicPr>
        <p:blipFill rotWithShape="1">
          <a:blip r:embed="rId7">
            <a:alphaModFix/>
          </a:blip>
          <a:srcRect/>
          <a:stretch/>
        </p:blipFill>
        <p:spPr>
          <a:xfrm>
            <a:off x="3957910" y="2867755"/>
            <a:ext cx="2082937" cy="1451313"/>
          </a:xfrm>
          <a:prstGeom prst="rect">
            <a:avLst/>
          </a:prstGeom>
          <a:noFill/>
          <a:ln>
            <a:noFill/>
          </a:ln>
        </p:spPr>
      </p:pic>
      <p:pic>
        <p:nvPicPr>
          <p:cNvPr id="217" name="Google Shape;217;p22" descr="Blue square Facebook logo with a white lowercase &quot;f&quot; inside of it.">
            <a:hlinkClick r:id="rId8" action="ppaction://hlinksldjump"/>
          </p:cNvPr>
          <p:cNvPicPr preferRelativeResize="0"/>
          <p:nvPr/>
        </p:nvPicPr>
        <p:blipFill rotWithShape="1">
          <a:blip r:embed="rId9">
            <a:alphaModFix/>
          </a:blip>
          <a:srcRect/>
          <a:stretch/>
        </p:blipFill>
        <p:spPr>
          <a:xfrm>
            <a:off x="6187066" y="3032204"/>
            <a:ext cx="1122468" cy="1122413"/>
          </a:xfrm>
          <a:prstGeom prst="rect">
            <a:avLst/>
          </a:prstGeom>
          <a:noFill/>
          <a:ln>
            <a:noFill/>
          </a:ln>
        </p:spPr>
      </p:pic>
      <p:pic>
        <p:nvPicPr>
          <p:cNvPr id="218" name="Google Shape;218;p22" descr="Black square X/Twitter logo with a white letter &quot;x&quot; inside of it.">
            <a:hlinkClick r:id="rId10" action="ppaction://hlinksldjump"/>
          </p:cNvPr>
          <p:cNvPicPr preferRelativeResize="0"/>
          <p:nvPr/>
        </p:nvPicPr>
        <p:blipFill rotWithShape="1">
          <a:blip r:embed="rId11">
            <a:alphaModFix/>
          </a:blip>
          <a:srcRect/>
          <a:stretch/>
        </p:blipFill>
        <p:spPr>
          <a:xfrm>
            <a:off x="8050527" y="3032204"/>
            <a:ext cx="1122465" cy="1122465"/>
          </a:xfrm>
          <a:prstGeom prst="rect">
            <a:avLst/>
          </a:prstGeom>
          <a:noFill/>
          <a:ln>
            <a:noFill/>
          </a:ln>
        </p:spPr>
      </p:pic>
      <p:pic>
        <p:nvPicPr>
          <p:cNvPr id="219" name="Google Shape;219;p22" descr="Instagram logo that is a colorful square with rounded corner that include variations of purple, pink, orange and yellow with a white camera icon inside.">
            <a:hlinkClick r:id="rId12" action="ppaction://hlinksldjump"/>
          </p:cNvPr>
          <p:cNvPicPr preferRelativeResize="0"/>
          <p:nvPr/>
        </p:nvPicPr>
        <p:blipFill rotWithShape="1">
          <a:blip r:embed="rId13">
            <a:alphaModFix/>
          </a:blip>
          <a:srcRect/>
          <a:stretch/>
        </p:blipFill>
        <p:spPr>
          <a:xfrm>
            <a:off x="9747149" y="2954392"/>
            <a:ext cx="1332655" cy="12868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Microsoft Word and PowerPoint</a:t>
            </a:r>
            <a:endParaRPr/>
          </a:p>
        </p:txBody>
      </p:sp>
      <p:sp>
        <p:nvSpPr>
          <p:cNvPr id="226" name="Google Shape;226;p23"/>
          <p:cNvSpPr txBox="1">
            <a:spLocks noGrp="1"/>
          </p:cNvSpPr>
          <p:nvPr>
            <p:ph type="body" idx="1"/>
          </p:nvPr>
        </p:nvSpPr>
        <p:spPr>
          <a:xfrm>
            <a:off x="337779" y="1723227"/>
            <a:ext cx="6267302" cy="4771458"/>
          </a:xfrm>
          <a:prstGeom prst="rect">
            <a:avLst/>
          </a:prstGeom>
          <a:noFill/>
          <a:ln>
            <a:noFill/>
          </a:ln>
        </p:spPr>
        <p:txBody>
          <a:bodyPr spcFirstLastPara="1" wrap="square" lIns="121900" tIns="121900" rIns="121900" bIns="121900" anchor="t" anchorCtr="0">
            <a:normAutofit fontScale="92500" lnSpcReduction="20000"/>
          </a:bodyPr>
          <a:lstStyle/>
          <a:p>
            <a:pPr marL="609600" lvl="0" indent="-416401" algn="l" rtl="0">
              <a:lnSpc>
                <a:spcPct val="150000"/>
              </a:lnSpc>
              <a:spcBef>
                <a:spcPts val="600"/>
              </a:spcBef>
              <a:spcAft>
                <a:spcPts val="0"/>
              </a:spcAft>
              <a:buSzPct val="105555"/>
              <a:buFont typeface="Noto Sans Symbols"/>
              <a:buChar char="▪"/>
            </a:pPr>
            <a:r>
              <a:rPr lang="en-US" sz="1800"/>
              <a:t>Insert the image you want to use. </a:t>
            </a:r>
            <a:endParaRPr sz="1800"/>
          </a:p>
          <a:p>
            <a:pPr marL="609600" lvl="0" indent="-416401" algn="l" rtl="0">
              <a:lnSpc>
                <a:spcPct val="150000"/>
              </a:lnSpc>
              <a:spcBef>
                <a:spcPts val="600"/>
              </a:spcBef>
              <a:spcAft>
                <a:spcPts val="0"/>
              </a:spcAft>
              <a:buSzPct val="105555"/>
              <a:buFont typeface="Noto Sans Symbols"/>
              <a:buChar char="▪"/>
            </a:pPr>
            <a:r>
              <a:rPr lang="en-US" sz="1800"/>
              <a:t>Right click on the image.</a:t>
            </a:r>
            <a:endParaRPr sz="1800"/>
          </a:p>
          <a:p>
            <a:pPr marL="609600" lvl="0" indent="-416401" algn="l" rtl="0">
              <a:lnSpc>
                <a:spcPct val="150000"/>
              </a:lnSpc>
              <a:spcBef>
                <a:spcPts val="600"/>
              </a:spcBef>
              <a:spcAft>
                <a:spcPts val="0"/>
              </a:spcAft>
              <a:buSzPct val="105555"/>
              <a:buFont typeface="Noto Sans Symbols"/>
              <a:buChar char="▪"/>
            </a:pPr>
            <a:r>
              <a:rPr lang="en-US" sz="1800"/>
              <a:t>Choose </a:t>
            </a:r>
            <a:r>
              <a:rPr lang="en-US" sz="1800" b="1"/>
              <a:t>View Alt Text </a:t>
            </a:r>
            <a:r>
              <a:rPr lang="en-US" sz="1800"/>
              <a:t>or </a:t>
            </a:r>
            <a:r>
              <a:rPr lang="en-US" sz="1800" b="1"/>
              <a:t>Edit Alt Text</a:t>
            </a:r>
            <a:r>
              <a:rPr lang="en-US" sz="1800"/>
              <a:t>.</a:t>
            </a:r>
            <a:endParaRPr sz="1800"/>
          </a:p>
          <a:p>
            <a:pPr marL="609600" lvl="0" indent="-416401" algn="l" rtl="0">
              <a:lnSpc>
                <a:spcPct val="150000"/>
              </a:lnSpc>
              <a:spcBef>
                <a:spcPts val="600"/>
              </a:spcBef>
              <a:spcAft>
                <a:spcPts val="0"/>
              </a:spcAft>
              <a:buSzPct val="105555"/>
              <a:buFont typeface="Noto Sans Symbols"/>
              <a:buChar char="▪"/>
            </a:pPr>
            <a:r>
              <a:rPr lang="en-US" sz="1800"/>
              <a:t>Type a description of the image in the text box on the alt text pane.</a:t>
            </a:r>
            <a:endParaRPr sz="1800"/>
          </a:p>
          <a:p>
            <a:pPr marL="1219200" lvl="1" indent="-398780" algn="l" rtl="0">
              <a:lnSpc>
                <a:spcPct val="150000"/>
              </a:lnSpc>
              <a:spcBef>
                <a:spcPts val="600"/>
              </a:spcBef>
              <a:spcAft>
                <a:spcPts val="0"/>
              </a:spcAft>
              <a:buSzPct val="88888"/>
              <a:buFont typeface="Noto Sans Symbols"/>
              <a:buChar char="▪"/>
            </a:pPr>
            <a:r>
              <a:rPr lang="en-US" sz="1800"/>
              <a:t>If the object is purely decorative, select the </a:t>
            </a:r>
            <a:r>
              <a:rPr lang="en-US" sz="1800" b="1"/>
              <a:t>Decorative</a:t>
            </a:r>
            <a:r>
              <a:rPr lang="en-US" sz="1800"/>
              <a:t> check box.</a:t>
            </a:r>
            <a:endParaRPr sz="1800"/>
          </a:p>
          <a:p>
            <a:pPr marL="285750" lvl="0" indent="-276701" algn="l" rtl="0">
              <a:lnSpc>
                <a:spcPct val="150000"/>
              </a:lnSpc>
              <a:spcBef>
                <a:spcPts val="600"/>
              </a:spcBef>
              <a:spcAft>
                <a:spcPts val="0"/>
              </a:spcAft>
              <a:buSzPct val="105555"/>
              <a:buFont typeface="Noto Sans Symbols"/>
              <a:buChar char="▪"/>
            </a:pPr>
            <a:r>
              <a:rPr lang="en-US" sz="1800"/>
              <a:t>To check for alt text on images:</a:t>
            </a:r>
            <a:endParaRPr sz="1800"/>
          </a:p>
          <a:p>
            <a:pPr marL="609600" lvl="0" indent="-416401" algn="l" rtl="0">
              <a:lnSpc>
                <a:spcPct val="150000"/>
              </a:lnSpc>
              <a:spcBef>
                <a:spcPts val="600"/>
              </a:spcBef>
              <a:spcAft>
                <a:spcPts val="0"/>
              </a:spcAft>
              <a:buSzPct val="105555"/>
              <a:buFont typeface="Noto Sans Symbols"/>
              <a:buChar char="▪"/>
            </a:pPr>
            <a:r>
              <a:rPr lang="en-US" sz="1800"/>
              <a:t>Choose </a:t>
            </a:r>
            <a:r>
              <a:rPr lang="en-US" sz="1800" b="1"/>
              <a:t>Review</a:t>
            </a:r>
            <a:r>
              <a:rPr lang="en-US" sz="1800"/>
              <a:t> on the Word ribbon.</a:t>
            </a:r>
            <a:endParaRPr sz="1800"/>
          </a:p>
          <a:p>
            <a:pPr marL="609600" lvl="0" indent="-416401" algn="l" rtl="0">
              <a:lnSpc>
                <a:spcPct val="150000"/>
              </a:lnSpc>
              <a:spcBef>
                <a:spcPts val="600"/>
              </a:spcBef>
              <a:spcAft>
                <a:spcPts val="0"/>
              </a:spcAft>
              <a:buSzPct val="105555"/>
              <a:buFont typeface="Noto Sans Symbols"/>
              <a:buChar char="▪"/>
            </a:pPr>
            <a:r>
              <a:rPr lang="en-US" sz="1800"/>
              <a:t>Choose </a:t>
            </a:r>
            <a:r>
              <a:rPr lang="en-US" sz="1800" b="1"/>
              <a:t>Check Accessibility</a:t>
            </a:r>
            <a:r>
              <a:rPr lang="en-US" sz="1800"/>
              <a:t> in the ribbon pane.</a:t>
            </a:r>
            <a:endParaRPr sz="1800"/>
          </a:p>
          <a:p>
            <a:pPr marL="609600" lvl="0" indent="-416401" algn="l" rtl="0">
              <a:lnSpc>
                <a:spcPct val="150000"/>
              </a:lnSpc>
              <a:spcBef>
                <a:spcPts val="600"/>
              </a:spcBef>
              <a:spcAft>
                <a:spcPts val="0"/>
              </a:spcAft>
              <a:buSzPct val="105555"/>
              <a:buFont typeface="Noto Sans Symbols"/>
              <a:buChar char="▪"/>
            </a:pPr>
            <a:r>
              <a:rPr lang="en-US" sz="1800"/>
              <a:t>View the </a:t>
            </a:r>
            <a:r>
              <a:rPr lang="en-US" sz="1800" b="1"/>
              <a:t>Inspection Results</a:t>
            </a:r>
            <a:r>
              <a:rPr lang="en-US" sz="1800"/>
              <a:t>.</a:t>
            </a:r>
            <a:endParaRPr sz="1800"/>
          </a:p>
        </p:txBody>
      </p:sp>
      <p:pic>
        <p:nvPicPr>
          <p:cNvPr id="227" name="Google Shape;227;p23" descr="Screenshot of a Microsoft Word document and the Accessibility Checker logo that includes a blue stick figure with a blue circle surrounding it. "/>
          <p:cNvPicPr preferRelativeResize="0"/>
          <p:nvPr/>
        </p:nvPicPr>
        <p:blipFill rotWithShape="1">
          <a:blip r:embed="rId3">
            <a:alphaModFix/>
          </a:blip>
          <a:srcRect/>
          <a:stretch/>
        </p:blipFill>
        <p:spPr>
          <a:xfrm>
            <a:off x="7042826" y="2021387"/>
            <a:ext cx="4634552" cy="33614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4"/>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Google Docs and Slides</a:t>
            </a:r>
            <a:endParaRPr/>
          </a:p>
        </p:txBody>
      </p:sp>
      <p:sp>
        <p:nvSpPr>
          <p:cNvPr id="234" name="Google Shape;234;p24"/>
          <p:cNvSpPr txBox="1"/>
          <p:nvPr/>
        </p:nvSpPr>
        <p:spPr>
          <a:xfrm>
            <a:off x="89263" y="1707357"/>
            <a:ext cx="4074175" cy="4434900"/>
          </a:xfrm>
          <a:prstGeom prst="rect">
            <a:avLst/>
          </a:prstGeom>
          <a:noFill/>
          <a:ln>
            <a:noFill/>
          </a:ln>
        </p:spPr>
        <p:txBody>
          <a:bodyPr spcFirstLastPara="1" wrap="square" lIns="121900" tIns="121900" rIns="121900" bIns="121900" anchor="t" anchorCtr="0">
            <a:normAutofit fontScale="85000" lnSpcReduction="10000"/>
          </a:bodyPr>
          <a:lstStyle/>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Insert the image that you want to use.</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Right click on the image.</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Select the </a:t>
            </a:r>
            <a:r>
              <a:rPr lang="en-US" sz="2400" b="1" i="0" u="none" strike="noStrike" cap="none">
                <a:solidFill>
                  <a:schemeClr val="dk1"/>
                </a:solidFill>
                <a:latin typeface="Verdana"/>
                <a:ea typeface="Verdana"/>
                <a:cs typeface="Verdana"/>
                <a:sym typeface="Verdana"/>
              </a:rPr>
              <a:t>Alt Text </a:t>
            </a:r>
            <a:r>
              <a:rPr lang="en-US" sz="2400" b="0" i="0" u="none" strike="noStrike" cap="none">
                <a:solidFill>
                  <a:schemeClr val="dk1"/>
                </a:solidFill>
                <a:latin typeface="Verdana"/>
                <a:ea typeface="Verdana"/>
                <a:cs typeface="Verdana"/>
                <a:sym typeface="Verdana"/>
              </a:rPr>
              <a:t>option.</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Add the alt text in the </a:t>
            </a:r>
            <a:r>
              <a:rPr lang="en-US" sz="2400" b="1" i="0" u="none" strike="noStrike" cap="none">
                <a:solidFill>
                  <a:schemeClr val="dk1"/>
                </a:solidFill>
                <a:latin typeface="Verdana"/>
                <a:ea typeface="Verdana"/>
                <a:cs typeface="Verdana"/>
                <a:sym typeface="Verdana"/>
              </a:rPr>
              <a:t>Description </a:t>
            </a:r>
            <a:r>
              <a:rPr lang="en-US" sz="2400" b="0" i="0" u="none" strike="noStrike" cap="none">
                <a:solidFill>
                  <a:schemeClr val="dk1"/>
                </a:solidFill>
                <a:latin typeface="Verdana"/>
                <a:ea typeface="Verdana"/>
                <a:cs typeface="Verdana"/>
                <a:sym typeface="Verdana"/>
              </a:rPr>
              <a:t>box.</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Click </a:t>
            </a:r>
            <a:r>
              <a:rPr lang="en-US" sz="2400" b="1" i="0" u="none" strike="noStrike" cap="none">
                <a:solidFill>
                  <a:schemeClr val="dk1"/>
                </a:solidFill>
                <a:latin typeface="Verdana"/>
                <a:ea typeface="Verdana"/>
                <a:cs typeface="Verdana"/>
                <a:sym typeface="Verdana"/>
              </a:rPr>
              <a:t>OK</a:t>
            </a:r>
            <a:r>
              <a:rPr lang="en-US" sz="2400" b="0" i="0" u="none" strike="noStrike" cap="none">
                <a:solidFill>
                  <a:schemeClr val="dk1"/>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p:txBody>
      </p:sp>
      <p:pic>
        <p:nvPicPr>
          <p:cNvPr id="235" name="Google Shape;235;p24" descr="Screenshot of Google Slides illustrating the steps outlined to add Alt Text to Google Docs or Slides."/>
          <p:cNvPicPr preferRelativeResize="0"/>
          <p:nvPr/>
        </p:nvPicPr>
        <p:blipFill rotWithShape="1">
          <a:blip r:embed="rId3">
            <a:alphaModFix/>
          </a:blip>
          <a:srcRect l="18100" t="9589"/>
          <a:stretch/>
        </p:blipFill>
        <p:spPr>
          <a:xfrm>
            <a:off x="4286658" y="2017366"/>
            <a:ext cx="7736731" cy="32123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Facebook</a:t>
            </a:r>
            <a:endParaRPr/>
          </a:p>
        </p:txBody>
      </p:sp>
      <p:sp>
        <p:nvSpPr>
          <p:cNvPr id="242" name="Google Shape;242;p25"/>
          <p:cNvSpPr txBox="1">
            <a:spLocks noGrp="1"/>
          </p:cNvSpPr>
          <p:nvPr>
            <p:ph type="body" idx="1"/>
          </p:nvPr>
        </p:nvSpPr>
        <p:spPr>
          <a:xfrm>
            <a:off x="347182" y="1699733"/>
            <a:ext cx="8037736" cy="4434900"/>
          </a:xfrm>
          <a:prstGeom prst="rect">
            <a:avLst/>
          </a:prstGeom>
          <a:noFill/>
          <a:ln>
            <a:noFill/>
          </a:ln>
        </p:spPr>
        <p:txBody>
          <a:bodyPr spcFirstLastPara="1" wrap="square" lIns="121900" tIns="121900" rIns="121900" bIns="121900" anchor="t" anchorCtr="0">
            <a:normAutofit fontScale="92500" lnSpcReduction="20000"/>
          </a:bodyPr>
          <a:lstStyle/>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Go to the Facebook post and tap on the photo.</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Tap the three dots  in the top right or tap and hold.</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Tap </a:t>
            </a:r>
            <a:r>
              <a:rPr lang="en-US" sz="2400" b="1">
                <a:solidFill>
                  <a:schemeClr val="dk1"/>
                </a:solidFill>
              </a:rPr>
              <a:t>Edit alt text</a:t>
            </a:r>
            <a:r>
              <a:rPr lang="en-US" sz="2400">
                <a:solidFill>
                  <a:schemeClr val="dk1"/>
                </a:solidFill>
              </a:rPr>
              <a:t>.</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You'll see the automatically generated alt text in bold starting with </a:t>
            </a:r>
            <a:r>
              <a:rPr lang="en-US" sz="2400" b="1">
                <a:solidFill>
                  <a:schemeClr val="dk1"/>
                </a:solidFill>
              </a:rPr>
              <a:t>Image may contain:</a:t>
            </a:r>
            <a:r>
              <a:rPr lang="en-US" sz="2400">
                <a:solidFill>
                  <a:schemeClr val="dk1"/>
                </a:solidFill>
              </a:rPr>
              <a:t>.</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Type your alt text in the box, then tap </a:t>
            </a:r>
            <a:r>
              <a:rPr lang="en-US" sz="2400" b="1">
                <a:solidFill>
                  <a:schemeClr val="dk1"/>
                </a:solidFill>
              </a:rPr>
              <a:t>Save.</a:t>
            </a:r>
            <a:endParaRPr/>
          </a:p>
          <a:p>
            <a:pPr marL="609600" lvl="0" indent="-445769" algn="l" rtl="0">
              <a:lnSpc>
                <a:spcPct val="150000"/>
              </a:lnSpc>
              <a:spcBef>
                <a:spcPts val="600"/>
              </a:spcBef>
              <a:spcAft>
                <a:spcPts val="0"/>
              </a:spcAft>
              <a:buSzPct val="100000"/>
              <a:buFont typeface="Noto Sans Symbols"/>
              <a:buChar char="▪"/>
            </a:pPr>
            <a:r>
              <a:rPr lang="en-US" sz="2600" b="1" u="sng">
                <a:solidFill>
                  <a:schemeClr val="dk1"/>
                </a:solidFill>
                <a:hlinkClick r:id="rId3">
                  <a:extLst>
                    <a:ext uri="{A12FA001-AC4F-418D-AE19-62706E023703}">
                      <ahyp:hlinkClr xmlns:ahyp="http://schemas.microsoft.com/office/drawing/2018/hyperlinkcolor" val="tx"/>
                    </a:ext>
                  </a:extLst>
                </a:hlinkClick>
              </a:rPr>
              <a:t>Facebook Help Center</a:t>
            </a:r>
            <a:endParaRPr sz="2600" b="1">
              <a:solidFill>
                <a:schemeClr val="dk1"/>
              </a:solidFill>
            </a:endParaRPr>
          </a:p>
        </p:txBody>
      </p:sp>
      <p:pic>
        <p:nvPicPr>
          <p:cNvPr id="243" name="Google Shape;243;p25" descr="Blue square Facebook logo with a white lowercase &quot;f&quot; inside of it."/>
          <p:cNvPicPr preferRelativeResize="0"/>
          <p:nvPr/>
        </p:nvPicPr>
        <p:blipFill rotWithShape="1">
          <a:blip r:embed="rId4">
            <a:alphaModFix/>
          </a:blip>
          <a:srcRect/>
          <a:stretch/>
        </p:blipFill>
        <p:spPr>
          <a:xfrm>
            <a:off x="8885583" y="1998687"/>
            <a:ext cx="2602783" cy="24639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X/Twitter</a:t>
            </a:r>
            <a:endParaRPr/>
          </a:p>
        </p:txBody>
      </p:sp>
      <p:sp>
        <p:nvSpPr>
          <p:cNvPr id="250" name="Google Shape;250;p26"/>
          <p:cNvSpPr txBox="1"/>
          <p:nvPr/>
        </p:nvSpPr>
        <p:spPr>
          <a:xfrm>
            <a:off x="204281" y="1708726"/>
            <a:ext cx="8336604" cy="4709119"/>
          </a:xfrm>
          <a:prstGeom prst="rect">
            <a:avLst/>
          </a:prstGeom>
          <a:noFill/>
          <a:ln>
            <a:noFill/>
          </a:ln>
        </p:spPr>
        <p:txBody>
          <a:bodyPr spcFirstLastPara="1" wrap="square" lIns="121900" tIns="121900" rIns="121900" bIns="121900" anchor="t" anchorCtr="0">
            <a:normAutofit fontScale="92500" lnSpcReduction="10000"/>
          </a:bodyPr>
          <a:lstStyle/>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After uploading an image to a Tweet, select the </a:t>
            </a:r>
            <a:r>
              <a:rPr lang="en-US" sz="2400" b="1" i="0" u="none" strike="noStrike" cap="none">
                <a:solidFill>
                  <a:schemeClr val="dk1"/>
                </a:solidFill>
                <a:latin typeface="Verdana"/>
                <a:ea typeface="Verdana"/>
                <a:cs typeface="Verdana"/>
                <a:sym typeface="Verdana"/>
              </a:rPr>
              <a:t>+ALT</a:t>
            </a:r>
            <a:r>
              <a:rPr lang="en-US" sz="2400" b="0" i="0" u="none" strike="noStrike" cap="none">
                <a:solidFill>
                  <a:schemeClr val="dk1"/>
                </a:solidFill>
                <a:latin typeface="Verdana"/>
                <a:ea typeface="Verdana"/>
                <a:cs typeface="Verdana"/>
                <a:sym typeface="Verdana"/>
              </a:rPr>
              <a:t> button on the image. (“ALT” is the abbreviation for alternative text, which is the technical name for image description.)</a:t>
            </a:r>
            <a:endParaRPr sz="1400" b="0" i="0" u="none" strike="noStrike" cap="none">
              <a:solidFill>
                <a:srgbClr val="000000"/>
              </a:solidFill>
              <a:latin typeface="Arial"/>
              <a:ea typeface="Arial"/>
              <a:cs typeface="Arial"/>
              <a:sym typeface="Arial"/>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Enter a description of the image in the text box.</a:t>
            </a:r>
            <a:endParaRPr sz="1400" b="0" i="0" u="none" strike="noStrike" cap="none">
              <a:solidFill>
                <a:srgbClr val="000000"/>
              </a:solidFill>
              <a:latin typeface="Arial"/>
              <a:ea typeface="Arial"/>
              <a:cs typeface="Arial"/>
              <a:sym typeface="Arial"/>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Select Done.</a:t>
            </a:r>
            <a:endParaRPr sz="1400" b="0" i="0" u="none" strike="noStrike" cap="none">
              <a:solidFill>
                <a:srgbClr val="000000"/>
              </a:solidFill>
              <a:latin typeface="Arial"/>
              <a:ea typeface="Arial"/>
              <a:cs typeface="Arial"/>
              <a:sym typeface="Arial"/>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Select Tweet.</a:t>
            </a:r>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1"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Twitter Help Center</a:t>
            </a:r>
            <a:endParaRPr sz="2400" b="1" i="0" u="none" strike="noStrike" cap="none">
              <a:solidFill>
                <a:schemeClr val="dk1"/>
              </a:solidFill>
              <a:latin typeface="Verdana"/>
              <a:ea typeface="Verdana"/>
              <a:cs typeface="Verdana"/>
              <a:sym typeface="Verdana"/>
            </a:endParaRPr>
          </a:p>
        </p:txBody>
      </p:sp>
      <p:pic>
        <p:nvPicPr>
          <p:cNvPr id="251" name="Google Shape;251;p26" descr="Black square X/Twitter logo with a white letter &quot;x&quot; inside of it."/>
          <p:cNvPicPr preferRelativeResize="0"/>
          <p:nvPr/>
        </p:nvPicPr>
        <p:blipFill rotWithShape="1">
          <a:blip r:embed="rId4">
            <a:alphaModFix/>
          </a:blip>
          <a:srcRect/>
          <a:stretch/>
        </p:blipFill>
        <p:spPr>
          <a:xfrm>
            <a:off x="8978368" y="2130357"/>
            <a:ext cx="2694824" cy="2688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Instagram</a:t>
            </a:r>
            <a:endParaRPr/>
          </a:p>
        </p:txBody>
      </p:sp>
      <p:sp>
        <p:nvSpPr>
          <p:cNvPr id="258" name="Google Shape;258;p27"/>
          <p:cNvSpPr txBox="1">
            <a:spLocks noGrp="1"/>
          </p:cNvSpPr>
          <p:nvPr>
            <p:ph type="body" idx="1"/>
          </p:nvPr>
        </p:nvSpPr>
        <p:spPr>
          <a:xfrm>
            <a:off x="400025" y="1710246"/>
            <a:ext cx="8446200" cy="4917000"/>
          </a:xfrm>
          <a:prstGeom prst="rect">
            <a:avLst/>
          </a:prstGeom>
          <a:noFill/>
          <a:ln>
            <a:noFill/>
          </a:ln>
        </p:spPr>
        <p:txBody>
          <a:bodyPr spcFirstLastPara="1" wrap="square" lIns="121900" tIns="121900" rIns="121900" bIns="121900" anchor="t" anchorCtr="0">
            <a:normAutofit fontScale="77500" lnSpcReduction="20000"/>
          </a:bodyPr>
          <a:lstStyle/>
          <a:p>
            <a:pPr marL="0" lvl="0" indent="0" algn="l" rtl="0">
              <a:lnSpc>
                <a:spcPct val="170000"/>
              </a:lnSpc>
              <a:spcBef>
                <a:spcPts val="600"/>
              </a:spcBef>
              <a:spcAft>
                <a:spcPts val="0"/>
              </a:spcAft>
              <a:buSzPct val="83333"/>
              <a:buNone/>
            </a:pPr>
            <a:r>
              <a:rPr lang="en-US" sz="2400">
                <a:solidFill>
                  <a:schemeClr val="dk1"/>
                </a:solidFill>
              </a:rPr>
              <a:t>To see and edit alt text for a photo before you post to Instagram:</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Upload an existing photo to Instagram.</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Choose a filter and edit the image.</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Click </a:t>
            </a:r>
            <a:r>
              <a:rPr lang="en-US" sz="2400" b="1">
                <a:solidFill>
                  <a:schemeClr val="dk1"/>
                </a:solidFill>
              </a:rPr>
              <a:t>Next</a:t>
            </a:r>
            <a:r>
              <a:rPr lang="en-US" sz="2400">
                <a:solidFill>
                  <a:schemeClr val="dk1"/>
                </a:solidFill>
              </a:rPr>
              <a:t>.</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Click </a:t>
            </a:r>
            <a:r>
              <a:rPr lang="en-US" sz="2400" b="1">
                <a:solidFill>
                  <a:schemeClr val="dk1"/>
                </a:solidFill>
              </a:rPr>
              <a:t>Accessibility</a:t>
            </a:r>
            <a:r>
              <a:rPr lang="en-US" sz="2400">
                <a:solidFill>
                  <a:schemeClr val="dk1"/>
                </a:solidFill>
              </a:rPr>
              <a:t>.</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Write the </a:t>
            </a:r>
            <a:r>
              <a:rPr lang="en-US" sz="2400"/>
              <a:t>al</a:t>
            </a:r>
            <a:r>
              <a:rPr lang="en-US" sz="2400">
                <a:solidFill>
                  <a:schemeClr val="dk1"/>
                </a:solidFill>
              </a:rPr>
              <a:t>t </a:t>
            </a:r>
            <a:r>
              <a:rPr lang="en-US" sz="2400"/>
              <a:t>t</a:t>
            </a:r>
            <a:r>
              <a:rPr lang="en-US" sz="2400">
                <a:solidFill>
                  <a:schemeClr val="dk1"/>
                </a:solidFill>
              </a:rPr>
              <a:t>ext in the box.</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Click </a:t>
            </a:r>
            <a:r>
              <a:rPr lang="en-US" sz="2400" b="1">
                <a:solidFill>
                  <a:schemeClr val="dk1"/>
                </a:solidFill>
              </a:rPr>
              <a:t>Share</a:t>
            </a:r>
            <a:r>
              <a:rPr lang="en-US" sz="2400">
                <a:solidFill>
                  <a:schemeClr val="dk1"/>
                </a:solidFill>
              </a:rPr>
              <a:t> to post.</a:t>
            </a:r>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b="1" u="sng">
                <a:solidFill>
                  <a:schemeClr val="dk1"/>
                </a:solidFill>
                <a:hlinkClick r:id="rId3">
                  <a:extLst>
                    <a:ext uri="{A12FA001-AC4F-418D-AE19-62706E023703}">
                      <ahyp:hlinkClr xmlns:ahyp="http://schemas.microsoft.com/office/drawing/2018/hyperlinkcolor" val="tx"/>
                    </a:ext>
                  </a:extLst>
                </a:hlinkClick>
              </a:rPr>
              <a:t>Instagram Help Center</a:t>
            </a:r>
            <a:endParaRPr/>
          </a:p>
        </p:txBody>
      </p:sp>
      <p:pic>
        <p:nvPicPr>
          <p:cNvPr id="259" name="Google Shape;259;p27" descr="Instagram logo that is a colorful square with rounded corner that include variations of purple, pink, orange and yellow with a white camera icon inside."/>
          <p:cNvPicPr preferRelativeResize="0"/>
          <p:nvPr/>
        </p:nvPicPr>
        <p:blipFill rotWithShape="1">
          <a:blip r:embed="rId4">
            <a:alphaModFix/>
          </a:blip>
          <a:srcRect/>
          <a:stretch/>
        </p:blipFill>
        <p:spPr>
          <a:xfrm>
            <a:off x="9167050" y="2067339"/>
            <a:ext cx="2476959" cy="24224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txBox="1">
            <a:spLocks noGrp="1"/>
          </p:cNvSpPr>
          <p:nvPr>
            <p:ph type="title"/>
          </p:nvPr>
        </p:nvSpPr>
        <p:spPr>
          <a:xfrm>
            <a:off x="608114" y="2085745"/>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Alt Text Interactive Activity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Example 1</a:t>
            </a:r>
            <a:endParaRPr/>
          </a:p>
        </p:txBody>
      </p:sp>
      <p:sp>
        <p:nvSpPr>
          <p:cNvPr id="271" name="Google Shape;271;p29" descr="Meme labeled, “Springtime in Michigan!” with two photographs arranged top and bottom. Top: Monday, April 14 with a man sitting outside on his patio in shorts and a t-shirt with green grass in the background. Bottom: Tuesday, April 15 with the same man pictured in the same spot, however, wearing a winter coat with the hood up, donning boots and gloves, with snow in the background."/>
          <p:cNvSpPr txBox="1"/>
          <p:nvPr/>
        </p:nvSpPr>
        <p:spPr>
          <a:xfrm>
            <a:off x="203910" y="1705153"/>
            <a:ext cx="7598970" cy="4931011"/>
          </a:xfrm>
          <a:prstGeom prst="rect">
            <a:avLst/>
          </a:prstGeom>
          <a:noFill/>
          <a:ln>
            <a:noFill/>
          </a:ln>
        </p:spPr>
        <p:txBody>
          <a:bodyPr spcFirstLastPara="1" wrap="square" lIns="121900" tIns="121900" rIns="121900" bIns="121900" anchor="t" anchorCtr="0">
            <a:noAutofit/>
          </a:bodyPr>
          <a:lstStyle/>
          <a:p>
            <a:pPr marL="0" marR="0" lvl="0" indent="0" algn="l" rtl="0">
              <a:lnSpc>
                <a:spcPct val="160000"/>
              </a:lnSpc>
              <a:spcBef>
                <a:spcPts val="600"/>
              </a:spcBef>
              <a:spcAft>
                <a:spcPts val="0"/>
              </a:spcAft>
              <a:buClr>
                <a:schemeClr val="dk1"/>
              </a:buClr>
              <a:buSzPts val="1176"/>
              <a:buFont typeface="Arial"/>
              <a:buNone/>
            </a:pPr>
            <a:r>
              <a:rPr lang="en-US" sz="1600" b="1" i="0" u="none" strike="noStrike" cap="none">
                <a:solidFill>
                  <a:schemeClr val="dk1"/>
                </a:solidFill>
                <a:latin typeface="Verdana"/>
                <a:ea typeface="Verdana"/>
                <a:cs typeface="Verdana"/>
                <a:sym typeface="Verdana"/>
              </a:rPr>
              <a:t>Choose the better alt text description</a:t>
            </a:r>
            <a:r>
              <a:rPr lang="en-US" sz="1600" b="0" i="0" u="none" strike="noStrike" cap="none">
                <a:solidFill>
                  <a:schemeClr val="dk1"/>
                </a:solidFill>
                <a:latin typeface="Verdana"/>
                <a:ea typeface="Verdana"/>
                <a:cs typeface="Verdana"/>
                <a:sym typeface="Verdana"/>
              </a:rPr>
              <a:t>:</a:t>
            </a:r>
            <a:endParaRPr sz="1600" b="0" i="0" u="none" strike="noStrike" cap="none">
              <a:solidFill>
                <a:srgbClr val="000000"/>
              </a:solidFill>
              <a:latin typeface="Verdana"/>
              <a:ea typeface="Verdana"/>
              <a:cs typeface="Verdana"/>
              <a:sym typeface="Verdana"/>
            </a:endParaRPr>
          </a:p>
          <a:p>
            <a:pPr marL="457200" marR="0" lvl="0" indent="-457200" algn="l" rtl="0">
              <a:lnSpc>
                <a:spcPct val="160000"/>
              </a:lnSpc>
              <a:spcBef>
                <a:spcPts val="600"/>
              </a:spcBef>
              <a:spcAft>
                <a:spcPts val="0"/>
              </a:spcAft>
              <a:buClr>
                <a:schemeClr val="dk1"/>
              </a:buClr>
              <a:buSzPts val="1600"/>
              <a:buFont typeface="Arial"/>
              <a:buAutoNum type="arabicPeriod"/>
            </a:pPr>
            <a:r>
              <a:rPr lang="en-US" sz="1600" b="0" i="0" u="none" strike="noStrike" cap="none">
                <a:solidFill>
                  <a:schemeClr val="dk1"/>
                </a:solidFill>
                <a:latin typeface="Verdana"/>
                <a:ea typeface="Verdana"/>
                <a:cs typeface="Verdana"/>
                <a:sym typeface="Verdana"/>
              </a:rPr>
              <a:t>Meme with text: “Monday April 14, Tuesday April 15, Springtime in Michigan!”</a:t>
            </a:r>
            <a:endParaRPr sz="1600" b="0" i="0" u="none" strike="noStrike" cap="none">
              <a:solidFill>
                <a:srgbClr val="000000"/>
              </a:solidFill>
              <a:latin typeface="Verdana"/>
              <a:ea typeface="Verdana"/>
              <a:cs typeface="Verdana"/>
              <a:sym typeface="Verdana"/>
            </a:endParaRPr>
          </a:p>
          <a:p>
            <a:pPr marL="457200" marR="0" lvl="0" indent="-457200" algn="l" rtl="0">
              <a:lnSpc>
                <a:spcPct val="160000"/>
              </a:lnSpc>
              <a:spcBef>
                <a:spcPts val="600"/>
              </a:spcBef>
              <a:spcAft>
                <a:spcPts val="0"/>
              </a:spcAft>
              <a:buClr>
                <a:schemeClr val="dk1"/>
              </a:buClr>
              <a:buSzPts val="1600"/>
              <a:buFont typeface="Arial"/>
              <a:buAutoNum type="arabicPeriod"/>
            </a:pPr>
            <a:r>
              <a:rPr lang="en-US" sz="1600" b="0" i="0" u="none" strike="noStrike" cap="none">
                <a:solidFill>
                  <a:schemeClr val="dk1"/>
                </a:solidFill>
                <a:latin typeface="Verdana"/>
                <a:ea typeface="Verdana"/>
                <a:cs typeface="Verdana"/>
                <a:sym typeface="Verdana"/>
              </a:rPr>
              <a:t>Meme labeled, “Springtime in Michigan!” with two photographs arranged top and bottom. </a:t>
            </a:r>
            <a:endParaRPr sz="1600" b="0" i="0" u="none" strike="noStrike" cap="none">
              <a:solidFill>
                <a:srgbClr val="000000"/>
              </a:solidFill>
              <a:latin typeface="Verdana"/>
              <a:ea typeface="Verdana"/>
              <a:cs typeface="Verdana"/>
              <a:sym typeface="Verdana"/>
            </a:endParaRPr>
          </a:p>
          <a:p>
            <a:pPr marL="914400" marR="0" lvl="1" indent="-457200" algn="l" rtl="0">
              <a:lnSpc>
                <a:spcPct val="160000"/>
              </a:lnSpc>
              <a:spcBef>
                <a:spcPts val="600"/>
              </a:spcBef>
              <a:spcAft>
                <a:spcPts val="0"/>
              </a:spcAft>
              <a:buClr>
                <a:schemeClr val="dk1"/>
              </a:buClr>
              <a:buSzPts val="1412"/>
              <a:buFont typeface="Arial"/>
              <a:buChar char="•"/>
            </a:pPr>
            <a:r>
              <a:rPr lang="en-US" sz="1600" b="0" i="0" u="none" strike="noStrike" cap="none">
                <a:solidFill>
                  <a:schemeClr val="dk1"/>
                </a:solidFill>
                <a:latin typeface="Verdana"/>
                <a:ea typeface="Verdana"/>
                <a:cs typeface="Verdana"/>
                <a:sym typeface="Verdana"/>
              </a:rPr>
              <a:t>Top Photo: Monday, April 14 with an individual sitting on their patio in shorts and a t-shirt with green grass in the yard. </a:t>
            </a:r>
            <a:endParaRPr sz="1600" b="0" i="0" u="none" strike="noStrike" cap="none">
              <a:solidFill>
                <a:srgbClr val="000000"/>
              </a:solidFill>
              <a:latin typeface="Verdana"/>
              <a:ea typeface="Verdana"/>
              <a:cs typeface="Verdana"/>
              <a:sym typeface="Verdana"/>
            </a:endParaRPr>
          </a:p>
          <a:p>
            <a:pPr marL="914400" marR="0" lvl="1" indent="-457200" algn="l" rtl="0">
              <a:lnSpc>
                <a:spcPct val="160000"/>
              </a:lnSpc>
              <a:spcBef>
                <a:spcPts val="600"/>
              </a:spcBef>
              <a:spcAft>
                <a:spcPts val="0"/>
              </a:spcAft>
              <a:buClr>
                <a:schemeClr val="dk1"/>
              </a:buClr>
              <a:buSzPts val="1412"/>
              <a:buFont typeface="Arial"/>
              <a:buChar char="•"/>
            </a:pPr>
            <a:r>
              <a:rPr lang="en-US" sz="1600" b="0" i="0" u="none" strike="noStrike" cap="none">
                <a:solidFill>
                  <a:schemeClr val="dk1"/>
                </a:solidFill>
                <a:latin typeface="Verdana"/>
                <a:ea typeface="Verdana"/>
                <a:cs typeface="Verdana"/>
                <a:sym typeface="Verdana"/>
              </a:rPr>
              <a:t>Bottom Photo: Tuesday, April 15 with the same person pictured in the same spot, however, wearing a winter coat, boots, and gloves, with snow in the yard.</a:t>
            </a:r>
            <a:endParaRPr sz="1600" b="0" i="0" u="none" strike="noStrike" cap="none">
              <a:solidFill>
                <a:srgbClr val="000000"/>
              </a:solidFill>
              <a:latin typeface="Verdana"/>
              <a:ea typeface="Verdana"/>
              <a:cs typeface="Verdana"/>
              <a:sym typeface="Verdana"/>
            </a:endParaRPr>
          </a:p>
        </p:txBody>
      </p:sp>
      <p:pic>
        <p:nvPicPr>
          <p:cNvPr id="272" name="Google Shape;272;p29" descr="Meme labeled, “Springtime in Michigan!” with two photographs arranged top and bottom. Top: Monday, April 14 with a man sitting outside on his patio in shorts and a t-shirt with green grass in the background. Bottom: Tuesday, April 15 with the same man pictured in the same spot, however, wearing a winter coat with the hood up, donning boots and gloves, with snow in the background."/>
          <p:cNvPicPr preferRelativeResize="0"/>
          <p:nvPr/>
        </p:nvPicPr>
        <p:blipFill rotWithShape="1">
          <a:blip r:embed="rId3">
            <a:alphaModFix/>
          </a:blip>
          <a:srcRect/>
          <a:stretch/>
        </p:blipFill>
        <p:spPr>
          <a:xfrm>
            <a:off x="8030909" y="1763876"/>
            <a:ext cx="3001617" cy="50689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Example 2</a:t>
            </a:r>
            <a:endParaRPr/>
          </a:p>
        </p:txBody>
      </p:sp>
      <p:sp>
        <p:nvSpPr>
          <p:cNvPr id="279" name="Google Shape;279;p30" descr="Satellite image of Lake Michigan."/>
          <p:cNvSpPr txBox="1"/>
          <p:nvPr/>
        </p:nvSpPr>
        <p:spPr>
          <a:xfrm>
            <a:off x="330728" y="1702877"/>
            <a:ext cx="6617498" cy="4434900"/>
          </a:xfrm>
          <a:prstGeom prst="rect">
            <a:avLst/>
          </a:prstGeom>
          <a:noFill/>
          <a:ln>
            <a:noFill/>
          </a:ln>
        </p:spPr>
        <p:txBody>
          <a:bodyPr spcFirstLastPara="1" wrap="square" lIns="121900" tIns="121900" rIns="121900" bIns="121900" anchor="t" anchorCtr="0">
            <a:normAutofit/>
          </a:bodyPr>
          <a:lstStyle/>
          <a:p>
            <a:pPr marL="0" marR="0" lvl="0" indent="0" algn="l" rtl="0">
              <a:lnSpc>
                <a:spcPct val="150000"/>
              </a:lnSpc>
              <a:spcBef>
                <a:spcPts val="600"/>
              </a:spcBef>
              <a:spcAft>
                <a:spcPts val="0"/>
              </a:spcAft>
              <a:buClr>
                <a:schemeClr val="dk1"/>
              </a:buClr>
              <a:buSzPts val="1500"/>
              <a:buFont typeface="Arial"/>
              <a:buNone/>
            </a:pPr>
            <a:r>
              <a:rPr lang="en-US" sz="2400" b="1" i="0" u="none" strike="noStrike" cap="none">
                <a:solidFill>
                  <a:schemeClr val="dk1"/>
                </a:solidFill>
                <a:latin typeface="Verdana"/>
                <a:ea typeface="Verdana"/>
                <a:cs typeface="Verdana"/>
                <a:sym typeface="Verdana"/>
              </a:rPr>
              <a:t>Choose the better alt text description</a:t>
            </a:r>
            <a:r>
              <a:rPr lang="en-US" sz="2400" b="0" i="0" u="none" strike="noStrike" cap="none">
                <a:solidFill>
                  <a:schemeClr val="dk1"/>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chemeClr val="dk1"/>
              </a:buClr>
              <a:buSzPts val="2400"/>
              <a:buFont typeface="Arial"/>
              <a:buAutoNum type="arabicPeriod"/>
            </a:pPr>
            <a:r>
              <a:rPr lang="en-US" sz="2400" b="0" i="0" u="none" strike="noStrike" cap="none">
                <a:solidFill>
                  <a:schemeClr val="dk1"/>
                </a:solidFill>
                <a:latin typeface="Verdana"/>
                <a:ea typeface="Verdana"/>
                <a:cs typeface="Verdana"/>
                <a:sym typeface="Verdana"/>
              </a:rPr>
              <a:t>Lake Michigan.</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chemeClr val="dk1"/>
              </a:buClr>
              <a:buSzPts val="2400"/>
              <a:buFont typeface="Arial"/>
              <a:buAutoNum type="arabicPeriod"/>
            </a:pPr>
            <a:r>
              <a:rPr lang="en-US" sz="2400" b="0" i="0" u="none" strike="noStrike" cap="none">
                <a:solidFill>
                  <a:schemeClr val="dk1"/>
                </a:solidFill>
                <a:latin typeface="Verdana"/>
                <a:ea typeface="Verdana"/>
                <a:cs typeface="Verdana"/>
                <a:sym typeface="Verdana"/>
              </a:rPr>
              <a:t>Satellite image of Lake Michigan.</a:t>
            </a:r>
            <a:endParaRPr sz="1400" b="0" i="0" u="none" strike="noStrike" cap="none">
              <a:solidFill>
                <a:srgbClr val="000000"/>
              </a:solidFill>
              <a:latin typeface="Arial"/>
              <a:ea typeface="Arial"/>
              <a:cs typeface="Arial"/>
              <a:sym typeface="Arial"/>
            </a:endParaRPr>
          </a:p>
        </p:txBody>
      </p:sp>
      <p:pic>
        <p:nvPicPr>
          <p:cNvPr id="280" name="Google Shape;280;p30" descr="Satellite image of Lake Michigan."/>
          <p:cNvPicPr preferRelativeResize="0"/>
          <p:nvPr/>
        </p:nvPicPr>
        <p:blipFill rotWithShape="1">
          <a:blip r:embed="rId3">
            <a:alphaModFix/>
          </a:blip>
          <a:srcRect/>
          <a:stretch/>
        </p:blipFill>
        <p:spPr>
          <a:xfrm>
            <a:off x="7636213" y="1926989"/>
            <a:ext cx="3328380" cy="41520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186c6b36e4_0_364"/>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a:t>Zoom Webinar Tips</a:t>
            </a:r>
            <a:endParaRPr sz="4400"/>
          </a:p>
        </p:txBody>
      </p:sp>
      <p:sp>
        <p:nvSpPr>
          <p:cNvPr id="57" name="Google Shape;57;g3186c6b36e4_0_364"/>
          <p:cNvSpPr txBox="1">
            <a:spLocks noGrp="1"/>
          </p:cNvSpPr>
          <p:nvPr>
            <p:ph type="body" idx="1"/>
          </p:nvPr>
        </p:nvSpPr>
        <p:spPr>
          <a:xfrm>
            <a:off x="115612" y="1730591"/>
            <a:ext cx="11804243" cy="2387631"/>
          </a:xfrm>
          <a:prstGeom prst="rect">
            <a:avLst/>
          </a:prstGeom>
          <a:noFill/>
          <a:ln>
            <a:noFill/>
          </a:ln>
        </p:spPr>
        <p:txBody>
          <a:bodyPr spcFirstLastPara="1" wrap="square" lIns="91425" tIns="45700" rIns="91425" bIns="45700" anchor="t" anchorCtr="0">
            <a:normAutofit lnSpcReduction="10000"/>
          </a:bodyPr>
          <a:lstStyle/>
          <a:p>
            <a:pPr marL="514350" lvl="0" indent="-285750" algn="l" rtl="0">
              <a:lnSpc>
                <a:spcPct val="15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5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5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58" name="Google Shape;58;g3186c6b36e4_0_364"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59" name="Google Shape;59;g3186c6b36e4_0_364">
            <a:extLst>
              <a:ext uri="{C183D7F6-B498-43B3-948B-1728B52AA6E4}">
                <adec:decorative xmlns:adec="http://schemas.microsoft.com/office/drawing/2017/decorative" val="1"/>
              </a:ext>
            </a:extLst>
          </p:cNvPr>
          <p:cNvSpPr/>
          <p:nvPr/>
        </p:nvSpPr>
        <p:spPr>
          <a:xfrm>
            <a:off x="6017734"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g3186c6b36e4_0_364">
            <a:extLst>
              <a:ext uri="{C183D7F6-B498-43B3-948B-1728B52AA6E4}">
                <adec:decorative xmlns:adec="http://schemas.microsoft.com/office/drawing/2017/decorative" val="1"/>
              </a:ext>
            </a:extLst>
          </p:cNvPr>
          <p:cNvSpPr/>
          <p:nvPr/>
        </p:nvSpPr>
        <p:spPr>
          <a:xfrm>
            <a:off x="7495679"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Practice 1</a:t>
            </a:r>
            <a:endParaRPr/>
          </a:p>
        </p:txBody>
      </p:sp>
      <p:sp>
        <p:nvSpPr>
          <p:cNvPr id="287" name="Google Shape;287;p31"/>
          <p:cNvSpPr txBox="1"/>
          <p:nvPr/>
        </p:nvSpPr>
        <p:spPr>
          <a:xfrm>
            <a:off x="345440" y="1713183"/>
            <a:ext cx="7203223" cy="4066831"/>
          </a:xfrm>
          <a:prstGeom prst="rect">
            <a:avLst/>
          </a:prstGeom>
          <a:noFill/>
          <a:ln>
            <a:noFill/>
          </a:ln>
        </p:spPr>
        <p:txBody>
          <a:bodyPr spcFirstLastPara="1" wrap="square" lIns="121900" tIns="121900" rIns="121900" bIns="121900" anchor="t" anchorCtr="0">
            <a:normAutofit fontScale="92500" lnSpcReduction="10000"/>
          </a:bodyPr>
          <a:lstStyle/>
          <a:p>
            <a:pPr marL="0" marR="0" lvl="0" indent="0" algn="l" rtl="0">
              <a:lnSpc>
                <a:spcPct val="150000"/>
              </a:lnSpc>
              <a:spcBef>
                <a:spcPts val="600"/>
              </a:spcBef>
              <a:spcAft>
                <a:spcPts val="0"/>
              </a:spcAft>
              <a:buClr>
                <a:schemeClr val="dk1"/>
              </a:buClr>
              <a:buSzPct val="108108"/>
              <a:buFont typeface="Noto Sans Symbols"/>
              <a:buNone/>
            </a:pPr>
            <a:r>
              <a:rPr lang="en-US" sz="2800" b="1" i="0" u="none" strike="noStrike" cap="none">
                <a:solidFill>
                  <a:schemeClr val="dk1"/>
                </a:solidFill>
                <a:latin typeface="Verdana"/>
                <a:ea typeface="Verdana"/>
                <a:cs typeface="Verdana"/>
                <a:sym typeface="Verdana"/>
              </a:rPr>
              <a:t>Generate an alt text description for these images.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600"/>
              </a:spcBef>
              <a:spcAft>
                <a:spcPts val="0"/>
              </a:spcAft>
              <a:buClr>
                <a:schemeClr val="dk1"/>
              </a:buClr>
              <a:buSzPct val="108108"/>
              <a:buFont typeface="Arial"/>
              <a:buAutoNum type="arabicPeriod"/>
            </a:pPr>
            <a:r>
              <a:rPr lang="en-US" sz="2800" b="0" i="0" u="none" strike="noStrike" cap="none">
                <a:solidFill>
                  <a:schemeClr val="dk1"/>
                </a:solidFill>
                <a:latin typeface="Verdana"/>
                <a:ea typeface="Verdana"/>
                <a:cs typeface="Verdana"/>
                <a:sym typeface="Verdana"/>
              </a:rPr>
              <a:t>Write alt text for the top image.</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600"/>
              </a:spcBef>
              <a:spcAft>
                <a:spcPts val="0"/>
              </a:spcAft>
              <a:buClr>
                <a:schemeClr val="dk1"/>
              </a:buClr>
              <a:buSzPct val="108108"/>
              <a:buFont typeface="Arial"/>
              <a:buAutoNum type="arabicPeriod"/>
            </a:pPr>
            <a:r>
              <a:rPr lang="en-US" sz="2800" b="0" i="0" u="none" strike="noStrike" cap="none">
                <a:solidFill>
                  <a:schemeClr val="dk1"/>
                </a:solidFill>
                <a:latin typeface="Verdana"/>
                <a:ea typeface="Verdana"/>
                <a:cs typeface="Verdana"/>
                <a:sym typeface="Verdana"/>
              </a:rPr>
              <a:t>Write alt text for the bottom image.</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600"/>
              </a:spcBef>
              <a:spcAft>
                <a:spcPts val="0"/>
              </a:spcAft>
              <a:buClr>
                <a:schemeClr val="dk1"/>
              </a:buClr>
              <a:buSzPct val="108108"/>
              <a:buFont typeface="Arial"/>
              <a:buAutoNum type="arabicPeriod"/>
            </a:pPr>
            <a:r>
              <a:rPr lang="en-US" sz="2800" b="0" i="0" u="none" strike="noStrike" cap="none">
                <a:solidFill>
                  <a:schemeClr val="dk1"/>
                </a:solidFill>
                <a:latin typeface="Verdana"/>
                <a:ea typeface="Verdana"/>
                <a:cs typeface="Verdana"/>
                <a:sym typeface="Verdana"/>
              </a:rPr>
              <a:t>Write “bad” alt text that could represent both images.</a:t>
            </a:r>
            <a:endParaRPr sz="1400" b="0" i="0" u="none" strike="noStrike" cap="none">
              <a:solidFill>
                <a:srgbClr val="000000"/>
              </a:solidFill>
              <a:latin typeface="Arial"/>
              <a:ea typeface="Arial"/>
              <a:cs typeface="Arial"/>
              <a:sym typeface="Arial"/>
            </a:endParaRPr>
          </a:p>
        </p:txBody>
      </p:sp>
      <p:pic>
        <p:nvPicPr>
          <p:cNvPr id="288" name="Google Shape;288;p31" descr="A pair of white Croc shoes on brown wood floor."/>
          <p:cNvPicPr preferRelativeResize="0"/>
          <p:nvPr/>
        </p:nvPicPr>
        <p:blipFill rotWithShape="1">
          <a:blip r:embed="rId3">
            <a:alphaModFix/>
          </a:blip>
          <a:srcRect/>
          <a:stretch/>
        </p:blipFill>
        <p:spPr>
          <a:xfrm>
            <a:off x="8070319" y="1872575"/>
            <a:ext cx="2931268" cy="2198451"/>
          </a:xfrm>
          <a:prstGeom prst="rect">
            <a:avLst/>
          </a:prstGeom>
          <a:noFill/>
          <a:ln>
            <a:noFill/>
          </a:ln>
        </p:spPr>
      </p:pic>
      <p:pic>
        <p:nvPicPr>
          <p:cNvPr id="289" name="Google Shape;289;p31" descr="Crocodile emerging from brown muddy water.&#10;"/>
          <p:cNvPicPr preferRelativeResize="0"/>
          <p:nvPr/>
        </p:nvPicPr>
        <p:blipFill rotWithShape="1">
          <a:blip r:embed="rId4">
            <a:alphaModFix/>
          </a:blip>
          <a:srcRect/>
          <a:stretch/>
        </p:blipFill>
        <p:spPr>
          <a:xfrm>
            <a:off x="8070319" y="4233582"/>
            <a:ext cx="2931268" cy="194348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Practice 2</a:t>
            </a:r>
            <a:endParaRPr/>
          </a:p>
        </p:txBody>
      </p:sp>
      <p:sp>
        <p:nvSpPr>
          <p:cNvPr id="296" name="Google Shape;296;p32"/>
          <p:cNvSpPr txBox="1"/>
          <p:nvPr/>
        </p:nvSpPr>
        <p:spPr>
          <a:xfrm>
            <a:off x="1257837" y="4737370"/>
            <a:ext cx="9508546" cy="2033081"/>
          </a:xfrm>
          <a:prstGeom prst="rect">
            <a:avLst/>
          </a:prstGeom>
          <a:noFill/>
          <a:ln>
            <a:noFill/>
          </a:ln>
        </p:spPr>
        <p:txBody>
          <a:bodyPr spcFirstLastPara="1" wrap="square" lIns="121900" tIns="121900" rIns="121900" bIns="121900" anchor="t" anchorCtr="0">
            <a:normAutofit fontScale="92500"/>
          </a:bodyPr>
          <a:lstStyle/>
          <a:p>
            <a:pPr marL="0" marR="0" lvl="0" indent="0" algn="ctr" rtl="0">
              <a:lnSpc>
                <a:spcPct val="150000"/>
              </a:lnSpc>
              <a:spcBef>
                <a:spcPts val="600"/>
              </a:spcBef>
              <a:spcAft>
                <a:spcPts val="0"/>
              </a:spcAft>
              <a:buClr>
                <a:schemeClr val="dk1"/>
              </a:buClr>
              <a:buSzPct val="151351"/>
              <a:buFont typeface="Noto Sans Symbols"/>
              <a:buNone/>
            </a:pPr>
            <a:r>
              <a:rPr lang="en-US" sz="2000" b="1" i="0" u="none" strike="noStrike" cap="none">
                <a:solidFill>
                  <a:schemeClr val="dk1"/>
                </a:solidFill>
                <a:latin typeface="Verdana"/>
                <a:ea typeface="Verdana"/>
                <a:cs typeface="Verdana"/>
                <a:sym typeface="Verdana"/>
              </a:rPr>
              <a:t>Generate an alt text description for these images.</a:t>
            </a:r>
            <a:endParaRPr sz="1400" b="0" i="0" u="none" strike="noStrike" cap="none">
              <a:solidFill>
                <a:srgbClr val="000000"/>
              </a:solidFill>
              <a:latin typeface="Arial"/>
              <a:ea typeface="Arial"/>
              <a:cs typeface="Arial"/>
              <a:sym typeface="Arial"/>
            </a:endParaRPr>
          </a:p>
          <a:p>
            <a:pPr marL="514350" marR="0" lvl="0" indent="-514350" algn="ctr" rtl="0">
              <a:lnSpc>
                <a:spcPct val="150000"/>
              </a:lnSpc>
              <a:spcBef>
                <a:spcPts val="600"/>
              </a:spcBef>
              <a:spcAft>
                <a:spcPts val="0"/>
              </a:spcAft>
              <a:buClr>
                <a:schemeClr val="dk1"/>
              </a:buClr>
              <a:buSzPct val="108108"/>
              <a:buFont typeface="Arial"/>
              <a:buAutoNum type="arabicPeriod"/>
            </a:pPr>
            <a:r>
              <a:rPr lang="en-US" sz="2000" b="0" i="0" u="none" strike="noStrike" cap="none">
                <a:solidFill>
                  <a:schemeClr val="dk1"/>
                </a:solidFill>
                <a:latin typeface="Verdana"/>
                <a:ea typeface="Verdana"/>
                <a:cs typeface="Verdana"/>
                <a:sym typeface="Verdana"/>
              </a:rPr>
              <a:t>Write an example of effective alt text for the combined images above.</a:t>
            </a:r>
            <a:endParaRPr sz="1400" b="0" i="0" u="none" strike="noStrike" cap="none">
              <a:solidFill>
                <a:srgbClr val="000000"/>
              </a:solidFill>
              <a:latin typeface="Arial"/>
              <a:ea typeface="Arial"/>
              <a:cs typeface="Arial"/>
              <a:sym typeface="Arial"/>
            </a:endParaRPr>
          </a:p>
          <a:p>
            <a:pPr marL="514350" marR="0" lvl="0" indent="-514350" algn="ctr" rtl="0">
              <a:lnSpc>
                <a:spcPct val="150000"/>
              </a:lnSpc>
              <a:spcBef>
                <a:spcPts val="600"/>
              </a:spcBef>
              <a:spcAft>
                <a:spcPts val="0"/>
              </a:spcAft>
              <a:buClr>
                <a:schemeClr val="dk1"/>
              </a:buClr>
              <a:buSzPct val="108108"/>
              <a:buFont typeface="Arial"/>
              <a:buAutoNum type="arabicPeriod"/>
            </a:pPr>
            <a:r>
              <a:rPr lang="en-US" sz="2000" b="0" i="0" u="none" strike="noStrike" cap="none">
                <a:solidFill>
                  <a:schemeClr val="dk1"/>
                </a:solidFill>
                <a:latin typeface="Verdana"/>
                <a:ea typeface="Verdana"/>
                <a:cs typeface="Verdana"/>
                <a:sym typeface="Verdana"/>
              </a:rPr>
              <a:t>Write “bad” alt text that could create confusion within the image.</a:t>
            </a:r>
            <a:endParaRPr sz="1400" b="0" i="0" u="none" strike="noStrike" cap="none">
              <a:solidFill>
                <a:srgbClr val="000000"/>
              </a:solidFill>
              <a:latin typeface="Arial"/>
              <a:ea typeface="Arial"/>
              <a:cs typeface="Arial"/>
              <a:sym typeface="Arial"/>
            </a:endParaRPr>
          </a:p>
        </p:txBody>
      </p:sp>
      <p:pic>
        <p:nvPicPr>
          <p:cNvPr id="297" name="Google Shape;297;p32" descr="3 wolverines pictured left to right: The first on the left is a brown furry wolverine animal, the second in the middle is Hugh Jackman with disheveled hair, a beard, a white tank top, and holding blades between each of his fingers as Marvel's Wolverine, then the last one the right is of the Michigan Wolverine football team wavering their flags after beating OSU."/>
          <p:cNvPicPr preferRelativeResize="0"/>
          <p:nvPr/>
        </p:nvPicPr>
        <p:blipFill rotWithShape="1">
          <a:blip r:embed="rId3">
            <a:alphaModFix/>
          </a:blip>
          <a:srcRect/>
          <a:stretch/>
        </p:blipFill>
        <p:spPr>
          <a:xfrm>
            <a:off x="1948426" y="1889467"/>
            <a:ext cx="8498144" cy="28479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a:spLocks noGrp="1"/>
          </p:cNvSpPr>
          <p:nvPr>
            <p:ph type="title"/>
          </p:nvPr>
        </p:nvSpPr>
        <p:spPr>
          <a:xfrm>
            <a:off x="603469" y="1693790"/>
            <a:ext cx="9698771"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Considerations Before the Event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Before the Event</a:t>
            </a:r>
            <a:endParaRPr sz="2400"/>
          </a:p>
        </p:txBody>
      </p:sp>
      <p:sp>
        <p:nvSpPr>
          <p:cNvPr id="309" name="Google Shape;309;p34"/>
          <p:cNvSpPr txBox="1">
            <a:spLocks noGrp="1"/>
          </p:cNvSpPr>
          <p:nvPr>
            <p:ph type="body" idx="1"/>
          </p:nvPr>
        </p:nvSpPr>
        <p:spPr>
          <a:xfrm>
            <a:off x="342499" y="1723475"/>
            <a:ext cx="6253200" cy="5089500"/>
          </a:xfrm>
          <a:prstGeom prst="rect">
            <a:avLst/>
          </a:prstGeom>
          <a:noFill/>
          <a:ln>
            <a:noFill/>
          </a:ln>
        </p:spPr>
        <p:txBody>
          <a:bodyPr spcFirstLastPara="1" wrap="square" lIns="91425" tIns="45700" rIns="91425" bIns="45700" anchor="t" anchorCtr="0">
            <a:noAutofit/>
          </a:bodyPr>
          <a:lstStyle/>
          <a:p>
            <a:pPr marL="460375" lvl="0" indent="-298450" algn="l" rtl="0">
              <a:lnSpc>
                <a:spcPct val="150000"/>
              </a:lnSpc>
              <a:spcBef>
                <a:spcPts val="600"/>
              </a:spcBef>
              <a:spcAft>
                <a:spcPts val="0"/>
              </a:spcAft>
              <a:buSzPts val="1800"/>
              <a:buFont typeface="Noto Sans Symbols"/>
              <a:buChar char="▪"/>
            </a:pPr>
            <a:r>
              <a:rPr lang="en-US" sz="1800">
                <a:solidFill>
                  <a:schemeClr val="dk1"/>
                </a:solidFill>
                <a:latin typeface="Verdana"/>
                <a:ea typeface="Verdana"/>
                <a:cs typeface="Verdana"/>
                <a:sym typeface="Verdana"/>
              </a:rPr>
              <a:t>Ensure registration materials and digital documents are accessible.</a:t>
            </a:r>
            <a:endParaRPr/>
          </a:p>
          <a:p>
            <a:pPr marL="460375" lvl="0" indent="-298450" algn="l" rtl="0">
              <a:lnSpc>
                <a:spcPct val="150000"/>
              </a:lnSpc>
              <a:spcBef>
                <a:spcPts val="600"/>
              </a:spcBef>
              <a:spcAft>
                <a:spcPts val="0"/>
              </a:spcAft>
              <a:buSzPts val="1800"/>
              <a:buChar char="▪"/>
            </a:pPr>
            <a:r>
              <a:rPr lang="en-US" sz="1800">
                <a:solidFill>
                  <a:schemeClr val="dk1"/>
                </a:solidFill>
                <a:latin typeface="Verdana"/>
                <a:ea typeface="Verdana"/>
                <a:cs typeface="Verdana"/>
                <a:sym typeface="Verdana"/>
              </a:rPr>
              <a:t>Include resources for attendees to utilize in their planning, such as maps, wayfinding, and information about parking</a:t>
            </a:r>
            <a:r>
              <a:rPr lang="en-US" sz="1800"/>
              <a:t>.</a:t>
            </a:r>
            <a:endParaRPr sz="1800"/>
          </a:p>
          <a:p>
            <a:pPr marL="460375" lvl="0" indent="-298450" algn="l" rtl="0">
              <a:lnSpc>
                <a:spcPct val="150000"/>
              </a:lnSpc>
              <a:spcBef>
                <a:spcPts val="600"/>
              </a:spcBef>
              <a:spcAft>
                <a:spcPts val="0"/>
              </a:spcAft>
              <a:buSzPts val="1800"/>
              <a:buFont typeface="Noto Sans Symbols"/>
              <a:buChar char="▪"/>
            </a:pPr>
            <a:r>
              <a:rPr lang="en-US" sz="1800">
                <a:solidFill>
                  <a:schemeClr val="dk1"/>
                </a:solidFill>
                <a:latin typeface="Verdana"/>
                <a:ea typeface="Verdana"/>
                <a:cs typeface="Verdana"/>
                <a:sym typeface="Verdana"/>
              </a:rPr>
              <a:t>Relay expectations in planning communications.</a:t>
            </a:r>
            <a:endParaRPr sz="18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Date, timeframe</a:t>
            </a:r>
            <a:endParaRPr sz="16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Location, parking</a:t>
            </a:r>
            <a:endParaRPr sz="16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Retreat/lactation spaces</a:t>
            </a:r>
            <a:endParaRPr sz="16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Agenda: Scheduled breaks, event activities, etc. </a:t>
            </a:r>
            <a:endParaRPr/>
          </a:p>
        </p:txBody>
      </p:sp>
      <p:pic>
        <p:nvPicPr>
          <p:cNvPr id="310" name="Google Shape;310;p34" descr="Clipboard that says &quot;Event Planning Checklist&quot; with a variety of checkpoints below."/>
          <p:cNvPicPr preferRelativeResize="0"/>
          <p:nvPr/>
        </p:nvPicPr>
        <p:blipFill rotWithShape="1">
          <a:blip r:embed="rId3">
            <a:alphaModFix/>
          </a:blip>
          <a:srcRect l="8646" r="9679"/>
          <a:stretch/>
        </p:blipFill>
        <p:spPr>
          <a:xfrm>
            <a:off x="7248087" y="2337206"/>
            <a:ext cx="4051883" cy="27641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7"/>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Marketing Materials</a:t>
            </a:r>
            <a:endParaRPr sz="2400"/>
          </a:p>
        </p:txBody>
      </p:sp>
      <p:sp>
        <p:nvSpPr>
          <p:cNvPr id="317" name="Google Shape;317;p37"/>
          <p:cNvSpPr txBox="1">
            <a:spLocks noGrp="1"/>
          </p:cNvSpPr>
          <p:nvPr>
            <p:ph type="body" idx="1"/>
          </p:nvPr>
        </p:nvSpPr>
        <p:spPr>
          <a:xfrm>
            <a:off x="208275" y="1714230"/>
            <a:ext cx="11522400" cy="4892100"/>
          </a:xfrm>
          <a:prstGeom prst="rect">
            <a:avLst/>
          </a:prstGeom>
          <a:noFill/>
          <a:ln>
            <a:noFill/>
          </a:ln>
        </p:spPr>
        <p:txBody>
          <a:bodyPr spcFirstLastPara="1" wrap="square" lIns="91425" tIns="45700" rIns="91425" bIns="45700" anchor="t" anchorCtr="0">
            <a:normAutofit/>
          </a:bodyPr>
          <a:lstStyle/>
          <a:p>
            <a:pPr marL="457200" lvl="0" indent="-428625" algn="l" rtl="0">
              <a:lnSpc>
                <a:spcPct val="150000"/>
              </a:lnSpc>
              <a:spcBef>
                <a:spcPts val="600"/>
              </a:spcBef>
              <a:spcAft>
                <a:spcPts val="0"/>
              </a:spcAft>
              <a:buClr>
                <a:schemeClr val="dk1"/>
              </a:buClr>
              <a:buSzPts val="2200"/>
              <a:buFont typeface="Noto Sans Symbols"/>
              <a:buChar char="▪"/>
            </a:pPr>
            <a:r>
              <a:rPr lang="en-US" sz="2200" b="0" i="0">
                <a:latin typeface="Verdana"/>
                <a:ea typeface="Verdana"/>
                <a:cs typeface="Verdana"/>
                <a:sym typeface="Verdana"/>
              </a:rPr>
              <a:t>Include information about proactive measures in all event advertising and invite participants to identify accommodation needs</a:t>
            </a:r>
            <a:r>
              <a:rPr lang="en-US" sz="2200"/>
              <a:t>.</a:t>
            </a:r>
            <a:endParaRPr sz="2200"/>
          </a:p>
          <a:p>
            <a:pPr marL="457200" lvl="0" indent="-428625" algn="l" rtl="0">
              <a:lnSpc>
                <a:spcPct val="150000"/>
              </a:lnSpc>
              <a:spcBef>
                <a:spcPts val="600"/>
              </a:spcBef>
              <a:spcAft>
                <a:spcPts val="0"/>
              </a:spcAft>
              <a:buClr>
                <a:schemeClr val="dk1"/>
              </a:buClr>
              <a:buSzPts val="2200"/>
              <a:buFont typeface="Noto Sans Symbols"/>
              <a:buChar char="▪"/>
            </a:pPr>
            <a:r>
              <a:rPr lang="en-US" sz="2200"/>
              <a:t>This</a:t>
            </a:r>
            <a:r>
              <a:rPr lang="en-US" sz="2200" b="0" i="0">
                <a:latin typeface="Verdana"/>
                <a:ea typeface="Verdana"/>
                <a:cs typeface="Verdana"/>
                <a:sym typeface="Verdana"/>
              </a:rPr>
              <a:t> includ</a:t>
            </a:r>
            <a:r>
              <a:rPr lang="en-US" sz="2200"/>
              <a:t>es</a:t>
            </a:r>
            <a:r>
              <a:rPr lang="en-US" sz="2200" b="0" i="0">
                <a:latin typeface="Verdana"/>
                <a:ea typeface="Verdana"/>
                <a:cs typeface="Verdana"/>
                <a:sym typeface="Verdana"/>
              </a:rPr>
              <a:t> food allergies and chemical sensitivities, before the event</a:t>
            </a:r>
            <a:r>
              <a:rPr lang="en-US" sz="2200"/>
              <a:t>.</a:t>
            </a:r>
            <a:endParaRPr/>
          </a:p>
          <a:p>
            <a:pPr marL="457200" lvl="0" indent="-428625" algn="l" rtl="0">
              <a:lnSpc>
                <a:spcPct val="150000"/>
              </a:lnSpc>
              <a:spcBef>
                <a:spcPts val="600"/>
              </a:spcBef>
              <a:spcAft>
                <a:spcPts val="0"/>
              </a:spcAft>
              <a:buClr>
                <a:schemeClr val="dk1"/>
              </a:buClr>
              <a:buSzPts val="2200"/>
              <a:buFont typeface="Noto Sans Symbols"/>
              <a:buChar char="▪"/>
            </a:pPr>
            <a:r>
              <a:rPr lang="en-US" sz="2200" b="0" i="0">
                <a:latin typeface="Verdana"/>
                <a:ea typeface="Verdana"/>
                <a:cs typeface="Verdana"/>
                <a:sym typeface="Verdana"/>
              </a:rPr>
              <a:t>Promote and advertise using a variety of media: email (including text format), social media, website, posters, flyers, etc.</a:t>
            </a: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t>Handouts, Presentations, and Infographics</a:t>
            </a:r>
            <a:endParaRPr sz="2000"/>
          </a:p>
        </p:txBody>
      </p:sp>
      <p:sp>
        <p:nvSpPr>
          <p:cNvPr id="324" name="Google Shape;324;p38"/>
          <p:cNvSpPr txBox="1">
            <a:spLocks noGrp="1"/>
          </p:cNvSpPr>
          <p:nvPr>
            <p:ph type="body" idx="1"/>
          </p:nvPr>
        </p:nvSpPr>
        <p:spPr>
          <a:xfrm>
            <a:off x="208275" y="1706835"/>
            <a:ext cx="11484300" cy="4194300"/>
          </a:xfrm>
          <a:prstGeom prst="rect">
            <a:avLst/>
          </a:prstGeom>
          <a:noFill/>
          <a:ln>
            <a:noFill/>
          </a:ln>
        </p:spPr>
        <p:txBody>
          <a:bodyPr spcFirstLastPara="1" wrap="square" lIns="91425" tIns="45700" rIns="91425" bIns="45700" anchor="t" anchorCtr="0">
            <a:normAutofit fontScale="77500" lnSpcReduction="20000"/>
          </a:bodyPr>
          <a:lstStyle/>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Strive for simplicity and good readability. </a:t>
            </a:r>
            <a:endParaRPr b="0">
              <a:solidFill>
                <a:schemeClr val="dk1"/>
              </a:solidFill>
              <a:latin typeface="Verdana"/>
              <a:ea typeface="Verdana"/>
              <a:cs typeface="Verdana"/>
              <a:sym typeface="Verdana"/>
            </a:endParaRPr>
          </a:p>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Write in plain language</a:t>
            </a:r>
            <a:r>
              <a:rPr lang="en-US"/>
              <a:t>.</a:t>
            </a:r>
            <a:endParaRPr/>
          </a:p>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Make materials available before, during, and after the event.</a:t>
            </a:r>
            <a:endParaRPr/>
          </a:p>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For more information and other resources on accessible materials, please see the </a:t>
            </a:r>
            <a:r>
              <a:rPr lang="en-US" b="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Improving Accessibility of Word and Powerpoint Files</a:t>
            </a:r>
            <a:r>
              <a:rPr lang="en-US" b="0">
                <a:solidFill>
                  <a:schemeClr val="dk1"/>
                </a:solidFill>
                <a:latin typeface="Verdana"/>
                <a:ea typeface="Verdana"/>
                <a:cs typeface="Verdana"/>
                <a:sym typeface="Verdana"/>
              </a:rPr>
              <a:t> presentation and visit </a:t>
            </a:r>
            <a:r>
              <a:rPr lang="en-US" b="0" u="sng">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U-M's Digital Accessiblity Guide for Content Creators &amp; Presenters</a:t>
            </a:r>
            <a:r>
              <a:rPr lang="en-US" b="0">
                <a:solidFill>
                  <a:schemeClr val="dk1"/>
                </a:solidFill>
                <a:latin typeface="Verdana"/>
                <a:ea typeface="Verdana"/>
                <a:cs typeface="Verdana"/>
                <a:sym typeface="Verdana"/>
              </a:rPr>
              <a:t>.</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Language for the Event (1 of 2)</a:t>
            </a:r>
            <a:endParaRPr sz="2400"/>
          </a:p>
        </p:txBody>
      </p:sp>
      <p:sp>
        <p:nvSpPr>
          <p:cNvPr id="331" name="Google Shape;331;p35"/>
          <p:cNvSpPr txBox="1">
            <a:spLocks noGrp="1"/>
          </p:cNvSpPr>
          <p:nvPr>
            <p:ph type="body" idx="1"/>
          </p:nvPr>
        </p:nvSpPr>
        <p:spPr>
          <a:xfrm>
            <a:off x="208280" y="1712746"/>
            <a:ext cx="11805380" cy="4176326"/>
          </a:xfrm>
          <a:prstGeom prst="rect">
            <a:avLst/>
          </a:prstGeom>
          <a:noFill/>
          <a:ln>
            <a:noFill/>
          </a:ln>
        </p:spPr>
        <p:txBody>
          <a:bodyPr spcFirstLastPara="1" wrap="square" lIns="91425" tIns="45700" rIns="91425" bIns="45700" anchor="t" anchorCtr="0">
            <a:normAutofit/>
          </a:bodyPr>
          <a:lstStyle/>
          <a:p>
            <a:pPr marL="460375" lvl="0" indent="-285750" algn="l" rtl="0">
              <a:lnSpc>
                <a:spcPct val="150000"/>
              </a:lnSpc>
              <a:spcBef>
                <a:spcPts val="600"/>
              </a:spcBef>
              <a:spcAft>
                <a:spcPts val="0"/>
              </a:spcAft>
              <a:buSzPts val="1800"/>
              <a:buFont typeface="Noto Sans Symbols"/>
              <a:buChar char="▪"/>
            </a:pPr>
            <a:r>
              <a:rPr lang="en-US" sz="2400">
                <a:solidFill>
                  <a:schemeClr val="dk1"/>
                </a:solidFill>
                <a:latin typeface="Verdana"/>
                <a:ea typeface="Verdana"/>
                <a:cs typeface="Verdana"/>
                <a:sym typeface="Verdana"/>
              </a:rPr>
              <a:t>"If you need disability-related accommodations to participate in this program/event, please contact (name, host department/unit) at (phone number, e-mail). Early requests are strongly encouraged to allow sufficient time to meet your access needs.”</a:t>
            </a:r>
            <a:endParaRPr/>
          </a:p>
          <a:p>
            <a:pPr marL="460375" lvl="0" indent="-285750" algn="l" rtl="0">
              <a:lnSpc>
                <a:spcPct val="150000"/>
              </a:lnSpc>
              <a:spcBef>
                <a:spcPts val="600"/>
              </a:spcBef>
              <a:spcAft>
                <a:spcPts val="0"/>
              </a:spcAft>
              <a:buSzPts val="1800"/>
              <a:buFont typeface="Noto Sans Symbols"/>
              <a:buChar char="▪"/>
            </a:pPr>
            <a:r>
              <a:rPr lang="en-US" sz="2400">
                <a:solidFill>
                  <a:schemeClr val="dk1"/>
                </a:solidFill>
                <a:latin typeface="Verdana"/>
                <a:ea typeface="Verdana"/>
                <a:cs typeface="Verdana"/>
                <a:sym typeface="Verdana"/>
              </a:rPr>
              <a:t>“Note: Due to availability and scheduling needs, please allow at least two weeks' notice for requests for Communication Access Real-time Translation (CART) services or an American Sign Language interpreter.”</a:t>
            </a:r>
            <a:endParaRPr sz="2400">
              <a:solidFill>
                <a:schemeClr val="dk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Language for the Event (2 of 2)</a:t>
            </a:r>
            <a:endParaRPr sz="2400"/>
          </a:p>
        </p:txBody>
      </p:sp>
      <p:sp>
        <p:nvSpPr>
          <p:cNvPr id="338" name="Google Shape;338;p36"/>
          <p:cNvSpPr txBox="1">
            <a:spLocks noGrp="1"/>
          </p:cNvSpPr>
          <p:nvPr>
            <p:ph type="body" idx="1"/>
          </p:nvPr>
        </p:nvSpPr>
        <p:spPr>
          <a:xfrm>
            <a:off x="208280" y="1704357"/>
            <a:ext cx="7213924" cy="5089500"/>
          </a:xfrm>
          <a:prstGeom prst="rect">
            <a:avLst/>
          </a:prstGeom>
          <a:noFill/>
          <a:ln>
            <a:noFill/>
          </a:ln>
        </p:spPr>
        <p:txBody>
          <a:bodyPr spcFirstLastPara="1" wrap="square" lIns="91425" tIns="45700" rIns="91425" bIns="45700" anchor="t" anchorCtr="0">
            <a:normAutofit/>
          </a:bodyPr>
          <a:lstStyle/>
          <a:p>
            <a:pPr marL="460375" lvl="0" indent="-285750" algn="l" rtl="0">
              <a:lnSpc>
                <a:spcPct val="150000"/>
              </a:lnSpc>
              <a:spcBef>
                <a:spcPts val="600"/>
              </a:spcBef>
              <a:spcAft>
                <a:spcPts val="0"/>
              </a:spcAft>
              <a:buSzPts val="2400"/>
              <a:buFont typeface="Noto Sans Symbols"/>
              <a:buChar char="▪"/>
            </a:pPr>
            <a:r>
              <a:rPr lang="en-US" sz="2400">
                <a:solidFill>
                  <a:schemeClr val="dk1"/>
                </a:solidFill>
                <a:latin typeface="Verdana"/>
                <a:ea typeface="Verdana"/>
                <a:cs typeface="Verdana"/>
                <a:sym typeface="Verdana"/>
              </a:rPr>
              <a:t>For in-person training where food may be served, the following language is also recommended:</a:t>
            </a:r>
            <a:endParaRPr sz="2400">
              <a:solidFill>
                <a:schemeClr val="dk1"/>
              </a:solidFill>
              <a:latin typeface="Verdana"/>
              <a:ea typeface="Verdana"/>
              <a:cs typeface="Verdana"/>
              <a:sym typeface="Verdana"/>
            </a:endParaRPr>
          </a:p>
          <a:p>
            <a:pPr marL="917575" lvl="1" indent="-285750" algn="l" rtl="0">
              <a:lnSpc>
                <a:spcPct val="150000"/>
              </a:lnSpc>
              <a:spcBef>
                <a:spcPts val="600"/>
              </a:spcBef>
              <a:spcAft>
                <a:spcPts val="0"/>
              </a:spcAft>
              <a:buSzPts val="2400"/>
              <a:buFont typeface="Noto Sans Symbols"/>
              <a:buChar char="▪"/>
            </a:pPr>
            <a:r>
              <a:rPr lang="en-US">
                <a:solidFill>
                  <a:schemeClr val="dk1"/>
                </a:solidFill>
                <a:latin typeface="Verdana"/>
                <a:ea typeface="Verdana"/>
                <a:cs typeface="Verdana"/>
                <a:sym typeface="Verdana"/>
              </a:rPr>
              <a:t>"If you have dietary restrictions or allergies, please contact (name, host department) at (phone number, email).”</a:t>
            </a:r>
            <a:endParaRPr>
              <a:solidFill>
                <a:schemeClr val="dk1"/>
              </a:solidFill>
              <a:latin typeface="Verdana"/>
              <a:ea typeface="Verdana"/>
              <a:cs typeface="Verdana"/>
              <a:sym typeface="Verdana"/>
            </a:endParaRPr>
          </a:p>
        </p:txBody>
      </p:sp>
      <p:pic>
        <p:nvPicPr>
          <p:cNvPr id="339" name="Google Shape;339;p36" descr="8 circular icons with food items in each depicting varying dietary restrictions: Egg free, nut free, corn free, peanut free, sugar free, GMO free, organic, and vegetarian."/>
          <p:cNvPicPr preferRelativeResize="0"/>
          <p:nvPr/>
        </p:nvPicPr>
        <p:blipFill rotWithShape="1">
          <a:blip r:embed="rId3">
            <a:alphaModFix/>
          </a:blip>
          <a:srcRect/>
          <a:stretch/>
        </p:blipFill>
        <p:spPr>
          <a:xfrm>
            <a:off x="7605663" y="2490024"/>
            <a:ext cx="3918936" cy="215979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Access Statement</a:t>
            </a:r>
            <a:endParaRPr sz="2400"/>
          </a:p>
        </p:txBody>
      </p:sp>
      <p:sp>
        <p:nvSpPr>
          <p:cNvPr id="346" name="Google Shape;346;p39"/>
          <p:cNvSpPr txBox="1">
            <a:spLocks noGrp="1"/>
          </p:cNvSpPr>
          <p:nvPr>
            <p:ph type="body" idx="1"/>
          </p:nvPr>
        </p:nvSpPr>
        <p:spPr>
          <a:xfrm>
            <a:off x="208275" y="1709777"/>
            <a:ext cx="11486400" cy="4729500"/>
          </a:xfrm>
          <a:prstGeom prst="rect">
            <a:avLst/>
          </a:prstGeom>
          <a:noFill/>
          <a:ln>
            <a:noFill/>
          </a:ln>
        </p:spPr>
        <p:txBody>
          <a:bodyPr spcFirstLastPara="1" wrap="square" lIns="91425" tIns="45700" rIns="91425" bIns="45700" anchor="t" anchorCtr="0">
            <a:normAutofit/>
          </a:bodyPr>
          <a:lstStyle/>
          <a:p>
            <a:pPr marL="457200" lvl="0" indent="-412750" algn="l" rtl="0">
              <a:lnSpc>
                <a:spcPct val="150000"/>
              </a:lnSpc>
              <a:spcBef>
                <a:spcPts val="600"/>
              </a:spcBef>
              <a:spcAft>
                <a:spcPts val="0"/>
              </a:spcAft>
              <a:buSzPts val="1900"/>
              <a:buFont typeface="Noto Sans Symbols"/>
              <a:buChar char="▪"/>
            </a:pPr>
            <a:r>
              <a:rPr lang="en-US" sz="1900" b="0" i="0">
                <a:solidFill>
                  <a:srgbClr val="00274C"/>
                </a:solidFill>
                <a:latin typeface="Verdana"/>
                <a:ea typeface="Verdana"/>
                <a:cs typeface="Verdana"/>
                <a:sym typeface="Verdana"/>
              </a:rPr>
              <a:t>An </a:t>
            </a:r>
            <a:r>
              <a:rPr lang="en-US" sz="1900">
                <a:solidFill>
                  <a:srgbClr val="00274C"/>
                </a:solidFill>
                <a:latin typeface="Verdana"/>
                <a:ea typeface="Verdana"/>
                <a:cs typeface="Verdana"/>
                <a:sym typeface="Verdana"/>
              </a:rPr>
              <a:t>access statement informs participants of accessible resources available for the event.        This includes:</a:t>
            </a:r>
            <a:endParaRPr sz="2900"/>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Address, parking information </a:t>
            </a:r>
            <a:endParaRPr sz="2500"/>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Points of entry, elevator and ramp locations</a:t>
            </a:r>
            <a:endParaRPr sz="2500"/>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Restroom types and locations</a:t>
            </a:r>
            <a:endParaRPr/>
          </a:p>
          <a:p>
            <a:pPr marL="914400" lvl="1" indent="-387350" algn="l" rtl="0">
              <a:lnSpc>
                <a:spcPct val="150000"/>
              </a:lnSpc>
              <a:spcBef>
                <a:spcPts val="600"/>
              </a:spcBef>
              <a:spcAft>
                <a:spcPts val="0"/>
              </a:spcAft>
              <a:buSzPts val="1700"/>
              <a:buFont typeface="Noto Sans Symbols"/>
              <a:buChar char="▪"/>
            </a:pPr>
            <a:r>
              <a:rPr lang="en-US" sz="1700"/>
              <a:t>If the event is scent-free and other similar topics</a:t>
            </a:r>
            <a:endParaRPr/>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Availability of CART/ASL services</a:t>
            </a:r>
            <a:endParaRPr sz="1700"/>
          </a:p>
          <a:p>
            <a:pPr marL="457200" lvl="0" indent="-412750" algn="l" rtl="0">
              <a:lnSpc>
                <a:spcPct val="150000"/>
              </a:lnSpc>
              <a:spcBef>
                <a:spcPts val="600"/>
              </a:spcBef>
              <a:spcAft>
                <a:spcPts val="0"/>
              </a:spcAft>
              <a:buSzPts val="1900"/>
              <a:buFont typeface="Noto Sans Symbols"/>
              <a:buChar char="▪"/>
            </a:pPr>
            <a:r>
              <a:rPr lang="en-US" sz="1900" b="0" i="0">
                <a:solidFill>
                  <a:srgbClr val="00274C"/>
                </a:solidFill>
                <a:latin typeface="Verdana"/>
                <a:ea typeface="Verdana"/>
                <a:cs typeface="Verdana"/>
                <a:sym typeface="Verdana"/>
              </a:rPr>
              <a:t>Access and accommodation statements should be included in RSVP forms, emails, calendar invites and other marketing materials.</a:t>
            </a:r>
            <a:endParaRPr sz="2900"/>
          </a:p>
        </p:txBody>
      </p:sp>
      <p:pic>
        <p:nvPicPr>
          <p:cNvPr id="347" name="Google Shape;347;p39" descr="Blue circle icon with a white stick figure in the center, to the right it says &quot;Accessibility Statement.&quot;"/>
          <p:cNvPicPr preferRelativeResize="0"/>
          <p:nvPr/>
        </p:nvPicPr>
        <p:blipFill rotWithShape="1">
          <a:blip r:embed="rId3">
            <a:alphaModFix/>
          </a:blip>
          <a:srcRect/>
          <a:stretch/>
        </p:blipFill>
        <p:spPr>
          <a:xfrm>
            <a:off x="7913450" y="2956965"/>
            <a:ext cx="3146898" cy="94406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Example Access Statement</a:t>
            </a:r>
            <a:endParaRPr sz="2400"/>
          </a:p>
        </p:txBody>
      </p:sp>
      <p:sp>
        <p:nvSpPr>
          <p:cNvPr id="354" name="Google Shape;354;p40"/>
          <p:cNvSpPr txBox="1">
            <a:spLocks noGrp="1"/>
          </p:cNvSpPr>
          <p:nvPr>
            <p:ph type="body" idx="1"/>
          </p:nvPr>
        </p:nvSpPr>
        <p:spPr>
          <a:xfrm>
            <a:off x="274320" y="1780950"/>
            <a:ext cx="11642060" cy="3296100"/>
          </a:xfrm>
          <a:prstGeom prst="rect">
            <a:avLst/>
          </a:prstGeom>
          <a:noFill/>
          <a:ln>
            <a:noFill/>
          </a:ln>
        </p:spPr>
        <p:txBody>
          <a:bodyPr spcFirstLastPara="1" wrap="square" lIns="91425" tIns="45700" rIns="91425" bIns="45700" anchor="t" anchorCtr="0">
            <a:noAutofit/>
          </a:bodyPr>
          <a:lstStyle/>
          <a:p>
            <a:pPr marL="25400" lvl="0" indent="0" algn="l" rtl="0">
              <a:lnSpc>
                <a:spcPct val="150000"/>
              </a:lnSpc>
              <a:spcBef>
                <a:spcPts val="600"/>
              </a:spcBef>
              <a:spcAft>
                <a:spcPts val="0"/>
              </a:spcAft>
              <a:buSzPts val="2200"/>
              <a:buNone/>
            </a:pPr>
            <a:r>
              <a:rPr lang="en-US" sz="2100" dirty="0">
                <a:solidFill>
                  <a:srgbClr val="00274C"/>
                </a:solidFill>
              </a:rPr>
              <a:t>“</a:t>
            </a:r>
            <a:r>
              <a:rPr lang="en-US" sz="2100" b="0" i="0" dirty="0">
                <a:solidFill>
                  <a:srgbClr val="00274C"/>
                </a:solidFill>
                <a:latin typeface="Verdana"/>
                <a:ea typeface="Verdana"/>
                <a:cs typeface="Verdana"/>
                <a:sym typeface="Verdana"/>
              </a:rPr>
              <a:t>Accessible entrance through adjacent buildings, or the </a:t>
            </a:r>
            <a:r>
              <a:rPr lang="en-US" sz="2100" dirty="0">
                <a:solidFill>
                  <a:srgbClr val="00274C"/>
                </a:solidFill>
              </a:rPr>
              <a:t>[</a:t>
            </a:r>
            <a:r>
              <a:rPr lang="en-US" sz="2100" i="1" dirty="0">
                <a:solidFill>
                  <a:srgbClr val="00274C"/>
                </a:solidFill>
              </a:rPr>
              <a:t>directional</a:t>
            </a:r>
            <a:r>
              <a:rPr lang="en-US" sz="2100" dirty="0">
                <a:solidFill>
                  <a:srgbClr val="00274C"/>
                </a:solidFill>
              </a:rPr>
              <a:t>]</a:t>
            </a:r>
            <a:r>
              <a:rPr lang="en-US" sz="2100" b="0" i="0" dirty="0">
                <a:solidFill>
                  <a:srgbClr val="00274C"/>
                </a:solidFill>
                <a:latin typeface="Verdana"/>
                <a:ea typeface="Verdana"/>
                <a:cs typeface="Verdana"/>
                <a:sym typeface="Verdana"/>
              </a:rPr>
              <a:t> corner ground-floor entrance of </a:t>
            </a:r>
            <a:r>
              <a:rPr lang="en-US" sz="2100" dirty="0">
                <a:solidFill>
                  <a:srgbClr val="00274C"/>
                </a:solidFill>
              </a:rPr>
              <a:t>[</a:t>
            </a:r>
            <a:r>
              <a:rPr lang="en-US" sz="2100" i="1" dirty="0">
                <a:solidFill>
                  <a:srgbClr val="00274C"/>
                </a:solidFill>
              </a:rPr>
              <a:t>building</a:t>
            </a:r>
            <a:r>
              <a:rPr lang="en-US" sz="2100" dirty="0">
                <a:solidFill>
                  <a:srgbClr val="00274C"/>
                </a:solidFill>
              </a:rPr>
              <a:t>]</a:t>
            </a:r>
            <a:r>
              <a:rPr lang="en-US" sz="2100" b="0" i="0" dirty="0">
                <a:solidFill>
                  <a:srgbClr val="00274C"/>
                </a:solidFill>
                <a:latin typeface="Verdana"/>
                <a:ea typeface="Verdana"/>
                <a:cs typeface="Verdana"/>
                <a:sym typeface="Verdana"/>
              </a:rPr>
              <a:t>. From the </a:t>
            </a:r>
            <a:r>
              <a:rPr lang="en-US" sz="2100" dirty="0">
                <a:solidFill>
                  <a:srgbClr val="00274C"/>
                </a:solidFill>
              </a:rPr>
              <a:t>[</a:t>
            </a:r>
            <a:r>
              <a:rPr lang="en-US" sz="2100" i="1" dirty="0">
                <a:solidFill>
                  <a:srgbClr val="00274C"/>
                </a:solidFill>
              </a:rPr>
              <a:t>directional</a:t>
            </a:r>
            <a:r>
              <a:rPr lang="en-US" sz="2100" dirty="0">
                <a:solidFill>
                  <a:srgbClr val="00274C"/>
                </a:solidFill>
              </a:rPr>
              <a:t>]</a:t>
            </a:r>
            <a:r>
              <a:rPr lang="en-US" sz="2100" b="0" i="0" dirty="0">
                <a:solidFill>
                  <a:srgbClr val="00274C"/>
                </a:solidFill>
                <a:latin typeface="Verdana"/>
                <a:ea typeface="Verdana"/>
                <a:cs typeface="Verdana"/>
                <a:sym typeface="Verdana"/>
              </a:rPr>
              <a:t> entrance, the elevators are down the hall on the </a:t>
            </a:r>
            <a:r>
              <a:rPr lang="en-US" sz="2100" dirty="0">
                <a:solidFill>
                  <a:srgbClr val="00274C"/>
                </a:solidFill>
              </a:rPr>
              <a:t>[</a:t>
            </a:r>
            <a:r>
              <a:rPr lang="en-US" sz="2100" i="1" dirty="0">
                <a:solidFill>
                  <a:srgbClr val="00274C"/>
                </a:solidFill>
              </a:rPr>
              <a:t>left, right, or both</a:t>
            </a:r>
            <a:r>
              <a:rPr lang="en-US" sz="2100" dirty="0">
                <a:solidFill>
                  <a:srgbClr val="00274C"/>
                </a:solidFill>
              </a:rPr>
              <a:t>]</a:t>
            </a:r>
            <a:r>
              <a:rPr lang="en-US" sz="2100" b="0" i="0" dirty="0">
                <a:solidFill>
                  <a:srgbClr val="00274C"/>
                </a:solidFill>
                <a:latin typeface="Verdana"/>
                <a:ea typeface="Verdana"/>
                <a:cs typeface="Verdana"/>
                <a:sym typeface="Verdana"/>
              </a:rPr>
              <a:t> side. The event is on the </a:t>
            </a:r>
            <a:r>
              <a:rPr lang="en-US" sz="2100" dirty="0">
                <a:solidFill>
                  <a:srgbClr val="00274C"/>
                </a:solidFill>
              </a:rPr>
              <a:t>[</a:t>
            </a:r>
            <a:r>
              <a:rPr lang="en-US" sz="2100" i="1" dirty="0">
                <a:solidFill>
                  <a:srgbClr val="00274C"/>
                </a:solidFill>
              </a:rPr>
              <a:t>number</a:t>
            </a:r>
            <a:r>
              <a:rPr lang="en-US" sz="2100" dirty="0">
                <a:solidFill>
                  <a:srgbClr val="00274C"/>
                </a:solidFill>
              </a:rPr>
              <a:t>] </a:t>
            </a:r>
            <a:r>
              <a:rPr lang="en-US" sz="2100" b="0" i="0" dirty="0">
                <a:solidFill>
                  <a:srgbClr val="00274C"/>
                </a:solidFill>
                <a:latin typeface="Verdana"/>
                <a:ea typeface="Verdana"/>
                <a:cs typeface="Verdana"/>
                <a:sym typeface="Verdana"/>
              </a:rPr>
              <a:t>floor in room </a:t>
            </a:r>
            <a:r>
              <a:rPr lang="en-US" sz="2100" dirty="0">
                <a:solidFill>
                  <a:srgbClr val="00274C"/>
                </a:solidFill>
              </a:rPr>
              <a:t>[</a:t>
            </a:r>
            <a:r>
              <a:rPr lang="en-US" sz="2100" i="1" dirty="0">
                <a:solidFill>
                  <a:srgbClr val="00274C"/>
                </a:solidFill>
              </a:rPr>
              <a:t>#</a:t>
            </a:r>
            <a:r>
              <a:rPr lang="en-US" sz="2100" dirty="0">
                <a:solidFill>
                  <a:srgbClr val="00274C"/>
                </a:solidFill>
              </a:rPr>
              <a:t>]</a:t>
            </a:r>
            <a:r>
              <a:rPr lang="en-US" sz="2100" b="0" i="0" dirty="0">
                <a:solidFill>
                  <a:srgbClr val="00274C"/>
                </a:solidFill>
                <a:latin typeface="Verdana"/>
                <a:ea typeface="Verdana"/>
                <a:cs typeface="Verdana"/>
                <a:sym typeface="Verdana"/>
              </a:rPr>
              <a:t>. [</a:t>
            </a:r>
            <a:r>
              <a:rPr lang="en-US" sz="2100" b="0" i="1" dirty="0">
                <a:solidFill>
                  <a:srgbClr val="00274C"/>
                </a:solidFill>
                <a:latin typeface="Verdana"/>
                <a:ea typeface="Verdana"/>
                <a:cs typeface="Verdana"/>
                <a:sym typeface="Verdana"/>
              </a:rPr>
              <a:t>Type of</a:t>
            </a:r>
            <a:r>
              <a:rPr lang="en-US" sz="2100" dirty="0">
                <a:solidFill>
                  <a:srgbClr val="00274C"/>
                </a:solidFill>
              </a:rPr>
              <a:t>] r</a:t>
            </a:r>
            <a:r>
              <a:rPr lang="en-US" sz="2100" b="0" i="0" dirty="0">
                <a:solidFill>
                  <a:srgbClr val="00274C"/>
                </a:solidFill>
                <a:latin typeface="Verdana"/>
                <a:ea typeface="Verdana"/>
                <a:cs typeface="Verdana"/>
                <a:sym typeface="Verdana"/>
              </a:rPr>
              <a:t>estroom is located on the </a:t>
            </a:r>
            <a:r>
              <a:rPr lang="en-US" sz="2100" dirty="0">
                <a:solidFill>
                  <a:srgbClr val="00274C"/>
                </a:solidFill>
              </a:rPr>
              <a:t>[</a:t>
            </a:r>
            <a:r>
              <a:rPr lang="en-US" sz="2100" i="1" dirty="0">
                <a:solidFill>
                  <a:srgbClr val="00274C"/>
                </a:solidFill>
              </a:rPr>
              <a:t>number</a:t>
            </a:r>
            <a:r>
              <a:rPr lang="en-US" sz="2100" dirty="0">
                <a:solidFill>
                  <a:srgbClr val="00274C"/>
                </a:solidFill>
              </a:rPr>
              <a:t>] </a:t>
            </a:r>
            <a:r>
              <a:rPr lang="en-US" sz="2100" b="0" i="0" dirty="0">
                <a:solidFill>
                  <a:srgbClr val="00274C"/>
                </a:solidFill>
                <a:latin typeface="Verdana"/>
                <a:ea typeface="Verdana"/>
                <a:cs typeface="Verdana"/>
                <a:sym typeface="Verdana"/>
              </a:rPr>
              <a:t>floor near the </a:t>
            </a:r>
            <a:r>
              <a:rPr lang="en-US" sz="2100" dirty="0">
                <a:solidFill>
                  <a:srgbClr val="00274C"/>
                </a:solidFill>
              </a:rPr>
              <a:t>[</a:t>
            </a:r>
            <a:r>
              <a:rPr lang="en-US" sz="2100" i="1" dirty="0">
                <a:solidFill>
                  <a:srgbClr val="00274C"/>
                </a:solidFill>
              </a:rPr>
              <a:t>stairs, elevator, or room number</a:t>
            </a:r>
            <a:r>
              <a:rPr lang="en-US" sz="2100" dirty="0">
                <a:solidFill>
                  <a:srgbClr val="00274C"/>
                </a:solidFill>
              </a:rPr>
              <a:t>]</a:t>
            </a:r>
            <a:r>
              <a:rPr lang="en-US" sz="2100" b="0" i="0" dirty="0">
                <a:solidFill>
                  <a:srgbClr val="00274C"/>
                </a:solidFill>
                <a:latin typeface="Verdana"/>
                <a:ea typeface="Verdana"/>
                <a:cs typeface="Verdana"/>
                <a:sym typeface="Verdana"/>
              </a:rPr>
              <a:t>. The following services ar</a:t>
            </a:r>
            <a:r>
              <a:rPr lang="en-US" sz="2100" dirty="0">
                <a:solidFill>
                  <a:srgbClr val="00274C"/>
                </a:solidFill>
              </a:rPr>
              <a:t>e</a:t>
            </a:r>
            <a:r>
              <a:rPr lang="en-US" sz="2100" b="0" i="0" dirty="0">
                <a:solidFill>
                  <a:srgbClr val="00274C"/>
                </a:solidFill>
                <a:latin typeface="Verdana"/>
                <a:ea typeface="Verdana"/>
                <a:cs typeface="Verdana"/>
                <a:sym typeface="Verdana"/>
              </a:rPr>
              <a:t> provided for this event: [</a:t>
            </a:r>
            <a:r>
              <a:rPr lang="en-US" sz="2100" b="0" i="1" dirty="0">
                <a:solidFill>
                  <a:srgbClr val="00274C"/>
                </a:solidFill>
                <a:latin typeface="Verdana"/>
                <a:ea typeface="Verdana"/>
                <a:cs typeface="Verdana"/>
                <a:sym typeface="Verdana"/>
              </a:rPr>
              <a:t>American Sign Language (ASL), </a:t>
            </a:r>
            <a:r>
              <a:rPr lang="en-US" sz="2100" i="1" dirty="0">
                <a:solidFill>
                  <a:srgbClr val="00274C"/>
                </a:solidFill>
              </a:rPr>
              <a:t>Communication Access Realtime Translation (CART), etc.</a:t>
            </a:r>
            <a:r>
              <a:rPr lang="en-US" sz="2100" dirty="0">
                <a:solidFill>
                  <a:srgbClr val="00274C"/>
                </a:solidFill>
              </a:rPr>
              <a:t>].</a:t>
            </a:r>
            <a:r>
              <a:rPr lang="en-US" sz="2100" b="0" i="0" dirty="0">
                <a:solidFill>
                  <a:srgbClr val="00274C"/>
                </a:solidFill>
                <a:latin typeface="Verdana"/>
                <a:ea typeface="Verdana"/>
                <a:cs typeface="Verdana"/>
                <a:sym typeface="Verdana"/>
              </a:rPr>
              <a:t>”</a:t>
            </a:r>
            <a:endParaRPr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177800" y="1746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66" name="Google Shape;66;p2"/>
          <p:cNvSpPr txBox="1">
            <a:spLocks noGrp="1"/>
          </p:cNvSpPr>
          <p:nvPr>
            <p:ph type="body" idx="1"/>
          </p:nvPr>
        </p:nvSpPr>
        <p:spPr>
          <a:xfrm>
            <a:off x="283886" y="1751858"/>
            <a:ext cx="11730314" cy="476638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600"/>
              </a:spcBef>
              <a:spcAft>
                <a:spcPts val="0"/>
              </a:spcAft>
              <a:buClr>
                <a:schemeClr val="dk1"/>
              </a:buClr>
              <a:buSzPts val="1900"/>
              <a:buNone/>
            </a:pPr>
            <a:r>
              <a:rPr lang="en-US" sz="1900"/>
              <a:t>The University of Michigan is committed to fostering an inclusive environment where accessibility and the needs of individuals with disabilities are prioritized, ensuring equitable opportunities for all members of our diverse community. This workshop will cover:</a:t>
            </a:r>
            <a:endParaRPr sz="1900"/>
          </a:p>
          <a:p>
            <a:pPr marL="228600" lvl="0" indent="-173386" algn="l" rtl="0">
              <a:lnSpc>
                <a:spcPct val="150000"/>
              </a:lnSpc>
              <a:spcBef>
                <a:spcPts val="600"/>
              </a:spcBef>
              <a:spcAft>
                <a:spcPts val="0"/>
              </a:spcAft>
              <a:buSzPts val="1800"/>
              <a:buChar char="▪"/>
            </a:pPr>
            <a:r>
              <a:rPr lang="en-US" sz="1800"/>
              <a:t>Digital Accessibility </a:t>
            </a:r>
            <a:endParaRPr sz="1800"/>
          </a:p>
          <a:p>
            <a:pPr marL="228600" lvl="0" indent="-173386" algn="l" rtl="0">
              <a:lnSpc>
                <a:spcPct val="150000"/>
              </a:lnSpc>
              <a:spcBef>
                <a:spcPts val="600"/>
              </a:spcBef>
              <a:spcAft>
                <a:spcPts val="0"/>
              </a:spcAft>
              <a:buSzPts val="1800"/>
              <a:buChar char="▪"/>
            </a:pPr>
            <a:r>
              <a:rPr lang="en-US" sz="1800"/>
              <a:t>Effective and Inclusive Alt Texts for Digital Images</a:t>
            </a:r>
            <a:endParaRPr sz="1800"/>
          </a:p>
          <a:p>
            <a:pPr marL="228600" lvl="0" indent="-173386" algn="l" rtl="0">
              <a:lnSpc>
                <a:spcPct val="150000"/>
              </a:lnSpc>
              <a:spcBef>
                <a:spcPts val="600"/>
              </a:spcBef>
              <a:spcAft>
                <a:spcPts val="0"/>
              </a:spcAft>
              <a:buSzPts val="1800"/>
              <a:buChar char="▪"/>
            </a:pPr>
            <a:r>
              <a:rPr lang="en-US" sz="1800"/>
              <a:t>Alt Text in Social Media and Marketing Materials</a:t>
            </a:r>
            <a:endParaRPr sz="1800"/>
          </a:p>
          <a:p>
            <a:pPr marL="228600" lvl="0" indent="-173386" algn="l" rtl="0">
              <a:lnSpc>
                <a:spcPct val="150000"/>
              </a:lnSpc>
              <a:spcBef>
                <a:spcPts val="600"/>
              </a:spcBef>
              <a:spcAft>
                <a:spcPts val="0"/>
              </a:spcAft>
              <a:buSzPts val="1800"/>
              <a:buChar char="▪"/>
            </a:pPr>
            <a:r>
              <a:rPr lang="en-US" sz="1800"/>
              <a:t>Alt Text Interactive Activity</a:t>
            </a:r>
            <a:endParaRPr sz="1800"/>
          </a:p>
          <a:p>
            <a:pPr marL="228600" lvl="0" indent="-173386" algn="l" rtl="0">
              <a:lnSpc>
                <a:spcPct val="150000"/>
              </a:lnSpc>
              <a:spcBef>
                <a:spcPts val="600"/>
              </a:spcBef>
              <a:spcAft>
                <a:spcPts val="0"/>
              </a:spcAft>
              <a:buSzPts val="1800"/>
              <a:buChar char="▪"/>
            </a:pPr>
            <a:r>
              <a:rPr lang="en-US" sz="1800"/>
              <a:t>Considerations Before the Event</a:t>
            </a:r>
            <a:endParaRPr/>
          </a:p>
          <a:p>
            <a:pPr marL="228600" lvl="0" indent="-173386" algn="l" rtl="0">
              <a:lnSpc>
                <a:spcPct val="150000"/>
              </a:lnSpc>
              <a:spcBef>
                <a:spcPts val="600"/>
              </a:spcBef>
              <a:spcAft>
                <a:spcPts val="0"/>
              </a:spcAft>
              <a:buSzPts val="1800"/>
              <a:buChar char="▪"/>
            </a:pPr>
            <a:r>
              <a:rPr lang="en-US" sz="1800"/>
              <a:t>Disability Equity Office Resources and Services</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Accommodations Statement</a:t>
            </a:r>
            <a:endParaRPr sz="2400"/>
          </a:p>
        </p:txBody>
      </p:sp>
      <p:sp>
        <p:nvSpPr>
          <p:cNvPr id="361" name="Google Shape;361;p41"/>
          <p:cNvSpPr txBox="1">
            <a:spLocks noGrp="1"/>
          </p:cNvSpPr>
          <p:nvPr>
            <p:ph type="body" idx="1"/>
          </p:nvPr>
        </p:nvSpPr>
        <p:spPr>
          <a:xfrm>
            <a:off x="208280" y="1707540"/>
            <a:ext cx="11404600" cy="5089500"/>
          </a:xfrm>
          <a:prstGeom prst="rect">
            <a:avLst/>
          </a:prstGeom>
          <a:noFill/>
          <a:ln>
            <a:noFill/>
          </a:ln>
        </p:spPr>
        <p:txBody>
          <a:bodyPr spcFirstLastPara="1" wrap="square" lIns="91425" tIns="45700" rIns="91425" bIns="45700" anchor="t" anchorCtr="0">
            <a:normAutofit fontScale="70000" lnSpcReduction="20000"/>
          </a:bodyPr>
          <a:lstStyle/>
          <a:p>
            <a:pPr marL="457200" lvl="0" indent="-406400" algn="l" rtl="0">
              <a:lnSpc>
                <a:spcPct val="170000"/>
              </a:lnSpc>
              <a:spcBef>
                <a:spcPts val="600"/>
              </a:spcBef>
              <a:spcAft>
                <a:spcPts val="0"/>
              </a:spcAft>
              <a:buClr>
                <a:schemeClr val="dk1"/>
              </a:buClr>
              <a:buSzPct val="142857"/>
              <a:buChar char="▪"/>
            </a:pPr>
            <a:r>
              <a:rPr lang="en-US" sz="3000" b="0" i="0">
                <a:latin typeface="Verdana"/>
                <a:ea typeface="Verdana"/>
                <a:cs typeface="Verdana"/>
                <a:sym typeface="Verdana"/>
              </a:rPr>
              <a:t>To create an accommodation statement:</a:t>
            </a:r>
            <a:endParaRPr sz="3000"/>
          </a:p>
          <a:p>
            <a:pPr marL="914400" lvl="1" indent="-381000" algn="l" rtl="0">
              <a:lnSpc>
                <a:spcPct val="170000"/>
              </a:lnSpc>
              <a:spcBef>
                <a:spcPts val="600"/>
              </a:spcBef>
              <a:spcAft>
                <a:spcPts val="0"/>
              </a:spcAft>
              <a:buClr>
                <a:schemeClr val="dk1"/>
              </a:buClr>
              <a:buSzPct val="142856"/>
              <a:buChar char="▪"/>
            </a:pPr>
            <a:r>
              <a:rPr lang="en-US" b="0" i="0">
                <a:latin typeface="Verdana"/>
                <a:ea typeface="Verdana"/>
                <a:cs typeface="Verdana"/>
                <a:sym typeface="Verdana"/>
              </a:rPr>
              <a:t>State commitment to accessibility and willingness to make accommodations</a:t>
            </a:r>
            <a:endParaRPr>
              <a:latin typeface="Verdana"/>
              <a:ea typeface="Verdana"/>
              <a:cs typeface="Verdana"/>
              <a:sym typeface="Verdana"/>
            </a:endParaRPr>
          </a:p>
          <a:p>
            <a:pPr marL="914400" lvl="1" indent="-381000" algn="l" rtl="0">
              <a:lnSpc>
                <a:spcPct val="170000"/>
              </a:lnSpc>
              <a:spcBef>
                <a:spcPts val="600"/>
              </a:spcBef>
              <a:spcAft>
                <a:spcPts val="0"/>
              </a:spcAft>
              <a:buClr>
                <a:schemeClr val="dk1"/>
              </a:buClr>
              <a:buSzPct val="142856"/>
              <a:buChar char="▪"/>
            </a:pPr>
            <a:r>
              <a:rPr lang="en-US" b="0" i="0">
                <a:latin typeface="Verdana"/>
                <a:ea typeface="Verdana"/>
                <a:cs typeface="Verdana"/>
                <a:sym typeface="Verdana"/>
              </a:rPr>
              <a:t>Describe the event so individuals can assess their needs</a:t>
            </a:r>
            <a:endParaRPr>
              <a:latin typeface="Verdana"/>
              <a:ea typeface="Verdana"/>
              <a:cs typeface="Verdana"/>
              <a:sym typeface="Verdana"/>
            </a:endParaRPr>
          </a:p>
          <a:p>
            <a:pPr marL="914400" lvl="1" indent="-381000" algn="l" rtl="0">
              <a:lnSpc>
                <a:spcPct val="170000"/>
              </a:lnSpc>
              <a:spcBef>
                <a:spcPts val="600"/>
              </a:spcBef>
              <a:spcAft>
                <a:spcPts val="0"/>
              </a:spcAft>
              <a:buClr>
                <a:schemeClr val="dk1"/>
              </a:buClr>
              <a:buSzPct val="142856"/>
              <a:buChar char="▪"/>
            </a:pPr>
            <a:r>
              <a:rPr lang="en-US" b="0" i="0">
                <a:latin typeface="Verdana"/>
                <a:ea typeface="Verdana"/>
                <a:cs typeface="Verdana"/>
                <a:sym typeface="Verdana"/>
              </a:rPr>
              <a:t>Invite people to contact organizer if they anticipate that accommodations will be needed</a:t>
            </a:r>
            <a:endParaRPr/>
          </a:p>
          <a:p>
            <a:pPr marL="457200" lvl="0" indent="-406400" algn="l" rtl="0">
              <a:lnSpc>
                <a:spcPct val="170000"/>
              </a:lnSpc>
              <a:spcBef>
                <a:spcPts val="600"/>
              </a:spcBef>
              <a:spcAft>
                <a:spcPts val="0"/>
              </a:spcAft>
              <a:buClr>
                <a:schemeClr val="dk1"/>
              </a:buClr>
              <a:buSzPct val="142857"/>
              <a:buChar char="▪"/>
            </a:pPr>
            <a:r>
              <a:rPr lang="en-US" sz="3000" b="0" i="0">
                <a:latin typeface="Verdana"/>
                <a:ea typeface="Verdana"/>
                <a:cs typeface="Verdana"/>
                <a:sym typeface="Verdana"/>
              </a:rPr>
              <a:t>Example: “Please let us know how we can ensure that this event is inclusive to you. What accommodations or access needs can we help facilitate?”</a:t>
            </a:r>
            <a:endParaRPr/>
          </a:p>
          <a:p>
            <a:pPr marL="457200" lvl="0" indent="-406400" algn="l" rtl="0">
              <a:lnSpc>
                <a:spcPct val="170000"/>
              </a:lnSpc>
              <a:spcBef>
                <a:spcPts val="600"/>
              </a:spcBef>
              <a:spcAft>
                <a:spcPts val="0"/>
              </a:spcAft>
              <a:buSzPct val="142857"/>
              <a:buChar char="▪"/>
            </a:pPr>
            <a:r>
              <a:rPr lang="en-US" sz="3000">
                <a:solidFill>
                  <a:srgbClr val="00274C"/>
                </a:solidFill>
                <a:latin typeface="Verdana"/>
                <a:ea typeface="Verdana"/>
                <a:cs typeface="Verdana"/>
                <a:sym typeface="Verdana"/>
              </a:rPr>
              <a:t>It is important to </a:t>
            </a:r>
            <a:r>
              <a:rPr lang="en-US" sz="3000" b="0" i="0">
                <a:solidFill>
                  <a:srgbClr val="00274C"/>
                </a:solidFill>
                <a:latin typeface="Verdana"/>
                <a:ea typeface="Verdana"/>
                <a:cs typeface="Verdana"/>
                <a:sym typeface="Verdana"/>
              </a:rPr>
              <a:t>follow up with requestors so that they know if and how their requests will be honored.</a:t>
            </a:r>
            <a:endParaRPr sz="3000"/>
          </a:p>
          <a:p>
            <a:pPr marL="50800" lvl="0" indent="0" algn="l" rtl="0">
              <a:lnSpc>
                <a:spcPct val="150000"/>
              </a:lnSpc>
              <a:spcBef>
                <a:spcPts val="600"/>
              </a:spcBef>
              <a:spcAft>
                <a:spcPts val="0"/>
              </a:spcAft>
              <a:buSzPct val="142857"/>
              <a:buNone/>
            </a:pPr>
            <a:endParaRPr b="0" i="0">
              <a:latin typeface="Arial"/>
              <a:ea typeface="Arial"/>
              <a:cs typeface="Arial"/>
              <a:sym typeface="Arial"/>
            </a:endParaRPr>
          </a:p>
          <a:p>
            <a:pPr marL="50800" lvl="0" indent="0" algn="l" rtl="0">
              <a:lnSpc>
                <a:spcPct val="150000"/>
              </a:lnSpc>
              <a:spcBef>
                <a:spcPts val="0"/>
              </a:spcBef>
              <a:spcAft>
                <a:spcPts val="0"/>
              </a:spcAft>
              <a:buSzPct val="142857"/>
              <a:buNone/>
            </a:pPr>
            <a:endParaRPr>
              <a:solidFill>
                <a:srgbClr val="00274C"/>
              </a:solidFill>
              <a:latin typeface="Arial"/>
              <a:ea typeface="Arial"/>
              <a:cs typeface="Arial"/>
              <a:sym typeface="Arial"/>
            </a:endParaRPr>
          </a:p>
          <a:p>
            <a:pPr marL="50800" lvl="0" indent="0" algn="l" rtl="0">
              <a:lnSpc>
                <a:spcPct val="150000"/>
              </a:lnSpc>
              <a:spcBef>
                <a:spcPts val="0"/>
              </a:spcBef>
              <a:spcAft>
                <a:spcPts val="0"/>
              </a:spcAft>
              <a:buSzPct val="142857"/>
              <a:buNone/>
            </a:pPr>
            <a:endParaRPr b="0" i="0">
              <a:solidFill>
                <a:srgbClr val="00274C"/>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General Considerations</a:t>
            </a:r>
            <a:endParaRPr sz="2400"/>
          </a:p>
        </p:txBody>
      </p:sp>
      <p:sp>
        <p:nvSpPr>
          <p:cNvPr id="368" name="Google Shape;368;p43"/>
          <p:cNvSpPr txBox="1">
            <a:spLocks noGrp="1"/>
          </p:cNvSpPr>
          <p:nvPr>
            <p:ph type="body" idx="1"/>
          </p:nvPr>
        </p:nvSpPr>
        <p:spPr>
          <a:xfrm>
            <a:off x="208279" y="1679190"/>
            <a:ext cx="11163355" cy="5089500"/>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600"/>
              </a:spcBef>
              <a:spcAft>
                <a:spcPts val="0"/>
              </a:spcAft>
              <a:buClr>
                <a:schemeClr val="dk1"/>
              </a:buClr>
              <a:buSzPts val="2000"/>
              <a:buFont typeface="Noto Sans Symbols"/>
              <a:buChar char="▪"/>
            </a:pPr>
            <a:r>
              <a:rPr lang="en-US" sz="2000" b="0" i="0">
                <a:solidFill>
                  <a:schemeClr val="dk1"/>
                </a:solidFill>
                <a:latin typeface="Verdana"/>
                <a:ea typeface="Verdana"/>
                <a:cs typeface="Verdana"/>
                <a:sym typeface="Verdana"/>
              </a:rPr>
              <a:t>When selecting an event venue, it is recommended to consult with building facility, IT, and A/V team to see if space and your event needs are possible before booking the event. </a:t>
            </a:r>
            <a:endParaRPr/>
          </a:p>
          <a:p>
            <a:pPr marL="457200" lvl="0" indent="-406400" algn="l" rtl="0">
              <a:lnSpc>
                <a:spcPct val="150000"/>
              </a:lnSpc>
              <a:spcBef>
                <a:spcPts val="600"/>
              </a:spcBef>
              <a:spcAft>
                <a:spcPts val="0"/>
              </a:spcAft>
              <a:buClr>
                <a:schemeClr val="dk1"/>
              </a:buClr>
              <a:buSzPts val="2000"/>
              <a:buFont typeface="Noto Sans Symbols"/>
              <a:buChar char="▪"/>
            </a:pPr>
            <a:r>
              <a:rPr lang="en-US" sz="2000" b="0" i="0">
                <a:solidFill>
                  <a:schemeClr val="dk1"/>
                </a:solidFill>
                <a:latin typeface="Verdana"/>
                <a:ea typeface="Verdana"/>
                <a:cs typeface="Verdana"/>
                <a:sym typeface="Verdana"/>
              </a:rPr>
              <a:t>If possible, </a:t>
            </a:r>
            <a:r>
              <a:rPr lang="en-US" sz="2000">
                <a:solidFill>
                  <a:schemeClr val="dk1"/>
                </a:solidFill>
                <a:latin typeface="Verdana"/>
                <a:ea typeface="Verdana"/>
                <a:cs typeface="Verdana"/>
                <a:sym typeface="Verdana"/>
              </a:rPr>
              <a:t>t</a:t>
            </a:r>
            <a:r>
              <a:rPr lang="en-US" sz="2000" b="0" i="0">
                <a:solidFill>
                  <a:schemeClr val="dk1"/>
                </a:solidFill>
                <a:latin typeface="Verdana"/>
                <a:ea typeface="Verdana"/>
                <a:cs typeface="Verdana"/>
                <a:sym typeface="Verdana"/>
              </a:rPr>
              <a:t>our the space prior to the event/meeting. </a:t>
            </a:r>
            <a:endParaRPr/>
          </a:p>
          <a:p>
            <a:pPr marL="457200" lvl="0" indent="-406400" algn="l" rtl="0">
              <a:lnSpc>
                <a:spcPct val="150000"/>
              </a:lnSpc>
              <a:spcBef>
                <a:spcPts val="600"/>
              </a:spcBef>
              <a:spcAft>
                <a:spcPts val="0"/>
              </a:spcAft>
              <a:buClr>
                <a:schemeClr val="dk1"/>
              </a:buClr>
              <a:buSzPts val="2000"/>
              <a:buFont typeface="Noto Sans Symbols"/>
              <a:buChar char="▪"/>
            </a:pPr>
            <a:r>
              <a:rPr lang="en-US" sz="2000" b="0" i="0">
                <a:solidFill>
                  <a:schemeClr val="dk1"/>
                </a:solidFill>
                <a:latin typeface="Verdana"/>
                <a:ea typeface="Verdana"/>
                <a:cs typeface="Verdana"/>
                <a:sym typeface="Verdana"/>
              </a:rPr>
              <a:t>Consider the following when deciding on a space:</a:t>
            </a:r>
            <a:endParaRPr/>
          </a:p>
          <a:p>
            <a:pPr marL="914400" lvl="1" indent="-381000" algn="l" rtl="0">
              <a:lnSpc>
                <a:spcPct val="150000"/>
              </a:lnSpc>
              <a:spcBef>
                <a:spcPts val="600"/>
              </a:spcBef>
              <a:spcAft>
                <a:spcPts val="0"/>
              </a:spcAft>
              <a:buClr>
                <a:schemeClr val="dk1"/>
              </a:buClr>
              <a:buSzPts val="1600"/>
              <a:buFont typeface="Noto Sans Symbols"/>
              <a:buChar char="▪"/>
            </a:pPr>
            <a:r>
              <a:rPr lang="en-US" sz="1800" b="0" i="0">
                <a:solidFill>
                  <a:schemeClr val="dk1"/>
                </a:solidFill>
                <a:latin typeface="Verdana"/>
                <a:ea typeface="Verdana"/>
                <a:cs typeface="Verdana"/>
                <a:sym typeface="Verdana"/>
              </a:rPr>
              <a:t>Physical accessibility</a:t>
            </a:r>
            <a:endParaRPr sz="1800"/>
          </a:p>
          <a:p>
            <a:pPr marL="914400" lvl="1" indent="-381000" algn="l" rtl="0">
              <a:lnSpc>
                <a:spcPct val="150000"/>
              </a:lnSpc>
              <a:spcBef>
                <a:spcPts val="600"/>
              </a:spcBef>
              <a:spcAft>
                <a:spcPts val="0"/>
              </a:spcAft>
              <a:buClr>
                <a:schemeClr val="dk1"/>
              </a:buClr>
              <a:buSzPts val="1600"/>
              <a:buFont typeface="Noto Sans Symbols"/>
              <a:buChar char="▪"/>
            </a:pPr>
            <a:r>
              <a:rPr lang="en-US" sz="1800">
                <a:solidFill>
                  <a:schemeClr val="dk1"/>
                </a:solidFill>
                <a:latin typeface="Verdana"/>
                <a:ea typeface="Verdana"/>
                <a:cs typeface="Verdana"/>
                <a:sym typeface="Verdana"/>
              </a:rPr>
              <a:t>Digital accessibility</a:t>
            </a:r>
            <a:endParaRPr sz="1800"/>
          </a:p>
          <a:p>
            <a:pPr marL="914400" lvl="1" indent="-381000" algn="l" rtl="0">
              <a:lnSpc>
                <a:spcPct val="150000"/>
              </a:lnSpc>
              <a:spcBef>
                <a:spcPts val="600"/>
              </a:spcBef>
              <a:spcAft>
                <a:spcPts val="0"/>
              </a:spcAft>
              <a:buClr>
                <a:schemeClr val="dk1"/>
              </a:buClr>
              <a:buSzPts val="1600"/>
              <a:buFont typeface="Noto Sans Symbols"/>
              <a:buChar char="▪"/>
            </a:pPr>
            <a:r>
              <a:rPr lang="en-US" sz="1800" b="0" i="0">
                <a:solidFill>
                  <a:schemeClr val="dk1"/>
                </a:solidFill>
                <a:latin typeface="Verdana"/>
                <a:ea typeface="Verdana"/>
                <a:cs typeface="Verdana"/>
                <a:sym typeface="Verdana"/>
              </a:rPr>
              <a:t>Ergonomics/layout </a:t>
            </a:r>
            <a:endParaRPr sz="1800"/>
          </a:p>
          <a:p>
            <a:pPr marL="914400" lvl="1" indent="-381000" algn="l" rtl="0">
              <a:lnSpc>
                <a:spcPct val="150000"/>
              </a:lnSpc>
              <a:spcBef>
                <a:spcPts val="600"/>
              </a:spcBef>
              <a:spcAft>
                <a:spcPts val="0"/>
              </a:spcAft>
              <a:buClr>
                <a:schemeClr val="dk1"/>
              </a:buClr>
              <a:buSzPts val="1600"/>
              <a:buFont typeface="Noto Sans Symbols"/>
              <a:buChar char="▪"/>
            </a:pPr>
            <a:r>
              <a:rPr lang="en-US" sz="1800">
                <a:solidFill>
                  <a:schemeClr val="dk1"/>
                </a:solidFill>
                <a:latin typeface="Verdana"/>
                <a:ea typeface="Verdana"/>
                <a:cs typeface="Verdana"/>
                <a:sym typeface="Verdana"/>
              </a:rPr>
              <a:t>Sensory-needs</a:t>
            </a:r>
            <a:endParaRPr sz="1800" b="0" i="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121bc27b59_0_115"/>
          <p:cNvSpPr txBox="1">
            <a:spLocks noGrp="1"/>
          </p:cNvSpPr>
          <p:nvPr>
            <p:ph type="title"/>
          </p:nvPr>
        </p:nvSpPr>
        <p:spPr>
          <a:xfrm>
            <a:off x="486410" y="254285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dirty="0"/>
              <a:t>Happening @ Michigan (Again) </a:t>
            </a:r>
            <a:endParaRPr dirty="0"/>
          </a:p>
        </p:txBody>
      </p:sp>
      <p:sp>
        <p:nvSpPr>
          <p:cNvPr id="379" name="Google Shape;379;p4"/>
          <p:cNvSpPr txBox="1">
            <a:spLocks noGrp="1"/>
          </p:cNvSpPr>
          <p:nvPr>
            <p:ph type="body" idx="1"/>
          </p:nvPr>
        </p:nvSpPr>
        <p:spPr>
          <a:xfrm>
            <a:off x="297309" y="1736064"/>
            <a:ext cx="6803955" cy="5036182"/>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600"/>
              </a:spcBef>
              <a:spcAft>
                <a:spcPts val="0"/>
              </a:spcAft>
              <a:buSzPts val="2800"/>
              <a:buChar char="▪"/>
            </a:pPr>
            <a:r>
              <a:rPr lang="en-US" sz="2000"/>
              <a:t>Check out the Disability Equity Office’s upcoming presentations and interactive workshops by scanning this QR code or by visiting the </a:t>
            </a:r>
            <a:r>
              <a:rPr lang="en-US" sz="2000" u="sng">
                <a:solidFill>
                  <a:srgbClr val="00274C"/>
                </a:solidFill>
                <a:hlinkClick r:id="rId3">
                  <a:extLst>
                    <a:ext uri="{A12FA001-AC4F-418D-AE19-62706E023703}">
                      <ahyp:hlinkClr xmlns:ahyp="http://schemas.microsoft.com/office/drawing/2018/hyperlinkcolor" val="tx"/>
                    </a:ext>
                  </a:extLst>
                </a:hlinkClick>
              </a:rPr>
              <a:t>upcoming events page</a:t>
            </a:r>
            <a:r>
              <a:rPr lang="en-US" sz="2000">
                <a:solidFill>
                  <a:srgbClr val="00274C"/>
                </a:solidFill>
              </a:rPr>
              <a:t>! </a:t>
            </a:r>
            <a:endParaRPr sz="2000"/>
          </a:p>
          <a:p>
            <a:pPr marL="457200" lvl="0" indent="-406400" algn="l" rtl="0">
              <a:lnSpc>
                <a:spcPct val="150000"/>
              </a:lnSpc>
              <a:spcBef>
                <a:spcPts val="600"/>
              </a:spcBef>
              <a:spcAft>
                <a:spcPts val="0"/>
              </a:spcAft>
              <a:buSzPts val="2800"/>
              <a:buChar char="▪"/>
            </a:pPr>
            <a:r>
              <a:rPr lang="en-US" sz="2000" b="1">
                <a:solidFill>
                  <a:srgbClr val="00274C"/>
                </a:solidFill>
              </a:rPr>
              <a:t>Inclusive Event Planning, Part 2</a:t>
            </a:r>
            <a:r>
              <a:rPr lang="en-US" sz="2000">
                <a:solidFill>
                  <a:srgbClr val="00274C"/>
                </a:solidFill>
              </a:rPr>
              <a:t>: Preparing and Hosting an Accessible Event</a:t>
            </a:r>
            <a:endParaRPr sz="2000"/>
          </a:p>
          <a:p>
            <a:pPr marL="914400" lvl="1" indent="-381000" algn="l" rtl="0">
              <a:lnSpc>
                <a:spcPct val="150000"/>
              </a:lnSpc>
              <a:spcBef>
                <a:spcPts val="600"/>
              </a:spcBef>
              <a:spcAft>
                <a:spcPts val="0"/>
              </a:spcAft>
              <a:buSzPts val="2400"/>
              <a:buChar char="▪"/>
            </a:pPr>
            <a:r>
              <a:rPr lang="en-US" sz="1800">
                <a:solidFill>
                  <a:srgbClr val="00274C"/>
                </a:solidFill>
              </a:rPr>
              <a:t>Zoom (Virtual Event)</a:t>
            </a:r>
            <a:endParaRPr sz="1800"/>
          </a:p>
          <a:p>
            <a:pPr marL="914400" lvl="1" indent="-381000" algn="l" rtl="0">
              <a:lnSpc>
                <a:spcPct val="150000"/>
              </a:lnSpc>
              <a:spcBef>
                <a:spcPts val="600"/>
              </a:spcBef>
              <a:spcAft>
                <a:spcPts val="0"/>
              </a:spcAft>
              <a:buSzPts val="2400"/>
              <a:buChar char="▪"/>
            </a:pPr>
            <a:r>
              <a:rPr lang="en-US" sz="1800">
                <a:solidFill>
                  <a:srgbClr val="00274C"/>
                </a:solidFill>
              </a:rPr>
              <a:t>April 22, 2025 (Tuesday) 12:00pm</a:t>
            </a:r>
            <a:endParaRPr sz="1800"/>
          </a:p>
        </p:txBody>
      </p:sp>
      <p:pic>
        <p:nvPicPr>
          <p:cNvPr id="380" name="Google Shape;380;p4" descr="QR code to the Disability Equity Office Happening @ Michigan page"/>
          <p:cNvPicPr preferRelativeResize="0"/>
          <p:nvPr/>
        </p:nvPicPr>
        <p:blipFill rotWithShape="1">
          <a:blip r:embed="rId4">
            <a:alphaModFix/>
          </a:blip>
          <a:srcRect l="6431" t="6836" r="5700" b="6515"/>
          <a:stretch/>
        </p:blipFill>
        <p:spPr>
          <a:xfrm>
            <a:off x="7455050" y="2098726"/>
            <a:ext cx="4134812" cy="380722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a:t>Disability Equity Office</a:t>
            </a:r>
            <a:endParaRPr/>
          </a:p>
        </p:txBody>
      </p:sp>
      <p:sp>
        <p:nvSpPr>
          <p:cNvPr id="386" name="Google Shape;386;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9"/>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393" name="Google Shape;393;p59"/>
          <p:cNvSpPr txBox="1">
            <a:spLocks noGrp="1"/>
          </p:cNvSpPr>
          <p:nvPr>
            <p:ph type="body" idx="1"/>
          </p:nvPr>
        </p:nvSpPr>
        <p:spPr>
          <a:xfrm>
            <a:off x="263907" y="1724088"/>
            <a:ext cx="3895725" cy="481895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60000"/>
              </a:lnSpc>
              <a:spcBef>
                <a:spcPts val="60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ADA Initial Contact Form</a:t>
            </a:r>
            <a:r>
              <a:rPr lang="en-US">
                <a:solidFill>
                  <a:srgbClr val="00274C"/>
                </a:solidFill>
              </a:rPr>
              <a:t> </a:t>
            </a:r>
            <a:r>
              <a:rPr lang="en-US"/>
              <a:t>to request:</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Workplace accommodation</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Hiring process accommodation</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Consultation with the Disability Equity Office staff</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ASL or CART services</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Digital accessibility review or consultation</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Stadium seatback accommodations</a:t>
            </a:r>
            <a:endParaRPr/>
          </a:p>
          <a:p>
            <a:pPr marL="285750" lvl="0" indent="-184150" algn="l" rtl="0">
              <a:lnSpc>
                <a:spcPct val="100000"/>
              </a:lnSpc>
              <a:spcBef>
                <a:spcPts val="2400"/>
              </a:spcBef>
              <a:spcAft>
                <a:spcPts val="0"/>
              </a:spcAft>
              <a:buClr>
                <a:schemeClr val="dk1"/>
              </a:buClr>
              <a:buSzPts val="1600"/>
              <a:buFont typeface="Noto Sans Symbols"/>
              <a:buNone/>
            </a:pP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394" name="Google Shape;394;p59"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401" name="Google Shape;401;p46"/>
          <p:cNvSpPr txBox="1">
            <a:spLocks noGrp="1"/>
          </p:cNvSpPr>
          <p:nvPr>
            <p:ph type="body" idx="1"/>
          </p:nvPr>
        </p:nvSpPr>
        <p:spPr>
          <a:xfrm>
            <a:off x="350794" y="1718206"/>
            <a:ext cx="4049756" cy="48045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60000"/>
              </a:lnSpc>
              <a:spcBef>
                <a:spcPts val="600"/>
              </a:spcBef>
              <a:spcAft>
                <a:spcPts val="0"/>
              </a:spcAft>
              <a:buClr>
                <a:schemeClr val="dk1"/>
              </a:buClr>
              <a:buSzPct val="108107"/>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Ableism Awareness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Creating Accessible Digital Documents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Creating Inclusive Environments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Disability Awareness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Reasonable Accommodations and the Interactive Process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Service Animals</a:t>
            </a:r>
            <a:endParaRPr/>
          </a:p>
          <a:p>
            <a:pPr marL="285750" lvl="0" indent="-184150" algn="l" rtl="0">
              <a:lnSpc>
                <a:spcPct val="100000"/>
              </a:lnSpc>
              <a:spcBef>
                <a:spcPts val="2400"/>
              </a:spcBef>
              <a:spcAft>
                <a:spcPts val="0"/>
              </a:spcAft>
              <a:buClr>
                <a:schemeClr val="dk1"/>
              </a:buClr>
              <a:buSzPct val="108107"/>
              <a:buFont typeface="Noto Sans Symbols"/>
              <a:buNone/>
            </a:pPr>
            <a:endParaRPr/>
          </a:p>
        </p:txBody>
      </p:sp>
      <p:pic>
        <p:nvPicPr>
          <p:cNvPr id="402" name="Google Shape;402;p46"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408" name="Google Shape;408;p47"/>
          <p:cNvSpPr txBox="1">
            <a:spLocks noGrp="1"/>
          </p:cNvSpPr>
          <p:nvPr>
            <p:ph type="body" idx="1"/>
          </p:nvPr>
        </p:nvSpPr>
        <p:spPr>
          <a:xfrm>
            <a:off x="185023" y="1733942"/>
            <a:ext cx="4215527" cy="433378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600"/>
              </a:spcBef>
              <a:spcAft>
                <a:spcPts val="0"/>
              </a:spcAft>
              <a:buClr>
                <a:schemeClr val="dk1"/>
              </a:buClr>
              <a:buSzPts val="1600"/>
              <a:buNone/>
            </a:pPr>
            <a:r>
              <a:rPr lang="en-US" sz="1800"/>
              <a:t>Use the </a:t>
            </a:r>
            <a:r>
              <a:rPr lang="en-US" sz="1800"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sz="1800">
                <a:solidFill>
                  <a:srgbClr val="00274C"/>
                </a:solidFill>
              </a:rPr>
              <a:t> </a:t>
            </a:r>
            <a:r>
              <a:rPr lang="en-US" sz="1800"/>
              <a:t>to report physical or digital barriers to access</a:t>
            </a:r>
            <a:endParaRPr sz="1800"/>
          </a:p>
          <a:p>
            <a:pPr marL="0" lvl="0" indent="0" algn="l" rtl="0">
              <a:lnSpc>
                <a:spcPct val="150000"/>
              </a:lnSpc>
              <a:spcBef>
                <a:spcPts val="600"/>
              </a:spcBef>
              <a:spcAft>
                <a:spcPts val="0"/>
              </a:spcAft>
              <a:buClr>
                <a:schemeClr val="dk1"/>
              </a:buClr>
              <a:buSzPts val="1600"/>
              <a:buNone/>
            </a:pPr>
            <a:r>
              <a:rPr lang="en-US" sz="1800"/>
              <a:t>Examples:</a:t>
            </a:r>
            <a:endParaRPr sz="1800"/>
          </a:p>
          <a:p>
            <a:pPr marL="285750" lvl="0" indent="-285750" algn="l" rtl="0">
              <a:lnSpc>
                <a:spcPct val="150000"/>
              </a:lnSpc>
              <a:spcBef>
                <a:spcPts val="600"/>
              </a:spcBef>
              <a:spcAft>
                <a:spcPts val="0"/>
              </a:spcAft>
              <a:buClr>
                <a:schemeClr val="dk1"/>
              </a:buClr>
              <a:buSzPts val="1600"/>
              <a:buFont typeface="Noto Sans Symbols"/>
              <a:buChar char="▪"/>
            </a:pPr>
            <a:r>
              <a:rPr lang="en-US" sz="1800"/>
              <a:t>Inoperable door openers or elevators</a:t>
            </a:r>
            <a:endParaRPr sz="1800"/>
          </a:p>
          <a:p>
            <a:pPr marL="285750" lvl="0" indent="-285750" algn="l" rtl="0">
              <a:lnSpc>
                <a:spcPct val="150000"/>
              </a:lnSpc>
              <a:spcBef>
                <a:spcPts val="600"/>
              </a:spcBef>
              <a:spcAft>
                <a:spcPts val="0"/>
              </a:spcAft>
              <a:buClr>
                <a:schemeClr val="dk1"/>
              </a:buClr>
              <a:buSzPts val="1600"/>
              <a:buFont typeface="Noto Sans Symbols"/>
              <a:buChar char="▪"/>
            </a:pPr>
            <a:r>
              <a:rPr lang="en-US" sz="1800"/>
              <a:t>Cracked pavement causing tripping hazards</a:t>
            </a:r>
            <a:endParaRPr sz="1800"/>
          </a:p>
          <a:p>
            <a:pPr marL="285750" lvl="0" indent="-285750" algn="l" rtl="0">
              <a:lnSpc>
                <a:spcPct val="150000"/>
              </a:lnSpc>
              <a:spcBef>
                <a:spcPts val="600"/>
              </a:spcBef>
              <a:spcAft>
                <a:spcPts val="0"/>
              </a:spcAft>
              <a:buClr>
                <a:schemeClr val="dk1"/>
              </a:buClr>
              <a:buSzPts val="1600"/>
              <a:buFont typeface="Noto Sans Symbols"/>
              <a:buChar char="▪"/>
            </a:pPr>
            <a:r>
              <a:rPr lang="en-US" sz="1800"/>
              <a:t>Inaccessible software or documents</a:t>
            </a:r>
            <a:endParaRPr sz="1800"/>
          </a:p>
        </p:txBody>
      </p:sp>
      <p:pic>
        <p:nvPicPr>
          <p:cNvPr id="409" name="Google Shape;409;p47"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8"/>
          <p:cNvSpPr txBox="1">
            <a:spLocks noGrp="1"/>
          </p:cNvSpPr>
          <p:nvPr>
            <p:ph type="title"/>
          </p:nvPr>
        </p:nvSpPr>
        <p:spPr>
          <a:xfrm>
            <a:off x="157066" y="182562"/>
            <a:ext cx="1177316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Voluntary Self-Identification of Disability</a:t>
            </a:r>
            <a:endParaRPr/>
          </a:p>
        </p:txBody>
      </p:sp>
      <p:pic>
        <p:nvPicPr>
          <p:cNvPr id="416" name="Google Shape;416;p48" descr="Screenshot of the voluntary self identification of disability form, explaining the use of the form, showing the definition of disability with examples, and asking an employee to check a box stating they have a disability, no not have a disability, or do not want to answer."/>
          <p:cNvPicPr preferRelativeResize="0"/>
          <p:nvPr/>
        </p:nvPicPr>
        <p:blipFill rotWithShape="1">
          <a:blip r:embed="rId3">
            <a:alphaModFix/>
          </a:blip>
          <a:srcRect t="2593"/>
          <a:stretch/>
        </p:blipFill>
        <p:spPr>
          <a:xfrm>
            <a:off x="0" y="1559541"/>
            <a:ext cx="5439534" cy="5298459"/>
          </a:xfrm>
          <a:prstGeom prst="rect">
            <a:avLst/>
          </a:prstGeom>
          <a:noFill/>
          <a:ln>
            <a:noFill/>
          </a:ln>
        </p:spPr>
      </p:pic>
      <p:sp>
        <p:nvSpPr>
          <p:cNvPr id="417" name="Google Shape;417;p48"/>
          <p:cNvSpPr txBox="1">
            <a:spLocks noGrp="1"/>
          </p:cNvSpPr>
          <p:nvPr>
            <p:ph type="body" idx="1"/>
          </p:nvPr>
        </p:nvSpPr>
        <p:spPr>
          <a:xfrm>
            <a:off x="5439534" y="1752952"/>
            <a:ext cx="6712792" cy="4171692"/>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0"/>
              </a:spcBef>
              <a:spcAft>
                <a:spcPts val="0"/>
              </a:spcAft>
              <a:buClr>
                <a:schemeClr val="dk1"/>
              </a:buClr>
              <a:buSzPts val="2800"/>
              <a:buFont typeface="Noto Sans Symbols"/>
              <a:buChar char="▪"/>
            </a:pPr>
            <a:r>
              <a:rPr lang="en-US"/>
              <a:t>Update your information through </a:t>
            </a:r>
            <a:r>
              <a:rPr lang="en-US" u="sng">
                <a:solidFill>
                  <a:srgbClr val="00274C"/>
                </a:solidFill>
                <a:hlinkClick r:id="rId4">
                  <a:extLst>
                    <a:ext uri="{A12FA001-AC4F-418D-AE19-62706E023703}">
                      <ahyp:hlinkClr xmlns:ahyp="http://schemas.microsoft.com/office/drawing/2018/hyperlinkcolor" val="tx"/>
                    </a:ext>
                  </a:extLst>
                </a:hlinkClick>
              </a:rPr>
              <a:t>Wolverine Access</a:t>
            </a:r>
            <a:endParaRPr>
              <a:solidFill>
                <a:srgbClr val="00274C"/>
              </a:solidFill>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Click on Employee Self Service</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Go to Campus Personal Information</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Select Disability Status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More Learning Opportunities from the DEO</a:t>
            </a:r>
            <a:endParaRPr/>
          </a:p>
        </p:txBody>
      </p:sp>
      <p:sp>
        <p:nvSpPr>
          <p:cNvPr id="423" name="Google Shape;423;p49"/>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a:solidFill>
                  <a:srgbClr val="00274C"/>
                </a:solidFill>
                <a:hlinkClick r:id="rId4">
                  <a:extLst>
                    <a:ext uri="{A12FA001-AC4F-418D-AE19-62706E023703}">
                      <ahyp:hlinkClr xmlns:ahyp="http://schemas.microsoft.com/office/drawing/2018/hyperlinkcolor" val="tx"/>
                    </a:ext>
                  </a:extLst>
                </a:hlinkClick>
              </a:rPr>
              <a:t>ECRT's YouTube Channel</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5">
                  <a:extLst>
                    <a:ext uri="{A12FA001-AC4F-418D-AE19-62706E023703}">
                      <ahyp:hlinkClr xmlns:ahyp="http://schemas.microsoft.com/office/drawing/2018/hyperlinkcolor" val="tx"/>
                    </a:ext>
                  </a:extLst>
                </a:hlinkClick>
              </a:rPr>
              <a:t>DEO's Happening @ Michigan event list</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7">
                  <a:extLst>
                    <a:ext uri="{A12FA001-AC4F-418D-AE19-62706E023703}">
                      <ahyp:hlinkClr xmlns:ahyp="http://schemas.microsoft.com/office/drawing/2018/hyperlinkcolor" val="tx"/>
                    </a:ext>
                  </a:extLst>
                </a:hlinkClick>
              </a:rPr>
              <a:t>Sign up for the DEO Newsletter</a:t>
            </a:r>
            <a:endParaRPr sz="2300">
              <a:solidFill>
                <a:srgbClr val="00274C"/>
              </a:solidFill>
            </a:endParaRPr>
          </a:p>
        </p:txBody>
      </p:sp>
      <p:pic>
        <p:nvPicPr>
          <p:cNvPr id="424" name="Google Shape;424;p49" descr="A blue line drawing of a map with a magnifying glass and compass"/>
          <p:cNvPicPr preferRelativeResize="0"/>
          <p:nvPr/>
        </p:nvPicPr>
        <p:blipFill rotWithShape="1">
          <a:blip r:embed="rId8">
            <a:alphaModFix/>
          </a:blip>
          <a:srcRect/>
          <a:stretch/>
        </p:blipFill>
        <p:spPr>
          <a:xfrm>
            <a:off x="7653908" y="1817487"/>
            <a:ext cx="4131906" cy="41319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317bf0c275e_0_7"/>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Please Engage</a:t>
            </a:r>
            <a:endParaRPr/>
          </a:p>
        </p:txBody>
      </p:sp>
      <p:pic>
        <p:nvPicPr>
          <p:cNvPr id="72" name="Google Shape;72;g317bf0c275e_0_7" descr="Safe space written in a circle of colors"/>
          <p:cNvPicPr preferRelativeResize="0">
            <a:picLocks noGrp="1"/>
          </p:cNvPicPr>
          <p:nvPr>
            <p:ph type="body" idx="2"/>
          </p:nvPr>
        </p:nvPicPr>
        <p:blipFill rotWithShape="1">
          <a:blip r:embed="rId3">
            <a:alphaModFix/>
          </a:blip>
          <a:srcRect l="21925" r="21924"/>
          <a:stretch/>
        </p:blipFill>
        <p:spPr>
          <a:xfrm>
            <a:off x="310393" y="2145262"/>
            <a:ext cx="3457662" cy="3517308"/>
          </a:xfrm>
          <a:prstGeom prst="ellipse">
            <a:avLst/>
          </a:prstGeom>
          <a:noFill/>
          <a:ln>
            <a:noFill/>
          </a:ln>
        </p:spPr>
      </p:pic>
      <p:sp>
        <p:nvSpPr>
          <p:cNvPr id="73" name="Google Shape;73;g317bf0c275e_0_7"/>
          <p:cNvSpPr txBox="1">
            <a:spLocks noGrp="1"/>
          </p:cNvSpPr>
          <p:nvPr>
            <p:ph type="body" idx="1"/>
          </p:nvPr>
        </p:nvSpPr>
        <p:spPr>
          <a:xfrm>
            <a:off x="3924300" y="1790700"/>
            <a:ext cx="8089641"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Font typeface="Noto Sans Symbols"/>
              <a:buChar char="▪"/>
            </a:pPr>
            <a:r>
              <a:rPr lang="en-US" sz="2400"/>
              <a:t>We are modeling a comfortable, inclusive, brave, and safe space.</a:t>
            </a:r>
            <a:endParaRPr sz="2400"/>
          </a:p>
          <a:p>
            <a:pPr marL="685800" lvl="1" indent="-228600" algn="l" rtl="0">
              <a:lnSpc>
                <a:spcPct val="150000"/>
              </a:lnSpc>
              <a:spcBef>
                <a:spcPts val="1800"/>
              </a:spcBef>
              <a:spcAft>
                <a:spcPts val="0"/>
              </a:spcAft>
              <a:buClr>
                <a:schemeClr val="dk1"/>
              </a:buClr>
              <a:buSzPts val="1800"/>
              <a:buChar char="▪"/>
            </a:pPr>
            <a:r>
              <a:rPr lang="en-US" sz="1800"/>
              <a:t>Questions are encouraged – we’re all learning together.</a:t>
            </a:r>
            <a:endParaRPr/>
          </a:p>
          <a:p>
            <a:pPr marL="228600" lvl="0" indent="-228600" algn="l" rtl="0">
              <a:lnSpc>
                <a:spcPct val="150000"/>
              </a:lnSpc>
              <a:spcBef>
                <a:spcPts val="1800"/>
              </a:spcBef>
              <a:spcAft>
                <a:spcPts val="0"/>
              </a:spcAft>
              <a:buClr>
                <a:schemeClr val="dk1"/>
              </a:buClr>
              <a:buSzPts val="2400"/>
              <a:buFont typeface="Noto Sans Symbols"/>
              <a:buChar char="▪"/>
            </a:pPr>
            <a:r>
              <a:rPr lang="en-US" sz="2400"/>
              <a:t>We don’t know what we don’t know.</a:t>
            </a:r>
            <a:endParaRPr sz="2400"/>
          </a:p>
          <a:p>
            <a:pPr marL="685800" lvl="1" indent="-228600" algn="l" rtl="0">
              <a:lnSpc>
                <a:spcPct val="150000"/>
              </a:lnSpc>
              <a:spcBef>
                <a:spcPts val="1800"/>
              </a:spcBef>
              <a:spcAft>
                <a:spcPts val="0"/>
              </a:spcAft>
              <a:buClr>
                <a:schemeClr val="dk1"/>
              </a:buClr>
              <a:buSzPts val="1800"/>
              <a:buChar char="▪"/>
            </a:pPr>
            <a:r>
              <a:rPr lang="en-US" sz="1800"/>
              <a:t>Respect the experiences of others.</a:t>
            </a:r>
            <a:endParaRPr sz="1800"/>
          </a:p>
          <a:p>
            <a:pPr marL="685800" lvl="1" indent="-228600" algn="l" rtl="0">
              <a:lnSpc>
                <a:spcPct val="150000"/>
              </a:lnSpc>
              <a:spcBef>
                <a:spcPts val="1800"/>
              </a:spcBef>
              <a:spcAft>
                <a:spcPts val="0"/>
              </a:spcAft>
              <a:buSzPts val="1800"/>
              <a:buChar char="▪"/>
            </a:pPr>
            <a:r>
              <a:rPr lang="en-US" sz="1800"/>
              <a:t>Opportunity for growth and learning.</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1"/>
          <p:cNvSpPr txBox="1">
            <a:spLocks noGrp="1"/>
          </p:cNvSpPr>
          <p:nvPr>
            <p:ph type="title"/>
          </p:nvPr>
        </p:nvSpPr>
        <p:spPr>
          <a:xfrm>
            <a:off x="218440" y="11623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Thank You from DEO!</a:t>
            </a:r>
            <a:endParaRPr/>
          </a:p>
        </p:txBody>
      </p:sp>
      <p:pic>
        <p:nvPicPr>
          <p:cNvPr id="430" name="Google Shape;430;p51" descr="ASL hands spelling DEO"/>
          <p:cNvPicPr preferRelativeResize="0"/>
          <p:nvPr/>
        </p:nvPicPr>
        <p:blipFill rotWithShape="1">
          <a:blip r:embed="rId3">
            <a:alphaModFix/>
          </a:blip>
          <a:srcRect t="16332" b="28858"/>
          <a:stretch/>
        </p:blipFill>
        <p:spPr>
          <a:xfrm>
            <a:off x="3027484" y="2052381"/>
            <a:ext cx="6137031" cy="33636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015d1b5e51_0_130"/>
          <p:cNvSpPr txBox="1">
            <a:spLocks noGrp="1"/>
          </p:cNvSpPr>
          <p:nvPr>
            <p:ph type="title"/>
          </p:nvPr>
        </p:nvSpPr>
        <p:spPr>
          <a:xfrm>
            <a:off x="831850" y="2270570"/>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Digital Accessibility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186c6b36e4_0_21"/>
          <p:cNvSpPr txBox="1">
            <a:spLocks noGrp="1"/>
          </p:cNvSpPr>
          <p:nvPr>
            <p:ph type="title"/>
          </p:nvPr>
        </p:nvSpPr>
        <p:spPr>
          <a:xfrm>
            <a:off x="156588" y="159671"/>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Serif and Sans Serif Fonts</a:t>
            </a:r>
            <a:endParaRPr/>
          </a:p>
        </p:txBody>
      </p:sp>
      <p:sp>
        <p:nvSpPr>
          <p:cNvPr id="84" name="Google Shape;84;g3186c6b36e4_0_21"/>
          <p:cNvSpPr txBox="1">
            <a:spLocks noGrp="1"/>
          </p:cNvSpPr>
          <p:nvPr>
            <p:ph type="body" idx="2"/>
          </p:nvPr>
        </p:nvSpPr>
        <p:spPr>
          <a:xfrm>
            <a:off x="203987" y="1820167"/>
            <a:ext cx="4834941" cy="311940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150000"/>
              </a:lnSpc>
              <a:spcBef>
                <a:spcPts val="0"/>
              </a:spcBef>
              <a:spcAft>
                <a:spcPts val="0"/>
              </a:spcAft>
              <a:buSzPts val="1946"/>
              <a:buNone/>
            </a:pPr>
            <a:r>
              <a:rPr lang="en-US" sz="2400"/>
              <a:t>Sans serif: </a:t>
            </a:r>
            <a:endParaRPr/>
          </a:p>
          <a:p>
            <a:pPr marL="114300" lvl="0" indent="0" algn="l" rtl="0">
              <a:lnSpc>
                <a:spcPct val="150000"/>
              </a:lnSpc>
              <a:spcBef>
                <a:spcPts val="600"/>
              </a:spcBef>
              <a:spcAft>
                <a:spcPts val="0"/>
              </a:spcAft>
              <a:buSzPts val="1260"/>
              <a:buNone/>
            </a:pPr>
            <a:r>
              <a:rPr lang="en-US" sz="8600">
                <a:latin typeface="Arial"/>
                <a:ea typeface="Arial"/>
                <a:cs typeface="Arial"/>
                <a:sym typeface="Arial"/>
              </a:rPr>
              <a:t>A b c d e</a:t>
            </a:r>
            <a:endParaRPr/>
          </a:p>
          <a:p>
            <a:pPr marL="114300" lvl="0" indent="0" algn="l" rtl="0">
              <a:lnSpc>
                <a:spcPct val="150000"/>
              </a:lnSpc>
              <a:spcBef>
                <a:spcPts val="600"/>
              </a:spcBef>
              <a:spcAft>
                <a:spcPts val="0"/>
              </a:spcAft>
              <a:buSzPts val="1946"/>
              <a:buNone/>
            </a:pPr>
            <a:r>
              <a:rPr lang="en-US" sz="2400"/>
              <a:t>Serif: </a:t>
            </a:r>
            <a:endParaRPr/>
          </a:p>
          <a:p>
            <a:pPr marL="114300" lvl="0" indent="0" algn="l" rtl="0">
              <a:lnSpc>
                <a:spcPct val="150000"/>
              </a:lnSpc>
              <a:spcBef>
                <a:spcPts val="600"/>
              </a:spcBef>
              <a:spcAft>
                <a:spcPts val="600"/>
              </a:spcAft>
              <a:buSzPts val="1260"/>
              <a:buNone/>
            </a:pPr>
            <a:endParaRPr sz="8600">
              <a:latin typeface="Arial"/>
              <a:ea typeface="Arial"/>
              <a:cs typeface="Arial"/>
              <a:sym typeface="Arial"/>
            </a:endParaRPr>
          </a:p>
        </p:txBody>
      </p:sp>
      <p:pic>
        <p:nvPicPr>
          <p:cNvPr id="85" name="Google Shape;85;g3186c6b36e4_0_21" descr="Red circles identify the embellishments on letters written in a serif font."/>
          <p:cNvPicPr preferRelativeResize="0"/>
          <p:nvPr/>
        </p:nvPicPr>
        <p:blipFill rotWithShape="1">
          <a:blip r:embed="rId3">
            <a:alphaModFix/>
          </a:blip>
          <a:srcRect/>
          <a:stretch/>
        </p:blipFill>
        <p:spPr>
          <a:xfrm>
            <a:off x="203987" y="5024891"/>
            <a:ext cx="5941518" cy="1673438"/>
          </a:xfrm>
          <a:prstGeom prst="rect">
            <a:avLst/>
          </a:prstGeom>
          <a:noFill/>
          <a:ln>
            <a:noFill/>
          </a:ln>
        </p:spPr>
      </p:pic>
      <p:sp>
        <p:nvSpPr>
          <p:cNvPr id="86" name="Google Shape;86;g3186c6b36e4_0_21"/>
          <p:cNvSpPr txBox="1">
            <a:spLocks noGrp="1"/>
          </p:cNvSpPr>
          <p:nvPr>
            <p:ph type="body" idx="1"/>
          </p:nvPr>
        </p:nvSpPr>
        <p:spPr>
          <a:xfrm>
            <a:off x="6017874" y="1721977"/>
            <a:ext cx="5382000" cy="501030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0"/>
              </a:spcBef>
              <a:spcAft>
                <a:spcPts val="0"/>
              </a:spcAft>
              <a:buClr>
                <a:srgbClr val="00274C"/>
              </a:buClr>
              <a:buSzPts val="4000"/>
              <a:buFont typeface="Noto Sans Symbols"/>
              <a:buChar char="▪"/>
            </a:pPr>
            <a:r>
              <a:rPr lang="en-US"/>
              <a:t>Use sans serif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fonts </a:t>
            </a:r>
            <a:r>
              <a:rPr lang="en-US"/>
              <a:t>(this font is Verdana).</a:t>
            </a:r>
            <a:endParaRPr/>
          </a:p>
          <a:p>
            <a:pPr marL="907161" lvl="1" indent="-457200" algn="l" rtl="0">
              <a:lnSpc>
                <a:spcPct val="150000"/>
              </a:lnSpc>
              <a:spcBef>
                <a:spcPts val="600"/>
              </a:spcBef>
              <a:spcAft>
                <a:spcPts val="0"/>
              </a:spcAft>
              <a:buClr>
                <a:srgbClr val="00274C"/>
              </a:buClr>
              <a:buSzPts val="3714"/>
              <a:buFont typeface="Noto Sans Symbols"/>
              <a:buChar char="▪"/>
            </a:pPr>
            <a:r>
              <a:rPr lang="en-US" sz="2200">
                <a:latin typeface="Tahoma"/>
                <a:ea typeface="Tahoma"/>
                <a:cs typeface="Tahoma"/>
                <a:sym typeface="Tahoma"/>
              </a:rPr>
              <a:t>Other examples: Tahoma</a:t>
            </a:r>
            <a:r>
              <a:rPr lang="en-US" sz="2200"/>
              <a:t>, </a:t>
            </a:r>
            <a:r>
              <a:rPr lang="en-US" sz="2200">
                <a:latin typeface="Calibri"/>
                <a:ea typeface="Calibri"/>
                <a:cs typeface="Calibri"/>
                <a:sym typeface="Calibri"/>
              </a:rPr>
              <a:t>Arial</a:t>
            </a:r>
            <a:r>
              <a:rPr lang="en-US" sz="2200"/>
              <a:t>, and </a:t>
            </a:r>
            <a:r>
              <a:rPr lang="en-US" sz="2200">
                <a:latin typeface="Lucida Sans"/>
                <a:ea typeface="Lucida Sans"/>
                <a:cs typeface="Lucida Sans"/>
                <a:sym typeface="Lucida Sans"/>
              </a:rPr>
              <a:t>Lucida Sans.</a:t>
            </a:r>
            <a:endParaRPr sz="2200"/>
          </a:p>
          <a:p>
            <a:pPr marL="907161" lvl="1" indent="-457200" algn="l" rtl="0">
              <a:lnSpc>
                <a:spcPct val="150000"/>
              </a:lnSpc>
              <a:spcBef>
                <a:spcPts val="600"/>
              </a:spcBef>
              <a:spcAft>
                <a:spcPts val="0"/>
              </a:spcAft>
              <a:buClr>
                <a:srgbClr val="00274C"/>
              </a:buClr>
              <a:buSzPts val="3714"/>
              <a:buFont typeface="Noto Sans Symbols"/>
              <a:buChar char="▪"/>
            </a:pPr>
            <a:r>
              <a:rPr lang="en-US" sz="2200">
                <a:latin typeface="Garamond"/>
                <a:ea typeface="Garamond"/>
                <a:cs typeface="Garamond"/>
                <a:sym typeface="Garamond"/>
              </a:rPr>
              <a:t>Serif fonts, like Garamond, have extra embellishments which can make them harder to read.</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186c6b36e4_0_33"/>
          <p:cNvSpPr txBox="1">
            <a:spLocks noGrp="1"/>
          </p:cNvSpPr>
          <p:nvPr>
            <p:ph type="title"/>
          </p:nvPr>
        </p:nvSpPr>
        <p:spPr>
          <a:xfrm>
            <a:off x="114430" y="149496"/>
            <a:ext cx="98004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CB05"/>
              </a:buClr>
              <a:buSzPts val="4000"/>
              <a:buFont typeface="Verdana"/>
              <a:buNone/>
            </a:pPr>
            <a:r>
              <a:rPr lang="en-US"/>
              <a:t>Links</a:t>
            </a:r>
            <a:endParaRPr/>
          </a:p>
        </p:txBody>
      </p:sp>
      <p:sp>
        <p:nvSpPr>
          <p:cNvPr id="93" name="Google Shape;93;g3186c6b36e4_0_33"/>
          <p:cNvSpPr txBox="1">
            <a:spLocks noGrp="1"/>
          </p:cNvSpPr>
          <p:nvPr>
            <p:ph type="body" idx="1"/>
          </p:nvPr>
        </p:nvSpPr>
        <p:spPr>
          <a:xfrm>
            <a:off x="89263" y="1696614"/>
            <a:ext cx="11895900" cy="4671900"/>
          </a:xfrm>
          <a:prstGeom prst="rect">
            <a:avLst/>
          </a:prstGeom>
          <a:noFill/>
          <a:ln>
            <a:noFill/>
          </a:ln>
        </p:spPr>
        <p:txBody>
          <a:bodyPr spcFirstLastPara="1" wrap="square" lIns="91425" tIns="45700" rIns="91425" bIns="45700" anchor="t" anchorCtr="0">
            <a:normAutofit fontScale="85000" lnSpcReduction="20000"/>
          </a:bodyPr>
          <a:lstStyle/>
          <a:p>
            <a:pPr marL="571501" lvl="0" indent="-457200" algn="l" rtl="0">
              <a:lnSpc>
                <a:spcPct val="170000"/>
              </a:lnSpc>
              <a:spcBef>
                <a:spcPts val="600"/>
              </a:spcBef>
              <a:spcAft>
                <a:spcPts val="0"/>
              </a:spcAft>
              <a:buClr>
                <a:srgbClr val="00274C"/>
              </a:buClr>
              <a:buSzPct val="75630"/>
              <a:buFont typeface="Noto Sans Symbols"/>
              <a:buChar char="▪"/>
            </a:pPr>
            <a:r>
              <a:rPr lang="en-US">
                <a:solidFill>
                  <a:schemeClr val="dk1"/>
                </a:solidFill>
              </a:rPr>
              <a:t>Links should be visually distinguishable from other text.</a:t>
            </a:r>
            <a:endParaRPr>
              <a:solidFill>
                <a:schemeClr val="dk1"/>
              </a:solidFill>
            </a:endParaRPr>
          </a:p>
          <a:p>
            <a:pPr marL="914400" lvl="1" indent="-342900" algn="l" rtl="0">
              <a:lnSpc>
                <a:spcPct val="170000"/>
              </a:lnSpc>
              <a:spcBef>
                <a:spcPts val="600"/>
              </a:spcBef>
              <a:spcAft>
                <a:spcPts val="0"/>
              </a:spcAft>
              <a:buSzPct val="82949"/>
              <a:buFont typeface="Noto Sans Symbols"/>
              <a:buChar char="▪"/>
            </a:pPr>
            <a:r>
              <a:rPr lang="en-US">
                <a:solidFill>
                  <a:schemeClr val="dk1"/>
                </a:solidFill>
              </a:rPr>
              <a:t>Don’t underline text that is not a link for emphasis: Use </a:t>
            </a:r>
            <a:r>
              <a:rPr lang="en-US" b="1">
                <a:solidFill>
                  <a:schemeClr val="dk1"/>
                </a:solidFill>
              </a:rPr>
              <a:t>bold text,</a:t>
            </a:r>
            <a:r>
              <a:rPr lang="en-US" b="1" i="1">
                <a:solidFill>
                  <a:schemeClr val="dk1"/>
                </a:solidFill>
              </a:rPr>
              <a:t> </a:t>
            </a:r>
            <a:r>
              <a:rPr lang="en-US" i="1">
                <a:solidFill>
                  <a:schemeClr val="dk1"/>
                </a:solidFill>
              </a:rPr>
              <a:t>italics</a:t>
            </a:r>
            <a:r>
              <a:rPr lang="en-US">
                <a:solidFill>
                  <a:schemeClr val="dk1"/>
                </a:solidFill>
              </a:rPr>
              <a:t> </a:t>
            </a:r>
            <a:r>
              <a:rPr lang="en-US" b="1" i="1">
                <a:solidFill>
                  <a:schemeClr val="dk1"/>
                </a:solidFill>
              </a:rPr>
              <a:t>or both</a:t>
            </a:r>
            <a:r>
              <a:rPr lang="en-US">
                <a:solidFill>
                  <a:schemeClr val="dk1"/>
                </a:solidFill>
              </a:rPr>
              <a:t> to show emphasis.</a:t>
            </a:r>
            <a:endParaRPr>
              <a:solidFill>
                <a:schemeClr val="dk1"/>
              </a:solidFill>
            </a:endParaRPr>
          </a:p>
          <a:p>
            <a:pPr marL="571501" lvl="0" indent="-457200" algn="l" rtl="0">
              <a:lnSpc>
                <a:spcPct val="170000"/>
              </a:lnSpc>
              <a:spcBef>
                <a:spcPts val="600"/>
              </a:spcBef>
              <a:spcAft>
                <a:spcPts val="0"/>
              </a:spcAft>
              <a:buClr>
                <a:srgbClr val="00274C"/>
              </a:buClr>
              <a:buSzPct val="75630"/>
              <a:buFont typeface="Noto Sans Symbols"/>
              <a:buChar char="▪"/>
            </a:pPr>
            <a:r>
              <a:rPr lang="en-US">
                <a:solidFill>
                  <a:schemeClr val="dk1"/>
                </a:solidFill>
              </a:rPr>
              <a:t>The text for the link should describe what happens when it is clicked.</a:t>
            </a:r>
            <a:endParaRPr>
              <a:solidFill>
                <a:schemeClr val="dk1"/>
              </a:solidFill>
            </a:endParaRPr>
          </a:p>
          <a:p>
            <a:pPr marL="914401" lvl="1" indent="-342898" algn="l" rtl="0">
              <a:lnSpc>
                <a:spcPct val="170000"/>
              </a:lnSpc>
              <a:spcBef>
                <a:spcPts val="600"/>
              </a:spcBef>
              <a:spcAft>
                <a:spcPts val="0"/>
              </a:spcAft>
              <a:buSzPct val="88235"/>
              <a:buFont typeface="Noto Sans Symbols"/>
              <a:buChar char="▪"/>
            </a:pPr>
            <a:r>
              <a:rPr lang="en-US">
                <a:solidFill>
                  <a:schemeClr val="dk1"/>
                </a:solidFill>
              </a:rPr>
              <a:t>Helpful: “</a:t>
            </a:r>
            <a:r>
              <a:rPr lang="en-US" u="sng">
                <a:solidFill>
                  <a:schemeClr val="dk1"/>
                </a:solidFill>
                <a:hlinkClick r:id="rId3">
                  <a:extLst>
                    <a:ext uri="{A12FA001-AC4F-418D-AE19-62706E023703}">
                      <ahyp:hlinkClr xmlns:ahyp="http://schemas.microsoft.com/office/drawing/2018/hyperlinkcolor" val="tx"/>
                    </a:ext>
                  </a:extLst>
                </a:hlinkClick>
              </a:rPr>
              <a:t>learn more about accessibility</a:t>
            </a:r>
            <a:r>
              <a:rPr lang="en-US">
                <a:solidFill>
                  <a:schemeClr val="dk1"/>
                </a:solidFill>
              </a:rPr>
              <a:t>” or “</a:t>
            </a:r>
            <a:r>
              <a:rPr lang="en-US" u="sng">
                <a:solidFill>
                  <a:schemeClr val="dk1"/>
                </a:solidFill>
                <a:hlinkClick r:id="rId4">
                  <a:extLst>
                    <a:ext uri="{A12FA001-AC4F-418D-AE19-62706E023703}">
                      <ahyp:hlinkClr xmlns:ahyp="http://schemas.microsoft.com/office/drawing/2018/hyperlinkcolor" val="tx"/>
                    </a:ext>
                  </a:extLst>
                </a:hlinkClick>
              </a:rPr>
              <a:t>digital accessibility help with ECRT</a:t>
            </a:r>
            <a:r>
              <a:rPr lang="en-US">
                <a:solidFill>
                  <a:schemeClr val="dk1"/>
                </a:solidFill>
              </a:rPr>
              <a:t>”</a:t>
            </a:r>
            <a:endParaRPr>
              <a:solidFill>
                <a:schemeClr val="dk1"/>
              </a:solidFill>
            </a:endParaRPr>
          </a:p>
          <a:p>
            <a:pPr marL="914401" lvl="1" indent="-342898" algn="l" rtl="0">
              <a:lnSpc>
                <a:spcPct val="170000"/>
              </a:lnSpc>
              <a:spcBef>
                <a:spcPts val="600"/>
              </a:spcBef>
              <a:spcAft>
                <a:spcPts val="0"/>
              </a:spcAft>
              <a:buSzPct val="88235"/>
              <a:buFont typeface="Noto Sans Symbols"/>
              <a:buChar char="▪"/>
            </a:pPr>
            <a:r>
              <a:rPr lang="en-US">
                <a:solidFill>
                  <a:schemeClr val="dk1"/>
                </a:solidFill>
              </a:rPr>
              <a:t>Not helpful: “click here” or “follow this link”</a:t>
            </a:r>
            <a:endParaRPr>
              <a:solidFill>
                <a:schemeClr val="dk1"/>
              </a:solidFill>
            </a:endParaRPr>
          </a:p>
          <a:p>
            <a:pPr marL="571501" lvl="0" indent="-457200" algn="l" rtl="0">
              <a:lnSpc>
                <a:spcPct val="170000"/>
              </a:lnSpc>
              <a:spcBef>
                <a:spcPts val="600"/>
              </a:spcBef>
              <a:spcAft>
                <a:spcPts val="0"/>
              </a:spcAft>
              <a:buClr>
                <a:srgbClr val="00274C"/>
              </a:buClr>
              <a:buSzPct val="75630"/>
              <a:buFont typeface="Noto Sans Symbols"/>
              <a:buChar char="▪"/>
            </a:pPr>
            <a:r>
              <a:rPr lang="en-US">
                <a:solidFill>
                  <a:schemeClr val="dk1"/>
                </a:solidFill>
              </a:rPr>
              <a:t>All links should have unique names, so it is obvious they lead to different destinations.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186c6b36e4_0_39"/>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Color Contrast</a:t>
            </a:r>
            <a:endParaRPr/>
          </a:p>
        </p:txBody>
      </p:sp>
      <p:pic>
        <p:nvPicPr>
          <p:cNvPr id="99" name="Google Shape;99;g3186c6b36e4_0_39" descr="Colour Contrast Analyser of a passing foreground color blue and background color white"/>
          <p:cNvPicPr preferRelativeResize="0">
            <a:picLocks noGrp="1"/>
          </p:cNvPicPr>
          <p:nvPr>
            <p:ph type="body" idx="1"/>
          </p:nvPr>
        </p:nvPicPr>
        <p:blipFill rotWithShape="1">
          <a:blip r:embed="rId3">
            <a:alphaModFix/>
          </a:blip>
          <a:srcRect/>
          <a:stretch/>
        </p:blipFill>
        <p:spPr>
          <a:xfrm>
            <a:off x="174662" y="1825625"/>
            <a:ext cx="2743636" cy="4166613"/>
          </a:xfrm>
          <a:prstGeom prst="rect">
            <a:avLst/>
          </a:prstGeom>
          <a:noFill/>
          <a:ln>
            <a:noFill/>
          </a:ln>
        </p:spPr>
      </p:pic>
      <p:pic>
        <p:nvPicPr>
          <p:cNvPr id="100" name="Google Shape;100;g3186c6b36e4_0_39" descr="Colour Contrast Analyser of a failing foreground color blue and background color purple"/>
          <p:cNvPicPr preferRelativeResize="0"/>
          <p:nvPr/>
        </p:nvPicPr>
        <p:blipFill rotWithShape="1">
          <a:blip r:embed="rId4">
            <a:alphaModFix/>
          </a:blip>
          <a:srcRect/>
          <a:stretch/>
        </p:blipFill>
        <p:spPr>
          <a:xfrm>
            <a:off x="3069489" y="1825625"/>
            <a:ext cx="3026512" cy="4166613"/>
          </a:xfrm>
          <a:prstGeom prst="rect">
            <a:avLst/>
          </a:prstGeom>
          <a:noFill/>
          <a:ln>
            <a:noFill/>
          </a:ln>
        </p:spPr>
      </p:pic>
      <p:sp>
        <p:nvSpPr>
          <p:cNvPr id="101" name="Google Shape;101;g3186c6b36e4_0_39"/>
          <p:cNvSpPr txBox="1">
            <a:spLocks noGrp="1"/>
          </p:cNvSpPr>
          <p:nvPr>
            <p:ph type="body" idx="2"/>
          </p:nvPr>
        </p:nvSpPr>
        <p:spPr>
          <a:xfrm>
            <a:off x="6247192" y="1731186"/>
            <a:ext cx="5944796" cy="4882800"/>
          </a:xfrm>
          <a:prstGeom prst="rect">
            <a:avLst/>
          </a:prstGeom>
          <a:noFill/>
          <a:ln>
            <a:noFill/>
          </a:ln>
        </p:spPr>
        <p:txBody>
          <a:bodyPr spcFirstLastPara="1" wrap="square" lIns="91425" tIns="45700" rIns="91425" bIns="45700" anchor="t" anchorCtr="0">
            <a:normAutofit fontScale="55000" lnSpcReduction="20000"/>
          </a:bodyPr>
          <a:lstStyle/>
          <a:p>
            <a:pPr marL="476250" lvl="0" indent="-457200" algn="l" rtl="0">
              <a:lnSpc>
                <a:spcPct val="170000"/>
              </a:lnSpc>
              <a:spcBef>
                <a:spcPts val="600"/>
              </a:spcBef>
              <a:spcAft>
                <a:spcPts val="0"/>
              </a:spcAft>
              <a:buClr>
                <a:srgbClr val="00274C"/>
              </a:buClr>
              <a:buSzPct val="117647"/>
              <a:buFont typeface="Noto Sans Symbols"/>
              <a:buChar char="▪"/>
            </a:pPr>
            <a:r>
              <a:rPr lang="en-US" sz="3200">
                <a:solidFill>
                  <a:schemeClr val="dk1"/>
                </a:solidFill>
                <a:latin typeface="Verdana"/>
                <a:ea typeface="Verdana"/>
                <a:cs typeface="Verdana"/>
                <a:sym typeface="Verdana"/>
              </a:rPr>
              <a:t>Ensure minimum color contrast of 4.5:1</a:t>
            </a:r>
            <a:endParaRPr/>
          </a:p>
          <a:p>
            <a:pPr marL="936625" lvl="1" indent="-457200" algn="l" rtl="0">
              <a:lnSpc>
                <a:spcPct val="170000"/>
              </a:lnSpc>
              <a:spcBef>
                <a:spcPts val="600"/>
              </a:spcBef>
              <a:spcAft>
                <a:spcPts val="0"/>
              </a:spcAft>
              <a:buSzPct val="137254"/>
              <a:buFont typeface="Noto Sans Symbols"/>
              <a:buChar char="▪"/>
            </a:pPr>
            <a:r>
              <a:rPr lang="en-US" sz="3200">
                <a:solidFill>
                  <a:schemeClr val="dk1"/>
                </a:solidFill>
                <a:highlight>
                  <a:srgbClr val="800080"/>
                </a:highlight>
                <a:latin typeface="Verdana"/>
                <a:ea typeface="Verdana"/>
                <a:cs typeface="Verdana"/>
                <a:sym typeface="Verdana"/>
              </a:rPr>
              <a:t>Low contrast – hard to read</a:t>
            </a:r>
            <a:endParaRPr sz="3200">
              <a:solidFill>
                <a:schemeClr val="dk1"/>
              </a:solidFill>
              <a:latin typeface="Verdana"/>
              <a:ea typeface="Verdana"/>
              <a:cs typeface="Verdana"/>
              <a:sym typeface="Verdana"/>
            </a:endParaRPr>
          </a:p>
          <a:p>
            <a:pPr marL="936625" lvl="1" indent="-457200" algn="l" rtl="0">
              <a:lnSpc>
                <a:spcPct val="170000"/>
              </a:lnSpc>
              <a:spcBef>
                <a:spcPts val="600"/>
              </a:spcBef>
              <a:spcAft>
                <a:spcPts val="0"/>
              </a:spcAft>
              <a:buSzPct val="137254"/>
              <a:buFont typeface="Noto Sans Symbols"/>
              <a:buChar char="▪"/>
            </a:pPr>
            <a:r>
              <a:rPr lang="en-US" sz="3200">
                <a:solidFill>
                  <a:schemeClr val="dk1"/>
                </a:solidFill>
                <a:latin typeface="Verdana"/>
                <a:ea typeface="Verdana"/>
                <a:cs typeface="Verdana"/>
                <a:sym typeface="Verdana"/>
              </a:rPr>
              <a:t>High contrast – easier to read</a:t>
            </a:r>
            <a:endParaRPr>
              <a:solidFill>
                <a:schemeClr val="dk1"/>
              </a:solidFill>
            </a:endParaRPr>
          </a:p>
          <a:p>
            <a:pPr marL="476250" lvl="0" indent="-457200" algn="l" rtl="0">
              <a:lnSpc>
                <a:spcPct val="170000"/>
              </a:lnSpc>
              <a:spcBef>
                <a:spcPts val="600"/>
              </a:spcBef>
              <a:spcAft>
                <a:spcPts val="0"/>
              </a:spcAft>
              <a:buClr>
                <a:srgbClr val="00274C"/>
              </a:buClr>
              <a:buSzPct val="117647"/>
              <a:buFont typeface="Noto Sans Symbols"/>
              <a:buChar char="▪"/>
            </a:pPr>
            <a:r>
              <a:rPr lang="en-US" sz="3200">
                <a:solidFill>
                  <a:schemeClr val="dk1"/>
                </a:solidFill>
                <a:latin typeface="Verdana"/>
                <a:ea typeface="Verdana"/>
                <a:cs typeface="Verdana"/>
                <a:sym typeface="Verdana"/>
              </a:rPr>
              <a:t>Download the </a:t>
            </a:r>
            <a:r>
              <a:rPr lang="en-US" sz="3200" u="sng">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Colour Contrast Analyser</a:t>
            </a:r>
            <a:r>
              <a:rPr lang="en-US" sz="3200">
                <a:solidFill>
                  <a:schemeClr val="dk1"/>
                </a:solidFill>
                <a:latin typeface="Verdana"/>
                <a:ea typeface="Verdana"/>
                <a:cs typeface="Verdana"/>
                <a:sym typeface="Verdana"/>
              </a:rPr>
              <a:t> from the Software Center to check all of your print and electronic materials.</a:t>
            </a:r>
            <a:endParaRPr>
              <a:solidFill>
                <a:schemeClr val="dk1"/>
              </a:solidFill>
            </a:endParaRPr>
          </a:p>
          <a:p>
            <a:pPr marL="476250" lvl="0" indent="-457200" algn="l" rtl="0">
              <a:lnSpc>
                <a:spcPct val="170000"/>
              </a:lnSpc>
              <a:spcBef>
                <a:spcPts val="600"/>
              </a:spcBef>
              <a:spcAft>
                <a:spcPts val="0"/>
              </a:spcAft>
              <a:buClr>
                <a:srgbClr val="00274C"/>
              </a:buClr>
              <a:buSzPct val="117647"/>
              <a:buFont typeface="Noto Sans Symbols"/>
              <a:buChar char="▪"/>
            </a:pPr>
            <a:r>
              <a:rPr lang="en-US" sz="3200">
                <a:solidFill>
                  <a:schemeClr val="dk1"/>
                </a:solidFill>
                <a:latin typeface="Verdana"/>
                <a:ea typeface="Verdana"/>
                <a:cs typeface="Verdana"/>
                <a:sym typeface="Verdana"/>
              </a:rPr>
              <a:t>Consider light text on dark backgrounds or dark text on light backgrounds.</a:t>
            </a:r>
            <a:endParaRPr/>
          </a:p>
          <a:p>
            <a:pPr marL="476250" lvl="0" indent="-457200" algn="l" rtl="0">
              <a:lnSpc>
                <a:spcPct val="170000"/>
              </a:lnSpc>
              <a:spcBef>
                <a:spcPts val="600"/>
              </a:spcBef>
              <a:spcAft>
                <a:spcPts val="0"/>
              </a:spcAft>
              <a:buClr>
                <a:srgbClr val="00274C"/>
              </a:buClr>
              <a:buSzPct val="117647"/>
              <a:buFont typeface="Noto Sans Symbols"/>
              <a:buChar char="▪"/>
            </a:pPr>
            <a:r>
              <a:rPr lang="en-US" sz="3200" u="sng">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University of Michigan's Brand Color Guide</a:t>
            </a:r>
            <a:endParaRPr sz="3200">
              <a:solidFill>
                <a:schemeClr val="dk1"/>
              </a:solidFill>
              <a:latin typeface="Verdana"/>
              <a:ea typeface="Verdana"/>
              <a:cs typeface="Verdana"/>
              <a:sym typeface="Verdana"/>
            </a:endParaRPr>
          </a:p>
          <a:p>
            <a:pPr marL="228600" lvl="0" indent="-50800" algn="l" rtl="0">
              <a:lnSpc>
                <a:spcPct val="150000"/>
              </a:lnSpc>
              <a:spcBef>
                <a:spcPts val="1200"/>
              </a:spcBef>
              <a:spcAft>
                <a:spcPts val="0"/>
              </a:spcAft>
              <a:buClr>
                <a:srgbClr val="00274C"/>
              </a:buClr>
              <a:buSzPct val="117646"/>
              <a:buNone/>
            </a:pPr>
            <a:endParaRPr/>
          </a:p>
        </p:txBody>
      </p:sp>
    </p:spTree>
  </p:cSld>
  <p:clrMapOvr>
    <a:masterClrMapping/>
  </p:clrMapOvr>
</p:sld>
</file>

<file path=ppt/theme/theme1.xml><?xml version="1.0" encoding="utf-8"?>
<a:theme xmlns:a="http://schemas.openxmlformats.org/drawingml/2006/main" name="1_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3596</Words>
  <Application>Microsoft Office PowerPoint</Application>
  <PresentationFormat>Widescreen</PresentationFormat>
  <Paragraphs>337</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Noto Sans Symbols</vt:lpstr>
      <vt:lpstr>Tahoma</vt:lpstr>
      <vt:lpstr>Arial</vt:lpstr>
      <vt:lpstr>Verdana</vt:lpstr>
      <vt:lpstr>Garamond</vt:lpstr>
      <vt:lpstr>Calibri</vt:lpstr>
      <vt:lpstr>Arial</vt:lpstr>
      <vt:lpstr>Lucida Sans</vt:lpstr>
      <vt:lpstr>1_Office Theme</vt:lpstr>
      <vt:lpstr>Happening @ Michigan</vt:lpstr>
      <vt:lpstr>Inclusive Event Planning (Part 1) Accessible Digital Marketing and Alt Text</vt:lpstr>
      <vt:lpstr>Zoom Webinar Tips</vt:lpstr>
      <vt:lpstr>Agenda</vt:lpstr>
      <vt:lpstr>Please Engage</vt:lpstr>
      <vt:lpstr>Digital Accessibility</vt:lpstr>
      <vt:lpstr>Serif and Sans Serif Fonts</vt:lpstr>
      <vt:lpstr>Links</vt:lpstr>
      <vt:lpstr>Color Contrast</vt:lpstr>
      <vt:lpstr>Conveying Information with Color</vt:lpstr>
      <vt:lpstr>Effective and Inclusive Alt Text for Digital Images</vt:lpstr>
      <vt:lpstr>What Is Alt Text?</vt:lpstr>
      <vt:lpstr>Alt Text Decision Tree</vt:lpstr>
      <vt:lpstr>Considerations When Creating Alt Text</vt:lpstr>
      <vt:lpstr>Tips for Writing Alt Text (1 of 2)</vt:lpstr>
      <vt:lpstr>Tips for Writing Alt Text (2 of 2)</vt:lpstr>
      <vt:lpstr>Suggested Complex Image “Formula”</vt:lpstr>
      <vt:lpstr>Alt Text Example</vt:lpstr>
      <vt:lpstr>AI Generated Alt Text</vt:lpstr>
      <vt:lpstr>Alt Text in Social Media and Marketing Materials</vt:lpstr>
      <vt:lpstr>Where Is Alt Text Located?</vt:lpstr>
      <vt:lpstr>Microsoft Word and PowerPoint</vt:lpstr>
      <vt:lpstr>Google Docs and Slides</vt:lpstr>
      <vt:lpstr>Facebook</vt:lpstr>
      <vt:lpstr>X/Twitter</vt:lpstr>
      <vt:lpstr>Instagram</vt:lpstr>
      <vt:lpstr>Alt Text Interactive Activity</vt:lpstr>
      <vt:lpstr>Alt Text Example 1</vt:lpstr>
      <vt:lpstr>Alt Text Example 2</vt:lpstr>
      <vt:lpstr>Alt Text Practice 1</vt:lpstr>
      <vt:lpstr>Alt Text Practice 2</vt:lpstr>
      <vt:lpstr>Considerations Before the Event</vt:lpstr>
      <vt:lpstr>Before the Event</vt:lpstr>
      <vt:lpstr>Marketing Materials</vt:lpstr>
      <vt:lpstr>Handouts, Presentations, and Infographics</vt:lpstr>
      <vt:lpstr>Language for the Event (1 of 2)</vt:lpstr>
      <vt:lpstr>Language for the Event (2 of 2)</vt:lpstr>
      <vt:lpstr>Access Statement</vt:lpstr>
      <vt:lpstr>Example Access Statement</vt:lpstr>
      <vt:lpstr>Accommodations Statement</vt:lpstr>
      <vt:lpstr>General Considerations</vt:lpstr>
      <vt:lpstr>Questions?</vt:lpstr>
      <vt:lpstr>Happening @ Michigan (Again) </vt:lpstr>
      <vt:lpstr>Disability Equity Office</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Voluntary Self-Identification of Disability</vt:lpstr>
      <vt:lpstr>More Learning Opportunities from the DEO</vt:lpstr>
      <vt:lpstr>Thank You from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Norris, Erin</dc:creator>
  <cp:lastModifiedBy>O'Connor, Lauren</cp:lastModifiedBy>
  <cp:revision>6</cp:revision>
  <dcterms:created xsi:type="dcterms:W3CDTF">2023-10-25T20:34:20Z</dcterms:created>
  <dcterms:modified xsi:type="dcterms:W3CDTF">2025-03-04T16:00:45Z</dcterms:modified>
</cp:coreProperties>
</file>