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661" r:id="rId2"/>
  </p:sldMasterIdLst>
  <p:notesMasterIdLst>
    <p:notesMasterId r:id="rId3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Lst>
  <p:sldSz cx="12192000" cy="6858000"/>
  <p:notesSz cx="6858000" cy="9144000"/>
  <p:embeddedFontLst>
    <p:embeddedFont>
      <p:font typeface="Georgia" panose="02040502050405020303" pitchFamily="18" charset="0"/>
      <p:regular r:id="rId33"/>
      <p:bold r:id="rId34"/>
      <p:italic r:id="rId35"/>
      <p:boldItalic r:id="rId36"/>
    </p:embeddedFont>
    <p:embeddedFont>
      <p:font typeface="Lato" panose="020F0502020204030203" pitchFamily="34" charset="0"/>
      <p:regular r:id="rId37"/>
      <p:bold r:id="rId38"/>
      <p:italic r:id="rId39"/>
      <p:boldItalic r:id="rId40"/>
    </p:embeddedFont>
    <p:embeddedFont>
      <p:font typeface="Verdana" panose="020B0604030504040204" pitchFamily="34"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modifyVerifier cryptProviderType="rsaAES" cryptAlgorithmClass="hash" cryptAlgorithmType="typeAny" cryptAlgorithmSid="14" spinCount="100000" saltData="YjrTneStwinqevd+Oto2Qw==" hashData="Rmar8FJ59yiKtoMMpJ7cQ1PfRU+jNVs/p6L3wr9mD2HxYElSUv8wJYror9Dn3PMio3Iz8KsqihzVqKXxMl2viQ=="/>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5" roundtripDataSignature="AMtx7mhmAZxu8qyZrhuOXM2e4Q1XxXUww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1"/>
    <p:restoredTop sz="80744" autoAdjust="0"/>
  </p:normalViewPr>
  <p:slideViewPr>
    <p:cSldViewPr snapToGrid="0">
      <p:cViewPr varScale="1">
        <p:scale>
          <a:sx n="107" d="100"/>
          <a:sy n="107" d="100"/>
        </p:scale>
        <p:origin x="840"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7.fntdata"/><Relationship Id="rId21" Type="http://schemas.openxmlformats.org/officeDocument/2006/relationships/slide" Target="slides/slide19.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customschemas.google.com/relationships/presentationmetadata" Target="meta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4.fntdata"/><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1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ecrt-umich-accommodate.symplicity.com/public_accommodation/"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9" name="Google Shape;6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26c5cda2007_2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500" i="0" u="none" strike="noStrike">
                <a:solidFill>
                  <a:srgbClr val="00274C"/>
                </a:solidFill>
              </a:rPr>
              <a:t>Unit representatives often do not need to know the specifics of an employee’s medical condition to implement accommodations, therefore, requests are presented from the perspective of the work-related limitation that is impacting the employee’s ability to safely or efficiently complete their essential job functions.</a:t>
            </a:r>
            <a:endParaRPr sz="1500"/>
          </a:p>
          <a:p>
            <a:pPr marL="457200" lvl="0" indent="-228600" algn="l" rtl="0">
              <a:lnSpc>
                <a:spcPct val="100000"/>
              </a:lnSpc>
              <a:spcBef>
                <a:spcPts val="0"/>
              </a:spcBef>
              <a:spcAft>
                <a:spcPts val="0"/>
              </a:spcAft>
              <a:buSzPts val="1400"/>
              <a:buNone/>
            </a:pPr>
            <a:endParaRPr sz="1500" i="0" u="none" strike="noStrike">
              <a:solidFill>
                <a:srgbClr val="00274C"/>
              </a:solidFill>
            </a:endParaRPr>
          </a:p>
          <a:p>
            <a:pPr marL="0" lvl="0" indent="0" algn="l" rtl="0">
              <a:lnSpc>
                <a:spcPct val="100000"/>
              </a:lnSpc>
              <a:spcBef>
                <a:spcPts val="0"/>
              </a:spcBef>
              <a:spcAft>
                <a:spcPts val="0"/>
              </a:spcAft>
              <a:buSzPts val="1400"/>
              <a:buNone/>
            </a:pPr>
            <a:r>
              <a:rPr lang="en-US" sz="1500" i="0" u="none" strike="noStrike">
                <a:solidFill>
                  <a:srgbClr val="00274C"/>
                </a:solidFill>
              </a:rPr>
              <a:t>Example: If an employee’s limitation is c</a:t>
            </a:r>
            <a:r>
              <a:rPr lang="en-US" sz="1500"/>
              <a:t>oncentration, it could be related to many disability categories including neurodivergent diagnoses, anxiety, depression, ADHD, autism, migraine, headache, fibromyalgia, and so many more.</a:t>
            </a:r>
            <a:endParaRPr sz="1500"/>
          </a:p>
        </p:txBody>
      </p:sp>
      <p:sp>
        <p:nvSpPr>
          <p:cNvPr id="131" name="Google Shape;131;g26c5cda2007_2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26c5cda2007_2_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sz="1500">
                <a:solidFill>
                  <a:srgbClr val="00274C"/>
                </a:solidFill>
              </a:rPr>
              <a:t>The only details about the accommodation that may be relayed to individuals uninvolved in the process are circumstances that involve the need to make a schedule change, provide equipment, or modify a policy, etc. For example, an individual who works in procurement or is involved with a unit’s budget does not need to know the employee’s need for an accommodation or specific limitations, however, they may be involved through supervisor instruction to purchase a piece of equipment to support the ability to implement the accommodation. This individual does not need to know who the equipment is for; rather only details involving equipment features, approval for purchase, and the desired delivery date. </a:t>
            </a:r>
            <a:endParaRPr sz="1500">
              <a:solidFill>
                <a:srgbClr val="00274C"/>
              </a:solidFill>
            </a:endParaRPr>
          </a:p>
          <a:p>
            <a:pPr marL="0" lvl="0" indent="0" algn="l" rtl="0">
              <a:lnSpc>
                <a:spcPct val="100000"/>
              </a:lnSpc>
              <a:spcBef>
                <a:spcPts val="0"/>
              </a:spcBef>
              <a:spcAft>
                <a:spcPts val="0"/>
              </a:spcAft>
              <a:buClr>
                <a:schemeClr val="dk1"/>
              </a:buClr>
              <a:buSzPts val="1400"/>
              <a:buFont typeface="Arial"/>
              <a:buNone/>
            </a:pPr>
            <a:endParaRPr sz="1500">
              <a:solidFill>
                <a:srgbClr val="000000"/>
              </a:solidFill>
            </a:endParaRPr>
          </a:p>
          <a:p>
            <a:pPr marL="0" lvl="0" indent="0" algn="l" rtl="0">
              <a:lnSpc>
                <a:spcPct val="100000"/>
              </a:lnSpc>
              <a:spcBef>
                <a:spcPts val="0"/>
              </a:spcBef>
              <a:spcAft>
                <a:spcPts val="0"/>
              </a:spcAft>
              <a:buSzPts val="1400"/>
              <a:buNone/>
            </a:pPr>
            <a:endParaRPr sz="1500">
              <a:solidFill>
                <a:srgbClr val="000000"/>
              </a:solidFill>
            </a:endParaRPr>
          </a:p>
          <a:p>
            <a:pPr marL="0" lvl="0" indent="0" algn="l" rtl="0">
              <a:lnSpc>
                <a:spcPct val="100000"/>
              </a:lnSpc>
              <a:spcBef>
                <a:spcPts val="0"/>
              </a:spcBef>
              <a:spcAft>
                <a:spcPts val="0"/>
              </a:spcAft>
              <a:buSzPts val="1400"/>
              <a:buNone/>
            </a:pPr>
            <a:r>
              <a:rPr lang="en-US" sz="1500">
                <a:solidFill>
                  <a:srgbClr val="000000"/>
                </a:solidFill>
              </a:rPr>
              <a:t>If the involved parties feel that they are not the proper person, or recommend that an additional department individual be included in this process, it is recommended that they contact the Accessibility Specialist on the specific case. T</a:t>
            </a:r>
            <a:r>
              <a:rPr lang="en-US" sz="1500" i="0" u="none" strike="noStrike">
                <a:solidFill>
                  <a:srgbClr val="000000"/>
                </a:solidFill>
              </a:rPr>
              <a:t>he Accessibility Specialist will request that the additional person(s) name, relationship to the employee, the reason they should be included, and their contact information</a:t>
            </a:r>
            <a:r>
              <a:rPr lang="en-US" sz="1500">
                <a:solidFill>
                  <a:srgbClr val="000000"/>
                </a:solidFill>
              </a:rPr>
              <a:t>. This will help the</a:t>
            </a:r>
            <a:r>
              <a:rPr lang="en-US" sz="1500" i="0" u="none" strike="noStrike">
                <a:solidFill>
                  <a:srgbClr val="000000"/>
                </a:solidFill>
              </a:rPr>
              <a:t> ADA Team to determine if </a:t>
            </a:r>
            <a:r>
              <a:rPr lang="en-US" sz="1500">
                <a:solidFill>
                  <a:srgbClr val="000000"/>
                </a:solidFill>
              </a:rPr>
              <a:t>this individual is</a:t>
            </a:r>
            <a:r>
              <a:rPr lang="en-US" sz="1500" i="0" u="none" strike="noStrike">
                <a:solidFill>
                  <a:srgbClr val="000000"/>
                </a:solidFill>
              </a:rPr>
              <a:t> considered </a:t>
            </a:r>
            <a:r>
              <a:rPr lang="en-US" sz="1500">
                <a:solidFill>
                  <a:srgbClr val="000000"/>
                </a:solidFill>
              </a:rPr>
              <a:t>someone</a:t>
            </a:r>
            <a:r>
              <a:rPr lang="en-US" sz="1500" i="0" u="none" strike="noStrike">
                <a:solidFill>
                  <a:srgbClr val="000000"/>
                </a:solidFill>
              </a:rPr>
              <a:t> with a “Need-to-Know” privilege.</a:t>
            </a:r>
            <a:endParaRPr sz="1500"/>
          </a:p>
        </p:txBody>
      </p:sp>
      <p:sp>
        <p:nvSpPr>
          <p:cNvPr id="137" name="Google Shape;137;g26c5cda2007_2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c5a1a15680_0_3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143" name="Google Shape;143;g2c5a1a15680_0_3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t>Lauren Employee, a Case Manager in ECRT, submitted an accommodation request and relevant medical documentation via the </a:t>
            </a:r>
            <a:r>
              <a:rPr lang="en-US" sz="1200" u="sng">
                <a:solidFill>
                  <a:srgbClr val="00274C"/>
                </a:solidFill>
                <a:hlinkClick r:id="rId3">
                  <a:extLst>
                    <a:ext uri="{A12FA001-AC4F-418D-AE19-62706E023703}">
                      <ahyp:hlinkClr xmlns:ahyp="http://schemas.microsoft.com/office/drawing/2018/hyperlinkcolor" val="tx"/>
                    </a:ext>
                  </a:extLst>
                </a:hlinkClick>
              </a:rPr>
              <a:t>ADA Initial Contact Form</a:t>
            </a:r>
            <a:r>
              <a:rPr lang="en-US" sz="1200" u="sng">
                <a:solidFill>
                  <a:srgbClr val="00274C"/>
                </a:solidFill>
              </a:rPr>
              <a:t>. </a:t>
            </a:r>
            <a:endParaRPr/>
          </a:p>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r>
              <a:rPr lang="en-US" sz="1200">
                <a:latin typeface="Verdana"/>
                <a:ea typeface="Verdana"/>
                <a:cs typeface="Verdana"/>
                <a:sym typeface="Verdana"/>
              </a:rPr>
              <a:t>Lauren then schedules a meeting to talk with Erin, an Accessibility Specialist, about her request.</a:t>
            </a:r>
            <a:endParaRPr/>
          </a:p>
        </p:txBody>
      </p:sp>
      <p:sp>
        <p:nvSpPr>
          <p:cNvPr id="149" name="Google Shape;14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26c5cda2007_2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a:t>Note: this document will not be shared with anyone outside of the ADA Team. We are sharing it with you today for demonstrative purposes only.</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Disability Definition:</a:t>
            </a:r>
            <a:r>
              <a:rPr lang="en-US" sz="1100"/>
              <a:t> </a:t>
            </a:r>
            <a:r>
              <a:rPr lang="en-US" sz="1100">
                <a:solidFill>
                  <a:srgbClr val="00274C"/>
                </a:solidFill>
                <a:latin typeface="Verdana"/>
                <a:ea typeface="Verdana"/>
                <a:cs typeface="Verdana"/>
                <a:sym typeface="Verdana"/>
              </a:rPr>
              <a:t>A physical or mental impairment that </a:t>
            </a:r>
            <a:r>
              <a:rPr lang="en-US" sz="1100" i="1">
                <a:solidFill>
                  <a:srgbClr val="00274C"/>
                </a:solidFill>
                <a:latin typeface="Verdana"/>
                <a:ea typeface="Verdana"/>
                <a:cs typeface="Verdana"/>
                <a:sym typeface="Verdana"/>
              </a:rPr>
              <a:t>substantially</a:t>
            </a:r>
            <a:r>
              <a:rPr lang="en-US" sz="1100">
                <a:solidFill>
                  <a:srgbClr val="00274C"/>
                </a:solidFill>
                <a:latin typeface="Verdana"/>
                <a:ea typeface="Verdana"/>
                <a:cs typeface="Verdana"/>
                <a:sym typeface="Verdana"/>
              </a:rPr>
              <a:t> limits one or more major life activity.</a:t>
            </a:r>
            <a:endParaRPr sz="1100"/>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Relevant AMRF information shows Lauren has degenerative disc disease, spinal stenosis, levoscoliosis, generalized anxiety disorder, and depressive mood disorder.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Affected major life activities include thinking, standing, sitting, concentrating, and performing manual tasks.</a:t>
            </a:r>
            <a:endParaRPr/>
          </a:p>
        </p:txBody>
      </p:sp>
      <p:sp>
        <p:nvSpPr>
          <p:cNvPr id="156" name="Google Shape;156;g26c5cda2007_2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Affected major body functions are brain and musculoskeletal which have been present since adolescence.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Patient may experience episodes of symptom exacerbation where mobility may be severely impacted. Patient may also have difficulty concentrating in high traffic areas.</a:t>
            </a:r>
            <a:endParaRPr/>
          </a:p>
        </p:txBody>
      </p:sp>
      <p:sp>
        <p:nvSpPr>
          <p:cNvPr id="162" name="Google Shape;16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Recommended accommodations include room dividers, reduction or removal of distractions, providing equipment such as an ergonomic chair, keyboard, mouse, floor mat. Also a private office space or distraction reduction.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These limitations are expected to be permanent.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The document is signed by Dr. Stephen Strange and includes a license number.</a:t>
            </a:r>
            <a:endParaRPr/>
          </a:p>
          <a:p>
            <a:pPr marL="0" lvl="0" indent="0" algn="l" rtl="0">
              <a:lnSpc>
                <a:spcPct val="100000"/>
              </a:lnSpc>
              <a:spcBef>
                <a:spcPts val="0"/>
              </a:spcBef>
              <a:spcAft>
                <a:spcPts val="0"/>
              </a:spcAft>
              <a:buSzPts val="1400"/>
              <a:buNone/>
            </a:pPr>
            <a:endParaRPr/>
          </a:p>
        </p:txBody>
      </p:sp>
      <p:sp>
        <p:nvSpPr>
          <p:cNvPr id="168" name="Google Shape;16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marR="0" lvl="0" indent="0" algn="l" rtl="0">
              <a:lnSpc>
                <a:spcPct val="100000"/>
              </a:lnSpc>
              <a:spcBef>
                <a:spcPts val="0"/>
              </a:spcBef>
              <a:spcAft>
                <a:spcPts val="0"/>
              </a:spcAft>
              <a:buClr>
                <a:srgbClr val="000000"/>
              </a:buClr>
              <a:buSzPts val="1400"/>
              <a:buFont typeface="Arial"/>
              <a:buNone/>
            </a:pPr>
            <a:endParaRPr/>
          </a:p>
        </p:txBody>
      </p:sp>
      <p:sp>
        <p:nvSpPr>
          <p:cNvPr id="175" name="Google Shape;17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26ca6367831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g26ca6367831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2" name="Google Shape;182;g26ca6367831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t>In this meeting, there is a more prevalent need-to-know regarding medical information.</a:t>
            </a:r>
            <a:endParaRPr/>
          </a:p>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r>
              <a:rPr lang="en-US" b="0" i="0">
                <a:solidFill>
                  <a:srgbClr val="333333"/>
                </a:solidFill>
                <a:highlight>
                  <a:srgbClr val="FFFFFF"/>
                </a:highlight>
                <a:latin typeface="Lato"/>
                <a:ea typeface="Lato"/>
                <a:cs typeface="Lato"/>
                <a:sym typeface="Lato"/>
              </a:rPr>
              <a:t>This option may be appropriate if a Unit HR rep anticipates any concerns best suited to discussion privately prior to meeting with the supervisor. This could include: if the Unit HR has been made aware of any performance related concerns, concurrent use of FMLA or other leave, or if they have information related to overall staffing or accommodation trends in the unit that may be helpful for the accessibility specialist to be aware of.</a:t>
            </a:r>
            <a:endParaRPr/>
          </a:p>
        </p:txBody>
      </p:sp>
      <p:sp>
        <p:nvSpPr>
          <p:cNvPr id="189" name="Google Shape;189;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 name="Google Shape;75;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a:t>This workshop is also being recorded and will be made available on ECRT’s YouTube channel: https://www.youtube.com/@ECRTumich as soon as possible. The slides will be sent out to all registered participants within the coming days.</a:t>
            </a:r>
            <a:endParaRPr/>
          </a:p>
        </p:txBody>
      </p:sp>
      <p:sp>
        <p:nvSpPr>
          <p:cNvPr id="76" name="Google Shape;76;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26ca6367831_1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g26ca6367831_1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6" name="Google Shape;196;g26ca6367831_1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t>The email also includes the following language: </a:t>
            </a:r>
            <a:r>
              <a:rPr lang="en-US" sz="1200" b="0" i="0">
                <a:solidFill>
                  <a:srgbClr val="333333"/>
                </a:solidFill>
                <a:latin typeface="Verdana"/>
                <a:ea typeface="Verdana"/>
                <a:cs typeface="Verdana"/>
                <a:sym typeface="Verdana"/>
              </a:rPr>
              <a:t>During our meeting we will discuss the barriers and/or limitations related to the accommodation requests. Please keep in mind that no determinations have been made at this point in the interactive process and nothing listed in the agenda requires any action at this time. We will use our meeting to discuss any requested accommodations, questions, or concerns you may have.</a:t>
            </a:r>
            <a:endParaRPr/>
          </a:p>
        </p:txBody>
      </p:sp>
      <p:sp>
        <p:nvSpPr>
          <p:cNvPr id="203" name="Google Shape;203;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26ca6367831_1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g26ca6367831_1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0" name="Google Shape;210;g26ca6367831_1_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t>An accommodation document is created describing the accommodations in detail. This document will also reflect the length of time the accommodation should be in place.</a:t>
            </a:r>
            <a:endParaRPr/>
          </a:p>
        </p:txBody>
      </p:sp>
      <p:sp>
        <p:nvSpPr>
          <p:cNvPr id="217" name="Google Shape;217;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7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Lauren</a:t>
            </a:r>
            <a:endParaRPr/>
          </a:p>
        </p:txBody>
      </p:sp>
      <p:sp>
        <p:nvSpPr>
          <p:cNvPr id="223" name="Google Shape;223;p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8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8" name="Google Shape;228;p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p7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Individuals who have previously contacted the ADA Team (after January 2, 2024) should log into their case file to submit new requests at https://ecrt-umich-accommodate.symplicity.com/</a:t>
            </a:r>
            <a:endParaRPr/>
          </a:p>
          <a:p>
            <a:pPr marL="0" lvl="0" indent="0" algn="l" rtl="0">
              <a:lnSpc>
                <a:spcPct val="100000"/>
              </a:lnSpc>
              <a:spcBef>
                <a:spcPts val="0"/>
              </a:spcBef>
              <a:spcAft>
                <a:spcPts val="0"/>
              </a:spcAft>
              <a:buSzPts val="1400"/>
              <a:buNone/>
            </a:pPr>
            <a:endParaRPr/>
          </a:p>
        </p:txBody>
      </p:sp>
      <p:sp>
        <p:nvSpPr>
          <p:cNvPr id="235" name="Google Shape;235;p7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7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3" name="Google Shape;243;p7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7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0" name="Google Shape;250;p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8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7" name="Google Shape;257;p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2c5a1a15680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500"/>
              <a:t>In today’s presentation, we will be emphasizing the 4 steps of the Interactive Process that are facilitated by the ADA Team on the University’s campus, in order to identify and implement workplace accommodations.</a:t>
            </a:r>
            <a:endParaRPr/>
          </a:p>
          <a:p>
            <a:pPr marL="0" lvl="0" indent="0" algn="l" rtl="0">
              <a:lnSpc>
                <a:spcPct val="100000"/>
              </a:lnSpc>
              <a:spcBef>
                <a:spcPts val="0"/>
              </a:spcBef>
              <a:spcAft>
                <a:spcPts val="0"/>
              </a:spcAft>
              <a:buSzPts val="1400"/>
              <a:buNone/>
            </a:pPr>
            <a:endParaRPr sz="1500"/>
          </a:p>
          <a:p>
            <a:pPr marL="0" marR="0" lvl="0" indent="0" algn="l" rtl="0">
              <a:lnSpc>
                <a:spcPct val="100000"/>
              </a:lnSpc>
              <a:spcBef>
                <a:spcPts val="0"/>
              </a:spcBef>
              <a:spcAft>
                <a:spcPts val="0"/>
              </a:spcAft>
              <a:buClr>
                <a:srgbClr val="000000"/>
              </a:buClr>
              <a:buSzPts val="1400"/>
              <a:buFont typeface="Arial"/>
              <a:buNone/>
            </a:pPr>
            <a:r>
              <a:rPr lang="en-US" sz="1600"/>
              <a:t>As we will be moving through this section quickly, you can find a more thorough explanation of the process in our Supervisor and HR Partners Guide to Reasonable Workplace Accommodations workshop: https://ecrt.umich.edu/get-help-support/disability-accessibility/presentations-trainings/ </a:t>
            </a:r>
            <a:endParaRPr/>
          </a:p>
          <a:p>
            <a:pPr marL="0" lvl="0" indent="0" algn="l" rtl="0">
              <a:lnSpc>
                <a:spcPct val="100000"/>
              </a:lnSpc>
              <a:spcBef>
                <a:spcPts val="0"/>
              </a:spcBef>
              <a:spcAft>
                <a:spcPts val="0"/>
              </a:spcAft>
              <a:buSzPts val="1400"/>
              <a:buNone/>
            </a:pPr>
            <a:endParaRPr sz="1500"/>
          </a:p>
        </p:txBody>
      </p:sp>
      <p:sp>
        <p:nvSpPr>
          <p:cNvPr id="85" name="Google Shape;85;g2c5a1a15680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500"/>
              <a:t>We will speak more to these items later in the presentation and include examples during a role play scenario.</a:t>
            </a:r>
            <a:endParaRPr sz="1500"/>
          </a:p>
        </p:txBody>
      </p:sp>
      <p:sp>
        <p:nvSpPr>
          <p:cNvPr id="91" name="Google Shape;91;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2c5a1a15680_0_4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500"/>
              <a:t>When speaking in terms of “duration,” this is to identify if the condition is temporary, such as a broken leg, where accommodations are implemented for a period of time and have a corresponding expiration date - versus, those who are chronic or long-term and include accommodations that are implemented as an ongoing status.</a:t>
            </a:r>
            <a:endParaRPr sz="1500"/>
          </a:p>
        </p:txBody>
      </p:sp>
      <p:sp>
        <p:nvSpPr>
          <p:cNvPr id="97" name="Google Shape;97;g2c5a1a15680_0_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2c5a1a15680_0_5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sz="1500"/>
              <a:t>Sometimes, employees choose to not move forward from step 2, so we do not notify the supervisor of the request for accommodations. </a:t>
            </a:r>
            <a:endParaRPr sz="1500"/>
          </a:p>
          <a:p>
            <a:pPr marL="0" lvl="0" indent="0" algn="l" rtl="0">
              <a:lnSpc>
                <a:spcPct val="100000"/>
              </a:lnSpc>
              <a:spcBef>
                <a:spcPts val="0"/>
              </a:spcBef>
              <a:spcAft>
                <a:spcPts val="0"/>
              </a:spcAft>
              <a:buClr>
                <a:schemeClr val="dk1"/>
              </a:buClr>
              <a:buSzPts val="1400"/>
              <a:buFont typeface="Arial"/>
              <a:buNone/>
            </a:pPr>
            <a:endParaRPr sz="1500"/>
          </a:p>
          <a:p>
            <a:pPr marL="0" lvl="0" indent="0" algn="l" rtl="0">
              <a:lnSpc>
                <a:spcPct val="100000"/>
              </a:lnSpc>
              <a:spcBef>
                <a:spcPts val="0"/>
              </a:spcBef>
              <a:spcAft>
                <a:spcPts val="0"/>
              </a:spcAft>
              <a:buClr>
                <a:schemeClr val="dk1"/>
              </a:buClr>
              <a:buSzPts val="1400"/>
              <a:buFont typeface="Arial"/>
              <a:buNone/>
            </a:pPr>
            <a:r>
              <a:rPr lang="en-US" sz="1500"/>
              <a:t>Other times, the employee simply needs more time to decide to move forward, more time to obtain documentation, or more time to consider what accommodations may be helpful.</a:t>
            </a:r>
            <a:endParaRPr sz="1500" b="1"/>
          </a:p>
        </p:txBody>
      </p:sp>
      <p:sp>
        <p:nvSpPr>
          <p:cNvPr id="104" name="Google Shape;104;g2c5a1a15680_0_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2c5a1a15680_0_7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500"/>
              <a:t>Example of upcoming changes may be a new supervisor, building or renovation information, work location structure (hybrid etc.)</a:t>
            </a:r>
            <a:endParaRPr sz="1500"/>
          </a:p>
        </p:txBody>
      </p:sp>
      <p:sp>
        <p:nvSpPr>
          <p:cNvPr id="111" name="Google Shape;111;g2c5a1a15680_0_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2c5a1a15680_0_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500"/>
              <a:t>The Interactive Process is not always linear and there may be instances where steps 2 or 3 are repeated. In these circumstances, Accessibility Specialists will contact the necessary parties and request follow-up meetings. However, this varies by situation and can be dependent upon conversations and if there is any clarification that may be needed in order to move forward to the next steps.</a:t>
            </a:r>
            <a:endParaRPr sz="1500"/>
          </a:p>
        </p:txBody>
      </p:sp>
      <p:sp>
        <p:nvSpPr>
          <p:cNvPr id="118" name="Google Shape;118;g2c5a1a15680_0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2c5a1a15680_0_9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5" name="Google Shape;125;g2c5a1a15680_0_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6"/>
          <p:cNvSpPr/>
          <p:nvPr/>
        </p:nvSpPr>
        <p:spPr>
          <a:xfrm>
            <a:off x="5955957" y="0"/>
            <a:ext cx="6236043" cy="6858000"/>
          </a:xfrm>
          <a:prstGeom prst="rect">
            <a:avLst/>
          </a:prstGeom>
          <a:solidFill>
            <a:schemeClr val="lt1"/>
          </a:solid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 name="Google Shape;17;p36"/>
          <p:cNvSpPr txBox="1">
            <a:spLocks noGrp="1"/>
          </p:cNvSpPr>
          <p:nvPr>
            <p:ph type="ctrTitle"/>
          </p:nvPr>
        </p:nvSpPr>
        <p:spPr>
          <a:xfrm>
            <a:off x="6571735" y="764182"/>
            <a:ext cx="5004487" cy="2133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Verdana"/>
              <a:buNone/>
              <a:defRPr sz="6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36"/>
          <p:cNvSpPr txBox="1">
            <a:spLocks noGrp="1"/>
          </p:cNvSpPr>
          <p:nvPr>
            <p:ph type="subTitle" idx="1"/>
          </p:nvPr>
        </p:nvSpPr>
        <p:spPr>
          <a:xfrm>
            <a:off x="6571735" y="3602037"/>
            <a:ext cx="5004487" cy="2811289"/>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1800"/>
              </a:spcBef>
              <a:spcAft>
                <a:spcPts val="0"/>
              </a:spcAft>
              <a:buClr>
                <a:schemeClr val="dk1"/>
              </a:buClr>
              <a:buSzPts val="2400"/>
              <a:buNone/>
              <a:defRPr sz="2400"/>
            </a:lvl1pPr>
            <a:lvl2pPr lvl="1" algn="ctr">
              <a:lnSpc>
                <a:spcPct val="100000"/>
              </a:lnSpc>
              <a:spcBef>
                <a:spcPts val="1800"/>
              </a:spcBef>
              <a:spcAft>
                <a:spcPts val="0"/>
              </a:spcAft>
              <a:buClr>
                <a:schemeClr val="dk1"/>
              </a:buClr>
              <a:buSzPts val="2000"/>
              <a:buNone/>
              <a:defRPr sz="2000"/>
            </a:lvl2pPr>
            <a:lvl3pPr lvl="2" algn="ctr">
              <a:lnSpc>
                <a:spcPct val="100000"/>
              </a:lnSpc>
              <a:spcBef>
                <a:spcPts val="1800"/>
              </a:spcBef>
              <a:spcAft>
                <a:spcPts val="0"/>
              </a:spcAft>
              <a:buClr>
                <a:schemeClr val="dk1"/>
              </a:buClr>
              <a:buSzPts val="1800"/>
              <a:buNone/>
              <a:defRPr sz="1800"/>
            </a:lvl3pPr>
            <a:lvl4pPr lvl="3" algn="ctr">
              <a:lnSpc>
                <a:spcPct val="100000"/>
              </a:lnSpc>
              <a:spcBef>
                <a:spcPts val="1800"/>
              </a:spcBef>
              <a:spcAft>
                <a:spcPts val="0"/>
              </a:spcAft>
              <a:buClr>
                <a:schemeClr val="dk1"/>
              </a:buClr>
              <a:buSzPts val="1600"/>
              <a:buNone/>
              <a:defRPr sz="1600"/>
            </a:lvl4pPr>
            <a:lvl5pPr lvl="4" algn="ctr">
              <a:lnSpc>
                <a:spcPct val="100000"/>
              </a:lnSpc>
              <a:spcBef>
                <a:spcPts val="18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 name="Google Shape;19;p36"/>
          <p:cNvSpPr/>
          <p:nvPr/>
        </p:nvSpPr>
        <p:spPr>
          <a:xfrm>
            <a:off x="0" y="0"/>
            <a:ext cx="5955957" cy="6858000"/>
          </a:xfrm>
          <a:prstGeom prst="rect">
            <a:avLst/>
          </a:prstGeom>
          <a:solidFill>
            <a:schemeClr val="dk1"/>
          </a:solid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0" name="Google Shape;20;p36" descr="Yellow text on a black background&#10;&#10;Description automatically generated"/>
          <p:cNvPicPr preferRelativeResize="0"/>
          <p:nvPr/>
        </p:nvPicPr>
        <p:blipFill rotWithShape="1">
          <a:blip r:embed="rId2">
            <a:alphaModFix/>
          </a:blip>
          <a:srcRect/>
          <a:stretch/>
        </p:blipFill>
        <p:spPr>
          <a:xfrm>
            <a:off x="-451021" y="173037"/>
            <a:ext cx="6858000" cy="68580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1">
  <p:cSld name="Title Slide 1">
    <p:spTree>
      <p:nvGrpSpPr>
        <p:cNvPr id="1" name="Shape 48"/>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Slide 3">
  <p:cSld name="Content Slide 3">
    <p:spTree>
      <p:nvGrpSpPr>
        <p:cNvPr id="1" name="Shape 49"/>
        <p:cNvGrpSpPr/>
        <p:nvPr/>
      </p:nvGrpSpPr>
      <p:grpSpPr>
        <a:xfrm>
          <a:off x="0" y="0"/>
          <a:ext cx="0" cy="0"/>
          <a:chOff x="0" y="0"/>
          <a:chExt cx="0" cy="0"/>
        </a:xfrm>
      </p:grpSpPr>
      <p:sp>
        <p:nvSpPr>
          <p:cNvPr id="50" name="Google Shape;50;g2c5a1a15680_0_317"/>
          <p:cNvSpPr txBox="1">
            <a:spLocks noGrp="1"/>
          </p:cNvSpPr>
          <p:nvPr>
            <p:ph type="ctrTitle"/>
          </p:nvPr>
        </p:nvSpPr>
        <p:spPr>
          <a:xfrm>
            <a:off x="443345" y="162976"/>
            <a:ext cx="11157600" cy="1042800"/>
          </a:xfrm>
          <a:prstGeom prst="rect">
            <a:avLst/>
          </a:prstGeom>
          <a:noFill/>
          <a:ln>
            <a:noFill/>
          </a:ln>
        </p:spPr>
        <p:txBody>
          <a:bodyPr spcFirstLastPara="1" wrap="square" lIns="91425" tIns="45700" rIns="91425" bIns="45700" anchor="b" anchorCtr="0">
            <a:noAutofit/>
          </a:bodyPr>
          <a:lstStyle>
            <a:lvl1pPr marR="0" lvl="0" algn="ctr">
              <a:lnSpc>
                <a:spcPct val="90000"/>
              </a:lnSpc>
              <a:spcBef>
                <a:spcPts val="0"/>
              </a:spcBef>
              <a:spcAft>
                <a:spcPts val="0"/>
              </a:spcAft>
              <a:buClr>
                <a:srgbClr val="00274C"/>
              </a:buClr>
              <a:buSzPts val="4000"/>
              <a:buFont typeface="Georgia"/>
              <a:buNone/>
              <a:defRPr sz="4000" b="1" i="0" u="none" strike="noStrike" cap="small">
                <a:solidFill>
                  <a:srgbClr val="00274C"/>
                </a:solidFill>
                <a:latin typeface="Georgia"/>
                <a:ea typeface="Georgia"/>
                <a:cs typeface="Georgia"/>
                <a:sym typeface="Georgia"/>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1" name="Google Shape;51;g2c5a1a15680_0_317"/>
          <p:cNvSpPr txBox="1">
            <a:spLocks noGrp="1"/>
          </p:cNvSpPr>
          <p:nvPr>
            <p:ph type="subTitle" idx="1"/>
          </p:nvPr>
        </p:nvSpPr>
        <p:spPr>
          <a:xfrm>
            <a:off x="443345" y="1542009"/>
            <a:ext cx="11157600" cy="4596000"/>
          </a:xfrm>
          <a:prstGeom prst="rect">
            <a:avLst/>
          </a:prstGeom>
          <a:noFill/>
          <a:ln>
            <a:noFill/>
          </a:ln>
        </p:spPr>
        <p:txBody>
          <a:bodyPr spcFirstLastPara="1" wrap="square" lIns="91425" tIns="45700" rIns="91425" bIns="45700" anchor="t" anchorCtr="0">
            <a:noAutofit/>
          </a:bodyPr>
          <a:lstStyle>
            <a:lvl1pPr marR="0" lvl="0" algn="l">
              <a:lnSpc>
                <a:spcPct val="90000"/>
              </a:lnSpc>
              <a:spcBef>
                <a:spcPts val="1000"/>
              </a:spcBef>
              <a:spcAft>
                <a:spcPts val="0"/>
              </a:spcAft>
              <a:buClr>
                <a:srgbClr val="00274C"/>
              </a:buClr>
              <a:buSzPts val="2400"/>
              <a:buFont typeface="Noto Sans Symbols"/>
              <a:buNone/>
              <a:defRPr sz="2400" b="0" i="0" u="none" strike="noStrike" cap="none">
                <a:solidFill>
                  <a:schemeClr val="dk1"/>
                </a:solidFill>
                <a:latin typeface="Georgia"/>
                <a:ea typeface="Georgia"/>
                <a:cs typeface="Georgia"/>
                <a:sym typeface="Georgia"/>
              </a:defRPr>
            </a:lvl1pPr>
            <a:lvl2pPr marR="0" lvl="1" algn="l">
              <a:lnSpc>
                <a:spcPct val="90000"/>
              </a:lnSpc>
              <a:spcBef>
                <a:spcPts val="500"/>
              </a:spcBef>
              <a:spcAft>
                <a:spcPts val="0"/>
              </a:spcAft>
              <a:buClr>
                <a:srgbClr val="00274C"/>
              </a:buClr>
              <a:buSzPts val="1500"/>
              <a:buFont typeface="Noto Sans Symbols"/>
              <a:buNone/>
              <a:defRPr sz="2000" b="0" i="0" u="none" strike="noStrike" cap="none">
                <a:solidFill>
                  <a:schemeClr val="dk1"/>
                </a:solidFill>
                <a:latin typeface="Calibri"/>
                <a:ea typeface="Calibri"/>
                <a:cs typeface="Calibri"/>
                <a:sym typeface="Calibri"/>
              </a:defRPr>
            </a:lvl2pPr>
            <a:lvl3pPr marR="0" lvl="2" algn="l">
              <a:lnSpc>
                <a:spcPct val="90000"/>
              </a:lnSpc>
              <a:spcBef>
                <a:spcPts val="500"/>
              </a:spcBef>
              <a:spcAft>
                <a:spcPts val="0"/>
              </a:spcAft>
              <a:buClr>
                <a:srgbClr val="00274C"/>
              </a:buClr>
              <a:buSzPts val="1080"/>
              <a:buFont typeface="Noto Sans Symbols"/>
              <a:buNone/>
              <a:defRPr sz="1800" b="0" i="0" u="none" strike="noStrike" cap="none">
                <a:solidFill>
                  <a:schemeClr val="dk1"/>
                </a:solidFill>
                <a:latin typeface="Calibri"/>
                <a:ea typeface="Calibri"/>
                <a:cs typeface="Calibri"/>
                <a:sym typeface="Calibri"/>
              </a:defRPr>
            </a:lvl3pPr>
            <a:lvl4pPr marR="0" lvl="3"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52" name="Google Shape;52;g2c5a1a15680_0_317"/>
          <p:cNvSpPr txBox="1">
            <a:spLocks noGrp="1"/>
          </p:cNvSpPr>
          <p:nvPr>
            <p:ph type="ftr" idx="11"/>
          </p:nvPr>
        </p:nvSpPr>
        <p:spPr>
          <a:xfrm>
            <a:off x="1524000" y="6474372"/>
            <a:ext cx="8765400" cy="24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3" name="Google Shape;53;g2c5a1a15680_0_317"/>
          <p:cNvSpPr txBox="1">
            <a:spLocks noGrp="1"/>
          </p:cNvSpPr>
          <p:nvPr>
            <p:ph type="sldNum" idx="12"/>
          </p:nvPr>
        </p:nvSpPr>
        <p:spPr>
          <a:xfrm>
            <a:off x="10668000" y="6474372"/>
            <a:ext cx="1135200" cy="24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54" name="Google Shape;54;g2c5a1a15680_0_317"/>
          <p:cNvCxnSpPr/>
          <p:nvPr/>
        </p:nvCxnSpPr>
        <p:spPr>
          <a:xfrm>
            <a:off x="360218" y="1376219"/>
            <a:ext cx="11333100" cy="0"/>
          </a:xfrm>
          <a:prstGeom prst="straightConnector1">
            <a:avLst/>
          </a:prstGeom>
          <a:noFill/>
          <a:ln w="22225" cap="flat" cmpd="sng">
            <a:solidFill>
              <a:srgbClr val="00274C"/>
            </a:solidFill>
            <a:prstDash val="solid"/>
            <a:round/>
            <a:headEnd type="none" w="sm" len="sm"/>
            <a:tailEnd type="none" w="sm" len="sm"/>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Custom Layout">
  <p:cSld name="Custom Layout">
    <p:bg>
      <p:bgPr>
        <a:solidFill>
          <a:schemeClr val="dk1"/>
        </a:solidFill>
        <a:effectLst/>
      </p:bgPr>
    </p:bg>
    <p:spTree>
      <p:nvGrpSpPr>
        <p:cNvPr id="1" name="Shape 55"/>
        <p:cNvGrpSpPr/>
        <p:nvPr/>
      </p:nvGrpSpPr>
      <p:grpSpPr>
        <a:xfrm>
          <a:off x="0" y="0"/>
          <a:ext cx="0" cy="0"/>
          <a:chOff x="0" y="0"/>
          <a:chExt cx="0" cy="0"/>
        </a:xfrm>
      </p:grpSpPr>
      <p:sp>
        <p:nvSpPr>
          <p:cNvPr id="56" name="Google Shape;56;p11"/>
          <p:cNvSpPr txBox="1">
            <a:spLocks noGrp="1"/>
          </p:cNvSpPr>
          <p:nvPr>
            <p:ph type="title"/>
          </p:nvPr>
        </p:nvSpPr>
        <p:spPr>
          <a:xfrm>
            <a:off x="71846" y="182562"/>
            <a:ext cx="4622074" cy="652303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1"/>
          <p:cNvSpPr/>
          <p:nvPr/>
        </p:nvSpPr>
        <p:spPr>
          <a:xfrm>
            <a:off x="11432176" y="6176963"/>
            <a:ext cx="680753" cy="598715"/>
          </a:xfrm>
          <a:prstGeom prst="wave">
            <a:avLst>
              <a:gd name="adj1" fmla="val 12500"/>
              <a:gd name="adj2" fmla="val 0"/>
            </a:avLst>
          </a:prstGeom>
          <a:solidFill>
            <a:srgbClr val="FFCB0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rgbClr val="00274C"/>
                </a:solidFill>
                <a:latin typeface="Calibri"/>
                <a:ea typeface="Calibri"/>
                <a:cs typeface="Calibri"/>
                <a:sym typeface="Calibri"/>
              </a:rPr>
              <a:t>‹#›</a:t>
            </a:fld>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Custom Layout">
  <p:cSld name="Custom Layout">
    <p:bg>
      <p:bgPr>
        <a:solidFill>
          <a:schemeClr val="dk1"/>
        </a:solidFill>
        <a:effectLst/>
      </p:bgPr>
    </p:bg>
    <p:spTree>
      <p:nvGrpSpPr>
        <p:cNvPr id="1" name="Shape 64"/>
        <p:cNvGrpSpPr/>
        <p:nvPr/>
      </p:nvGrpSpPr>
      <p:grpSpPr>
        <a:xfrm>
          <a:off x="0" y="0"/>
          <a:ext cx="0" cy="0"/>
          <a:chOff x="0" y="0"/>
          <a:chExt cx="0" cy="0"/>
        </a:xfrm>
      </p:grpSpPr>
      <p:sp>
        <p:nvSpPr>
          <p:cNvPr id="65" name="Google Shape;65;p12"/>
          <p:cNvSpPr txBox="1">
            <a:spLocks noGrp="1"/>
          </p:cNvSpPr>
          <p:nvPr>
            <p:ph type="title"/>
          </p:nvPr>
        </p:nvSpPr>
        <p:spPr>
          <a:xfrm>
            <a:off x="71846" y="182562"/>
            <a:ext cx="4622074" cy="652303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2"/>
          <p:cNvSpPr/>
          <p:nvPr/>
        </p:nvSpPr>
        <p:spPr>
          <a:xfrm>
            <a:off x="11432176" y="6176963"/>
            <a:ext cx="680753" cy="598715"/>
          </a:xfrm>
          <a:prstGeom prst="wave">
            <a:avLst>
              <a:gd name="adj1" fmla="val 12500"/>
              <a:gd name="adj2" fmla="val 0"/>
            </a:avLst>
          </a:prstGeom>
          <a:solidFill>
            <a:srgbClr val="FFCB0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rgbClr val="00274C"/>
                </a:solidFill>
                <a:latin typeface="Calibri"/>
                <a:ea typeface="Calibri"/>
                <a:cs typeface="Calibri"/>
                <a:sym typeface="Calibri"/>
              </a:rPr>
              <a:t>‹#›</a:t>
            </a:fld>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1"/>
        <p:cNvGrpSpPr/>
        <p:nvPr/>
      </p:nvGrpSpPr>
      <p:grpSpPr>
        <a:xfrm>
          <a:off x="0" y="0"/>
          <a:ext cx="0" cy="0"/>
          <a:chOff x="0" y="0"/>
          <a:chExt cx="0" cy="0"/>
        </a:xfrm>
      </p:grpSpPr>
      <p:sp>
        <p:nvSpPr>
          <p:cNvPr id="22" name="Google Shape;22;p40"/>
          <p:cNvSpPr txBox="1">
            <a:spLocks noGrp="1"/>
          </p:cNvSpPr>
          <p:nvPr>
            <p:ph type="title"/>
          </p:nvPr>
        </p:nvSpPr>
        <p:spPr>
          <a:xfrm>
            <a:off x="839788" y="457200"/>
            <a:ext cx="3932237" cy="111283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4"/>
              </a:buClr>
              <a:buSzPts val="3200"/>
              <a:buFont typeface="Verdana"/>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40"/>
          <p:cNvSpPr>
            <a:spLocks noGrp="1"/>
          </p:cNvSpPr>
          <p:nvPr>
            <p:ph type="pic" idx="2"/>
          </p:nvPr>
        </p:nvSpPr>
        <p:spPr>
          <a:xfrm>
            <a:off x="5183188" y="2049462"/>
            <a:ext cx="6172200" cy="3811588"/>
          </a:xfrm>
          <a:prstGeom prst="rect">
            <a:avLst/>
          </a:prstGeom>
          <a:noFill/>
          <a:ln>
            <a:noFill/>
          </a:ln>
        </p:spPr>
      </p:sp>
      <p:sp>
        <p:nvSpPr>
          <p:cNvPr id="24" name="Google Shape;24;p4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800"/>
              </a:spcBef>
              <a:spcAft>
                <a:spcPts val="0"/>
              </a:spcAft>
              <a:buClr>
                <a:schemeClr val="dk1"/>
              </a:buClr>
              <a:buSzPts val="1600"/>
              <a:buNone/>
              <a:defRPr sz="1600"/>
            </a:lvl1pPr>
            <a:lvl2pPr marL="914400" lvl="1" indent="-228600" algn="l">
              <a:lnSpc>
                <a:spcPct val="100000"/>
              </a:lnSpc>
              <a:spcBef>
                <a:spcPts val="1800"/>
              </a:spcBef>
              <a:spcAft>
                <a:spcPts val="0"/>
              </a:spcAft>
              <a:buClr>
                <a:schemeClr val="dk1"/>
              </a:buClr>
              <a:buSzPts val="1400"/>
              <a:buNone/>
              <a:defRPr sz="1400"/>
            </a:lvl2pPr>
            <a:lvl3pPr marL="1371600" lvl="2" indent="-228600" algn="l">
              <a:lnSpc>
                <a:spcPct val="100000"/>
              </a:lnSpc>
              <a:spcBef>
                <a:spcPts val="1800"/>
              </a:spcBef>
              <a:spcAft>
                <a:spcPts val="0"/>
              </a:spcAft>
              <a:buClr>
                <a:schemeClr val="dk1"/>
              </a:buClr>
              <a:buSzPts val="1200"/>
              <a:buNone/>
              <a:defRPr sz="1200"/>
            </a:lvl3pPr>
            <a:lvl4pPr marL="1828800" lvl="3" indent="-228600" algn="l">
              <a:lnSpc>
                <a:spcPct val="100000"/>
              </a:lnSpc>
              <a:spcBef>
                <a:spcPts val="1800"/>
              </a:spcBef>
              <a:spcAft>
                <a:spcPts val="0"/>
              </a:spcAft>
              <a:buClr>
                <a:schemeClr val="dk1"/>
              </a:buClr>
              <a:buSzPts val="1000"/>
              <a:buNone/>
              <a:defRPr sz="1000"/>
            </a:lvl4pPr>
            <a:lvl5pPr marL="2286000" lvl="4" indent="-228600" algn="l">
              <a:lnSpc>
                <a:spcPct val="100000"/>
              </a:lnSpc>
              <a:spcBef>
                <a:spcPts val="18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F3C200">
                <a:alpha val="44705"/>
              </a:srgbClr>
            </a:gs>
            <a:gs pos="9000">
              <a:srgbClr val="F3C200">
                <a:alpha val="44705"/>
              </a:srgbClr>
            </a:gs>
            <a:gs pos="100000">
              <a:srgbClr val="F3C300">
                <a:alpha val="0"/>
              </a:srgbClr>
            </a:gs>
          </a:gsLst>
          <a:lin ang="5400000" scaled="0"/>
        </a:gradFill>
        <a:effectLst/>
      </p:bgPr>
    </p:bg>
    <p:spTree>
      <p:nvGrpSpPr>
        <p:cNvPr id="1" name="Shape 25"/>
        <p:cNvGrpSpPr/>
        <p:nvPr/>
      </p:nvGrpSpPr>
      <p:grpSpPr>
        <a:xfrm>
          <a:off x="0" y="0"/>
          <a:ext cx="0" cy="0"/>
          <a:chOff x="0" y="0"/>
          <a:chExt cx="0" cy="0"/>
        </a:xfrm>
      </p:grpSpPr>
      <p:sp>
        <p:nvSpPr>
          <p:cNvPr id="26" name="Google Shape;26;p3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Verdana"/>
              <a:buNone/>
              <a:defRPr sz="6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3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800"/>
              </a:spcBef>
              <a:spcAft>
                <a:spcPts val="0"/>
              </a:spcAft>
              <a:buClr>
                <a:schemeClr val="dk1"/>
              </a:buClr>
              <a:buSzPts val="2400"/>
              <a:buNone/>
              <a:defRPr sz="2400">
                <a:solidFill>
                  <a:schemeClr val="dk1"/>
                </a:solidFill>
              </a:defRPr>
            </a:lvl1pPr>
            <a:lvl2pPr marL="914400" lvl="1" indent="-228600" algn="l">
              <a:lnSpc>
                <a:spcPct val="100000"/>
              </a:lnSpc>
              <a:spcBef>
                <a:spcPts val="1800"/>
              </a:spcBef>
              <a:spcAft>
                <a:spcPts val="0"/>
              </a:spcAft>
              <a:buClr>
                <a:srgbClr val="888B94"/>
              </a:buClr>
              <a:buSzPts val="2000"/>
              <a:buNone/>
              <a:defRPr sz="2000">
                <a:solidFill>
                  <a:srgbClr val="888B94"/>
                </a:solidFill>
              </a:defRPr>
            </a:lvl2pPr>
            <a:lvl3pPr marL="1371600" lvl="2" indent="-228600" algn="l">
              <a:lnSpc>
                <a:spcPct val="100000"/>
              </a:lnSpc>
              <a:spcBef>
                <a:spcPts val="1800"/>
              </a:spcBef>
              <a:spcAft>
                <a:spcPts val="0"/>
              </a:spcAft>
              <a:buClr>
                <a:srgbClr val="888B94"/>
              </a:buClr>
              <a:buSzPts val="1800"/>
              <a:buNone/>
              <a:defRPr sz="1800">
                <a:solidFill>
                  <a:srgbClr val="888B94"/>
                </a:solidFill>
              </a:defRPr>
            </a:lvl3pPr>
            <a:lvl4pPr marL="1828800" lvl="3" indent="-228600" algn="l">
              <a:lnSpc>
                <a:spcPct val="100000"/>
              </a:lnSpc>
              <a:spcBef>
                <a:spcPts val="1800"/>
              </a:spcBef>
              <a:spcAft>
                <a:spcPts val="0"/>
              </a:spcAft>
              <a:buClr>
                <a:srgbClr val="888B94"/>
              </a:buClr>
              <a:buSzPts val="1600"/>
              <a:buNone/>
              <a:defRPr sz="1600">
                <a:solidFill>
                  <a:srgbClr val="888B94"/>
                </a:solidFill>
              </a:defRPr>
            </a:lvl4pPr>
            <a:lvl5pPr marL="2286000" lvl="4" indent="-228600" algn="l">
              <a:lnSpc>
                <a:spcPct val="100000"/>
              </a:lnSpc>
              <a:spcBef>
                <a:spcPts val="1800"/>
              </a:spcBef>
              <a:spcAft>
                <a:spcPts val="0"/>
              </a:spcAft>
              <a:buClr>
                <a:srgbClr val="888B94"/>
              </a:buClr>
              <a:buSzPts val="1600"/>
              <a:buNone/>
              <a:defRPr sz="1600">
                <a:solidFill>
                  <a:srgbClr val="888B94"/>
                </a:solidFill>
              </a:defRPr>
            </a:lvl5pPr>
            <a:lvl6pPr marL="2743200" lvl="5" indent="-228600" algn="l">
              <a:lnSpc>
                <a:spcPct val="90000"/>
              </a:lnSpc>
              <a:spcBef>
                <a:spcPts val="500"/>
              </a:spcBef>
              <a:spcAft>
                <a:spcPts val="0"/>
              </a:spcAft>
              <a:buClr>
                <a:srgbClr val="888B94"/>
              </a:buClr>
              <a:buSzPts val="1600"/>
              <a:buNone/>
              <a:defRPr sz="1600">
                <a:solidFill>
                  <a:srgbClr val="888B94"/>
                </a:solidFill>
              </a:defRPr>
            </a:lvl6pPr>
            <a:lvl7pPr marL="3200400" lvl="6" indent="-228600" algn="l">
              <a:lnSpc>
                <a:spcPct val="90000"/>
              </a:lnSpc>
              <a:spcBef>
                <a:spcPts val="500"/>
              </a:spcBef>
              <a:spcAft>
                <a:spcPts val="0"/>
              </a:spcAft>
              <a:buClr>
                <a:srgbClr val="888B94"/>
              </a:buClr>
              <a:buSzPts val="1600"/>
              <a:buNone/>
              <a:defRPr sz="1600">
                <a:solidFill>
                  <a:srgbClr val="888B94"/>
                </a:solidFill>
              </a:defRPr>
            </a:lvl7pPr>
            <a:lvl8pPr marL="3657600" lvl="7" indent="-228600" algn="l">
              <a:lnSpc>
                <a:spcPct val="90000"/>
              </a:lnSpc>
              <a:spcBef>
                <a:spcPts val="500"/>
              </a:spcBef>
              <a:spcAft>
                <a:spcPts val="0"/>
              </a:spcAft>
              <a:buClr>
                <a:srgbClr val="888B94"/>
              </a:buClr>
              <a:buSzPts val="1600"/>
              <a:buNone/>
              <a:defRPr sz="1600">
                <a:solidFill>
                  <a:srgbClr val="888B94"/>
                </a:solidFill>
              </a:defRPr>
            </a:lvl8pPr>
            <a:lvl9pPr marL="4114800" lvl="8" indent="-228600" algn="l">
              <a:lnSpc>
                <a:spcPct val="90000"/>
              </a:lnSpc>
              <a:spcBef>
                <a:spcPts val="500"/>
              </a:spcBef>
              <a:spcAft>
                <a:spcPts val="0"/>
              </a:spcAft>
              <a:buClr>
                <a:srgbClr val="888B94"/>
              </a:buClr>
              <a:buSzPts val="1600"/>
              <a:buNone/>
              <a:defRPr sz="1600">
                <a:solidFill>
                  <a:srgbClr val="888B94"/>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sp>
        <p:nvSpPr>
          <p:cNvPr id="29" name="Google Shape;29;p38"/>
          <p:cNvSpPr txBox="1">
            <a:spLocks noGrp="1"/>
          </p:cNvSpPr>
          <p:nvPr>
            <p:ph type="title"/>
          </p:nvPr>
        </p:nvSpPr>
        <p:spPr>
          <a:xfrm>
            <a:off x="168728" y="199662"/>
            <a:ext cx="995063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38"/>
          <p:cNvSpPr txBox="1">
            <a:spLocks noGrp="1"/>
          </p:cNvSpPr>
          <p:nvPr>
            <p:ph type="body" idx="1"/>
          </p:nvPr>
        </p:nvSpPr>
        <p:spPr>
          <a:xfrm>
            <a:off x="168728" y="1890350"/>
            <a:ext cx="11030495" cy="4767987"/>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1800"/>
              </a:spcBef>
              <a:spcAft>
                <a:spcPts val="0"/>
              </a:spcAft>
              <a:buClr>
                <a:schemeClr val="dk1"/>
              </a:buClr>
              <a:buSzPts val="2800"/>
              <a:buFont typeface="Noto Sans Symbols"/>
              <a:buChar char="▪"/>
              <a:defRPr/>
            </a:lvl1pPr>
            <a:lvl2pPr marL="914400" lvl="1" indent="-381000" algn="l">
              <a:lnSpc>
                <a:spcPct val="100000"/>
              </a:lnSpc>
              <a:spcBef>
                <a:spcPts val="1800"/>
              </a:spcBef>
              <a:spcAft>
                <a:spcPts val="0"/>
              </a:spcAft>
              <a:buClr>
                <a:schemeClr val="dk1"/>
              </a:buClr>
              <a:buSzPts val="2400"/>
              <a:buFont typeface="Noto Sans Symbols"/>
              <a:buChar char="▪"/>
              <a:defRPr/>
            </a:lvl2pPr>
            <a:lvl3pPr marL="1371600" lvl="2" indent="-355600" algn="l">
              <a:lnSpc>
                <a:spcPct val="100000"/>
              </a:lnSpc>
              <a:spcBef>
                <a:spcPts val="1800"/>
              </a:spcBef>
              <a:spcAft>
                <a:spcPts val="0"/>
              </a:spcAft>
              <a:buClr>
                <a:schemeClr val="dk1"/>
              </a:buClr>
              <a:buSzPts val="2000"/>
              <a:buFont typeface="Noto Sans Symbols"/>
              <a:buChar char="▪"/>
              <a:defRPr/>
            </a:lvl3pPr>
            <a:lvl4pPr marL="1828800" lvl="3" indent="-342900" algn="l">
              <a:lnSpc>
                <a:spcPct val="100000"/>
              </a:lnSpc>
              <a:spcBef>
                <a:spcPts val="1800"/>
              </a:spcBef>
              <a:spcAft>
                <a:spcPts val="0"/>
              </a:spcAft>
              <a:buClr>
                <a:schemeClr val="dk1"/>
              </a:buClr>
              <a:buSzPts val="1800"/>
              <a:buFont typeface="Noto Sans Symbols"/>
              <a:buChar char="▪"/>
              <a:defRPr/>
            </a:lvl4pPr>
            <a:lvl5pPr marL="2286000" lvl="4" indent="-342900" algn="l">
              <a:lnSpc>
                <a:spcPct val="100000"/>
              </a:lnSpc>
              <a:spcBef>
                <a:spcPts val="1800"/>
              </a:spcBef>
              <a:spcAft>
                <a:spcPts val="0"/>
              </a:spcAft>
              <a:buClr>
                <a:schemeClr val="dk1"/>
              </a:buClr>
              <a:buSzPts val="1800"/>
              <a:buFont typeface="Noto Sans Symbols"/>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1"/>
        <p:cNvGrpSpPr/>
        <p:nvPr/>
      </p:nvGrpSpPr>
      <p:grpSpPr>
        <a:xfrm>
          <a:off x="0" y="0"/>
          <a:ext cx="0" cy="0"/>
          <a:chOff x="0" y="0"/>
          <a:chExt cx="0" cy="0"/>
        </a:xfrm>
      </p:grpSpPr>
      <p:sp>
        <p:nvSpPr>
          <p:cNvPr id="32" name="Google Shape;32;p44"/>
          <p:cNvSpPr txBox="1">
            <a:spLocks noGrp="1"/>
          </p:cNvSpPr>
          <p:nvPr>
            <p:ph type="title"/>
          </p:nvPr>
        </p:nvSpPr>
        <p:spPr>
          <a:xfrm>
            <a:off x="111819" y="208625"/>
            <a:ext cx="9777905" cy="132721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200"/>
              <a:buFont typeface="Verdana"/>
              <a:buNone/>
              <a:defRPr sz="4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44"/>
          <p:cNvSpPr txBox="1">
            <a:spLocks noGrp="1"/>
          </p:cNvSpPr>
          <p:nvPr>
            <p:ph type="body" idx="1"/>
          </p:nvPr>
        </p:nvSpPr>
        <p:spPr>
          <a:xfrm>
            <a:off x="4810326" y="1817703"/>
            <a:ext cx="6172200" cy="3811588"/>
          </a:xfrm>
          <a:prstGeom prst="rect">
            <a:avLst/>
          </a:prstGeom>
          <a:noFill/>
          <a:ln>
            <a:noFill/>
          </a:ln>
        </p:spPr>
        <p:txBody>
          <a:bodyPr spcFirstLastPara="1" wrap="square" lIns="91425" tIns="45700" rIns="91425" bIns="45700" anchor="t" anchorCtr="0">
            <a:normAutofit/>
          </a:bodyPr>
          <a:lstStyle>
            <a:lvl1pPr marL="457200" lvl="0" indent="-431800" algn="l">
              <a:lnSpc>
                <a:spcPct val="150000"/>
              </a:lnSpc>
              <a:spcBef>
                <a:spcPts val="0"/>
              </a:spcBef>
              <a:spcAft>
                <a:spcPts val="0"/>
              </a:spcAft>
              <a:buClr>
                <a:schemeClr val="dk1"/>
              </a:buClr>
              <a:buSzPts val="3200"/>
              <a:buFont typeface="Noto Sans Symbols"/>
              <a:buChar char="▪"/>
              <a:defRPr sz="3200"/>
            </a:lvl1pPr>
            <a:lvl2pPr marL="914400" lvl="1" indent="-406400" algn="l">
              <a:lnSpc>
                <a:spcPct val="100000"/>
              </a:lnSpc>
              <a:spcBef>
                <a:spcPts val="1800"/>
              </a:spcBef>
              <a:spcAft>
                <a:spcPts val="0"/>
              </a:spcAft>
              <a:buClr>
                <a:schemeClr val="dk1"/>
              </a:buClr>
              <a:buSzPts val="2800"/>
              <a:buFont typeface="Noto Sans Symbols"/>
              <a:buChar char="▪"/>
              <a:defRPr sz="2800"/>
            </a:lvl2pPr>
            <a:lvl3pPr marL="1371600" lvl="2" indent="-381000" algn="l">
              <a:lnSpc>
                <a:spcPct val="100000"/>
              </a:lnSpc>
              <a:spcBef>
                <a:spcPts val="1800"/>
              </a:spcBef>
              <a:spcAft>
                <a:spcPts val="0"/>
              </a:spcAft>
              <a:buClr>
                <a:schemeClr val="dk1"/>
              </a:buClr>
              <a:buSzPts val="2400"/>
              <a:buFont typeface="Noto Sans Symbols"/>
              <a:buChar char="▪"/>
              <a:defRPr sz="2400"/>
            </a:lvl3pPr>
            <a:lvl4pPr marL="1828800" lvl="3" indent="-355600" algn="l">
              <a:lnSpc>
                <a:spcPct val="100000"/>
              </a:lnSpc>
              <a:spcBef>
                <a:spcPts val="1800"/>
              </a:spcBef>
              <a:spcAft>
                <a:spcPts val="0"/>
              </a:spcAft>
              <a:buClr>
                <a:schemeClr val="dk1"/>
              </a:buClr>
              <a:buSzPts val="2000"/>
              <a:buFont typeface="Noto Sans Symbols"/>
              <a:buChar char="▪"/>
              <a:defRPr sz="2000"/>
            </a:lvl4pPr>
            <a:lvl5pPr marL="2286000" lvl="4" indent="-355600" algn="l">
              <a:lnSpc>
                <a:spcPct val="100000"/>
              </a:lnSpc>
              <a:spcBef>
                <a:spcPts val="1800"/>
              </a:spcBef>
              <a:spcAft>
                <a:spcPts val="0"/>
              </a:spcAft>
              <a:buClr>
                <a:schemeClr val="dk1"/>
              </a:buClr>
              <a:buSzPts val="2000"/>
              <a:buFont typeface="Noto Sans Symbols"/>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34" name="Google Shape;34;p44"/>
          <p:cNvSpPr txBox="1">
            <a:spLocks noGrp="1"/>
          </p:cNvSpPr>
          <p:nvPr>
            <p:ph type="body" idx="2"/>
          </p:nvPr>
        </p:nvSpPr>
        <p:spPr>
          <a:xfrm>
            <a:off x="111819" y="1817703"/>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0"/>
              </a:spcBef>
              <a:spcAft>
                <a:spcPts val="0"/>
              </a:spcAft>
              <a:buClr>
                <a:schemeClr val="dk1"/>
              </a:buClr>
              <a:buSzPts val="1600"/>
              <a:buNone/>
              <a:defRPr sz="3200"/>
            </a:lvl1pPr>
            <a:lvl2pPr marL="914400" lvl="1" indent="-228600" algn="l">
              <a:lnSpc>
                <a:spcPct val="100000"/>
              </a:lnSpc>
              <a:spcBef>
                <a:spcPts val="1800"/>
              </a:spcBef>
              <a:spcAft>
                <a:spcPts val="0"/>
              </a:spcAft>
              <a:buClr>
                <a:schemeClr val="dk1"/>
              </a:buClr>
              <a:buSzPts val="1400"/>
              <a:buNone/>
              <a:defRPr sz="1400"/>
            </a:lvl2pPr>
            <a:lvl3pPr marL="1371600" lvl="2" indent="-228600" algn="l">
              <a:lnSpc>
                <a:spcPct val="100000"/>
              </a:lnSpc>
              <a:spcBef>
                <a:spcPts val="1800"/>
              </a:spcBef>
              <a:spcAft>
                <a:spcPts val="0"/>
              </a:spcAft>
              <a:buClr>
                <a:schemeClr val="dk1"/>
              </a:buClr>
              <a:buSzPts val="1200"/>
              <a:buNone/>
              <a:defRPr sz="1200"/>
            </a:lvl3pPr>
            <a:lvl4pPr marL="1828800" lvl="3" indent="-228600" algn="l">
              <a:lnSpc>
                <a:spcPct val="100000"/>
              </a:lnSpc>
              <a:spcBef>
                <a:spcPts val="1800"/>
              </a:spcBef>
              <a:spcAft>
                <a:spcPts val="0"/>
              </a:spcAft>
              <a:buClr>
                <a:schemeClr val="dk1"/>
              </a:buClr>
              <a:buSzPts val="1000"/>
              <a:buNone/>
              <a:defRPr sz="1000"/>
            </a:lvl4pPr>
            <a:lvl5pPr marL="2286000" lvl="4" indent="-228600" algn="l">
              <a:lnSpc>
                <a:spcPct val="100000"/>
              </a:lnSpc>
              <a:spcBef>
                <a:spcPts val="18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7"/>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8"/>
        <p:cNvGrpSpPr/>
        <p:nvPr/>
      </p:nvGrpSpPr>
      <p:grpSpPr>
        <a:xfrm>
          <a:off x="0" y="0"/>
          <a:ext cx="0" cy="0"/>
          <a:chOff x="0" y="0"/>
          <a:chExt cx="0" cy="0"/>
        </a:xfrm>
      </p:grpSpPr>
      <p:sp>
        <p:nvSpPr>
          <p:cNvPr id="39" name="Google Shape;39;p4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45"/>
          <p:cNvSpPr txBox="1">
            <a:spLocks noGrp="1"/>
          </p:cNvSpPr>
          <p:nvPr>
            <p:ph type="body" idx="1"/>
          </p:nvPr>
        </p:nvSpPr>
        <p:spPr>
          <a:xfrm rot="5400000">
            <a:off x="4035425" y="-1141412"/>
            <a:ext cx="4121150" cy="10515600"/>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1200"/>
              </a:spcBef>
              <a:spcAft>
                <a:spcPts val="0"/>
              </a:spcAft>
              <a:buClr>
                <a:schemeClr val="dk1"/>
              </a:buClr>
              <a:buSzPts val="2800"/>
              <a:buFont typeface="Noto Sans Symbols"/>
              <a:buChar char="▪"/>
              <a:defRPr/>
            </a:lvl1pPr>
            <a:lvl2pPr marL="914400" lvl="1" indent="-381000" algn="l">
              <a:lnSpc>
                <a:spcPct val="100000"/>
              </a:lnSpc>
              <a:spcBef>
                <a:spcPts val="1200"/>
              </a:spcBef>
              <a:spcAft>
                <a:spcPts val="0"/>
              </a:spcAft>
              <a:buClr>
                <a:schemeClr val="dk1"/>
              </a:buClr>
              <a:buSzPts val="2400"/>
              <a:buFont typeface="Noto Sans Symbols"/>
              <a:buChar char="▪"/>
              <a:defRPr/>
            </a:lvl2pPr>
            <a:lvl3pPr marL="1371600" lvl="2" indent="-355600" algn="l">
              <a:lnSpc>
                <a:spcPct val="100000"/>
              </a:lnSpc>
              <a:spcBef>
                <a:spcPts val="1200"/>
              </a:spcBef>
              <a:spcAft>
                <a:spcPts val="0"/>
              </a:spcAft>
              <a:buClr>
                <a:schemeClr val="dk1"/>
              </a:buClr>
              <a:buSzPts val="2000"/>
              <a:buFont typeface="Noto Sans Symbols"/>
              <a:buChar char="▪"/>
              <a:defRPr/>
            </a:lvl3pPr>
            <a:lvl4pPr marL="1828800" lvl="3" indent="-342900" algn="l">
              <a:lnSpc>
                <a:spcPct val="100000"/>
              </a:lnSpc>
              <a:spcBef>
                <a:spcPts val="1200"/>
              </a:spcBef>
              <a:spcAft>
                <a:spcPts val="0"/>
              </a:spcAft>
              <a:buClr>
                <a:schemeClr val="dk1"/>
              </a:buClr>
              <a:buSzPts val="1800"/>
              <a:buFont typeface="Noto Sans Symbols"/>
              <a:buChar char="▪"/>
              <a:defRPr/>
            </a:lvl4pPr>
            <a:lvl5pPr marL="2286000" lvl="4" indent="-342900" algn="l">
              <a:lnSpc>
                <a:spcPct val="100000"/>
              </a:lnSpc>
              <a:spcBef>
                <a:spcPts val="1200"/>
              </a:spcBef>
              <a:spcAft>
                <a:spcPts val="0"/>
              </a:spcAft>
              <a:buClr>
                <a:schemeClr val="dk1"/>
              </a:buClr>
              <a:buSzPts val="1800"/>
              <a:buFont typeface="Noto Sans Symbols"/>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45"/>
          <p:cNvSpPr txBox="1">
            <a:spLocks noGrp="1"/>
          </p:cNvSpPr>
          <p:nvPr>
            <p:ph type="sldNum" idx="12"/>
          </p:nvPr>
        </p:nvSpPr>
        <p:spPr>
          <a:xfrm>
            <a:off x="839788" y="6391184"/>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42"/>
        <p:cNvGrpSpPr/>
        <p:nvPr/>
      </p:nvGrpSpPr>
      <p:grpSpPr>
        <a:xfrm>
          <a:off x="0" y="0"/>
          <a:ext cx="0" cy="0"/>
          <a:chOff x="0" y="0"/>
          <a:chExt cx="0" cy="0"/>
        </a:xfrm>
      </p:grpSpPr>
      <p:sp>
        <p:nvSpPr>
          <p:cNvPr id="43" name="Google Shape;43;p4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46"/>
          <p:cNvSpPr txBox="1">
            <a:spLocks noGrp="1"/>
          </p:cNvSpPr>
          <p:nvPr>
            <p:ph type="body" idx="1"/>
          </p:nvPr>
        </p:nvSpPr>
        <p:spPr>
          <a:xfrm rot="5400000">
            <a:off x="2526914" y="131377"/>
            <a:ext cx="4356872" cy="7734300"/>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1200"/>
              </a:spcBef>
              <a:spcAft>
                <a:spcPts val="0"/>
              </a:spcAft>
              <a:buClr>
                <a:schemeClr val="dk1"/>
              </a:buClr>
              <a:buSzPts val="2800"/>
              <a:buFont typeface="Noto Sans Symbols"/>
              <a:buChar char="▪"/>
              <a:defRPr/>
            </a:lvl1pPr>
            <a:lvl2pPr marL="914400" lvl="1" indent="-381000" algn="l">
              <a:lnSpc>
                <a:spcPct val="100000"/>
              </a:lnSpc>
              <a:spcBef>
                <a:spcPts val="1200"/>
              </a:spcBef>
              <a:spcAft>
                <a:spcPts val="0"/>
              </a:spcAft>
              <a:buClr>
                <a:schemeClr val="dk1"/>
              </a:buClr>
              <a:buSzPts val="2400"/>
              <a:buFont typeface="Noto Sans Symbols"/>
              <a:buChar char="▪"/>
              <a:defRPr/>
            </a:lvl2pPr>
            <a:lvl3pPr marL="1371600" lvl="2" indent="-355600" algn="l">
              <a:lnSpc>
                <a:spcPct val="100000"/>
              </a:lnSpc>
              <a:spcBef>
                <a:spcPts val="1200"/>
              </a:spcBef>
              <a:spcAft>
                <a:spcPts val="0"/>
              </a:spcAft>
              <a:buClr>
                <a:schemeClr val="dk1"/>
              </a:buClr>
              <a:buSzPts val="2000"/>
              <a:buFont typeface="Noto Sans Symbols"/>
              <a:buChar char="▪"/>
              <a:defRPr/>
            </a:lvl3pPr>
            <a:lvl4pPr marL="1828800" lvl="3" indent="-342900" algn="l">
              <a:lnSpc>
                <a:spcPct val="100000"/>
              </a:lnSpc>
              <a:spcBef>
                <a:spcPts val="1200"/>
              </a:spcBef>
              <a:spcAft>
                <a:spcPts val="0"/>
              </a:spcAft>
              <a:buClr>
                <a:schemeClr val="dk1"/>
              </a:buClr>
              <a:buSzPts val="1800"/>
              <a:buFont typeface="Noto Sans Symbols"/>
              <a:buChar char="▪"/>
              <a:defRPr/>
            </a:lvl4pPr>
            <a:lvl5pPr marL="2286000" lvl="4" indent="-342900" algn="l">
              <a:lnSpc>
                <a:spcPct val="100000"/>
              </a:lnSpc>
              <a:spcBef>
                <a:spcPts val="1200"/>
              </a:spcBef>
              <a:spcAft>
                <a:spcPts val="0"/>
              </a:spcAft>
              <a:buClr>
                <a:schemeClr val="dk1"/>
              </a:buClr>
              <a:buSzPts val="1800"/>
              <a:buFont typeface="Noto Sans Symbols"/>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6" name="Google Shape;46;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7" name="Google Shape;47;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5"/>
          <p:cNvSpPr/>
          <p:nvPr/>
        </p:nvSpPr>
        <p:spPr>
          <a:xfrm>
            <a:off x="0" y="0"/>
            <a:ext cx="12192000" cy="1690688"/>
          </a:xfrm>
          <a:prstGeom prst="rect">
            <a:avLst/>
          </a:prstGeom>
          <a:solidFill>
            <a:schemeClr val="dk1"/>
          </a:solid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11;p35"/>
          <p:cNvSpPr txBox="1">
            <a:spLocks noGrp="1"/>
          </p:cNvSpPr>
          <p:nvPr>
            <p:ph type="title"/>
          </p:nvPr>
        </p:nvSpPr>
        <p:spPr>
          <a:xfrm>
            <a:off x="71846" y="182562"/>
            <a:ext cx="989076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accent4"/>
              </a:buClr>
              <a:buSzPts val="4400"/>
              <a:buFont typeface="Verdana"/>
              <a:buNone/>
              <a:defRPr sz="4400" b="0" i="0" u="none" strike="noStrike" cap="none">
                <a:solidFill>
                  <a:schemeClr val="accent4"/>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35"/>
          <p:cNvSpPr txBox="1">
            <a:spLocks noGrp="1"/>
          </p:cNvSpPr>
          <p:nvPr>
            <p:ph type="body" idx="1"/>
          </p:nvPr>
        </p:nvSpPr>
        <p:spPr>
          <a:xfrm>
            <a:off x="71846" y="1811972"/>
            <a:ext cx="11231880" cy="4863465"/>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100000"/>
              </a:lnSpc>
              <a:spcBef>
                <a:spcPts val="1800"/>
              </a:spcBef>
              <a:spcAft>
                <a:spcPts val="0"/>
              </a:spcAft>
              <a:buClr>
                <a:schemeClr val="dk1"/>
              </a:buClr>
              <a:buSzPts val="2800"/>
              <a:buFont typeface="Noto Sans Symbols"/>
              <a:buChar char="▪"/>
              <a:defRPr sz="2800" b="0" i="0" u="none" strike="noStrike" cap="none">
                <a:solidFill>
                  <a:schemeClr val="dk1"/>
                </a:solidFill>
                <a:latin typeface="Verdana"/>
                <a:ea typeface="Verdana"/>
                <a:cs typeface="Verdana"/>
                <a:sym typeface="Verdana"/>
              </a:defRPr>
            </a:lvl1pPr>
            <a:lvl2pPr marL="914400" marR="0" lvl="1" indent="-381000" algn="l" rtl="0">
              <a:lnSpc>
                <a:spcPct val="100000"/>
              </a:lnSpc>
              <a:spcBef>
                <a:spcPts val="1800"/>
              </a:spcBef>
              <a:spcAft>
                <a:spcPts val="0"/>
              </a:spcAft>
              <a:buClr>
                <a:schemeClr val="dk1"/>
              </a:buClr>
              <a:buSzPts val="2400"/>
              <a:buFont typeface="Noto Sans Symbols"/>
              <a:buChar char="▪"/>
              <a:defRPr sz="2400" b="0" i="0" u="none" strike="noStrike" cap="none">
                <a:solidFill>
                  <a:schemeClr val="dk1"/>
                </a:solidFill>
                <a:latin typeface="Verdana"/>
                <a:ea typeface="Verdana"/>
                <a:cs typeface="Verdana"/>
                <a:sym typeface="Verdana"/>
              </a:defRPr>
            </a:lvl2pPr>
            <a:lvl3pPr marL="1371600" marR="0" lvl="2" indent="-355600" algn="l" rtl="0">
              <a:lnSpc>
                <a:spcPct val="100000"/>
              </a:lnSpc>
              <a:spcBef>
                <a:spcPts val="1800"/>
              </a:spcBef>
              <a:spcAft>
                <a:spcPts val="0"/>
              </a:spcAft>
              <a:buClr>
                <a:schemeClr val="dk1"/>
              </a:buClr>
              <a:buSzPts val="2000"/>
              <a:buFont typeface="Noto Sans Symbols"/>
              <a:buChar char="▪"/>
              <a:defRPr sz="2000" b="0" i="0" u="none" strike="noStrike" cap="none">
                <a:solidFill>
                  <a:schemeClr val="dk1"/>
                </a:solidFill>
                <a:latin typeface="Verdana"/>
                <a:ea typeface="Verdana"/>
                <a:cs typeface="Verdana"/>
                <a:sym typeface="Verdana"/>
              </a:defRPr>
            </a:lvl3pPr>
            <a:lvl4pPr marL="1828800" marR="0" lvl="3" indent="-342900" algn="l" rtl="0">
              <a:lnSpc>
                <a:spcPct val="100000"/>
              </a:lnSpc>
              <a:spcBef>
                <a:spcPts val="1800"/>
              </a:spcBef>
              <a:spcAft>
                <a:spcPts val="0"/>
              </a:spcAft>
              <a:buClr>
                <a:schemeClr val="dk1"/>
              </a:buClr>
              <a:buSzPts val="1800"/>
              <a:buFont typeface="Noto Sans Symbols"/>
              <a:buChar char="▪"/>
              <a:defRPr sz="1800" b="0" i="0" u="none" strike="noStrike" cap="none">
                <a:solidFill>
                  <a:schemeClr val="dk1"/>
                </a:solidFill>
                <a:latin typeface="Verdana"/>
                <a:ea typeface="Verdana"/>
                <a:cs typeface="Verdana"/>
                <a:sym typeface="Verdana"/>
              </a:defRPr>
            </a:lvl4pPr>
            <a:lvl5pPr marL="2286000" marR="0" lvl="4" indent="-342900" algn="l" rtl="0">
              <a:lnSpc>
                <a:spcPct val="100000"/>
              </a:lnSpc>
              <a:spcBef>
                <a:spcPts val="1800"/>
              </a:spcBef>
              <a:spcAft>
                <a:spcPts val="0"/>
              </a:spcAft>
              <a:buClr>
                <a:schemeClr val="dk1"/>
              </a:buClr>
              <a:buSzPts val="1800"/>
              <a:buFont typeface="Noto Sans Symbols"/>
              <a:buChar char="▪"/>
              <a:defRPr sz="1800" b="0" i="0" u="none" strike="noStrike" cap="none">
                <a:solidFill>
                  <a:schemeClr val="dk1"/>
                </a:solidFill>
                <a:latin typeface="Verdana"/>
                <a:ea typeface="Verdana"/>
                <a:cs typeface="Verdana"/>
                <a:sym typeface="Verdan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35"/>
          <p:cNvSpPr/>
          <p:nvPr/>
        </p:nvSpPr>
        <p:spPr>
          <a:xfrm>
            <a:off x="11432176" y="6176963"/>
            <a:ext cx="680753" cy="598715"/>
          </a:xfrm>
          <a:prstGeom prst="wave">
            <a:avLst>
              <a:gd name="adj1" fmla="val 12500"/>
              <a:gd name="adj2" fmla="val 0"/>
            </a:avLst>
          </a:prstGeom>
          <a:solidFill>
            <a:srgbClr val="FFCB0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rgbClr val="00274C"/>
                </a:solidFill>
                <a:latin typeface="Calibri"/>
                <a:ea typeface="Calibri"/>
                <a:cs typeface="Calibri"/>
                <a:sym typeface="Calibri"/>
              </a:rPr>
              <a:t>‹#›</a:t>
            </a:fld>
            <a:endParaRPr sz="1800" b="0" i="0" u="none" strike="noStrike" cap="none">
              <a:solidFill>
                <a:schemeClr val="lt1"/>
              </a:solidFill>
              <a:latin typeface="Calibri"/>
              <a:ea typeface="Calibri"/>
              <a:cs typeface="Calibri"/>
              <a:sym typeface="Calibri"/>
            </a:endParaRPr>
          </a:p>
        </p:txBody>
      </p:sp>
      <p:pic>
        <p:nvPicPr>
          <p:cNvPr id="14" name="Google Shape;14;p35" descr="Yellow text on a black background&#10;&#10;Description automatically generated"/>
          <p:cNvPicPr preferRelativeResize="0"/>
          <p:nvPr/>
        </p:nvPicPr>
        <p:blipFill rotWithShape="1">
          <a:blip r:embed="rId14">
            <a:alphaModFix/>
          </a:blip>
          <a:srcRect b="33625"/>
          <a:stretch/>
        </p:blipFill>
        <p:spPr>
          <a:xfrm>
            <a:off x="9802189" y="1"/>
            <a:ext cx="2547257" cy="169068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8"/>
        <p:cNvGrpSpPr/>
        <p:nvPr/>
      </p:nvGrpSpPr>
      <p:grpSpPr>
        <a:xfrm>
          <a:off x="0" y="0"/>
          <a:ext cx="0" cy="0"/>
          <a:chOff x="0" y="0"/>
          <a:chExt cx="0" cy="0"/>
        </a:xfrm>
      </p:grpSpPr>
      <p:sp>
        <p:nvSpPr>
          <p:cNvPr id="59" name="Google Shape;59;p10"/>
          <p:cNvSpPr/>
          <p:nvPr/>
        </p:nvSpPr>
        <p:spPr>
          <a:xfrm>
            <a:off x="0" y="0"/>
            <a:ext cx="12192000" cy="1690688"/>
          </a:xfrm>
          <a:prstGeom prst="rect">
            <a:avLst/>
          </a:prstGeom>
          <a:solidFill>
            <a:schemeClr val="dk1"/>
          </a:solid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0" name="Google Shape;60;p10"/>
          <p:cNvSpPr txBox="1">
            <a:spLocks noGrp="1"/>
          </p:cNvSpPr>
          <p:nvPr>
            <p:ph type="title"/>
          </p:nvPr>
        </p:nvSpPr>
        <p:spPr>
          <a:xfrm>
            <a:off x="71846" y="182562"/>
            <a:ext cx="989076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accent4"/>
              </a:buClr>
              <a:buSzPts val="4400"/>
              <a:buFont typeface="Verdana"/>
              <a:buNone/>
              <a:defRPr sz="4400" b="0" i="0" u="none" strike="noStrike" cap="none">
                <a:solidFill>
                  <a:schemeClr val="accent4"/>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1" name="Google Shape;61;p10"/>
          <p:cNvSpPr txBox="1">
            <a:spLocks noGrp="1"/>
          </p:cNvSpPr>
          <p:nvPr>
            <p:ph type="body" idx="1"/>
          </p:nvPr>
        </p:nvSpPr>
        <p:spPr>
          <a:xfrm>
            <a:off x="71846" y="1811972"/>
            <a:ext cx="11231880" cy="4863465"/>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100000"/>
              </a:lnSpc>
              <a:spcBef>
                <a:spcPts val="1800"/>
              </a:spcBef>
              <a:spcAft>
                <a:spcPts val="0"/>
              </a:spcAft>
              <a:buClr>
                <a:schemeClr val="dk1"/>
              </a:buClr>
              <a:buSzPts val="2800"/>
              <a:buFont typeface="Noto Sans Symbols"/>
              <a:buChar char="▪"/>
              <a:defRPr sz="2800" b="0" i="0" u="none" strike="noStrike" cap="none">
                <a:solidFill>
                  <a:schemeClr val="dk1"/>
                </a:solidFill>
                <a:latin typeface="Verdana"/>
                <a:ea typeface="Verdana"/>
                <a:cs typeface="Verdana"/>
                <a:sym typeface="Verdana"/>
              </a:defRPr>
            </a:lvl1pPr>
            <a:lvl2pPr marL="914400" marR="0" lvl="1" indent="-381000" algn="l" rtl="0">
              <a:lnSpc>
                <a:spcPct val="100000"/>
              </a:lnSpc>
              <a:spcBef>
                <a:spcPts val="1800"/>
              </a:spcBef>
              <a:spcAft>
                <a:spcPts val="0"/>
              </a:spcAft>
              <a:buClr>
                <a:schemeClr val="dk1"/>
              </a:buClr>
              <a:buSzPts val="2400"/>
              <a:buFont typeface="Noto Sans Symbols"/>
              <a:buChar char="▪"/>
              <a:defRPr sz="2400" b="0" i="0" u="none" strike="noStrike" cap="none">
                <a:solidFill>
                  <a:schemeClr val="dk1"/>
                </a:solidFill>
                <a:latin typeface="Verdana"/>
                <a:ea typeface="Verdana"/>
                <a:cs typeface="Verdana"/>
                <a:sym typeface="Verdana"/>
              </a:defRPr>
            </a:lvl2pPr>
            <a:lvl3pPr marL="1371600" marR="0" lvl="2" indent="-355600" algn="l" rtl="0">
              <a:lnSpc>
                <a:spcPct val="100000"/>
              </a:lnSpc>
              <a:spcBef>
                <a:spcPts val="1800"/>
              </a:spcBef>
              <a:spcAft>
                <a:spcPts val="0"/>
              </a:spcAft>
              <a:buClr>
                <a:schemeClr val="dk1"/>
              </a:buClr>
              <a:buSzPts val="2000"/>
              <a:buFont typeface="Noto Sans Symbols"/>
              <a:buChar char="▪"/>
              <a:defRPr sz="2000" b="0" i="0" u="none" strike="noStrike" cap="none">
                <a:solidFill>
                  <a:schemeClr val="dk1"/>
                </a:solidFill>
                <a:latin typeface="Verdana"/>
                <a:ea typeface="Verdana"/>
                <a:cs typeface="Verdana"/>
                <a:sym typeface="Verdana"/>
              </a:defRPr>
            </a:lvl3pPr>
            <a:lvl4pPr marL="1828800" marR="0" lvl="3" indent="-342900" algn="l" rtl="0">
              <a:lnSpc>
                <a:spcPct val="100000"/>
              </a:lnSpc>
              <a:spcBef>
                <a:spcPts val="1800"/>
              </a:spcBef>
              <a:spcAft>
                <a:spcPts val="0"/>
              </a:spcAft>
              <a:buClr>
                <a:schemeClr val="dk1"/>
              </a:buClr>
              <a:buSzPts val="1800"/>
              <a:buFont typeface="Noto Sans Symbols"/>
              <a:buChar char="▪"/>
              <a:defRPr sz="1800" b="0" i="0" u="none" strike="noStrike" cap="none">
                <a:solidFill>
                  <a:schemeClr val="dk1"/>
                </a:solidFill>
                <a:latin typeface="Verdana"/>
                <a:ea typeface="Verdana"/>
                <a:cs typeface="Verdana"/>
                <a:sym typeface="Verdana"/>
              </a:defRPr>
            </a:lvl4pPr>
            <a:lvl5pPr marL="2286000" marR="0" lvl="4" indent="-342900" algn="l" rtl="0">
              <a:lnSpc>
                <a:spcPct val="100000"/>
              </a:lnSpc>
              <a:spcBef>
                <a:spcPts val="1800"/>
              </a:spcBef>
              <a:spcAft>
                <a:spcPts val="0"/>
              </a:spcAft>
              <a:buClr>
                <a:schemeClr val="dk1"/>
              </a:buClr>
              <a:buSzPts val="1800"/>
              <a:buFont typeface="Noto Sans Symbols"/>
              <a:buChar char="▪"/>
              <a:defRPr sz="1800" b="0" i="0" u="none" strike="noStrike" cap="none">
                <a:solidFill>
                  <a:schemeClr val="dk1"/>
                </a:solidFill>
                <a:latin typeface="Verdana"/>
                <a:ea typeface="Verdana"/>
                <a:cs typeface="Verdana"/>
                <a:sym typeface="Verdan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2" name="Google Shape;62;p10"/>
          <p:cNvSpPr/>
          <p:nvPr/>
        </p:nvSpPr>
        <p:spPr>
          <a:xfrm>
            <a:off x="11432176" y="6176963"/>
            <a:ext cx="680753" cy="598715"/>
          </a:xfrm>
          <a:prstGeom prst="wave">
            <a:avLst>
              <a:gd name="adj1" fmla="val 12500"/>
              <a:gd name="adj2" fmla="val 0"/>
            </a:avLst>
          </a:prstGeom>
          <a:solidFill>
            <a:srgbClr val="FFCB0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rgbClr val="00274C"/>
                </a:solidFill>
                <a:latin typeface="Calibri"/>
                <a:ea typeface="Calibri"/>
                <a:cs typeface="Calibri"/>
                <a:sym typeface="Calibri"/>
              </a:rPr>
              <a:t>‹#›</a:t>
            </a:fld>
            <a:endParaRPr sz="1800" b="0" i="0" u="none" strike="noStrike" cap="none">
              <a:solidFill>
                <a:schemeClr val="lt1"/>
              </a:solidFill>
              <a:latin typeface="Calibri"/>
              <a:ea typeface="Calibri"/>
              <a:cs typeface="Calibri"/>
              <a:sym typeface="Calibri"/>
            </a:endParaRPr>
          </a:p>
        </p:txBody>
      </p:sp>
      <p:pic>
        <p:nvPicPr>
          <p:cNvPr id="63" name="Google Shape;63;p10" descr="Yellow text on a black background&#10;&#10;Description automatically generated"/>
          <p:cNvPicPr preferRelativeResize="0"/>
          <p:nvPr/>
        </p:nvPicPr>
        <p:blipFill rotWithShape="1">
          <a:blip r:embed="rId3">
            <a:alphaModFix/>
          </a:blip>
          <a:srcRect b="33625"/>
          <a:stretch/>
        </p:blipFill>
        <p:spPr>
          <a:xfrm>
            <a:off x="9802189" y="1"/>
            <a:ext cx="2547257" cy="169068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2"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hyperlink" Target="https://askjan.org/a-to-z.cfm"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https://ecrt-umich-accommodate.symplicity.com/public_accommodation/"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hyperlink" Target="https://ecrt-umich-accommodate.symplicity.com/activity_provider_request/"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hyperlink" Target="https://ecrt-umich-accommodate.symplicity.com/activity_provider_request/"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ecrt-umich-accommodate.symplicity.com/public_accommodation/"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hyperlink" Target="https://askjan.org/a-to-z.cf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
          <p:cNvSpPr txBox="1">
            <a:spLocks noGrp="1"/>
          </p:cNvSpPr>
          <p:nvPr>
            <p:ph type="ctrTitle"/>
          </p:nvPr>
        </p:nvSpPr>
        <p:spPr>
          <a:xfrm>
            <a:off x="6096000" y="764181"/>
            <a:ext cx="6095999" cy="3796095"/>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00000"/>
              <a:buFont typeface="Verdana"/>
              <a:buNone/>
            </a:pPr>
            <a:r>
              <a:rPr lang="en-US"/>
              <a:t>The Interactive Process</a:t>
            </a:r>
            <a:br>
              <a:rPr lang="en-US"/>
            </a:br>
            <a:br>
              <a:rPr lang="en-US"/>
            </a:br>
            <a:r>
              <a:rPr lang="en-US" sz="3600"/>
              <a:t>Determining Reasonable Workplace Accommodations</a:t>
            </a:r>
            <a:endParaRPr/>
          </a:p>
        </p:txBody>
      </p:sp>
      <p:sp>
        <p:nvSpPr>
          <p:cNvPr id="72" name="Google Shape;72;p1"/>
          <p:cNvSpPr txBox="1">
            <a:spLocks noGrp="1"/>
          </p:cNvSpPr>
          <p:nvPr>
            <p:ph type="subTitle" idx="1"/>
          </p:nvPr>
        </p:nvSpPr>
        <p:spPr>
          <a:xfrm>
            <a:off x="6571735" y="5754757"/>
            <a:ext cx="5004487" cy="658569"/>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dk1"/>
              </a:buClr>
              <a:buSzPts val="2400"/>
              <a:buNone/>
            </a:pPr>
            <a:r>
              <a:rPr lang="en-US"/>
              <a:t>ADA Team of ECRT</a:t>
            </a:r>
            <a:endParaRPr/>
          </a:p>
          <a:p>
            <a:pPr marL="0" lvl="0" indent="0" algn="ctr" rtl="0">
              <a:lnSpc>
                <a:spcPct val="100000"/>
              </a:lnSpc>
              <a:spcBef>
                <a:spcPts val="1800"/>
              </a:spcBef>
              <a:spcAft>
                <a:spcPts val="0"/>
              </a:spcAft>
              <a:buClr>
                <a:schemeClr val="dk1"/>
              </a:buClr>
              <a:buSzPts val="2400"/>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g26c5cda2007_2_0"/>
          <p:cNvSpPr txBox="1">
            <a:spLocks noGrp="1"/>
          </p:cNvSpPr>
          <p:nvPr>
            <p:ph type="title"/>
          </p:nvPr>
        </p:nvSpPr>
        <p:spPr>
          <a:xfrm>
            <a:off x="155028" y="196960"/>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4400"/>
              <a:buFont typeface="Verdana"/>
              <a:buNone/>
            </a:pPr>
            <a:r>
              <a:rPr lang="en-US" dirty="0"/>
              <a:t>Who is Considered in the </a:t>
            </a:r>
            <a:br>
              <a:rPr lang="en-US" dirty="0"/>
            </a:br>
            <a:r>
              <a:rPr lang="en-US" dirty="0"/>
              <a:t>“Need-to-Know?” </a:t>
            </a:r>
            <a:r>
              <a:rPr lang="en-US" sz="3500" dirty="0"/>
              <a:t>(1 of 2)</a:t>
            </a:r>
            <a:endParaRPr sz="3500" dirty="0"/>
          </a:p>
        </p:txBody>
      </p:sp>
      <p:sp>
        <p:nvSpPr>
          <p:cNvPr id="134" name="Google Shape;134;g26c5cda2007_2_0"/>
          <p:cNvSpPr txBox="1">
            <a:spLocks noGrp="1"/>
          </p:cNvSpPr>
          <p:nvPr>
            <p:ph type="body" idx="1"/>
          </p:nvPr>
        </p:nvSpPr>
        <p:spPr>
          <a:xfrm>
            <a:off x="155025" y="1857700"/>
            <a:ext cx="11747400" cy="4624200"/>
          </a:xfrm>
          <a:prstGeom prst="rect">
            <a:avLst/>
          </a:prstGeom>
          <a:noFill/>
          <a:ln>
            <a:noFill/>
          </a:ln>
        </p:spPr>
        <p:txBody>
          <a:bodyPr spcFirstLastPara="1" wrap="square" lIns="91425" tIns="45700" rIns="91425" bIns="45700" anchor="t" anchorCtr="0">
            <a:noAutofit/>
          </a:bodyPr>
          <a:lstStyle/>
          <a:p>
            <a:pPr marL="457200" lvl="0" indent="-379730" algn="l" rtl="0">
              <a:lnSpc>
                <a:spcPct val="160000"/>
              </a:lnSpc>
              <a:spcBef>
                <a:spcPts val="0"/>
              </a:spcBef>
              <a:spcAft>
                <a:spcPts val="0"/>
              </a:spcAft>
              <a:buSzPts val="2450"/>
              <a:buFont typeface="Arial"/>
              <a:buChar char="•"/>
            </a:pPr>
            <a:r>
              <a:rPr lang="en-US" sz="2100" b="0" i="0" u="none" strike="noStrike" dirty="0">
                <a:solidFill>
                  <a:srgbClr val="00274C"/>
                </a:solidFill>
                <a:latin typeface="Verdana"/>
                <a:ea typeface="Verdana"/>
                <a:cs typeface="Verdana"/>
                <a:sym typeface="Verdana"/>
              </a:rPr>
              <a:t>The ADA requires employers to keep all disability-related information confidential. </a:t>
            </a:r>
            <a:endParaRPr sz="2100" dirty="0"/>
          </a:p>
          <a:p>
            <a:pPr marL="457200" lvl="0" indent="-379730" algn="l" rtl="0">
              <a:lnSpc>
                <a:spcPct val="160000"/>
              </a:lnSpc>
              <a:spcBef>
                <a:spcPts val="600"/>
              </a:spcBef>
              <a:spcAft>
                <a:spcPts val="0"/>
              </a:spcAft>
              <a:buSzPts val="2450"/>
              <a:buFont typeface="Arial"/>
              <a:buChar char="•"/>
            </a:pPr>
            <a:r>
              <a:rPr lang="en-US" sz="2100" dirty="0">
                <a:solidFill>
                  <a:srgbClr val="00274C"/>
                </a:solidFill>
              </a:rPr>
              <a:t>M</a:t>
            </a:r>
            <a:r>
              <a:rPr lang="en-US" sz="2100" b="0" i="0" u="none" strike="noStrike" dirty="0">
                <a:solidFill>
                  <a:srgbClr val="00274C"/>
                </a:solidFill>
                <a:latin typeface="Verdana"/>
                <a:ea typeface="Verdana"/>
                <a:cs typeface="Verdana"/>
                <a:sym typeface="Verdana"/>
              </a:rPr>
              <a:t>edical information should only be shared with those who </a:t>
            </a:r>
            <a:r>
              <a:rPr lang="en-US" sz="2100" dirty="0">
                <a:solidFill>
                  <a:srgbClr val="00274C"/>
                </a:solidFill>
              </a:rPr>
              <a:t>have</a:t>
            </a:r>
            <a:r>
              <a:rPr lang="en-US" sz="2100" b="0" i="0" u="none" strike="noStrike" dirty="0">
                <a:solidFill>
                  <a:srgbClr val="00274C"/>
                </a:solidFill>
                <a:latin typeface="Verdana"/>
                <a:ea typeface="Verdana"/>
                <a:cs typeface="Verdana"/>
                <a:sym typeface="Verdana"/>
              </a:rPr>
              <a:t> a need-to-know.</a:t>
            </a:r>
            <a:endParaRPr sz="2100" dirty="0"/>
          </a:p>
          <a:p>
            <a:pPr marL="457200" lvl="0" indent="-379730" algn="l" rtl="0">
              <a:lnSpc>
                <a:spcPct val="160000"/>
              </a:lnSpc>
              <a:spcBef>
                <a:spcPts val="600"/>
              </a:spcBef>
              <a:spcAft>
                <a:spcPts val="0"/>
              </a:spcAft>
              <a:buSzPts val="2450"/>
              <a:buFont typeface="Arial"/>
              <a:buChar char="•"/>
            </a:pPr>
            <a:r>
              <a:rPr lang="en-US" sz="2100" b="0" i="0" u="none" strike="noStrike" dirty="0">
                <a:solidFill>
                  <a:srgbClr val="00274C"/>
                </a:solidFill>
                <a:latin typeface="Verdana"/>
                <a:ea typeface="Verdana"/>
                <a:cs typeface="Verdana"/>
                <a:sym typeface="Verdana"/>
              </a:rPr>
              <a:t>Knowing fewer details about an employee’s medical condition can be beneficial:</a:t>
            </a:r>
            <a:endParaRPr sz="2100" dirty="0">
              <a:solidFill>
                <a:srgbClr val="00274C"/>
              </a:solidFill>
            </a:endParaRPr>
          </a:p>
          <a:p>
            <a:pPr marL="914400" lvl="1" indent="-379730" algn="l" rtl="0">
              <a:lnSpc>
                <a:spcPct val="160000"/>
              </a:lnSpc>
              <a:spcBef>
                <a:spcPts val="600"/>
              </a:spcBef>
              <a:spcAft>
                <a:spcPts val="0"/>
              </a:spcAft>
              <a:buSzPts val="2333"/>
              <a:buFont typeface="Arial"/>
              <a:buChar char="▪"/>
            </a:pPr>
            <a:r>
              <a:rPr lang="en-US" sz="2000" dirty="0">
                <a:solidFill>
                  <a:srgbClr val="00274C"/>
                </a:solidFill>
              </a:rPr>
              <a:t>can reduce the risk of improper sharing of information.</a:t>
            </a:r>
            <a:endParaRPr sz="2000" dirty="0">
              <a:solidFill>
                <a:srgbClr val="00274C"/>
              </a:solidFill>
            </a:endParaRPr>
          </a:p>
          <a:p>
            <a:pPr marL="914400" lvl="1" indent="-379730" algn="l" rtl="0">
              <a:lnSpc>
                <a:spcPct val="160000"/>
              </a:lnSpc>
              <a:spcBef>
                <a:spcPts val="600"/>
              </a:spcBef>
              <a:spcAft>
                <a:spcPts val="600"/>
              </a:spcAft>
              <a:buSzPts val="2333"/>
              <a:buFont typeface="Arial"/>
              <a:buChar char="▪"/>
            </a:pPr>
            <a:r>
              <a:rPr lang="en-US" sz="2000" dirty="0">
                <a:solidFill>
                  <a:srgbClr val="00274C"/>
                </a:solidFill>
              </a:rPr>
              <a:t>allows the supervisor to concentrate on performance and not make assumptions about medical conditions or their impact when it is not appropriate.</a:t>
            </a:r>
            <a:r>
              <a:rPr lang="en-US" sz="2000" b="0" i="0" u="none" strike="noStrike" dirty="0">
                <a:solidFill>
                  <a:srgbClr val="00274C"/>
                </a:solidFill>
                <a:latin typeface="Verdana"/>
                <a:ea typeface="Verdana"/>
                <a:cs typeface="Verdana"/>
                <a:sym typeface="Verdana"/>
              </a:rPr>
              <a:t> </a:t>
            </a:r>
            <a:endParaRPr sz="2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g26c5cda2007_2_10"/>
          <p:cNvSpPr txBox="1">
            <a:spLocks noGrp="1"/>
          </p:cNvSpPr>
          <p:nvPr>
            <p:ph type="title"/>
          </p:nvPr>
        </p:nvSpPr>
        <p:spPr>
          <a:xfrm>
            <a:off x="155028" y="196960"/>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4400"/>
              <a:buFont typeface="Verdana"/>
              <a:buNone/>
            </a:pPr>
            <a:r>
              <a:rPr lang="en-US"/>
              <a:t>Who is Considered in the </a:t>
            </a:r>
            <a:br>
              <a:rPr lang="en-US"/>
            </a:br>
            <a:r>
              <a:rPr lang="en-US"/>
              <a:t>“Need-to-Know?” </a:t>
            </a:r>
            <a:r>
              <a:rPr lang="en-US" sz="3500"/>
              <a:t>(2 of 2)</a:t>
            </a:r>
            <a:endParaRPr sz="3500"/>
          </a:p>
        </p:txBody>
      </p:sp>
      <p:sp>
        <p:nvSpPr>
          <p:cNvPr id="140" name="Google Shape;140;g26c5cda2007_2_10"/>
          <p:cNvSpPr txBox="1">
            <a:spLocks noGrp="1"/>
          </p:cNvSpPr>
          <p:nvPr>
            <p:ph type="body" idx="1"/>
          </p:nvPr>
        </p:nvSpPr>
        <p:spPr>
          <a:xfrm>
            <a:off x="155025" y="1784650"/>
            <a:ext cx="11613000" cy="4096800"/>
          </a:xfrm>
          <a:prstGeom prst="rect">
            <a:avLst/>
          </a:prstGeom>
          <a:noFill/>
          <a:ln>
            <a:noFill/>
          </a:ln>
        </p:spPr>
        <p:txBody>
          <a:bodyPr spcFirstLastPara="1" wrap="square" lIns="91425" tIns="45700" rIns="91425" bIns="45700" anchor="t" anchorCtr="0">
            <a:normAutofit lnSpcReduction="20000"/>
          </a:bodyPr>
          <a:lstStyle/>
          <a:p>
            <a:pPr marL="457200" lvl="0" indent="-406400" algn="l" rtl="0">
              <a:lnSpc>
                <a:spcPct val="150000"/>
              </a:lnSpc>
              <a:spcBef>
                <a:spcPts val="0"/>
              </a:spcBef>
              <a:spcAft>
                <a:spcPts val="0"/>
              </a:spcAft>
              <a:buSzPts val="2800"/>
              <a:buFont typeface="Arial"/>
              <a:buChar char="•"/>
            </a:pPr>
            <a:r>
              <a:rPr lang="en-US" sz="2400" b="0" i="0" u="none" strike="noStrike">
                <a:solidFill>
                  <a:srgbClr val="00274C"/>
                </a:solidFill>
                <a:latin typeface="Verdana"/>
                <a:ea typeface="Verdana"/>
                <a:cs typeface="Verdana"/>
                <a:sym typeface="Verdana"/>
              </a:rPr>
              <a:t>When requesting the unit meeting, Accessibility Specialists remind HR representatives and supervisors that the interactive process is confidential. </a:t>
            </a:r>
            <a:endParaRPr/>
          </a:p>
          <a:p>
            <a:pPr marL="457200" lvl="0" indent="-406400" algn="l" rtl="0">
              <a:lnSpc>
                <a:spcPct val="150000"/>
              </a:lnSpc>
              <a:spcBef>
                <a:spcPts val="1200"/>
              </a:spcBef>
              <a:spcAft>
                <a:spcPts val="0"/>
              </a:spcAft>
              <a:buSzPts val="2800"/>
              <a:buFont typeface="Arial"/>
              <a:buChar char="•"/>
            </a:pPr>
            <a:r>
              <a:rPr lang="en-US" sz="2400" b="0" i="0" u="none" strike="noStrike">
                <a:solidFill>
                  <a:srgbClr val="00274C"/>
                </a:solidFill>
                <a:latin typeface="Verdana"/>
                <a:ea typeface="Verdana"/>
                <a:cs typeface="Verdana"/>
                <a:sym typeface="Verdana"/>
              </a:rPr>
              <a:t>How should an HR representative and/or supervisor proceed, if they do not </a:t>
            </a:r>
            <a:r>
              <a:rPr lang="en-US" sz="2400">
                <a:solidFill>
                  <a:srgbClr val="00274C"/>
                </a:solidFill>
              </a:rPr>
              <a:t>think</a:t>
            </a:r>
            <a:r>
              <a:rPr lang="en-US" sz="2400" b="0" i="0" u="none" strike="noStrike">
                <a:solidFill>
                  <a:srgbClr val="00274C"/>
                </a:solidFill>
                <a:latin typeface="Verdana"/>
                <a:ea typeface="Verdana"/>
                <a:cs typeface="Verdana"/>
                <a:sym typeface="Verdana"/>
              </a:rPr>
              <a:t> they are the proper person to be involved in this process? </a:t>
            </a:r>
            <a:endParaRPr/>
          </a:p>
          <a:p>
            <a:pPr marL="457200" lvl="0" indent="-406400" algn="l" rtl="0">
              <a:lnSpc>
                <a:spcPct val="150000"/>
              </a:lnSpc>
              <a:spcBef>
                <a:spcPts val="1200"/>
              </a:spcBef>
              <a:spcAft>
                <a:spcPts val="600"/>
              </a:spcAft>
              <a:buSzPts val="2800"/>
              <a:buFont typeface="Arial"/>
              <a:buChar char="•"/>
            </a:pPr>
            <a:r>
              <a:rPr lang="en-US" sz="2400" b="0" i="0" u="none" strike="noStrike">
                <a:solidFill>
                  <a:srgbClr val="00274C"/>
                </a:solidFill>
                <a:latin typeface="Verdana"/>
                <a:ea typeface="Verdana"/>
                <a:cs typeface="Verdana"/>
                <a:sym typeface="Verdana"/>
              </a:rPr>
              <a:t>What should these individuals do, if they consider an additional person in their department to be part of the decision-making process?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g2c5a1a15680_0_323"/>
          <p:cNvSpPr txBox="1">
            <a:spLocks noGrp="1"/>
          </p:cNvSpPr>
          <p:nvPr>
            <p:ph type="title"/>
          </p:nvPr>
        </p:nvSpPr>
        <p:spPr>
          <a:xfrm>
            <a:off x="838200" y="2192388"/>
            <a:ext cx="10515600" cy="2852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Verdana"/>
              <a:buNone/>
            </a:pPr>
            <a:r>
              <a:rPr lang="en-US"/>
              <a:t>Interactive Process Role Play</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
          <p:cNvSpPr txBox="1">
            <a:spLocks noGrp="1"/>
          </p:cNvSpPr>
          <p:nvPr>
            <p:ph type="title"/>
          </p:nvPr>
        </p:nvSpPr>
        <p:spPr>
          <a:xfrm>
            <a:off x="227113" y="289774"/>
            <a:ext cx="9612346" cy="111283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4"/>
              </a:buClr>
              <a:buSzPts val="1800"/>
              <a:buNone/>
            </a:pPr>
            <a:r>
              <a:rPr lang="en-US" sz="4400"/>
              <a:t>Example Step 1: Request Submitted</a:t>
            </a:r>
            <a:endParaRPr sz="4400"/>
          </a:p>
        </p:txBody>
      </p:sp>
      <p:sp>
        <p:nvSpPr>
          <p:cNvPr id="152" name="Google Shape;152;p2"/>
          <p:cNvSpPr txBox="1">
            <a:spLocks noGrp="1"/>
          </p:cNvSpPr>
          <p:nvPr>
            <p:ph type="body" idx="2"/>
          </p:nvPr>
        </p:nvSpPr>
        <p:spPr>
          <a:xfrm>
            <a:off x="35625" y="1817700"/>
            <a:ext cx="3744900" cy="4415700"/>
          </a:xfrm>
          <a:prstGeom prst="rect">
            <a:avLst/>
          </a:prstGeom>
          <a:noFill/>
          <a:ln>
            <a:noFill/>
          </a:ln>
        </p:spPr>
        <p:txBody>
          <a:bodyPr spcFirstLastPara="1" wrap="square" lIns="91425" tIns="45700" rIns="91425" bIns="45700" anchor="t" anchorCtr="0">
            <a:normAutofit/>
          </a:bodyPr>
          <a:lstStyle/>
          <a:p>
            <a:pPr marL="182880" lvl="0" indent="0" algn="l" rtl="0">
              <a:lnSpc>
                <a:spcPct val="150000"/>
              </a:lnSpc>
              <a:spcBef>
                <a:spcPts val="0"/>
              </a:spcBef>
              <a:spcAft>
                <a:spcPts val="600"/>
              </a:spcAft>
              <a:buClr>
                <a:schemeClr val="dk1"/>
              </a:buClr>
              <a:buSzPct val="58823"/>
              <a:buNone/>
            </a:pPr>
            <a:r>
              <a:rPr lang="en-US" sz="2200" i="1" dirty="0"/>
              <a:t>Question: </a:t>
            </a:r>
            <a:r>
              <a:rPr lang="en-US" sz="2200" dirty="0"/>
              <a:t>Please describe your requested accommodation and how it will help you perform the essential functions of your job: </a:t>
            </a:r>
            <a:endParaRPr sz="2200" dirty="0"/>
          </a:p>
        </p:txBody>
      </p:sp>
      <p:sp>
        <p:nvSpPr>
          <p:cNvPr id="153" name="Google Shape;153;p2"/>
          <p:cNvSpPr txBox="1">
            <a:spLocks noGrp="1"/>
          </p:cNvSpPr>
          <p:nvPr>
            <p:ph type="body" idx="1"/>
          </p:nvPr>
        </p:nvSpPr>
        <p:spPr>
          <a:xfrm>
            <a:off x="4108350" y="1650275"/>
            <a:ext cx="7873800" cy="4750500"/>
          </a:xfrm>
          <a:prstGeom prst="rect">
            <a:avLst/>
          </a:prstGeom>
          <a:noFill/>
          <a:ln>
            <a:noFill/>
          </a:ln>
        </p:spPr>
        <p:txBody>
          <a:bodyPr spcFirstLastPara="1" wrap="square" lIns="91425" tIns="45700" rIns="91425" bIns="45700" anchor="t" anchorCtr="0">
            <a:noAutofit/>
          </a:bodyPr>
          <a:lstStyle/>
          <a:p>
            <a:pPr marL="0" lvl="1" indent="0" algn="l" rtl="0">
              <a:lnSpc>
                <a:spcPct val="150000"/>
              </a:lnSpc>
              <a:spcBef>
                <a:spcPts val="0"/>
              </a:spcBef>
              <a:spcAft>
                <a:spcPts val="0"/>
              </a:spcAft>
              <a:buSzPts val="1982"/>
              <a:buNone/>
            </a:pPr>
            <a:r>
              <a:rPr lang="en-US" sz="2200" i="1" dirty="0"/>
              <a:t>Employee’s Answer: </a:t>
            </a:r>
            <a:r>
              <a:rPr lang="en-US" sz="2200" dirty="0"/>
              <a:t>I am having trouble sitting all day in front of my computer. My doctor recommends I use a standing desk and some ergonomic equipment to help with my pain. </a:t>
            </a:r>
            <a:endParaRPr dirty="0"/>
          </a:p>
          <a:p>
            <a:pPr marL="0" lvl="1" indent="0" algn="l" rtl="0">
              <a:lnSpc>
                <a:spcPct val="170000"/>
              </a:lnSpc>
              <a:spcBef>
                <a:spcPts val="1800"/>
              </a:spcBef>
              <a:spcAft>
                <a:spcPts val="0"/>
              </a:spcAft>
              <a:buSzPts val="1982"/>
              <a:buNone/>
            </a:pPr>
            <a:r>
              <a:rPr lang="en-US" sz="2200" dirty="0"/>
              <a:t>I’m also having a hard time concentrating because I work in a busy office with a lot of distractions. I’m not sure what could help, but I’m really having a hard time getting my work done.</a:t>
            </a:r>
            <a:endParaRPr sz="2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g26c5cda2007_2_5"/>
          <p:cNvSpPr txBox="1">
            <a:spLocks noGrp="1"/>
          </p:cNvSpPr>
          <p:nvPr>
            <p:ph type="title"/>
          </p:nvPr>
        </p:nvSpPr>
        <p:spPr>
          <a:xfrm>
            <a:off x="71846" y="182562"/>
            <a:ext cx="4820194" cy="652303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4400"/>
              <a:buFont typeface="Verdana"/>
              <a:buNone/>
            </a:pPr>
            <a:r>
              <a:rPr lang="en-US"/>
              <a:t>Example Medical Documentation (pg 1)</a:t>
            </a:r>
            <a:endParaRPr/>
          </a:p>
        </p:txBody>
      </p:sp>
      <p:pic>
        <p:nvPicPr>
          <p:cNvPr id="159" name="Google Shape;159;g26c5cda2007_2_5" descr="Relevant AMRF information shows Lauren has degenerative disc disease, spinal stenosis, levoscoliosis, generalized anxiety disorder, and depressive mood disorder. Affected major life activities include thinking, standing, sitting, concentrating, and performing manual tasks."/>
          <p:cNvPicPr preferRelativeResize="0"/>
          <p:nvPr/>
        </p:nvPicPr>
        <p:blipFill rotWithShape="1">
          <a:blip r:embed="rId3">
            <a:alphaModFix/>
          </a:blip>
          <a:srcRect/>
          <a:stretch/>
        </p:blipFill>
        <p:spPr>
          <a:xfrm>
            <a:off x="4892040" y="38135"/>
            <a:ext cx="5415280" cy="668489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3"/>
          <p:cNvSpPr txBox="1">
            <a:spLocks noGrp="1"/>
          </p:cNvSpPr>
          <p:nvPr>
            <p:ph type="title"/>
          </p:nvPr>
        </p:nvSpPr>
        <p:spPr>
          <a:xfrm>
            <a:off x="71846" y="182562"/>
            <a:ext cx="4530634" cy="652303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4400"/>
              <a:buFont typeface="Verdana"/>
              <a:buNone/>
            </a:pPr>
            <a:r>
              <a:rPr lang="en-US"/>
              <a:t>Example Medical Documentation (pg 2)</a:t>
            </a:r>
            <a:endParaRPr/>
          </a:p>
        </p:txBody>
      </p:sp>
      <p:pic>
        <p:nvPicPr>
          <p:cNvPr id="165" name="Google Shape;165;p3" descr="Affected major body functions are brain and musculoskeletal which have been present since adolescence. Patient may experience episodes of symptom exacerbation where mobility may be severely impacted. Patient may also have difficulty concentrating in high traffic areas."/>
          <p:cNvPicPr preferRelativeResize="0"/>
          <p:nvPr/>
        </p:nvPicPr>
        <p:blipFill rotWithShape="1">
          <a:blip r:embed="rId3">
            <a:alphaModFix/>
          </a:blip>
          <a:srcRect l="4591" t="8262" r="2468"/>
          <a:stretch/>
        </p:blipFill>
        <p:spPr>
          <a:xfrm>
            <a:off x="5044440" y="131365"/>
            <a:ext cx="5118128" cy="659526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4"/>
          <p:cNvSpPr txBox="1">
            <a:spLocks noGrp="1"/>
          </p:cNvSpPr>
          <p:nvPr>
            <p:ph type="title"/>
          </p:nvPr>
        </p:nvSpPr>
        <p:spPr>
          <a:xfrm>
            <a:off x="71846" y="182562"/>
            <a:ext cx="4500154" cy="652303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4400"/>
              <a:buFont typeface="Verdana"/>
              <a:buNone/>
            </a:pPr>
            <a:r>
              <a:rPr lang="en-US"/>
              <a:t>Example Medical Documentation (pg 3)</a:t>
            </a:r>
            <a:endParaRPr/>
          </a:p>
        </p:txBody>
      </p:sp>
      <p:pic>
        <p:nvPicPr>
          <p:cNvPr id="171" name="Google Shape;171;p4" descr="Recommended accommodations include room dividers, reduction or removal of distractions, providing equipment such as ergonomic chair, keyboard, mouse, floor may. Also a private office spare or distraction reduction. These limitations are expected to be permanent. The document is signed by Dr. Stephen Strange."/>
          <p:cNvPicPr preferRelativeResize="0"/>
          <p:nvPr/>
        </p:nvPicPr>
        <p:blipFill rotWithShape="1">
          <a:blip r:embed="rId3">
            <a:alphaModFix/>
          </a:blip>
          <a:srcRect l="6258" t="8012"/>
          <a:stretch/>
        </p:blipFill>
        <p:spPr>
          <a:xfrm>
            <a:off x="5074920" y="182562"/>
            <a:ext cx="5242562" cy="661563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5"/>
          <p:cNvSpPr txBox="1">
            <a:spLocks noGrp="1"/>
          </p:cNvSpPr>
          <p:nvPr>
            <p:ph type="title"/>
          </p:nvPr>
        </p:nvSpPr>
        <p:spPr>
          <a:xfrm>
            <a:off x="168728" y="199662"/>
            <a:ext cx="9950632"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1800"/>
              <a:buNone/>
            </a:pPr>
            <a:r>
              <a:rPr lang="en-US"/>
              <a:t>Example Step 2: Meeting With the Employee</a:t>
            </a:r>
            <a:endParaRPr/>
          </a:p>
        </p:txBody>
      </p:sp>
      <p:sp>
        <p:nvSpPr>
          <p:cNvPr id="178" name="Google Shape;178;p5"/>
          <p:cNvSpPr txBox="1">
            <a:spLocks noGrp="1"/>
          </p:cNvSpPr>
          <p:nvPr>
            <p:ph type="body" idx="1"/>
          </p:nvPr>
        </p:nvSpPr>
        <p:spPr>
          <a:xfrm>
            <a:off x="168728" y="1525225"/>
            <a:ext cx="11718600" cy="3925386"/>
          </a:xfrm>
          <a:prstGeom prst="rect">
            <a:avLst/>
          </a:prstGeom>
          <a:noFill/>
          <a:ln>
            <a:noFill/>
          </a:ln>
        </p:spPr>
        <p:txBody>
          <a:bodyPr spcFirstLastPara="1" wrap="square" lIns="91425" tIns="45700" rIns="91425" bIns="45700" anchor="t" anchorCtr="0">
            <a:noAutofit/>
          </a:bodyPr>
          <a:lstStyle/>
          <a:p>
            <a:pPr marL="285750" lvl="0" indent="-285750" algn="l" rtl="0">
              <a:lnSpc>
                <a:spcPct val="170000"/>
              </a:lnSpc>
              <a:spcBef>
                <a:spcPts val="1800"/>
              </a:spcBef>
              <a:spcAft>
                <a:spcPts val="0"/>
              </a:spcAft>
              <a:buSzPts val="2800"/>
              <a:buChar char="▪"/>
            </a:pPr>
            <a:r>
              <a:rPr lang="en-US" sz="2400" dirty="0">
                <a:latin typeface="Verdana"/>
                <a:ea typeface="Verdana"/>
                <a:cs typeface="Verdana"/>
                <a:sym typeface="Verdana"/>
              </a:rPr>
              <a:t>Erin sends Lauren an email with instructions to help her prepare:</a:t>
            </a:r>
            <a:endParaRPr sz="2400" dirty="0"/>
          </a:p>
          <a:p>
            <a:pPr marL="742950" lvl="2" indent="-285750" algn="l" rtl="0">
              <a:lnSpc>
                <a:spcPct val="170000"/>
              </a:lnSpc>
              <a:spcBef>
                <a:spcPts val="1800"/>
              </a:spcBef>
              <a:spcAft>
                <a:spcPts val="0"/>
              </a:spcAft>
              <a:buSzPts val="2000"/>
              <a:buChar char="▪"/>
            </a:pPr>
            <a:r>
              <a:rPr lang="en-US" b="0" i="0" dirty="0">
                <a:solidFill>
                  <a:srgbClr val="00274C"/>
                </a:solidFill>
                <a:latin typeface="Verdana"/>
                <a:ea typeface="Verdana"/>
                <a:cs typeface="Verdana"/>
                <a:sym typeface="Verdana"/>
              </a:rPr>
              <a:t>Log into your case file to upload your most recent job description or prepare a summary of your job duties.</a:t>
            </a:r>
            <a:endParaRPr dirty="0">
              <a:solidFill>
                <a:srgbClr val="00274C"/>
              </a:solidFill>
              <a:latin typeface="Verdana"/>
              <a:ea typeface="Verdana"/>
              <a:cs typeface="Verdana"/>
              <a:sym typeface="Verdana"/>
            </a:endParaRPr>
          </a:p>
          <a:p>
            <a:pPr marL="742950" lvl="2" indent="-285750" algn="l" rtl="0">
              <a:lnSpc>
                <a:spcPct val="170000"/>
              </a:lnSpc>
              <a:spcBef>
                <a:spcPts val="1800"/>
              </a:spcBef>
              <a:spcAft>
                <a:spcPts val="0"/>
              </a:spcAft>
              <a:buSzPts val="2000"/>
              <a:buChar char="▪"/>
            </a:pPr>
            <a:r>
              <a:rPr lang="en-US" b="0" i="0" dirty="0">
                <a:solidFill>
                  <a:srgbClr val="00274C"/>
                </a:solidFill>
                <a:latin typeface="Verdana"/>
                <a:ea typeface="Verdana"/>
                <a:cs typeface="Verdana"/>
                <a:sym typeface="Verdana"/>
              </a:rPr>
              <a:t>Be prepared to discuss how your requested accommodations will help you to fulfill your essential job duties.</a:t>
            </a:r>
            <a:endParaRPr dirty="0"/>
          </a:p>
          <a:p>
            <a:pPr marL="742950" lvl="2" indent="-285750" algn="l" rtl="0">
              <a:lnSpc>
                <a:spcPct val="170000"/>
              </a:lnSpc>
              <a:spcBef>
                <a:spcPts val="1800"/>
              </a:spcBef>
              <a:spcAft>
                <a:spcPts val="0"/>
              </a:spcAft>
              <a:buSzPts val="2000"/>
              <a:buChar char="▪"/>
            </a:pPr>
            <a:r>
              <a:rPr lang="en-US" b="0" i="0" dirty="0">
                <a:solidFill>
                  <a:srgbClr val="00274C"/>
                </a:solidFill>
                <a:latin typeface="Verdana"/>
                <a:ea typeface="Verdana"/>
                <a:cs typeface="Verdana"/>
                <a:sym typeface="Verdana"/>
              </a:rPr>
              <a:t>Review accommodation options and suggestions available via </a:t>
            </a:r>
            <a:r>
              <a:rPr lang="en-US" u="sng" dirty="0">
                <a:solidFill>
                  <a:srgbClr val="00274C"/>
                </a:solidFill>
                <a:latin typeface="Verdana"/>
                <a:ea typeface="Verdana"/>
                <a:cs typeface="Verdana"/>
                <a:sym typeface="Verdana"/>
                <a:hlinkClick r:id="rId3">
                  <a:extLst>
                    <a:ext uri="{A12FA001-AC4F-418D-AE19-62706E023703}">
                      <ahyp:hlinkClr xmlns:ahyp="http://schemas.microsoft.com/office/drawing/2018/hyperlinkcolor" val="tx"/>
                    </a:ext>
                  </a:extLst>
                </a:hlinkClick>
              </a:rPr>
              <a:t>JAN - the Job Accommodation Network</a:t>
            </a:r>
            <a:r>
              <a:rPr lang="en-US" b="0" i="0" dirty="0">
                <a:solidFill>
                  <a:srgbClr val="00274C"/>
                </a:solidFill>
                <a:latin typeface="Verdana"/>
                <a:ea typeface="Verdana"/>
                <a:cs typeface="Verdana"/>
                <a:sym typeface="Verdana"/>
              </a:rPr>
              <a:t>.</a:t>
            </a:r>
            <a:endParaRPr dirty="0">
              <a:solidFill>
                <a:srgbClr val="00274C"/>
              </a:solidFill>
              <a:latin typeface="Verdana"/>
              <a:ea typeface="Verdana"/>
              <a:cs typeface="Verdana"/>
              <a:sym typeface="Verdan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g26ca6367831_1_0"/>
          <p:cNvSpPr txBox="1">
            <a:spLocks noGrp="1"/>
          </p:cNvSpPr>
          <p:nvPr>
            <p:ph type="title"/>
          </p:nvPr>
        </p:nvSpPr>
        <p:spPr>
          <a:xfrm>
            <a:off x="168728" y="199662"/>
            <a:ext cx="99507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a:t>Employee Meeting Questions</a:t>
            </a:r>
            <a:endParaRPr/>
          </a:p>
        </p:txBody>
      </p:sp>
      <p:sp>
        <p:nvSpPr>
          <p:cNvPr id="185" name="Google Shape;185;g26ca6367831_1_0"/>
          <p:cNvSpPr txBox="1">
            <a:spLocks noGrp="1"/>
          </p:cNvSpPr>
          <p:nvPr>
            <p:ph type="body" idx="1"/>
          </p:nvPr>
        </p:nvSpPr>
        <p:spPr>
          <a:xfrm>
            <a:off x="168725" y="1890350"/>
            <a:ext cx="11860800" cy="4118700"/>
          </a:xfrm>
          <a:prstGeom prst="rect">
            <a:avLst/>
          </a:prstGeom>
          <a:noFill/>
          <a:ln>
            <a:noFill/>
          </a:ln>
        </p:spPr>
        <p:txBody>
          <a:bodyPr spcFirstLastPara="1" wrap="square" lIns="91425" tIns="45700" rIns="91425" bIns="45700" anchor="t" anchorCtr="0">
            <a:normAutofit fontScale="85000" lnSpcReduction="10000"/>
          </a:bodyPr>
          <a:lstStyle/>
          <a:p>
            <a:pPr marL="457200" lvl="0" indent="-393065" algn="l" rtl="0">
              <a:lnSpc>
                <a:spcPct val="160000"/>
              </a:lnSpc>
              <a:spcBef>
                <a:spcPts val="0"/>
              </a:spcBef>
              <a:spcAft>
                <a:spcPts val="600"/>
              </a:spcAft>
              <a:buSzPct val="116666"/>
              <a:buChar char="▪"/>
            </a:pPr>
            <a:r>
              <a:rPr lang="en-US" sz="2400" dirty="0"/>
              <a:t>Tell me about your job.</a:t>
            </a:r>
            <a:endParaRPr sz="2400" dirty="0"/>
          </a:p>
          <a:p>
            <a:pPr marL="457200" lvl="0" indent="-393065" algn="l" rtl="0">
              <a:lnSpc>
                <a:spcPct val="160000"/>
              </a:lnSpc>
              <a:spcBef>
                <a:spcPts val="600"/>
              </a:spcBef>
              <a:spcAft>
                <a:spcPts val="600"/>
              </a:spcAft>
              <a:buSzPct val="116666"/>
              <a:buChar char="▪"/>
            </a:pPr>
            <a:r>
              <a:rPr lang="en-US" sz="2400" dirty="0"/>
              <a:t>What are the limitations you’re experiencing?</a:t>
            </a:r>
            <a:endParaRPr sz="2400" dirty="0"/>
          </a:p>
          <a:p>
            <a:pPr marL="457200" lvl="0" indent="-393065" algn="l" rtl="0">
              <a:lnSpc>
                <a:spcPct val="160000"/>
              </a:lnSpc>
              <a:spcBef>
                <a:spcPts val="600"/>
              </a:spcBef>
              <a:spcAft>
                <a:spcPts val="600"/>
              </a:spcAft>
              <a:buSzPct val="116666"/>
              <a:buChar char="▪"/>
            </a:pPr>
            <a:r>
              <a:rPr lang="en-US" sz="2400" dirty="0"/>
              <a:t>What have you tried in the past?</a:t>
            </a:r>
            <a:endParaRPr sz="2400" dirty="0"/>
          </a:p>
          <a:p>
            <a:pPr marL="457200" lvl="0" indent="-393065" algn="l" rtl="0">
              <a:lnSpc>
                <a:spcPct val="160000"/>
              </a:lnSpc>
              <a:spcBef>
                <a:spcPts val="600"/>
              </a:spcBef>
              <a:spcAft>
                <a:spcPts val="600"/>
              </a:spcAft>
              <a:buSzPct val="116666"/>
              <a:buChar char="▪"/>
            </a:pPr>
            <a:r>
              <a:rPr lang="en-US" sz="2400" dirty="0"/>
              <a:t>Tell me about your work environment.</a:t>
            </a:r>
            <a:endParaRPr sz="2400" dirty="0"/>
          </a:p>
          <a:p>
            <a:pPr marL="457200" lvl="0" indent="-393065" algn="l" rtl="0">
              <a:lnSpc>
                <a:spcPct val="160000"/>
              </a:lnSpc>
              <a:spcBef>
                <a:spcPts val="600"/>
              </a:spcBef>
              <a:spcAft>
                <a:spcPts val="600"/>
              </a:spcAft>
              <a:buSzPct val="116666"/>
              <a:buChar char="▪"/>
            </a:pPr>
            <a:r>
              <a:rPr lang="en-US" sz="2400" dirty="0"/>
              <a:t>How do you think these requests will assist with the limitations you’re experiencing?</a:t>
            </a:r>
            <a:endParaRPr sz="2400" dirty="0"/>
          </a:p>
          <a:p>
            <a:pPr marL="457200" lvl="0" indent="-393065" algn="l" rtl="0">
              <a:lnSpc>
                <a:spcPct val="160000"/>
              </a:lnSpc>
              <a:spcBef>
                <a:spcPts val="600"/>
              </a:spcBef>
              <a:spcAft>
                <a:spcPts val="600"/>
              </a:spcAft>
              <a:buSzPct val="116666"/>
              <a:buChar char="▪"/>
            </a:pPr>
            <a:r>
              <a:rPr lang="en-US" sz="2400" dirty="0"/>
              <a:t>Have you considered other accommodation ideas?</a:t>
            </a:r>
            <a:endParaRPr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6"/>
          <p:cNvSpPr txBox="1">
            <a:spLocks noGrp="1"/>
          </p:cNvSpPr>
          <p:nvPr>
            <p:ph type="title"/>
          </p:nvPr>
        </p:nvSpPr>
        <p:spPr>
          <a:xfrm>
            <a:off x="168728" y="199662"/>
            <a:ext cx="9950632"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1800"/>
              <a:buNone/>
            </a:pPr>
            <a:r>
              <a:rPr lang="en-US"/>
              <a:t>Example Step 3a: Meeting With Unit HR</a:t>
            </a:r>
            <a:endParaRPr/>
          </a:p>
        </p:txBody>
      </p:sp>
      <p:sp>
        <p:nvSpPr>
          <p:cNvPr id="192" name="Google Shape;192;p6"/>
          <p:cNvSpPr txBox="1">
            <a:spLocks noGrp="1"/>
          </p:cNvSpPr>
          <p:nvPr>
            <p:ph type="body" idx="1"/>
          </p:nvPr>
        </p:nvSpPr>
        <p:spPr>
          <a:xfrm>
            <a:off x="168725" y="1890350"/>
            <a:ext cx="11634600" cy="4310100"/>
          </a:xfrm>
          <a:prstGeom prst="rect">
            <a:avLst/>
          </a:prstGeom>
          <a:noFill/>
          <a:ln>
            <a:noFill/>
          </a:ln>
        </p:spPr>
        <p:txBody>
          <a:bodyPr spcFirstLastPara="1" wrap="square" lIns="91425" tIns="45700" rIns="91425" bIns="45700" anchor="t" anchorCtr="0">
            <a:normAutofit fontScale="92500" lnSpcReduction="10000"/>
          </a:bodyPr>
          <a:lstStyle/>
          <a:p>
            <a:pPr marL="457200" lvl="0" indent="-393065" algn="l" rtl="0">
              <a:lnSpc>
                <a:spcPct val="150000"/>
              </a:lnSpc>
              <a:spcBef>
                <a:spcPts val="1800"/>
              </a:spcBef>
              <a:spcAft>
                <a:spcPts val="0"/>
              </a:spcAft>
              <a:buSzPct val="116666"/>
              <a:buChar char="▪"/>
            </a:pPr>
            <a:r>
              <a:rPr lang="en-US" sz="2400"/>
              <a:t>Erin contacts Allison, the HR representative for the unit, to determine if a conversation prior to the full unit meeting may be helpful.</a:t>
            </a:r>
            <a:endParaRPr/>
          </a:p>
          <a:p>
            <a:pPr marL="457200" lvl="0" indent="-393065" algn="l" rtl="0">
              <a:lnSpc>
                <a:spcPct val="150000"/>
              </a:lnSpc>
              <a:spcBef>
                <a:spcPts val="1800"/>
              </a:spcBef>
              <a:spcAft>
                <a:spcPts val="0"/>
              </a:spcAft>
              <a:buSzPct val="116666"/>
              <a:buChar char="▪"/>
            </a:pPr>
            <a:r>
              <a:rPr lang="en-US" sz="2400"/>
              <a:t>Erin and Allison schedule a time to talk about Lauren’s request and other relevant information.</a:t>
            </a:r>
            <a:endParaRPr sz="2400"/>
          </a:p>
          <a:p>
            <a:pPr marL="457200" lvl="0" indent="-369570" algn="l" rtl="0">
              <a:lnSpc>
                <a:spcPct val="150000"/>
              </a:lnSpc>
              <a:spcBef>
                <a:spcPts val="1800"/>
              </a:spcBef>
              <a:spcAft>
                <a:spcPts val="0"/>
              </a:spcAft>
              <a:buSzPct val="100000"/>
              <a:buChar char="▪"/>
            </a:pPr>
            <a:r>
              <a:rPr lang="en-US" sz="2400"/>
              <a:t>Allison provides a copy of Lauren’s job description for Erin to review prior to the meeting.</a:t>
            </a:r>
            <a:endParaRPr sz="2400"/>
          </a:p>
          <a:p>
            <a:pPr marL="457200" lvl="0" indent="-228600" algn="l" rtl="0">
              <a:lnSpc>
                <a:spcPct val="100000"/>
              </a:lnSpc>
              <a:spcBef>
                <a:spcPts val="1800"/>
              </a:spcBef>
              <a:spcAft>
                <a:spcPts val="0"/>
              </a:spcAft>
              <a:buClr>
                <a:schemeClr val="dk1"/>
              </a:buClr>
              <a:buSzPct val="100000"/>
              <a:buFont typeface="Noto Sans Symbols"/>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47"/>
          <p:cNvSpPr txBox="1">
            <a:spLocks noGrp="1"/>
          </p:cNvSpPr>
          <p:nvPr>
            <p:ph type="title"/>
          </p:nvPr>
        </p:nvSpPr>
        <p:spPr>
          <a:xfrm>
            <a:off x="115614" y="204950"/>
            <a:ext cx="9837683" cy="135057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3200"/>
              <a:buFont typeface="Verdana"/>
              <a:buNone/>
            </a:pPr>
            <a:r>
              <a:rPr lang="en-US" sz="4400"/>
              <a:t>Zoom Webinar Tips</a:t>
            </a:r>
            <a:endParaRPr sz="4400"/>
          </a:p>
        </p:txBody>
      </p:sp>
      <p:sp>
        <p:nvSpPr>
          <p:cNvPr id="79" name="Google Shape;79;p47"/>
          <p:cNvSpPr txBox="1">
            <a:spLocks noGrp="1"/>
          </p:cNvSpPr>
          <p:nvPr>
            <p:ph type="body" idx="1"/>
          </p:nvPr>
        </p:nvSpPr>
        <p:spPr>
          <a:xfrm>
            <a:off x="115613" y="1857703"/>
            <a:ext cx="11804243" cy="2013258"/>
          </a:xfrm>
          <a:prstGeom prst="rect">
            <a:avLst/>
          </a:prstGeom>
          <a:noFill/>
          <a:ln>
            <a:noFill/>
          </a:ln>
        </p:spPr>
        <p:txBody>
          <a:bodyPr spcFirstLastPara="1" wrap="square" lIns="91425" tIns="45700" rIns="91425" bIns="45700" anchor="t" anchorCtr="0">
            <a:normAutofit/>
          </a:bodyPr>
          <a:lstStyle/>
          <a:p>
            <a:pPr marL="514350" lvl="0" indent="-285750" algn="l" rtl="0">
              <a:lnSpc>
                <a:spcPct val="100000"/>
              </a:lnSpc>
              <a:spcBef>
                <a:spcPts val="1800"/>
              </a:spcBef>
              <a:spcAft>
                <a:spcPts val="0"/>
              </a:spcAft>
              <a:buSzPts val="1600"/>
              <a:buFont typeface="Noto Sans Symbols"/>
              <a:buChar char="▪"/>
            </a:pPr>
            <a:r>
              <a:rPr lang="en-US" sz="1800"/>
              <a:t>Use the </a:t>
            </a:r>
            <a:r>
              <a:rPr lang="en-US" sz="1800" b="1"/>
              <a:t>Q&amp;A </a:t>
            </a:r>
            <a:r>
              <a:rPr lang="en-US" sz="1800"/>
              <a:t>feature to submit your questions.</a:t>
            </a:r>
            <a:endParaRPr/>
          </a:p>
          <a:p>
            <a:pPr marL="514350" lvl="0" indent="-285750" algn="l" rtl="0">
              <a:lnSpc>
                <a:spcPct val="100000"/>
              </a:lnSpc>
              <a:spcBef>
                <a:spcPts val="1800"/>
              </a:spcBef>
              <a:spcAft>
                <a:spcPts val="0"/>
              </a:spcAft>
              <a:buSzPts val="1600"/>
              <a:buFont typeface="Noto Sans Symbols"/>
              <a:buChar char="▪"/>
            </a:pPr>
            <a:r>
              <a:rPr lang="en-US" sz="1800" b="1"/>
              <a:t>ASL interpretation </a:t>
            </a:r>
            <a:r>
              <a:rPr lang="en-US" sz="1800"/>
              <a:t>can be utilized by clicking Interpretation and selecting American Sign Language.</a:t>
            </a:r>
            <a:endParaRPr/>
          </a:p>
          <a:p>
            <a:pPr marL="514350" lvl="0" indent="-285750" algn="l" rtl="0">
              <a:lnSpc>
                <a:spcPct val="100000"/>
              </a:lnSpc>
              <a:spcBef>
                <a:spcPts val="1800"/>
              </a:spcBef>
              <a:spcAft>
                <a:spcPts val="0"/>
              </a:spcAft>
              <a:buSzPts val="1600"/>
              <a:buFont typeface="Noto Sans Symbols"/>
              <a:buChar char="▪"/>
            </a:pPr>
            <a:r>
              <a:rPr lang="en-US" sz="1800" b="1"/>
              <a:t>CART transcription </a:t>
            </a:r>
            <a:r>
              <a:rPr lang="en-US" sz="1800"/>
              <a:t>can be turned on by selecting Show Captions.</a:t>
            </a:r>
            <a:endParaRPr/>
          </a:p>
        </p:txBody>
      </p:sp>
      <p:pic>
        <p:nvPicPr>
          <p:cNvPr id="80" name="Google Shape;80;p47" descr="The Zoom option menu with a red circle around 'Show Captions' and a red circle around 'Interpretation'. A related window appears next to Interpretation with American Sign Language highlighted in blue."/>
          <p:cNvPicPr preferRelativeResize="0"/>
          <p:nvPr/>
        </p:nvPicPr>
        <p:blipFill rotWithShape="1">
          <a:blip r:embed="rId3">
            <a:alphaModFix/>
          </a:blip>
          <a:srcRect/>
          <a:stretch/>
        </p:blipFill>
        <p:spPr>
          <a:xfrm>
            <a:off x="600892" y="4374167"/>
            <a:ext cx="10660380" cy="1956627"/>
          </a:xfrm>
          <a:prstGeom prst="rect">
            <a:avLst/>
          </a:prstGeom>
          <a:noFill/>
          <a:ln>
            <a:noFill/>
          </a:ln>
        </p:spPr>
      </p:pic>
      <p:sp>
        <p:nvSpPr>
          <p:cNvPr id="81" name="Google Shape;81;p47"/>
          <p:cNvSpPr/>
          <p:nvPr/>
        </p:nvSpPr>
        <p:spPr>
          <a:xfrm>
            <a:off x="6096000" y="5421238"/>
            <a:ext cx="1001486" cy="1034945"/>
          </a:xfrm>
          <a:prstGeom prst="flowChartConnector">
            <a:avLst/>
          </a:prstGeom>
          <a:noFill/>
          <a:ln w="762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2" name="Google Shape;82;p47"/>
          <p:cNvSpPr/>
          <p:nvPr/>
        </p:nvSpPr>
        <p:spPr>
          <a:xfrm>
            <a:off x="7587345" y="5434207"/>
            <a:ext cx="1001486" cy="1034945"/>
          </a:xfrm>
          <a:prstGeom prst="flowChartConnector">
            <a:avLst/>
          </a:prstGeom>
          <a:noFill/>
          <a:ln w="762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g26ca6367831_1_6"/>
          <p:cNvSpPr txBox="1">
            <a:spLocks noGrp="1"/>
          </p:cNvSpPr>
          <p:nvPr>
            <p:ph type="title"/>
          </p:nvPr>
        </p:nvSpPr>
        <p:spPr>
          <a:xfrm>
            <a:off x="168728" y="199662"/>
            <a:ext cx="99507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a:t>Unit HR Meeting Questions</a:t>
            </a:r>
            <a:endParaRPr/>
          </a:p>
        </p:txBody>
      </p:sp>
      <p:sp>
        <p:nvSpPr>
          <p:cNvPr id="199" name="Google Shape;199;g26ca6367831_1_6"/>
          <p:cNvSpPr txBox="1">
            <a:spLocks noGrp="1"/>
          </p:cNvSpPr>
          <p:nvPr>
            <p:ph type="body" idx="1"/>
          </p:nvPr>
        </p:nvSpPr>
        <p:spPr>
          <a:xfrm>
            <a:off x="168725" y="1890350"/>
            <a:ext cx="11030400" cy="4170900"/>
          </a:xfrm>
          <a:prstGeom prst="rect">
            <a:avLst/>
          </a:prstGeom>
          <a:noFill/>
          <a:ln>
            <a:noFill/>
          </a:ln>
        </p:spPr>
        <p:txBody>
          <a:bodyPr spcFirstLastPara="1" wrap="square" lIns="91425" tIns="45700" rIns="91425" bIns="45700" anchor="t" anchorCtr="0">
            <a:normAutofit fontScale="92500"/>
          </a:bodyPr>
          <a:lstStyle/>
          <a:p>
            <a:pPr marL="457200" lvl="0" indent="-444841" algn="l" rtl="0">
              <a:lnSpc>
                <a:spcPct val="150000"/>
              </a:lnSpc>
              <a:spcBef>
                <a:spcPts val="0"/>
              </a:spcBef>
              <a:spcAft>
                <a:spcPts val="0"/>
              </a:spcAft>
              <a:buSzPct val="108125"/>
              <a:buChar char="▪"/>
            </a:pPr>
            <a:r>
              <a:rPr lang="en-US" sz="2400"/>
              <a:t>Has the job description changed since it was last reviewed?</a:t>
            </a:r>
            <a:endParaRPr sz="2400"/>
          </a:p>
          <a:p>
            <a:pPr marL="457200" lvl="0" indent="-444841" algn="l" rtl="0">
              <a:lnSpc>
                <a:spcPct val="150000"/>
              </a:lnSpc>
              <a:spcBef>
                <a:spcPts val="600"/>
              </a:spcBef>
              <a:spcAft>
                <a:spcPts val="0"/>
              </a:spcAft>
              <a:buSzPct val="108125"/>
              <a:buChar char="▪"/>
            </a:pPr>
            <a:r>
              <a:rPr lang="en-US" sz="2400"/>
              <a:t>Are you aware of any performance-related issues that may be related to disability?</a:t>
            </a:r>
            <a:endParaRPr sz="2400"/>
          </a:p>
          <a:p>
            <a:pPr marL="457200" lvl="0" indent="-444841" algn="l" rtl="0">
              <a:lnSpc>
                <a:spcPct val="150000"/>
              </a:lnSpc>
              <a:spcBef>
                <a:spcPts val="600"/>
              </a:spcBef>
              <a:spcAft>
                <a:spcPts val="0"/>
              </a:spcAft>
              <a:buSzPct val="108125"/>
              <a:buChar char="▪"/>
            </a:pPr>
            <a:r>
              <a:rPr lang="en-US" sz="2400"/>
              <a:t>Has the employee utilized FMLA leave or utilized any other PTO or time away from work related to their underlying condition?</a:t>
            </a:r>
            <a:endParaRPr sz="2400"/>
          </a:p>
          <a:p>
            <a:pPr marL="457200" lvl="0" indent="-444841" algn="l" rtl="0">
              <a:lnSpc>
                <a:spcPct val="150000"/>
              </a:lnSpc>
              <a:spcBef>
                <a:spcPts val="600"/>
              </a:spcBef>
              <a:spcAft>
                <a:spcPts val="0"/>
              </a:spcAft>
              <a:buSzPct val="108125"/>
              <a:buChar char="▪"/>
            </a:pPr>
            <a:r>
              <a:rPr lang="en-US" sz="2400"/>
              <a:t>Do you foresee any challenges with the requested accommodations?</a:t>
            </a:r>
            <a:endParaRPr/>
          </a:p>
          <a:p>
            <a:pPr marL="457200" lvl="0" indent="-444841" algn="l" rtl="0">
              <a:lnSpc>
                <a:spcPct val="150000"/>
              </a:lnSpc>
              <a:spcBef>
                <a:spcPts val="1200"/>
              </a:spcBef>
              <a:spcAft>
                <a:spcPts val="600"/>
              </a:spcAft>
              <a:buSzPct val="108125"/>
              <a:buChar char="▪"/>
            </a:pPr>
            <a:r>
              <a:rPr lang="en-US" sz="2400"/>
              <a:t>Are there any unit policies/procedures we should be aware of?</a:t>
            </a:r>
            <a:endParaRPr sz="24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7"/>
          <p:cNvSpPr txBox="1">
            <a:spLocks noGrp="1"/>
          </p:cNvSpPr>
          <p:nvPr>
            <p:ph type="title"/>
          </p:nvPr>
        </p:nvSpPr>
        <p:spPr>
          <a:xfrm>
            <a:off x="168728" y="199662"/>
            <a:ext cx="9950632"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1800"/>
              <a:buNone/>
            </a:pPr>
            <a:r>
              <a:rPr lang="en-US"/>
              <a:t>Example Step 3b: Meeting With the Supervisor and Unit HR</a:t>
            </a:r>
            <a:endParaRPr/>
          </a:p>
        </p:txBody>
      </p:sp>
      <p:sp>
        <p:nvSpPr>
          <p:cNvPr id="206" name="Google Shape;206;p7"/>
          <p:cNvSpPr txBox="1">
            <a:spLocks noGrp="1"/>
          </p:cNvSpPr>
          <p:nvPr>
            <p:ph type="body" idx="1"/>
          </p:nvPr>
        </p:nvSpPr>
        <p:spPr>
          <a:xfrm>
            <a:off x="0" y="1727200"/>
            <a:ext cx="12192000" cy="45081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SzPts val="2800"/>
              <a:buNone/>
            </a:pPr>
            <a:r>
              <a:rPr lang="en-US" sz="2400">
                <a:solidFill>
                  <a:srgbClr val="00274C"/>
                </a:solidFill>
                <a:latin typeface="Verdana"/>
                <a:ea typeface="Verdana"/>
                <a:cs typeface="Verdana"/>
                <a:sym typeface="Verdana"/>
              </a:rPr>
              <a:t>Erin schedules a meeting with the HR Rep Allison and the supervisor Megan to discuss Lauren’s request and provides extra information:</a:t>
            </a:r>
            <a:endParaRPr sz="2400"/>
          </a:p>
          <a:p>
            <a:pPr marL="342900" lvl="0" indent="-342900" algn="l" rtl="0">
              <a:lnSpc>
                <a:spcPct val="150000"/>
              </a:lnSpc>
              <a:spcBef>
                <a:spcPts val="600"/>
              </a:spcBef>
              <a:spcAft>
                <a:spcPts val="0"/>
              </a:spcAft>
              <a:buSzPts val="2800"/>
              <a:buChar char="▪"/>
            </a:pPr>
            <a:r>
              <a:rPr lang="en-US" sz="2400" b="0" i="0">
                <a:solidFill>
                  <a:srgbClr val="00274C"/>
                </a:solidFill>
                <a:latin typeface="Verdana"/>
                <a:ea typeface="Verdana"/>
                <a:cs typeface="Verdana"/>
                <a:sym typeface="Verdana"/>
              </a:rPr>
              <a:t>Agenda</a:t>
            </a:r>
            <a:endParaRPr sz="2400"/>
          </a:p>
          <a:p>
            <a:pPr marL="342900" lvl="0" indent="-342900" algn="l" rtl="0">
              <a:lnSpc>
                <a:spcPct val="150000"/>
              </a:lnSpc>
              <a:spcBef>
                <a:spcPts val="600"/>
              </a:spcBef>
              <a:spcAft>
                <a:spcPts val="600"/>
              </a:spcAft>
              <a:buSzPts val="2800"/>
              <a:buChar char="▪"/>
            </a:pPr>
            <a:r>
              <a:rPr lang="en-US" sz="2400" b="0" i="0">
                <a:solidFill>
                  <a:srgbClr val="00274C"/>
                </a:solidFill>
                <a:latin typeface="Verdana"/>
                <a:ea typeface="Verdana"/>
                <a:cs typeface="Verdana"/>
                <a:sym typeface="Verdana"/>
              </a:rPr>
              <a:t>Requested Accommodations:</a:t>
            </a:r>
            <a:br>
              <a:rPr lang="en-US" sz="2400">
                <a:solidFill>
                  <a:srgbClr val="00274C"/>
                </a:solidFill>
                <a:latin typeface="Verdana"/>
                <a:ea typeface="Verdana"/>
                <a:cs typeface="Verdana"/>
                <a:sym typeface="Verdana"/>
              </a:rPr>
            </a:br>
            <a:r>
              <a:rPr lang="en-US" sz="2400" b="0" i="0">
                <a:solidFill>
                  <a:srgbClr val="00274C"/>
                </a:solidFill>
                <a:latin typeface="Verdana"/>
                <a:ea typeface="Verdana"/>
                <a:cs typeface="Verdana"/>
                <a:sym typeface="Verdana"/>
              </a:rPr>
              <a:t>1. ergonomic equipment: sit-to-stand desk, chair, keyboard, mouse, anti-fatigue mat</a:t>
            </a:r>
            <a:br>
              <a:rPr lang="en-US" sz="2400">
                <a:solidFill>
                  <a:srgbClr val="00274C"/>
                </a:solidFill>
                <a:latin typeface="Verdana"/>
                <a:ea typeface="Verdana"/>
                <a:cs typeface="Verdana"/>
                <a:sym typeface="Verdana"/>
              </a:rPr>
            </a:br>
            <a:r>
              <a:rPr lang="en-US" sz="2400">
                <a:solidFill>
                  <a:srgbClr val="00274C"/>
                </a:solidFill>
                <a:latin typeface="Verdana"/>
                <a:ea typeface="Verdana"/>
                <a:cs typeface="Verdana"/>
                <a:sym typeface="Verdana"/>
              </a:rPr>
              <a:t>2. environmental modifications:</a:t>
            </a:r>
            <a:r>
              <a:rPr lang="en-US" sz="2400" b="0" i="0">
                <a:solidFill>
                  <a:srgbClr val="00274C"/>
                </a:solidFill>
                <a:latin typeface="Verdana"/>
                <a:ea typeface="Verdana"/>
                <a:cs typeface="Verdana"/>
                <a:sym typeface="Verdana"/>
              </a:rPr>
              <a:t> private office space, noise-reducing headphones, white noise machine</a:t>
            </a:r>
            <a:endParaRPr sz="2400">
              <a:latin typeface="Verdana"/>
              <a:ea typeface="Verdana"/>
              <a:cs typeface="Verdana"/>
              <a:sym typeface="Verdan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g26ca6367831_1_12"/>
          <p:cNvSpPr txBox="1">
            <a:spLocks noGrp="1"/>
          </p:cNvSpPr>
          <p:nvPr>
            <p:ph type="title"/>
          </p:nvPr>
        </p:nvSpPr>
        <p:spPr>
          <a:xfrm>
            <a:off x="168728" y="199662"/>
            <a:ext cx="99507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a:t>Supervisor and Unit HR Meeting Questions</a:t>
            </a:r>
            <a:endParaRPr/>
          </a:p>
        </p:txBody>
      </p:sp>
      <p:sp>
        <p:nvSpPr>
          <p:cNvPr id="213" name="Google Shape;213;g26ca6367831_1_12"/>
          <p:cNvSpPr txBox="1">
            <a:spLocks noGrp="1"/>
          </p:cNvSpPr>
          <p:nvPr>
            <p:ph type="body" idx="1"/>
          </p:nvPr>
        </p:nvSpPr>
        <p:spPr>
          <a:xfrm>
            <a:off x="168728" y="1890350"/>
            <a:ext cx="11030400" cy="4767900"/>
          </a:xfrm>
          <a:prstGeom prst="rect">
            <a:avLst/>
          </a:prstGeom>
          <a:noFill/>
          <a:ln>
            <a:noFill/>
          </a:ln>
        </p:spPr>
        <p:txBody>
          <a:bodyPr spcFirstLastPara="1" wrap="square" lIns="91425" tIns="45700" rIns="91425" bIns="45700" anchor="t" anchorCtr="0">
            <a:normAutofit/>
          </a:bodyPr>
          <a:lstStyle/>
          <a:p>
            <a:pPr marL="457200" lvl="0" indent="-457200" algn="l" rtl="0">
              <a:lnSpc>
                <a:spcPct val="150000"/>
              </a:lnSpc>
              <a:spcBef>
                <a:spcPts val="0"/>
              </a:spcBef>
              <a:spcAft>
                <a:spcPts val="0"/>
              </a:spcAft>
              <a:buSzPts val="2800"/>
              <a:buChar char="▪"/>
            </a:pPr>
            <a:r>
              <a:rPr lang="en-US" sz="2400"/>
              <a:t>Describe the essential job functions.</a:t>
            </a:r>
            <a:endParaRPr sz="2400"/>
          </a:p>
          <a:p>
            <a:pPr marL="457200" lvl="0" indent="-457200" algn="l" rtl="0">
              <a:lnSpc>
                <a:spcPct val="150000"/>
              </a:lnSpc>
              <a:spcBef>
                <a:spcPts val="1200"/>
              </a:spcBef>
              <a:spcAft>
                <a:spcPts val="0"/>
              </a:spcAft>
              <a:buSzPts val="2800"/>
              <a:buChar char="▪"/>
            </a:pPr>
            <a:r>
              <a:rPr lang="en-US" sz="2400"/>
              <a:t>Do you foresee challenges with supporting the requested accommodations?</a:t>
            </a:r>
            <a:endParaRPr sz="2400"/>
          </a:p>
          <a:p>
            <a:pPr marL="457200" lvl="0" indent="-457200" algn="l" rtl="0">
              <a:lnSpc>
                <a:spcPct val="150000"/>
              </a:lnSpc>
              <a:spcBef>
                <a:spcPts val="1200"/>
              </a:spcBef>
              <a:spcAft>
                <a:spcPts val="0"/>
              </a:spcAft>
              <a:buSzPts val="2800"/>
              <a:buChar char="▪"/>
            </a:pPr>
            <a:r>
              <a:rPr lang="en-US" sz="2400"/>
              <a:t>Tell me about the work environment.</a:t>
            </a:r>
            <a:endParaRPr sz="2400"/>
          </a:p>
          <a:p>
            <a:pPr marL="457200" lvl="0" indent="-457200" algn="l" rtl="0">
              <a:lnSpc>
                <a:spcPct val="150000"/>
              </a:lnSpc>
              <a:spcBef>
                <a:spcPts val="1200"/>
              </a:spcBef>
              <a:spcAft>
                <a:spcPts val="600"/>
              </a:spcAft>
              <a:buSzPts val="2800"/>
              <a:buChar char="▪"/>
            </a:pPr>
            <a:r>
              <a:rPr lang="en-US" sz="2400"/>
              <a:t>What concerns or questions do you have?</a:t>
            </a:r>
            <a:endParaRPr sz="24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9"/>
          <p:cNvSpPr txBox="1">
            <a:spLocks noGrp="1"/>
          </p:cNvSpPr>
          <p:nvPr>
            <p:ph type="title"/>
          </p:nvPr>
        </p:nvSpPr>
        <p:spPr>
          <a:xfrm>
            <a:off x="168728" y="199662"/>
            <a:ext cx="9950632"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1800"/>
              <a:buNone/>
            </a:pPr>
            <a:r>
              <a:rPr lang="en-US"/>
              <a:t>Example Step 4: Determining and Finalizing the Accommodation</a:t>
            </a:r>
            <a:endParaRPr/>
          </a:p>
        </p:txBody>
      </p:sp>
      <p:sp>
        <p:nvSpPr>
          <p:cNvPr id="220" name="Google Shape;220;p9"/>
          <p:cNvSpPr txBox="1">
            <a:spLocks noGrp="1"/>
          </p:cNvSpPr>
          <p:nvPr>
            <p:ph type="body" idx="1"/>
          </p:nvPr>
        </p:nvSpPr>
        <p:spPr>
          <a:xfrm>
            <a:off x="0" y="1525225"/>
            <a:ext cx="12192000" cy="5251495"/>
          </a:xfrm>
          <a:prstGeom prst="rect">
            <a:avLst/>
          </a:prstGeom>
          <a:noFill/>
          <a:ln>
            <a:noFill/>
          </a:ln>
        </p:spPr>
        <p:txBody>
          <a:bodyPr spcFirstLastPara="1" wrap="square" lIns="91425" tIns="45700" rIns="91425" bIns="45700" anchor="t" anchorCtr="0">
            <a:noAutofit/>
          </a:bodyPr>
          <a:lstStyle/>
          <a:p>
            <a:pPr marL="457200" lvl="0" indent="-406400" algn="l" rtl="0">
              <a:lnSpc>
                <a:spcPct val="170000"/>
              </a:lnSpc>
              <a:spcBef>
                <a:spcPts val="600"/>
              </a:spcBef>
              <a:spcAft>
                <a:spcPts val="0"/>
              </a:spcAft>
              <a:buSzPts val="2800"/>
              <a:buChar char="▪"/>
            </a:pPr>
            <a:r>
              <a:rPr lang="en-US" sz="1600" b="1" dirty="0">
                <a:solidFill>
                  <a:srgbClr val="00274C"/>
                </a:solidFill>
                <a:latin typeface="Verdana"/>
                <a:ea typeface="Verdana"/>
                <a:cs typeface="Verdana"/>
                <a:sym typeface="Verdana"/>
              </a:rPr>
              <a:t>Work Environment Modification</a:t>
            </a:r>
            <a:br>
              <a:rPr lang="en-US" sz="1600" dirty="0">
                <a:solidFill>
                  <a:srgbClr val="00274C"/>
                </a:solidFill>
                <a:latin typeface="Verdana"/>
                <a:ea typeface="Verdana"/>
                <a:cs typeface="Verdana"/>
                <a:sym typeface="Verdana"/>
              </a:rPr>
            </a:br>
            <a:r>
              <a:rPr lang="en-US" sz="1600" b="0" i="0" dirty="0">
                <a:solidFill>
                  <a:srgbClr val="00274C"/>
                </a:solidFill>
                <a:latin typeface="Verdana"/>
                <a:ea typeface="Verdana"/>
                <a:cs typeface="Verdana"/>
                <a:sym typeface="Verdana"/>
              </a:rPr>
              <a:t>The employing unit will relocate the employee’s workspace to a cubicle further from high-traffic areas. The employing unit will implement 8’ cube wall panels, purchase a white noise machine, and purchase noise-reducing headphones for the employee’s use. </a:t>
            </a:r>
            <a:endParaRPr dirty="0"/>
          </a:p>
          <a:p>
            <a:pPr marL="457200" lvl="0" indent="-406400" algn="l" rtl="0">
              <a:lnSpc>
                <a:spcPct val="170000"/>
              </a:lnSpc>
              <a:spcBef>
                <a:spcPts val="600"/>
              </a:spcBef>
              <a:spcAft>
                <a:spcPts val="0"/>
              </a:spcAft>
              <a:buSzPts val="2800"/>
              <a:buChar char="▪"/>
            </a:pPr>
            <a:r>
              <a:rPr lang="en-US" sz="1600" b="1" dirty="0">
                <a:solidFill>
                  <a:srgbClr val="00274C"/>
                </a:solidFill>
                <a:latin typeface="Verdana"/>
                <a:ea typeface="Verdana"/>
                <a:cs typeface="Verdana"/>
                <a:sym typeface="Verdana"/>
              </a:rPr>
              <a:t>Equipment</a:t>
            </a:r>
            <a:br>
              <a:rPr lang="en-US" sz="1600" dirty="0">
                <a:solidFill>
                  <a:srgbClr val="00274C"/>
                </a:solidFill>
                <a:latin typeface="Verdana"/>
                <a:ea typeface="Verdana"/>
                <a:cs typeface="Verdana"/>
                <a:sym typeface="Verdana"/>
              </a:rPr>
            </a:br>
            <a:r>
              <a:rPr lang="en-US" sz="1600" b="0" i="0" dirty="0">
                <a:solidFill>
                  <a:srgbClr val="00274C"/>
                </a:solidFill>
                <a:latin typeface="Verdana"/>
                <a:ea typeface="Verdana"/>
                <a:cs typeface="Verdana"/>
                <a:sym typeface="Verdana"/>
              </a:rPr>
              <a:t>The employing unit will purchase an electric sit-to-stand desk converter, an ergonomic chair, ergonomic keyboard, ergonomic mouse, and an anti-fatigue floor mat for the employee’s use. </a:t>
            </a:r>
            <a:endParaRPr dirty="0"/>
          </a:p>
          <a:p>
            <a:pPr marL="457200" lvl="0" indent="-406400" algn="l" rtl="0">
              <a:lnSpc>
                <a:spcPct val="170000"/>
              </a:lnSpc>
              <a:spcBef>
                <a:spcPts val="600"/>
              </a:spcBef>
              <a:spcAft>
                <a:spcPts val="0"/>
              </a:spcAft>
              <a:buSzPts val="2800"/>
              <a:buChar char="▪"/>
            </a:pPr>
            <a:r>
              <a:rPr lang="en-US" sz="1600" dirty="0">
                <a:solidFill>
                  <a:srgbClr val="00274C"/>
                </a:solidFill>
                <a:latin typeface="Verdana"/>
                <a:ea typeface="Verdana"/>
                <a:cs typeface="Verdana"/>
                <a:sym typeface="Verdana"/>
              </a:rPr>
              <a:t>The employee shall provide a list of preferred items for purchase to the employing unit. If the unit is unable to purchase a preferred item, the unit will confer with the employee to ensure a suitable alternative item is purchased.</a:t>
            </a:r>
            <a:endParaRPr sz="16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7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Verdana"/>
              <a:buNone/>
            </a:pPr>
            <a:r>
              <a:rPr lang="en-US"/>
              <a:t>Wrap Up</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80"/>
          <p:cNvSpPr txBox="1">
            <a:spLocks noGrp="1"/>
          </p:cNvSpPr>
          <p:nvPr>
            <p:ph type="title"/>
          </p:nvPr>
        </p:nvSpPr>
        <p:spPr>
          <a:xfrm>
            <a:off x="213049" y="178513"/>
            <a:ext cx="919645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4400"/>
              <a:buFont typeface="Verdana"/>
              <a:buNone/>
            </a:pPr>
            <a:r>
              <a:rPr lang="en-US"/>
              <a:t>Questions?</a:t>
            </a:r>
            <a:endParaRPr/>
          </a:p>
        </p:txBody>
      </p:sp>
      <p:pic>
        <p:nvPicPr>
          <p:cNvPr id="231" name="Google Shape;231;p80" descr="A yellow chat bubble with a question mark inside."/>
          <p:cNvPicPr preferRelativeResize="0"/>
          <p:nvPr/>
        </p:nvPicPr>
        <p:blipFill rotWithShape="1">
          <a:blip r:embed="rId3">
            <a:alphaModFix/>
          </a:blip>
          <a:srcRect/>
          <a:stretch/>
        </p:blipFill>
        <p:spPr>
          <a:xfrm>
            <a:off x="3208598" y="1083197"/>
            <a:ext cx="5774803" cy="5774803"/>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77"/>
          <p:cNvSpPr txBox="1">
            <a:spLocks noGrp="1"/>
          </p:cNvSpPr>
          <p:nvPr>
            <p:ph type="title"/>
          </p:nvPr>
        </p:nvSpPr>
        <p:spPr>
          <a:xfrm>
            <a:off x="1" y="324571"/>
            <a:ext cx="10005848" cy="884238"/>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accent4"/>
              </a:buClr>
              <a:buSzPts val="4400"/>
              <a:buFont typeface="Verdana"/>
              <a:buNone/>
            </a:pPr>
            <a:r>
              <a:rPr lang="en-US" sz="4400"/>
              <a:t>Contact the ADA Team</a:t>
            </a:r>
            <a:br>
              <a:rPr lang="en-US" sz="4400"/>
            </a:br>
            <a:r>
              <a:rPr lang="en-US" sz="2000" u="sng">
                <a:solidFill>
                  <a:srgbClr val="FFCB05"/>
                </a:solidFill>
                <a:hlinkClick r:id="rId3">
                  <a:extLst>
                    <a:ext uri="{A12FA001-AC4F-418D-AE19-62706E023703}">
                      <ahyp:hlinkClr xmlns:ahyp="http://schemas.microsoft.com/office/drawing/2018/hyperlinkcolor" val="tx"/>
                    </a:ext>
                  </a:extLst>
                </a:hlinkClick>
              </a:rPr>
              <a:t>https://ecrt-umich-accommodate.symplicity.com/public_accommodation/</a:t>
            </a:r>
            <a:endParaRPr sz="2000">
              <a:solidFill>
                <a:srgbClr val="FFCB05"/>
              </a:solidFill>
            </a:endParaRPr>
          </a:p>
        </p:txBody>
      </p:sp>
      <p:sp>
        <p:nvSpPr>
          <p:cNvPr id="238" name="Google Shape;238;p77"/>
          <p:cNvSpPr txBox="1">
            <a:spLocks noGrp="1"/>
          </p:cNvSpPr>
          <p:nvPr>
            <p:ph type="body" idx="1"/>
          </p:nvPr>
        </p:nvSpPr>
        <p:spPr>
          <a:xfrm>
            <a:off x="247649" y="1857374"/>
            <a:ext cx="3895725" cy="4838377"/>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1600"/>
              <a:buNone/>
            </a:pPr>
            <a:r>
              <a:rPr lang="en-US"/>
              <a:t>Use the </a:t>
            </a:r>
            <a:r>
              <a:rPr lang="en-US" u="sng">
                <a:solidFill>
                  <a:srgbClr val="00274C"/>
                </a:solidFill>
                <a:hlinkClick r:id="rId3">
                  <a:extLst>
                    <a:ext uri="{A12FA001-AC4F-418D-AE19-62706E023703}">
                      <ahyp:hlinkClr xmlns:ahyp="http://schemas.microsoft.com/office/drawing/2018/hyperlinkcolor" val="tx"/>
                    </a:ext>
                  </a:extLst>
                </a:hlinkClick>
              </a:rPr>
              <a:t>ADA Initial Contact Form</a:t>
            </a:r>
            <a:r>
              <a:rPr lang="en-US">
                <a:solidFill>
                  <a:srgbClr val="00274C"/>
                </a:solidFill>
              </a:rPr>
              <a:t> </a:t>
            </a:r>
            <a:r>
              <a:rPr lang="en-US"/>
              <a:t>to request:</a:t>
            </a:r>
            <a:endParaRPr/>
          </a:p>
          <a:p>
            <a:pPr marL="285750" lvl="0" indent="-285750" algn="l" rtl="0">
              <a:lnSpc>
                <a:spcPct val="100000"/>
              </a:lnSpc>
              <a:spcBef>
                <a:spcPts val="1800"/>
              </a:spcBef>
              <a:spcAft>
                <a:spcPts val="0"/>
              </a:spcAft>
              <a:buClr>
                <a:schemeClr val="dk1"/>
              </a:buClr>
              <a:buSzPts val="1600"/>
              <a:buFont typeface="Noto Sans Symbols"/>
              <a:buChar char="▪"/>
            </a:pPr>
            <a:r>
              <a:rPr lang="en-US"/>
              <a:t>Workplace accommodation</a:t>
            </a:r>
            <a:endParaRPr/>
          </a:p>
          <a:p>
            <a:pPr marL="285750" lvl="0" indent="-285750" algn="l" rtl="0">
              <a:lnSpc>
                <a:spcPct val="100000"/>
              </a:lnSpc>
              <a:spcBef>
                <a:spcPts val="1800"/>
              </a:spcBef>
              <a:spcAft>
                <a:spcPts val="0"/>
              </a:spcAft>
              <a:buClr>
                <a:schemeClr val="dk1"/>
              </a:buClr>
              <a:buSzPts val="1600"/>
              <a:buFont typeface="Noto Sans Symbols"/>
              <a:buChar char="▪"/>
            </a:pPr>
            <a:r>
              <a:rPr lang="en-US"/>
              <a:t>Hiring process accommodation</a:t>
            </a:r>
            <a:endParaRPr/>
          </a:p>
          <a:p>
            <a:pPr marL="285750" lvl="0" indent="-285750" algn="l" rtl="0">
              <a:lnSpc>
                <a:spcPct val="100000"/>
              </a:lnSpc>
              <a:spcBef>
                <a:spcPts val="1800"/>
              </a:spcBef>
              <a:spcAft>
                <a:spcPts val="0"/>
              </a:spcAft>
              <a:buClr>
                <a:schemeClr val="dk1"/>
              </a:buClr>
              <a:buSzPts val="1600"/>
              <a:buFont typeface="Noto Sans Symbols"/>
              <a:buChar char="▪"/>
            </a:pPr>
            <a:r>
              <a:rPr lang="en-US"/>
              <a:t>Consultation with the ADA Team</a:t>
            </a:r>
            <a:endParaRPr/>
          </a:p>
          <a:p>
            <a:pPr marL="285750" lvl="0" indent="-285750" algn="l" rtl="0">
              <a:lnSpc>
                <a:spcPct val="100000"/>
              </a:lnSpc>
              <a:spcBef>
                <a:spcPts val="1800"/>
              </a:spcBef>
              <a:spcAft>
                <a:spcPts val="0"/>
              </a:spcAft>
              <a:buClr>
                <a:schemeClr val="dk1"/>
              </a:buClr>
              <a:buSzPts val="1600"/>
              <a:buFont typeface="Noto Sans Symbols"/>
              <a:buChar char="▪"/>
            </a:pPr>
            <a:r>
              <a:rPr lang="en-US"/>
              <a:t>ASL or CART services</a:t>
            </a:r>
            <a:endParaRPr/>
          </a:p>
          <a:p>
            <a:pPr marL="285750" lvl="0" indent="-285750" algn="l" rtl="0">
              <a:lnSpc>
                <a:spcPct val="100000"/>
              </a:lnSpc>
              <a:spcBef>
                <a:spcPts val="1800"/>
              </a:spcBef>
              <a:spcAft>
                <a:spcPts val="0"/>
              </a:spcAft>
              <a:buClr>
                <a:schemeClr val="dk1"/>
              </a:buClr>
              <a:buSzPts val="1600"/>
              <a:buFont typeface="Noto Sans Symbols"/>
              <a:buChar char="▪"/>
            </a:pPr>
            <a:r>
              <a:rPr lang="en-US"/>
              <a:t>Event accommodation</a:t>
            </a:r>
            <a:endParaRPr/>
          </a:p>
          <a:p>
            <a:pPr marL="285750" lvl="0" indent="-285750" algn="l" rtl="0">
              <a:lnSpc>
                <a:spcPct val="100000"/>
              </a:lnSpc>
              <a:spcBef>
                <a:spcPts val="1800"/>
              </a:spcBef>
              <a:spcAft>
                <a:spcPts val="0"/>
              </a:spcAft>
              <a:buClr>
                <a:schemeClr val="dk1"/>
              </a:buClr>
              <a:buSzPts val="1600"/>
              <a:buFont typeface="Noto Sans Symbols"/>
              <a:buChar char="▪"/>
            </a:pPr>
            <a:r>
              <a:rPr lang="en-US"/>
              <a:t>Digital accessibility review or consultation</a:t>
            </a:r>
            <a:endParaRPr/>
          </a:p>
          <a:p>
            <a:pPr marL="285750" lvl="0" indent="-285750" algn="l" rtl="0">
              <a:lnSpc>
                <a:spcPct val="100000"/>
              </a:lnSpc>
              <a:spcBef>
                <a:spcPts val="1800"/>
              </a:spcBef>
              <a:spcAft>
                <a:spcPts val="0"/>
              </a:spcAft>
              <a:buClr>
                <a:schemeClr val="dk1"/>
              </a:buClr>
              <a:buSzPts val="1600"/>
              <a:buFont typeface="Noto Sans Symbols"/>
              <a:buChar char="▪"/>
            </a:pPr>
            <a:r>
              <a:rPr lang="en-US"/>
              <a:t>Stadium seatback accommodations</a:t>
            </a:r>
            <a:endParaRPr/>
          </a:p>
          <a:p>
            <a:pPr marL="285750" lvl="0" indent="-184150" algn="l" rtl="0">
              <a:lnSpc>
                <a:spcPct val="100000"/>
              </a:lnSpc>
              <a:spcBef>
                <a:spcPts val="1800"/>
              </a:spcBef>
              <a:spcAft>
                <a:spcPts val="0"/>
              </a:spcAft>
              <a:buClr>
                <a:schemeClr val="dk1"/>
              </a:buClr>
              <a:buSzPts val="1600"/>
              <a:buFont typeface="Noto Sans Symbols"/>
              <a:buNone/>
            </a:pPr>
            <a:endParaRPr/>
          </a:p>
          <a:p>
            <a:pPr marL="285750" lvl="0" indent="-184150" algn="l" rtl="0">
              <a:lnSpc>
                <a:spcPct val="100000"/>
              </a:lnSpc>
              <a:spcBef>
                <a:spcPts val="1800"/>
              </a:spcBef>
              <a:spcAft>
                <a:spcPts val="0"/>
              </a:spcAft>
              <a:buClr>
                <a:schemeClr val="dk1"/>
              </a:buClr>
              <a:buSzPts val="1600"/>
              <a:buFont typeface="Noto Sans Symbols"/>
              <a:buNone/>
            </a:pPr>
            <a:endParaRPr/>
          </a:p>
        </p:txBody>
      </p:sp>
      <p:pic>
        <p:nvPicPr>
          <p:cNvPr id="239" name="Google Shape;239;p77" descr="screenshot of the ADA Initial Contact Form"/>
          <p:cNvPicPr preferRelativeResize="0"/>
          <p:nvPr/>
        </p:nvPicPr>
        <p:blipFill rotWithShape="1">
          <a:blip r:embed="rId4">
            <a:alphaModFix/>
          </a:blip>
          <a:srcRect r="8301" b="29859"/>
          <a:stretch/>
        </p:blipFill>
        <p:spPr>
          <a:xfrm>
            <a:off x="4052766" y="1818679"/>
            <a:ext cx="7991724" cy="4288208"/>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78"/>
          <p:cNvSpPr txBox="1">
            <a:spLocks noGrp="1"/>
          </p:cNvSpPr>
          <p:nvPr>
            <p:ph type="title"/>
          </p:nvPr>
        </p:nvSpPr>
        <p:spPr>
          <a:xfrm>
            <a:off x="105569" y="439648"/>
            <a:ext cx="9963342" cy="884238"/>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accent4"/>
              </a:buClr>
              <a:buSzPts val="4400"/>
              <a:buFont typeface="Verdana"/>
              <a:buNone/>
            </a:pPr>
            <a:r>
              <a:rPr lang="en-US" sz="4400"/>
              <a:t>Request Training or Workshops</a:t>
            </a:r>
            <a:br>
              <a:rPr lang="en-US" sz="4400"/>
            </a:br>
            <a:r>
              <a:rPr lang="en-US" sz="2000" u="sng">
                <a:solidFill>
                  <a:srgbClr val="FFCB05"/>
                </a:solidFill>
                <a:hlinkClick r:id="rId3">
                  <a:extLst>
                    <a:ext uri="{A12FA001-AC4F-418D-AE19-62706E023703}">
                      <ahyp:hlinkClr xmlns:ahyp="http://schemas.microsoft.com/office/drawing/2018/hyperlinkcolor" val="tx"/>
                    </a:ext>
                  </a:extLst>
                </a:hlinkClick>
              </a:rPr>
              <a:t>https://ecrt-umich-accommodate.symplicity.com/activity_provider_request/</a:t>
            </a:r>
            <a:endParaRPr sz="2000">
              <a:solidFill>
                <a:srgbClr val="FFCB05"/>
              </a:solidFill>
            </a:endParaRPr>
          </a:p>
        </p:txBody>
      </p:sp>
      <p:sp>
        <p:nvSpPr>
          <p:cNvPr id="246" name="Google Shape;246;p78"/>
          <p:cNvSpPr txBox="1">
            <a:spLocks noGrp="1"/>
          </p:cNvSpPr>
          <p:nvPr>
            <p:ph type="body" idx="1"/>
          </p:nvPr>
        </p:nvSpPr>
        <p:spPr>
          <a:xfrm>
            <a:off x="350794" y="1857374"/>
            <a:ext cx="4049756" cy="4533809"/>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100000"/>
              </a:lnSpc>
              <a:spcBef>
                <a:spcPts val="0"/>
              </a:spcBef>
              <a:spcAft>
                <a:spcPts val="0"/>
              </a:spcAft>
              <a:buClr>
                <a:schemeClr val="dk1"/>
              </a:buClr>
              <a:buSzPct val="108106"/>
              <a:buNone/>
            </a:pPr>
            <a:r>
              <a:rPr lang="en-US"/>
              <a:t>Use the </a:t>
            </a:r>
            <a:r>
              <a:rPr lang="en-US" u="sng">
                <a:solidFill>
                  <a:srgbClr val="00274C"/>
                </a:solidFill>
                <a:hlinkClick r:id="rId3">
                  <a:extLst>
                    <a:ext uri="{A12FA001-AC4F-418D-AE19-62706E023703}">
                      <ahyp:hlinkClr xmlns:ahyp="http://schemas.microsoft.com/office/drawing/2018/hyperlinkcolor" val="tx"/>
                    </a:ext>
                  </a:extLst>
                </a:hlinkClick>
              </a:rPr>
              <a:t>Request Training/Report Barriers form</a:t>
            </a:r>
            <a:r>
              <a:rPr lang="en-US">
                <a:solidFill>
                  <a:srgbClr val="00274C"/>
                </a:solidFill>
              </a:rPr>
              <a:t> </a:t>
            </a:r>
            <a:r>
              <a:rPr lang="en-US"/>
              <a:t>to request training for your department or group. Topics include:</a:t>
            </a:r>
            <a:endParaRPr/>
          </a:p>
          <a:p>
            <a:pPr marL="285750" lvl="0" indent="-285750" algn="l" rtl="0">
              <a:lnSpc>
                <a:spcPct val="100000"/>
              </a:lnSpc>
              <a:spcBef>
                <a:spcPts val="1800"/>
              </a:spcBef>
              <a:spcAft>
                <a:spcPts val="0"/>
              </a:spcAft>
              <a:buClr>
                <a:schemeClr val="dk1"/>
              </a:buClr>
              <a:buSzPct val="108106"/>
              <a:buFont typeface="Noto Sans Symbols"/>
              <a:buChar char="▪"/>
            </a:pPr>
            <a:r>
              <a:rPr lang="en-US"/>
              <a:t>Ableism Awareness</a:t>
            </a:r>
            <a:endParaRPr/>
          </a:p>
          <a:p>
            <a:pPr marL="285750" lvl="0" indent="-285750" algn="l" rtl="0">
              <a:lnSpc>
                <a:spcPct val="100000"/>
              </a:lnSpc>
              <a:spcBef>
                <a:spcPts val="1800"/>
              </a:spcBef>
              <a:spcAft>
                <a:spcPts val="0"/>
              </a:spcAft>
              <a:buClr>
                <a:schemeClr val="dk1"/>
              </a:buClr>
              <a:buSzPct val="108106"/>
              <a:buFont typeface="Noto Sans Symbols"/>
              <a:buChar char="▪"/>
            </a:pPr>
            <a:r>
              <a:rPr lang="en-US"/>
              <a:t>Creating Accessible Digital Documents</a:t>
            </a:r>
            <a:endParaRPr/>
          </a:p>
          <a:p>
            <a:pPr marL="285750" lvl="0" indent="-285750" algn="l" rtl="0">
              <a:lnSpc>
                <a:spcPct val="100000"/>
              </a:lnSpc>
              <a:spcBef>
                <a:spcPts val="1800"/>
              </a:spcBef>
              <a:spcAft>
                <a:spcPts val="0"/>
              </a:spcAft>
              <a:buClr>
                <a:schemeClr val="dk1"/>
              </a:buClr>
              <a:buSzPct val="108106"/>
              <a:buFont typeface="Noto Sans Symbols"/>
              <a:buChar char="▪"/>
            </a:pPr>
            <a:r>
              <a:rPr lang="en-US"/>
              <a:t>Creating Inclusive Environments</a:t>
            </a:r>
            <a:endParaRPr/>
          </a:p>
          <a:p>
            <a:pPr marL="285750" lvl="0" indent="-285750" algn="l" rtl="0">
              <a:lnSpc>
                <a:spcPct val="100000"/>
              </a:lnSpc>
              <a:spcBef>
                <a:spcPts val="1800"/>
              </a:spcBef>
              <a:spcAft>
                <a:spcPts val="0"/>
              </a:spcAft>
              <a:buClr>
                <a:schemeClr val="dk1"/>
              </a:buClr>
              <a:buSzPct val="108106"/>
              <a:buFont typeface="Noto Sans Symbols"/>
              <a:buChar char="▪"/>
            </a:pPr>
            <a:r>
              <a:rPr lang="en-US"/>
              <a:t>Disability Awareness</a:t>
            </a:r>
            <a:endParaRPr/>
          </a:p>
          <a:p>
            <a:pPr marL="285750" lvl="0" indent="-285750" algn="l" rtl="0">
              <a:lnSpc>
                <a:spcPct val="100000"/>
              </a:lnSpc>
              <a:spcBef>
                <a:spcPts val="1800"/>
              </a:spcBef>
              <a:spcAft>
                <a:spcPts val="0"/>
              </a:spcAft>
              <a:buClr>
                <a:schemeClr val="dk1"/>
              </a:buClr>
              <a:buSzPct val="108106"/>
              <a:buFont typeface="Noto Sans Symbols"/>
              <a:buChar char="▪"/>
            </a:pPr>
            <a:r>
              <a:rPr lang="en-US"/>
              <a:t>Reasonable Accommodations and the Interactive Process</a:t>
            </a:r>
            <a:endParaRPr/>
          </a:p>
          <a:p>
            <a:pPr marL="285750" lvl="0" indent="-285750" algn="l" rtl="0">
              <a:lnSpc>
                <a:spcPct val="100000"/>
              </a:lnSpc>
              <a:spcBef>
                <a:spcPts val="1800"/>
              </a:spcBef>
              <a:spcAft>
                <a:spcPts val="0"/>
              </a:spcAft>
              <a:buClr>
                <a:schemeClr val="dk1"/>
              </a:buClr>
              <a:buSzPct val="108106"/>
              <a:buFont typeface="Noto Sans Symbols"/>
              <a:buChar char="▪"/>
            </a:pPr>
            <a:r>
              <a:rPr lang="en-US"/>
              <a:t>Service and Emotional Support Animals</a:t>
            </a:r>
            <a:endParaRPr/>
          </a:p>
          <a:p>
            <a:pPr marL="285750" lvl="0" indent="-285750" algn="l" rtl="0">
              <a:lnSpc>
                <a:spcPct val="100000"/>
              </a:lnSpc>
              <a:spcBef>
                <a:spcPts val="1800"/>
              </a:spcBef>
              <a:spcAft>
                <a:spcPts val="0"/>
              </a:spcAft>
              <a:buClr>
                <a:schemeClr val="dk1"/>
              </a:buClr>
              <a:buSzPct val="108106"/>
              <a:buFont typeface="Noto Sans Symbols"/>
              <a:buChar char="▪"/>
            </a:pPr>
            <a:r>
              <a:rPr lang="en-US"/>
              <a:t>Supervisor’s Guide to Accommodations</a:t>
            </a:r>
            <a:endParaRPr/>
          </a:p>
          <a:p>
            <a:pPr marL="285750" lvl="0" indent="-184150" algn="l" rtl="0">
              <a:lnSpc>
                <a:spcPct val="100000"/>
              </a:lnSpc>
              <a:spcBef>
                <a:spcPts val="1800"/>
              </a:spcBef>
              <a:spcAft>
                <a:spcPts val="0"/>
              </a:spcAft>
              <a:buClr>
                <a:schemeClr val="dk1"/>
              </a:buClr>
              <a:buSzPct val="108106"/>
              <a:buFont typeface="Noto Sans Symbols"/>
              <a:buNone/>
            </a:pPr>
            <a:endParaRPr/>
          </a:p>
        </p:txBody>
      </p:sp>
      <p:pic>
        <p:nvPicPr>
          <p:cNvPr id="247" name="Google Shape;247;p78" descr="screenshot of the Request Training and Report Barriers Form"/>
          <p:cNvPicPr preferRelativeResize="0"/>
          <p:nvPr/>
        </p:nvPicPr>
        <p:blipFill rotWithShape="1">
          <a:blip r:embed="rId4">
            <a:alphaModFix/>
          </a:blip>
          <a:srcRect/>
          <a:stretch/>
        </p:blipFill>
        <p:spPr>
          <a:xfrm>
            <a:off x="4316300" y="1905525"/>
            <a:ext cx="7743200" cy="4146932"/>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79"/>
          <p:cNvSpPr txBox="1">
            <a:spLocks noGrp="1"/>
          </p:cNvSpPr>
          <p:nvPr>
            <p:ph type="title"/>
          </p:nvPr>
        </p:nvSpPr>
        <p:spPr>
          <a:xfrm>
            <a:off x="84547" y="408654"/>
            <a:ext cx="9963343" cy="884238"/>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accent4"/>
              </a:buClr>
              <a:buSzPts val="4400"/>
              <a:buFont typeface="Verdana"/>
              <a:buNone/>
            </a:pPr>
            <a:r>
              <a:rPr lang="en-US" sz="4400"/>
              <a:t>Report Barriers to Access</a:t>
            </a:r>
            <a:br>
              <a:rPr lang="en-US" sz="4400"/>
            </a:br>
            <a:r>
              <a:rPr lang="en-US" sz="2000" u="sng">
                <a:solidFill>
                  <a:srgbClr val="FFCB05"/>
                </a:solidFill>
                <a:hlinkClick r:id="rId3">
                  <a:extLst>
                    <a:ext uri="{A12FA001-AC4F-418D-AE19-62706E023703}">
                      <ahyp:hlinkClr xmlns:ahyp="http://schemas.microsoft.com/office/drawing/2018/hyperlinkcolor" val="tx"/>
                    </a:ext>
                  </a:extLst>
                </a:hlinkClick>
              </a:rPr>
              <a:t>https://ecrt-umich-accommodate.symplicity.com/activity_provider_request/</a:t>
            </a:r>
            <a:endParaRPr sz="2000">
              <a:solidFill>
                <a:srgbClr val="FFCB05"/>
              </a:solidFill>
            </a:endParaRPr>
          </a:p>
        </p:txBody>
      </p:sp>
      <p:sp>
        <p:nvSpPr>
          <p:cNvPr id="253" name="Google Shape;253;p79"/>
          <p:cNvSpPr txBox="1">
            <a:spLocks noGrp="1"/>
          </p:cNvSpPr>
          <p:nvPr>
            <p:ph type="body" idx="1"/>
          </p:nvPr>
        </p:nvSpPr>
        <p:spPr>
          <a:xfrm>
            <a:off x="194548" y="2057400"/>
            <a:ext cx="4215527" cy="4482296"/>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1600"/>
              <a:buNone/>
            </a:pPr>
            <a:r>
              <a:rPr lang="en-US"/>
              <a:t>Use the </a:t>
            </a:r>
            <a:r>
              <a:rPr lang="en-US" u="sng">
                <a:solidFill>
                  <a:srgbClr val="00274C"/>
                </a:solidFill>
                <a:hlinkClick r:id="rId3">
                  <a:extLst>
                    <a:ext uri="{A12FA001-AC4F-418D-AE19-62706E023703}">
                      <ahyp:hlinkClr xmlns:ahyp="http://schemas.microsoft.com/office/drawing/2018/hyperlinkcolor" val="tx"/>
                    </a:ext>
                  </a:extLst>
                </a:hlinkClick>
              </a:rPr>
              <a:t>Request Training/Report Barriers form</a:t>
            </a:r>
            <a:r>
              <a:rPr lang="en-US">
                <a:solidFill>
                  <a:srgbClr val="00274C"/>
                </a:solidFill>
              </a:rPr>
              <a:t> </a:t>
            </a:r>
            <a:r>
              <a:rPr lang="en-US"/>
              <a:t>to report physical or digital barriers to access</a:t>
            </a:r>
            <a:endParaRPr/>
          </a:p>
          <a:p>
            <a:pPr marL="0" lvl="0" indent="0" algn="l" rtl="0">
              <a:lnSpc>
                <a:spcPct val="100000"/>
              </a:lnSpc>
              <a:spcBef>
                <a:spcPts val="1800"/>
              </a:spcBef>
              <a:spcAft>
                <a:spcPts val="0"/>
              </a:spcAft>
              <a:buClr>
                <a:schemeClr val="dk1"/>
              </a:buClr>
              <a:buSzPts val="1600"/>
              <a:buNone/>
            </a:pPr>
            <a:r>
              <a:rPr lang="en-US"/>
              <a:t>Examples:</a:t>
            </a:r>
            <a:endParaRPr/>
          </a:p>
          <a:p>
            <a:pPr marL="285750" lvl="0" indent="-285750" algn="l" rtl="0">
              <a:lnSpc>
                <a:spcPct val="100000"/>
              </a:lnSpc>
              <a:spcBef>
                <a:spcPts val="1800"/>
              </a:spcBef>
              <a:spcAft>
                <a:spcPts val="0"/>
              </a:spcAft>
              <a:buClr>
                <a:schemeClr val="dk1"/>
              </a:buClr>
              <a:buSzPts val="1600"/>
              <a:buFont typeface="Noto Sans Symbols"/>
              <a:buChar char="▪"/>
            </a:pPr>
            <a:r>
              <a:rPr lang="en-US"/>
              <a:t>Inoperable door openers or elevators</a:t>
            </a:r>
            <a:endParaRPr/>
          </a:p>
          <a:p>
            <a:pPr marL="285750" lvl="0" indent="-285750" algn="l" rtl="0">
              <a:lnSpc>
                <a:spcPct val="100000"/>
              </a:lnSpc>
              <a:spcBef>
                <a:spcPts val="1800"/>
              </a:spcBef>
              <a:spcAft>
                <a:spcPts val="0"/>
              </a:spcAft>
              <a:buClr>
                <a:schemeClr val="dk1"/>
              </a:buClr>
              <a:buSzPts val="1600"/>
              <a:buFont typeface="Noto Sans Symbols"/>
              <a:buChar char="▪"/>
            </a:pPr>
            <a:r>
              <a:rPr lang="en-US"/>
              <a:t>Cracked pavement causing tripping hazards</a:t>
            </a:r>
            <a:endParaRPr/>
          </a:p>
          <a:p>
            <a:pPr marL="285750" lvl="0" indent="-285750" algn="l" rtl="0">
              <a:lnSpc>
                <a:spcPct val="100000"/>
              </a:lnSpc>
              <a:spcBef>
                <a:spcPts val="1800"/>
              </a:spcBef>
              <a:spcAft>
                <a:spcPts val="0"/>
              </a:spcAft>
              <a:buClr>
                <a:schemeClr val="dk1"/>
              </a:buClr>
              <a:buSzPts val="1600"/>
              <a:buFont typeface="Noto Sans Symbols"/>
              <a:buChar char="▪"/>
            </a:pPr>
            <a:r>
              <a:rPr lang="en-US"/>
              <a:t>Inaccessible software or documents</a:t>
            </a:r>
            <a:endParaRPr/>
          </a:p>
        </p:txBody>
      </p:sp>
      <p:pic>
        <p:nvPicPr>
          <p:cNvPr id="254" name="Google Shape;254;p79" descr="screenshot of the Request Training and Report Barriers Form"/>
          <p:cNvPicPr preferRelativeResize="0"/>
          <p:nvPr/>
        </p:nvPicPr>
        <p:blipFill rotWithShape="1">
          <a:blip r:embed="rId4">
            <a:alphaModFix/>
          </a:blip>
          <a:srcRect/>
          <a:stretch/>
        </p:blipFill>
        <p:spPr>
          <a:xfrm>
            <a:off x="4227876" y="1787596"/>
            <a:ext cx="7769576" cy="4221318"/>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81"/>
          <p:cNvSpPr txBox="1">
            <a:spLocks noGrp="1"/>
          </p:cNvSpPr>
          <p:nvPr>
            <p:ph type="title"/>
          </p:nvPr>
        </p:nvSpPr>
        <p:spPr>
          <a:xfrm>
            <a:off x="222379" y="215835"/>
            <a:ext cx="919645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4400"/>
              <a:buFont typeface="Verdana"/>
              <a:buNone/>
            </a:pPr>
            <a:r>
              <a:rPr lang="en-US"/>
              <a:t>Thank You From ECRT</a:t>
            </a:r>
            <a:endParaRPr/>
          </a:p>
        </p:txBody>
      </p:sp>
      <p:pic>
        <p:nvPicPr>
          <p:cNvPr id="260" name="Google Shape;260;p81" descr="ECRT finger spelled in American Sign Language"/>
          <p:cNvPicPr preferRelativeResize="0"/>
          <p:nvPr/>
        </p:nvPicPr>
        <p:blipFill rotWithShape="1">
          <a:blip r:embed="rId3">
            <a:alphaModFix/>
          </a:blip>
          <a:srcRect/>
          <a:stretch/>
        </p:blipFill>
        <p:spPr>
          <a:xfrm>
            <a:off x="2110689" y="2679700"/>
            <a:ext cx="7970621" cy="294616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g2c5a1a15680_0_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Verdana"/>
              <a:buNone/>
            </a:pPr>
            <a:r>
              <a:rPr lang="en-US"/>
              <a:t>The Interactive Process</a:t>
            </a:r>
            <a:endParaRPr/>
          </a:p>
        </p:txBody>
      </p:sp>
      <p:sp>
        <p:nvSpPr>
          <p:cNvPr id="88" name="Google Shape;88;g2c5a1a15680_0_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2400"/>
              <a:buNone/>
            </a:pPr>
            <a:r>
              <a:rPr lang="en-US"/>
              <a:t>4 Steps to Accommodation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51"/>
          <p:cNvSpPr txBox="1">
            <a:spLocks noGrp="1"/>
          </p:cNvSpPr>
          <p:nvPr>
            <p:ph type="title"/>
          </p:nvPr>
        </p:nvSpPr>
        <p:spPr>
          <a:xfrm>
            <a:off x="291936" y="112816"/>
            <a:ext cx="919645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4400"/>
              <a:buFont typeface="Verdana"/>
              <a:buNone/>
            </a:pPr>
            <a:r>
              <a:rPr lang="en-US"/>
              <a:t>Role of the ADA Team</a:t>
            </a:r>
            <a:endParaRPr/>
          </a:p>
        </p:txBody>
      </p:sp>
      <p:sp>
        <p:nvSpPr>
          <p:cNvPr id="94" name="Google Shape;94;p51"/>
          <p:cNvSpPr txBox="1">
            <a:spLocks noGrp="1"/>
          </p:cNvSpPr>
          <p:nvPr>
            <p:ph type="body" idx="1"/>
          </p:nvPr>
        </p:nvSpPr>
        <p:spPr>
          <a:xfrm>
            <a:off x="190500" y="1714375"/>
            <a:ext cx="11539500" cy="4600800"/>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170000"/>
              </a:lnSpc>
              <a:spcBef>
                <a:spcPts val="0"/>
              </a:spcBef>
              <a:spcAft>
                <a:spcPts val="600"/>
              </a:spcAft>
              <a:buClr>
                <a:schemeClr val="dk1"/>
              </a:buClr>
              <a:buSzPct val="108108"/>
              <a:buNone/>
            </a:pPr>
            <a:r>
              <a:rPr lang="en-US" dirty="0"/>
              <a:t>When the ADA Team facilitates the interactive process, we:</a:t>
            </a:r>
            <a:endParaRPr dirty="0"/>
          </a:p>
          <a:p>
            <a:pPr marL="685800" lvl="1" indent="-240030" algn="l" rtl="0">
              <a:lnSpc>
                <a:spcPct val="170000"/>
              </a:lnSpc>
              <a:spcBef>
                <a:spcPts val="0"/>
              </a:spcBef>
              <a:spcAft>
                <a:spcPts val="600"/>
              </a:spcAft>
              <a:buSzPct val="108108"/>
              <a:buChar char="▪"/>
            </a:pPr>
            <a:r>
              <a:rPr lang="en-US" dirty="0"/>
              <a:t>Centrally and confidentially store medical documentation.</a:t>
            </a:r>
            <a:endParaRPr dirty="0"/>
          </a:p>
          <a:p>
            <a:pPr marL="685800" lvl="1" indent="-240030" algn="l" rtl="0">
              <a:lnSpc>
                <a:spcPct val="170000"/>
              </a:lnSpc>
              <a:spcBef>
                <a:spcPts val="600"/>
              </a:spcBef>
              <a:spcAft>
                <a:spcPts val="600"/>
              </a:spcAft>
              <a:buSzPct val="108108"/>
              <a:buChar char="▪"/>
            </a:pPr>
            <a:r>
              <a:rPr lang="en-US" dirty="0"/>
              <a:t>Brainstorm accommodation options based on specialized education and expertise.</a:t>
            </a:r>
            <a:endParaRPr dirty="0"/>
          </a:p>
          <a:p>
            <a:pPr marL="685800" lvl="1" indent="-240030" algn="l" rtl="0">
              <a:lnSpc>
                <a:spcPct val="170000"/>
              </a:lnSpc>
              <a:spcBef>
                <a:spcPts val="600"/>
              </a:spcBef>
              <a:spcAft>
                <a:spcPts val="600"/>
              </a:spcAft>
              <a:buSzPct val="108108"/>
              <a:buChar char="▪"/>
            </a:pPr>
            <a:r>
              <a:rPr lang="en-US" dirty="0"/>
              <a:t>Provide guidance, knowledge, and consultation to employees and units about accommodations, compliance with the ADA, and best practices for creating inclusive environments for individuals with disabilities.</a:t>
            </a:r>
            <a:endParaRPr dirty="0"/>
          </a:p>
          <a:p>
            <a:pPr marL="685800" lvl="1" indent="-240030" algn="l" rtl="0">
              <a:lnSpc>
                <a:spcPct val="170000"/>
              </a:lnSpc>
              <a:spcBef>
                <a:spcPts val="600"/>
              </a:spcBef>
              <a:spcAft>
                <a:spcPts val="600"/>
              </a:spcAft>
              <a:buSzPct val="108108"/>
              <a:buChar char="▪"/>
            </a:pPr>
            <a:r>
              <a:rPr lang="en-US" dirty="0"/>
              <a:t>Assist with determining reasonableness under the ADA.</a:t>
            </a:r>
            <a:endParaRPr dirty="0"/>
          </a:p>
          <a:p>
            <a:pPr marL="685800" lvl="1" indent="-240030" algn="l" rtl="0">
              <a:lnSpc>
                <a:spcPct val="170000"/>
              </a:lnSpc>
              <a:spcBef>
                <a:spcPts val="600"/>
              </a:spcBef>
              <a:spcAft>
                <a:spcPts val="600"/>
              </a:spcAft>
              <a:buSzPct val="108108"/>
              <a:buChar char="▪"/>
            </a:pPr>
            <a:r>
              <a:rPr lang="en-US" dirty="0"/>
              <a:t>Supply written documents outlining determined accommodations.</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g2c5a1a15680_0_48"/>
          <p:cNvSpPr txBox="1">
            <a:spLocks noGrp="1"/>
          </p:cNvSpPr>
          <p:nvPr>
            <p:ph type="title"/>
          </p:nvPr>
        </p:nvSpPr>
        <p:spPr>
          <a:xfrm>
            <a:off x="130662" y="222067"/>
            <a:ext cx="10515600" cy="1112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4"/>
              </a:buClr>
              <a:buSzPts val="4400"/>
              <a:buFont typeface="Verdana"/>
              <a:buNone/>
            </a:pPr>
            <a:r>
              <a:rPr lang="en-US" sz="4400"/>
              <a:t>Step 1: Employee Requests an Accommodation</a:t>
            </a:r>
            <a:endParaRPr/>
          </a:p>
        </p:txBody>
      </p:sp>
      <p:sp>
        <p:nvSpPr>
          <p:cNvPr id="100" name="Google Shape;100;g2c5a1a15680_0_48"/>
          <p:cNvSpPr txBox="1">
            <a:spLocks noGrp="1"/>
          </p:cNvSpPr>
          <p:nvPr>
            <p:ph type="body" idx="1"/>
          </p:nvPr>
        </p:nvSpPr>
        <p:spPr>
          <a:xfrm>
            <a:off x="239486" y="1739900"/>
            <a:ext cx="6368100" cy="5118000"/>
          </a:xfrm>
          <a:prstGeom prst="rect">
            <a:avLst/>
          </a:prstGeom>
          <a:noFill/>
          <a:ln>
            <a:noFill/>
          </a:ln>
        </p:spPr>
        <p:txBody>
          <a:bodyPr spcFirstLastPara="1" wrap="square" lIns="91425" tIns="45700" rIns="91425" bIns="45700" anchor="t" anchorCtr="0">
            <a:normAutofit/>
          </a:bodyPr>
          <a:lstStyle/>
          <a:p>
            <a:pPr marL="285750" lvl="0" indent="-285750" algn="l" rtl="0">
              <a:lnSpc>
                <a:spcPct val="150000"/>
              </a:lnSpc>
              <a:spcBef>
                <a:spcPts val="0"/>
              </a:spcBef>
              <a:spcAft>
                <a:spcPts val="600"/>
              </a:spcAft>
              <a:buClr>
                <a:schemeClr val="dk1"/>
              </a:buClr>
              <a:buSzPts val="2162"/>
              <a:buFont typeface="Arial"/>
              <a:buChar char="•"/>
            </a:pPr>
            <a:r>
              <a:rPr lang="en-US" sz="2400" dirty="0"/>
              <a:t>Employees can submit a request using the </a:t>
            </a:r>
            <a:r>
              <a:rPr lang="en-US" sz="2400" u="sng" dirty="0">
                <a:solidFill>
                  <a:srgbClr val="00274C"/>
                </a:solidFill>
                <a:hlinkClick r:id="rId3">
                  <a:extLst>
                    <a:ext uri="{A12FA001-AC4F-418D-AE19-62706E023703}">
                      <ahyp:hlinkClr xmlns:ahyp="http://schemas.microsoft.com/office/drawing/2018/hyperlinkcolor" val="tx"/>
                    </a:ext>
                  </a:extLst>
                </a:hlinkClick>
              </a:rPr>
              <a:t>ADA Initial Contact Form</a:t>
            </a:r>
            <a:r>
              <a:rPr lang="en-US" sz="2400" u="sng" dirty="0">
                <a:solidFill>
                  <a:srgbClr val="00274C"/>
                </a:solidFill>
              </a:rPr>
              <a:t>.</a:t>
            </a:r>
            <a:endParaRPr sz="2400" dirty="0">
              <a:solidFill>
                <a:srgbClr val="00274C"/>
              </a:solidFill>
            </a:endParaRPr>
          </a:p>
          <a:p>
            <a:pPr marL="285750" lvl="0" indent="-285750" algn="l" rtl="0">
              <a:lnSpc>
                <a:spcPct val="150000"/>
              </a:lnSpc>
              <a:spcBef>
                <a:spcPts val="1800"/>
              </a:spcBef>
              <a:spcAft>
                <a:spcPts val="600"/>
              </a:spcAft>
              <a:buClr>
                <a:srgbClr val="00274C"/>
              </a:buClr>
              <a:buSzPts val="2162"/>
              <a:buFont typeface="Arial"/>
              <a:buChar char="•"/>
            </a:pPr>
            <a:r>
              <a:rPr lang="en-US" sz="2400" dirty="0">
                <a:solidFill>
                  <a:srgbClr val="00274C"/>
                </a:solidFill>
              </a:rPr>
              <a:t>They will be asked to supply medical documentation confirming a diagnosis, duration, limitations, and accommodation recommendations from their provider, if available. </a:t>
            </a:r>
            <a:endParaRPr dirty="0"/>
          </a:p>
        </p:txBody>
      </p:sp>
      <p:pic>
        <p:nvPicPr>
          <p:cNvPr id="101" name="Google Shape;101;g2c5a1a15680_0_48" descr="A keyboard with a key stating &quot;submit request&quot;"/>
          <p:cNvPicPr preferRelativeResize="0">
            <a:picLocks noGrp="1"/>
          </p:cNvPicPr>
          <p:nvPr>
            <p:ph type="pic" idx="2"/>
          </p:nvPr>
        </p:nvPicPr>
        <p:blipFill rotWithShape="1">
          <a:blip r:embed="rId4">
            <a:alphaModFix/>
          </a:blip>
          <a:srcRect t="5872" b="5871"/>
          <a:stretch/>
        </p:blipFill>
        <p:spPr>
          <a:xfrm>
            <a:off x="6512560" y="2438400"/>
            <a:ext cx="5222240" cy="3229610"/>
          </a:xfrm>
          <a:prstGeom prst="rect">
            <a:avLst/>
          </a:prstGeom>
          <a:solidFill>
            <a:srgbClr val="FFFFFF"/>
          </a:solid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g2c5a1a15680_0_59"/>
          <p:cNvSpPr txBox="1">
            <a:spLocks noGrp="1"/>
          </p:cNvSpPr>
          <p:nvPr>
            <p:ph type="title"/>
          </p:nvPr>
        </p:nvSpPr>
        <p:spPr>
          <a:xfrm>
            <a:off x="231709" y="182235"/>
            <a:ext cx="94722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4400"/>
              <a:buFont typeface="Verdana"/>
              <a:buNone/>
            </a:pPr>
            <a:r>
              <a:rPr lang="en-US"/>
              <a:t>Step 2: Employee Meets with an Accessibility Specialist</a:t>
            </a:r>
            <a:endParaRPr/>
          </a:p>
        </p:txBody>
      </p:sp>
      <p:pic>
        <p:nvPicPr>
          <p:cNvPr id="107" name="Google Shape;107;g2c5a1a15680_0_59" descr="Two people sit at a table. One is speaking, the other is taking notes on a laptop"/>
          <p:cNvPicPr preferRelativeResize="0"/>
          <p:nvPr/>
        </p:nvPicPr>
        <p:blipFill rotWithShape="1">
          <a:blip r:embed="rId3">
            <a:alphaModFix/>
          </a:blip>
          <a:srcRect/>
          <a:stretch/>
        </p:blipFill>
        <p:spPr>
          <a:xfrm>
            <a:off x="0" y="2726100"/>
            <a:ext cx="3737875" cy="2917375"/>
          </a:xfrm>
          <a:prstGeom prst="rect">
            <a:avLst/>
          </a:prstGeom>
          <a:solidFill>
            <a:srgbClr val="FFFFFF"/>
          </a:solidFill>
          <a:ln>
            <a:noFill/>
          </a:ln>
        </p:spPr>
      </p:pic>
      <p:sp>
        <p:nvSpPr>
          <p:cNvPr id="108" name="Google Shape;108;g2c5a1a15680_0_59"/>
          <p:cNvSpPr txBox="1">
            <a:spLocks noGrp="1"/>
          </p:cNvSpPr>
          <p:nvPr>
            <p:ph type="body" idx="1"/>
          </p:nvPr>
        </p:nvSpPr>
        <p:spPr>
          <a:xfrm>
            <a:off x="3290600" y="1690800"/>
            <a:ext cx="8467500" cy="4442400"/>
          </a:xfrm>
          <a:prstGeom prst="rect">
            <a:avLst/>
          </a:prstGeom>
          <a:noFill/>
          <a:ln>
            <a:noFill/>
          </a:ln>
        </p:spPr>
        <p:txBody>
          <a:bodyPr spcFirstLastPara="1" wrap="square" lIns="91425" tIns="45700" rIns="91425" bIns="45700" anchor="t" anchorCtr="0">
            <a:normAutofit fontScale="85000" lnSpcReduction="20000"/>
          </a:bodyPr>
          <a:lstStyle/>
          <a:p>
            <a:pPr marL="228600" lvl="0" indent="-201930" algn="l" rtl="0">
              <a:lnSpc>
                <a:spcPct val="150000"/>
              </a:lnSpc>
              <a:spcBef>
                <a:spcPts val="0"/>
              </a:spcBef>
              <a:spcAft>
                <a:spcPts val="0"/>
              </a:spcAft>
              <a:buClr>
                <a:schemeClr val="dk1"/>
              </a:buClr>
              <a:buSzPct val="100000"/>
              <a:buFont typeface="Noto Sans Symbols"/>
              <a:buChar char="▪"/>
            </a:pPr>
            <a:r>
              <a:rPr lang="en-US"/>
              <a:t>Employees can:</a:t>
            </a:r>
            <a:endParaRPr/>
          </a:p>
          <a:p>
            <a:pPr marL="685800" lvl="1" indent="-203884" algn="l" rtl="0">
              <a:lnSpc>
                <a:spcPct val="150000"/>
              </a:lnSpc>
              <a:spcBef>
                <a:spcPts val="1800"/>
              </a:spcBef>
              <a:spcAft>
                <a:spcPts val="0"/>
              </a:spcAft>
              <a:buClr>
                <a:schemeClr val="dk1"/>
              </a:buClr>
              <a:buSzPct val="108107"/>
              <a:buChar char="▪"/>
            </a:pPr>
            <a:r>
              <a:rPr lang="en-US"/>
              <a:t>Provide their understanding of the day-to-day job duties of their position. </a:t>
            </a:r>
            <a:endParaRPr/>
          </a:p>
          <a:p>
            <a:pPr marL="685800" lvl="1" indent="-203884" algn="l" rtl="0">
              <a:lnSpc>
                <a:spcPct val="150000"/>
              </a:lnSpc>
              <a:spcBef>
                <a:spcPts val="1800"/>
              </a:spcBef>
              <a:spcAft>
                <a:spcPts val="0"/>
              </a:spcAft>
              <a:buClr>
                <a:schemeClr val="dk1"/>
              </a:buClr>
              <a:buSzPct val="108107"/>
              <a:buChar char="▪"/>
            </a:pPr>
            <a:r>
              <a:rPr lang="en-US"/>
              <a:t>Share experienced barriers – what is it about the job or environment that is creating difficulty?</a:t>
            </a:r>
            <a:endParaRPr/>
          </a:p>
          <a:p>
            <a:pPr marL="685800" lvl="1" indent="-203884" algn="l" rtl="0">
              <a:lnSpc>
                <a:spcPct val="150000"/>
              </a:lnSpc>
              <a:spcBef>
                <a:spcPts val="1800"/>
              </a:spcBef>
              <a:spcAft>
                <a:spcPts val="0"/>
              </a:spcAft>
              <a:buClr>
                <a:schemeClr val="dk1"/>
              </a:buClr>
              <a:buSzPct val="108107"/>
              <a:buChar char="▪"/>
            </a:pPr>
            <a:r>
              <a:rPr lang="en-US"/>
              <a:t>Consult with resources like </a:t>
            </a:r>
            <a:r>
              <a:rPr lang="en-US" u="sng">
                <a:solidFill>
                  <a:srgbClr val="00274C"/>
                </a:solidFill>
                <a:hlinkClick r:id="rId4">
                  <a:extLst>
                    <a:ext uri="{A12FA001-AC4F-418D-AE19-62706E023703}">
                      <ahyp:hlinkClr xmlns:ahyp="http://schemas.microsoft.com/office/drawing/2018/hyperlinkcolor" val="tx"/>
                    </a:ext>
                  </a:extLst>
                </a:hlinkClick>
              </a:rPr>
              <a:t>Job Accommodation Network (JAN)</a:t>
            </a:r>
            <a:r>
              <a:rPr lang="en-US" u="sng">
                <a:solidFill>
                  <a:srgbClr val="00274C"/>
                </a:solidFill>
              </a:rPr>
              <a:t>.</a:t>
            </a:r>
            <a:endParaRPr>
              <a:solidFill>
                <a:srgbClr val="00274C"/>
              </a:solidFill>
            </a:endParaRPr>
          </a:p>
          <a:p>
            <a:pPr marL="685800" lvl="1" indent="-203884" algn="l" rtl="0">
              <a:lnSpc>
                <a:spcPct val="150000"/>
              </a:lnSpc>
              <a:spcBef>
                <a:spcPts val="1800"/>
              </a:spcBef>
              <a:spcAft>
                <a:spcPts val="0"/>
              </a:spcAft>
              <a:buClr>
                <a:schemeClr val="dk1"/>
              </a:buClr>
              <a:buSzPct val="108107"/>
              <a:buChar char="▪"/>
            </a:pPr>
            <a:r>
              <a:rPr lang="en-US"/>
              <a:t>Consider reasonable alternatives.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g2c5a1a15680_0_75"/>
          <p:cNvSpPr txBox="1">
            <a:spLocks noGrp="1"/>
          </p:cNvSpPr>
          <p:nvPr>
            <p:ph type="title"/>
          </p:nvPr>
        </p:nvSpPr>
        <p:spPr>
          <a:xfrm>
            <a:off x="241041" y="197174"/>
            <a:ext cx="91965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4400"/>
              <a:buFont typeface="Verdana"/>
              <a:buNone/>
            </a:pPr>
            <a:r>
              <a:rPr lang="en-US"/>
              <a:t>Step 3a: Accessibility Specialist Meets with the Unit HR</a:t>
            </a:r>
            <a:endParaRPr/>
          </a:p>
        </p:txBody>
      </p:sp>
      <p:pic>
        <p:nvPicPr>
          <p:cNvPr id="114" name="Google Shape;114;g2c5a1a15680_0_75" descr="Two individuals meeting at a table, one using a laptop. Both have thought bubbles."/>
          <p:cNvPicPr preferRelativeResize="0"/>
          <p:nvPr/>
        </p:nvPicPr>
        <p:blipFill rotWithShape="1">
          <a:blip r:embed="rId3">
            <a:alphaModFix/>
          </a:blip>
          <a:srcRect/>
          <a:stretch/>
        </p:blipFill>
        <p:spPr>
          <a:xfrm>
            <a:off x="-3" y="2911150"/>
            <a:ext cx="3934497" cy="2940626"/>
          </a:xfrm>
          <a:prstGeom prst="rect">
            <a:avLst/>
          </a:prstGeom>
          <a:noFill/>
          <a:ln>
            <a:noFill/>
          </a:ln>
        </p:spPr>
      </p:pic>
      <p:sp>
        <p:nvSpPr>
          <p:cNvPr id="115" name="Google Shape;115;g2c5a1a15680_0_75"/>
          <p:cNvSpPr txBox="1">
            <a:spLocks noGrp="1"/>
          </p:cNvSpPr>
          <p:nvPr>
            <p:ph type="body" idx="1"/>
          </p:nvPr>
        </p:nvSpPr>
        <p:spPr>
          <a:xfrm>
            <a:off x="3512127" y="1699600"/>
            <a:ext cx="8543100" cy="5158500"/>
          </a:xfrm>
          <a:prstGeom prst="rect">
            <a:avLst/>
          </a:prstGeom>
          <a:noFill/>
          <a:ln>
            <a:noFill/>
          </a:ln>
        </p:spPr>
        <p:txBody>
          <a:bodyPr spcFirstLastPara="1" wrap="square" lIns="91425" tIns="45700" rIns="91425" bIns="45700" anchor="t" anchorCtr="0">
            <a:noAutofit/>
          </a:bodyPr>
          <a:lstStyle/>
          <a:p>
            <a:pPr marL="228600" lvl="0" indent="-228600" algn="l" rtl="0">
              <a:lnSpc>
                <a:spcPct val="150000"/>
              </a:lnSpc>
              <a:spcBef>
                <a:spcPts val="0"/>
              </a:spcBef>
              <a:spcAft>
                <a:spcPts val="0"/>
              </a:spcAft>
              <a:buClr>
                <a:schemeClr val="dk1"/>
              </a:buClr>
              <a:buSzPts val="2200"/>
              <a:buFont typeface="Noto Sans Symbols"/>
              <a:buChar char="▪"/>
            </a:pPr>
            <a:r>
              <a:rPr lang="en-US" sz="2200" dirty="0"/>
              <a:t>Accessibility Specialists </a:t>
            </a:r>
            <a:r>
              <a:rPr lang="en-US" sz="2200" i="1" dirty="0"/>
              <a:t>may</a:t>
            </a:r>
            <a:r>
              <a:rPr lang="en-US" sz="2200" dirty="0"/>
              <a:t> meet with the employee’s unit Human Resources representative(s) prior to meeting with the supervisor to share information about:</a:t>
            </a:r>
            <a:endParaRPr dirty="0"/>
          </a:p>
          <a:p>
            <a:pPr marL="1143000" lvl="2" indent="-228600" algn="l" rtl="0">
              <a:lnSpc>
                <a:spcPct val="150000"/>
              </a:lnSpc>
              <a:spcBef>
                <a:spcPts val="1800"/>
              </a:spcBef>
              <a:spcAft>
                <a:spcPts val="0"/>
              </a:spcAft>
              <a:buSzPts val="1800"/>
              <a:buChar char="▪"/>
            </a:pPr>
            <a:r>
              <a:rPr lang="en-US" dirty="0"/>
              <a:t>Overall staffing trends, unit needs, or upcoming changes.</a:t>
            </a:r>
            <a:endParaRPr dirty="0"/>
          </a:p>
          <a:p>
            <a:pPr marL="1143000" lvl="2" indent="-228600" algn="l" rtl="0">
              <a:lnSpc>
                <a:spcPct val="150000"/>
              </a:lnSpc>
              <a:spcBef>
                <a:spcPts val="1800"/>
              </a:spcBef>
              <a:spcAft>
                <a:spcPts val="0"/>
              </a:spcAft>
              <a:buSzPts val="1800"/>
              <a:buChar char="▪"/>
            </a:pPr>
            <a:r>
              <a:rPr lang="en-US" dirty="0"/>
              <a:t>Policy-related information.</a:t>
            </a:r>
            <a:endParaRPr dirty="0"/>
          </a:p>
          <a:p>
            <a:pPr marL="1143000" lvl="2" indent="-228600" algn="l" rtl="0">
              <a:lnSpc>
                <a:spcPct val="150000"/>
              </a:lnSpc>
              <a:spcBef>
                <a:spcPts val="1800"/>
              </a:spcBef>
              <a:spcAft>
                <a:spcPts val="0"/>
              </a:spcAft>
              <a:buSzPts val="1800"/>
              <a:buChar char="▪"/>
            </a:pPr>
            <a:r>
              <a:rPr lang="en-US" dirty="0"/>
              <a:t>Any additional relevant information to understand the job functions and possible performance concerns.</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g2c5a1a15680_0_81"/>
          <p:cNvSpPr txBox="1">
            <a:spLocks noGrp="1"/>
          </p:cNvSpPr>
          <p:nvPr>
            <p:ph type="title"/>
          </p:nvPr>
        </p:nvSpPr>
        <p:spPr>
          <a:xfrm>
            <a:off x="0" y="197174"/>
            <a:ext cx="99648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4"/>
              </a:buClr>
              <a:buSzPts val="4000"/>
              <a:buFont typeface="Verdana"/>
              <a:buNone/>
            </a:pPr>
            <a:r>
              <a:rPr lang="en-US" sz="4000"/>
              <a:t>Step 3b: Accessibility Specialist Meets with the Supervisor and Unit HR</a:t>
            </a:r>
            <a:endParaRPr sz="4000"/>
          </a:p>
        </p:txBody>
      </p:sp>
      <p:sp>
        <p:nvSpPr>
          <p:cNvPr id="121" name="Google Shape;121;g2c5a1a15680_0_81"/>
          <p:cNvSpPr txBox="1">
            <a:spLocks noGrp="1"/>
          </p:cNvSpPr>
          <p:nvPr>
            <p:ph type="body" idx="1"/>
          </p:nvPr>
        </p:nvSpPr>
        <p:spPr>
          <a:xfrm>
            <a:off x="89649" y="1709050"/>
            <a:ext cx="8719814" cy="4803262"/>
          </a:xfrm>
          <a:prstGeom prst="rect">
            <a:avLst/>
          </a:prstGeom>
          <a:noFill/>
          <a:ln>
            <a:noFill/>
          </a:ln>
        </p:spPr>
        <p:txBody>
          <a:bodyPr spcFirstLastPara="1" wrap="square" lIns="91425" tIns="45700" rIns="91425" bIns="45700" anchor="t" anchorCtr="0">
            <a:normAutofit fontScale="92500" lnSpcReduction="10000"/>
          </a:bodyPr>
          <a:lstStyle/>
          <a:p>
            <a:pPr marL="228600" lvl="0" indent="-210501" algn="l" rtl="0">
              <a:lnSpc>
                <a:spcPct val="170000"/>
              </a:lnSpc>
              <a:spcBef>
                <a:spcPts val="0"/>
              </a:spcBef>
              <a:spcAft>
                <a:spcPts val="0"/>
              </a:spcAft>
              <a:buClr>
                <a:schemeClr val="dk1"/>
              </a:buClr>
              <a:buSzPct val="86363"/>
              <a:buFont typeface="Noto Sans Symbols"/>
              <a:buChar char="▪"/>
            </a:pPr>
            <a:r>
              <a:rPr lang="en-US" sz="2200" dirty="0"/>
              <a:t>Discussion of:</a:t>
            </a:r>
            <a:endParaRPr dirty="0"/>
          </a:p>
          <a:p>
            <a:pPr marL="685800" lvl="1" indent="-212146" algn="l" rtl="0">
              <a:lnSpc>
                <a:spcPct val="170000"/>
              </a:lnSpc>
              <a:spcBef>
                <a:spcPts val="600"/>
              </a:spcBef>
              <a:spcAft>
                <a:spcPts val="0"/>
              </a:spcAft>
              <a:buSzPct val="86363"/>
              <a:buChar char="▪"/>
            </a:pPr>
            <a:r>
              <a:rPr lang="en-US" sz="1900" dirty="0"/>
              <a:t>Limitations/barriers and how they relate to the requested accommodation (or alternative).</a:t>
            </a:r>
            <a:endParaRPr sz="1900" dirty="0"/>
          </a:p>
          <a:p>
            <a:pPr marL="685800" lvl="1" indent="-212146" algn="l" rtl="0">
              <a:lnSpc>
                <a:spcPct val="170000"/>
              </a:lnSpc>
              <a:spcBef>
                <a:spcPts val="600"/>
              </a:spcBef>
              <a:spcAft>
                <a:spcPts val="0"/>
              </a:spcAft>
              <a:buSzPct val="86363"/>
              <a:buChar char="▪"/>
            </a:pPr>
            <a:r>
              <a:rPr lang="en-US" sz="1900" dirty="0"/>
              <a:t>Essential job functions.</a:t>
            </a:r>
            <a:endParaRPr sz="1900" dirty="0"/>
          </a:p>
          <a:p>
            <a:pPr marL="685800" lvl="1" indent="-212146" algn="l" rtl="0">
              <a:lnSpc>
                <a:spcPct val="170000"/>
              </a:lnSpc>
              <a:spcBef>
                <a:spcPts val="600"/>
              </a:spcBef>
              <a:spcAft>
                <a:spcPts val="0"/>
              </a:spcAft>
              <a:buSzPct val="86363"/>
              <a:buChar char="▪"/>
            </a:pPr>
            <a:r>
              <a:rPr lang="en-US" sz="1900" dirty="0"/>
              <a:t>Unit needs and questions.</a:t>
            </a:r>
            <a:endParaRPr sz="1900" dirty="0"/>
          </a:p>
          <a:p>
            <a:pPr marL="228600" lvl="0" indent="-210501" algn="l" rtl="0">
              <a:lnSpc>
                <a:spcPct val="170000"/>
              </a:lnSpc>
              <a:spcBef>
                <a:spcPts val="600"/>
              </a:spcBef>
              <a:spcAft>
                <a:spcPts val="600"/>
              </a:spcAft>
              <a:buClr>
                <a:schemeClr val="dk1"/>
              </a:buClr>
              <a:buSzPct val="86363"/>
              <a:buFont typeface="Noto Sans Symbols"/>
              <a:buChar char="▪"/>
            </a:pPr>
            <a:r>
              <a:rPr lang="en-US" sz="2200" dirty="0"/>
              <a:t>When possible, a requested accommodation should be supported if reasonable. If it cannot be supported, the Accessibility Specialist will request information explaining why and will then discuss equally effective accommodations. </a:t>
            </a:r>
            <a:endParaRPr sz="2200" dirty="0"/>
          </a:p>
        </p:txBody>
      </p:sp>
      <p:pic>
        <p:nvPicPr>
          <p:cNvPr id="122" name="Google Shape;122;g2c5a1a15680_0_81" descr="3 people sit at a table talking"/>
          <p:cNvPicPr preferRelativeResize="0"/>
          <p:nvPr/>
        </p:nvPicPr>
        <p:blipFill rotWithShape="1">
          <a:blip r:embed="rId3">
            <a:alphaModFix/>
          </a:blip>
          <a:srcRect l="13514" t="4865" r="33026" b="9327"/>
          <a:stretch/>
        </p:blipFill>
        <p:spPr>
          <a:xfrm>
            <a:off x="8566225" y="2323850"/>
            <a:ext cx="3607500" cy="3263700"/>
          </a:xfrm>
          <a:prstGeom prst="ellipse">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g2c5a1a15680_0_93"/>
          <p:cNvSpPr txBox="1">
            <a:spLocks noGrp="1"/>
          </p:cNvSpPr>
          <p:nvPr>
            <p:ph type="title"/>
          </p:nvPr>
        </p:nvSpPr>
        <p:spPr>
          <a:xfrm>
            <a:off x="190336" y="159852"/>
            <a:ext cx="91965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4400"/>
              <a:buFont typeface="Verdana"/>
              <a:buNone/>
            </a:pPr>
            <a:r>
              <a:rPr lang="en-US"/>
              <a:t>Step 4: Finalize the Accommodation</a:t>
            </a:r>
            <a:endParaRPr/>
          </a:p>
        </p:txBody>
      </p:sp>
      <p:sp>
        <p:nvSpPr>
          <p:cNvPr id="128" name="Google Shape;128;g2c5a1a15680_0_93"/>
          <p:cNvSpPr txBox="1">
            <a:spLocks noGrp="1"/>
          </p:cNvSpPr>
          <p:nvPr>
            <p:ph type="body" idx="1"/>
          </p:nvPr>
        </p:nvSpPr>
        <p:spPr>
          <a:xfrm>
            <a:off x="190325" y="1690699"/>
            <a:ext cx="11663100" cy="4319808"/>
          </a:xfrm>
          <a:prstGeom prst="rect">
            <a:avLst/>
          </a:prstGeom>
          <a:noFill/>
          <a:ln>
            <a:noFill/>
          </a:ln>
        </p:spPr>
        <p:txBody>
          <a:bodyPr spcFirstLastPara="1" wrap="square" lIns="91425" tIns="45700" rIns="91425" bIns="45700" anchor="t" anchorCtr="0">
            <a:normAutofit fontScale="85000" lnSpcReduction="20000"/>
          </a:bodyPr>
          <a:lstStyle/>
          <a:p>
            <a:pPr marL="228600" lvl="0" indent="-228600" algn="l" rtl="0">
              <a:lnSpc>
                <a:spcPct val="150000"/>
              </a:lnSpc>
              <a:spcBef>
                <a:spcPts val="1800"/>
              </a:spcBef>
              <a:spcAft>
                <a:spcPts val="0"/>
              </a:spcAft>
              <a:buClr>
                <a:schemeClr val="dk1"/>
              </a:buClr>
              <a:buSzPct val="117646"/>
              <a:buFont typeface="Noto Sans Symbols"/>
              <a:buChar char="▪"/>
            </a:pPr>
            <a:r>
              <a:rPr lang="en-US" dirty="0"/>
              <a:t>Draft documents will be issued to the unit and employee for review.</a:t>
            </a:r>
            <a:endParaRPr dirty="0"/>
          </a:p>
          <a:p>
            <a:pPr marL="685800" lvl="1" indent="-240030" algn="l" rtl="0">
              <a:lnSpc>
                <a:spcPct val="150000"/>
              </a:lnSpc>
              <a:spcBef>
                <a:spcPts val="1800"/>
              </a:spcBef>
              <a:spcAft>
                <a:spcPts val="0"/>
              </a:spcAft>
              <a:buSzPct val="117646"/>
              <a:buChar char="▪"/>
            </a:pPr>
            <a:r>
              <a:rPr lang="en-US" dirty="0"/>
              <a:t>This provides an additional opportunity to ensure the employee’s needs are being met effectively without posing a burden to the unit’s operations.</a:t>
            </a:r>
            <a:endParaRPr dirty="0"/>
          </a:p>
          <a:p>
            <a:pPr marL="228600" lvl="0" indent="-228600" algn="l" rtl="0">
              <a:lnSpc>
                <a:spcPct val="150000"/>
              </a:lnSpc>
              <a:spcBef>
                <a:spcPts val="1800"/>
              </a:spcBef>
              <a:spcAft>
                <a:spcPts val="0"/>
              </a:spcAft>
              <a:buClr>
                <a:schemeClr val="dk1"/>
              </a:buClr>
              <a:buSzPct val="117646"/>
              <a:buFont typeface="Noto Sans Symbols"/>
              <a:buChar char="▪"/>
            </a:pPr>
            <a:r>
              <a:rPr lang="en-US" dirty="0"/>
              <a:t>Accommodation documents will be finalized with a copy sent to all parties involved. A copy is also stored with the ADA Team.</a:t>
            </a:r>
            <a:endParaRPr dirty="0"/>
          </a:p>
          <a:p>
            <a:pPr marL="228600" lvl="0" indent="-228600" algn="l" rtl="0">
              <a:lnSpc>
                <a:spcPct val="150000"/>
              </a:lnSpc>
              <a:spcBef>
                <a:spcPts val="1800"/>
              </a:spcBef>
              <a:spcAft>
                <a:spcPts val="0"/>
              </a:spcAft>
              <a:buClr>
                <a:schemeClr val="dk1"/>
              </a:buClr>
              <a:buSzPct val="117646"/>
              <a:buFont typeface="Noto Sans Symbols"/>
              <a:buChar char="▪"/>
            </a:pPr>
            <a:r>
              <a:rPr lang="en-US" dirty="0"/>
              <a:t>Only individuals who have a need-to-know about the accommodation should informed of its implementation.</a:t>
            </a:r>
            <a:endParaRPr dirty="0"/>
          </a:p>
        </p:txBody>
      </p:sp>
    </p:spTree>
  </p:cSld>
  <p:clrMapOvr>
    <a:masterClrMapping/>
  </p:clrMapOvr>
</p:sld>
</file>

<file path=ppt/theme/theme1.xml><?xml version="1.0" encoding="utf-8"?>
<a:theme xmlns:a="http://schemas.openxmlformats.org/drawingml/2006/main" name="Office Theme">
  <a:themeElements>
    <a:clrScheme name="umich">
      <a:dk1>
        <a:srgbClr val="00274C"/>
      </a:dk1>
      <a:lt1>
        <a:srgbClr val="FFFFFF"/>
      </a:lt1>
      <a:dk2>
        <a:srgbClr val="2F65A7"/>
      </a:dk2>
      <a:lt2>
        <a:srgbClr val="E7E6E6"/>
      </a:lt2>
      <a:accent1>
        <a:srgbClr val="4472C4"/>
      </a:accent1>
      <a:accent2>
        <a:srgbClr val="D65F17"/>
      </a:accent2>
      <a:accent3>
        <a:srgbClr val="719489"/>
      </a:accent3>
      <a:accent4>
        <a:srgbClr val="FFCB05"/>
      </a:accent4>
      <a:accent5>
        <a:srgbClr val="00AEA6"/>
      </a:accent5>
      <a:accent6>
        <a:srgbClr val="9D9B09"/>
      </a:accent6>
      <a:hlink>
        <a:srgbClr val="6E1E7F"/>
      </a:hlink>
      <a:folHlink>
        <a:srgbClr val="524E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umich">
      <a:dk1>
        <a:srgbClr val="00274C"/>
      </a:dk1>
      <a:lt1>
        <a:srgbClr val="FFFFFF"/>
      </a:lt1>
      <a:dk2>
        <a:srgbClr val="2F65A7"/>
      </a:dk2>
      <a:lt2>
        <a:srgbClr val="E7E6E6"/>
      </a:lt2>
      <a:accent1>
        <a:srgbClr val="4472C4"/>
      </a:accent1>
      <a:accent2>
        <a:srgbClr val="D65F17"/>
      </a:accent2>
      <a:accent3>
        <a:srgbClr val="719489"/>
      </a:accent3>
      <a:accent4>
        <a:srgbClr val="FFCB05"/>
      </a:accent4>
      <a:accent5>
        <a:srgbClr val="00AEA6"/>
      </a:accent5>
      <a:accent6>
        <a:srgbClr val="9D9B09"/>
      </a:accent6>
      <a:hlink>
        <a:srgbClr val="6E1E7F"/>
      </a:hlink>
      <a:folHlink>
        <a:srgbClr val="524E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2552</Words>
  <Application>Microsoft Macintosh PowerPoint</Application>
  <PresentationFormat>Widescreen</PresentationFormat>
  <Paragraphs>174</Paragraphs>
  <Slides>29</Slides>
  <Notes>29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29</vt:i4>
      </vt:variant>
    </vt:vector>
  </HeadingPairs>
  <TitlesOfParts>
    <vt:vector size="37" baseType="lpstr">
      <vt:lpstr>Arial</vt:lpstr>
      <vt:lpstr>Lato</vt:lpstr>
      <vt:lpstr>Noto Sans Symbols</vt:lpstr>
      <vt:lpstr>Georgia</vt:lpstr>
      <vt:lpstr>Calibri</vt:lpstr>
      <vt:lpstr>Verdana</vt:lpstr>
      <vt:lpstr>Office Theme</vt:lpstr>
      <vt:lpstr>Office Theme</vt:lpstr>
      <vt:lpstr>The Interactive Process  Determining Reasonable Workplace Accommodations</vt:lpstr>
      <vt:lpstr>Zoom Webinar Tips</vt:lpstr>
      <vt:lpstr>The Interactive Process</vt:lpstr>
      <vt:lpstr>Role of the ADA Team</vt:lpstr>
      <vt:lpstr>Step 1: Employee Requests an Accommodation</vt:lpstr>
      <vt:lpstr>Step 2: Employee Meets with an Accessibility Specialist</vt:lpstr>
      <vt:lpstr>Step 3a: Accessibility Specialist Meets with the Unit HR</vt:lpstr>
      <vt:lpstr>Step 3b: Accessibility Specialist Meets with the Supervisor and Unit HR</vt:lpstr>
      <vt:lpstr>Step 4: Finalize the Accommodation</vt:lpstr>
      <vt:lpstr>Who is Considered in the  “Need-to-Know?” (1 of 2)</vt:lpstr>
      <vt:lpstr>Who is Considered in the  “Need-to-Know?” (2 of 2)</vt:lpstr>
      <vt:lpstr>Interactive Process Role Play</vt:lpstr>
      <vt:lpstr>Example Step 1: Request Submitted</vt:lpstr>
      <vt:lpstr>Example Medical Documentation (pg 1)</vt:lpstr>
      <vt:lpstr>Example Medical Documentation (pg 2)</vt:lpstr>
      <vt:lpstr>Example Medical Documentation (pg 3)</vt:lpstr>
      <vt:lpstr>Example Step 2: Meeting With the Employee</vt:lpstr>
      <vt:lpstr>Employee Meeting Questions</vt:lpstr>
      <vt:lpstr>Example Step 3a: Meeting With Unit HR</vt:lpstr>
      <vt:lpstr>Unit HR Meeting Questions</vt:lpstr>
      <vt:lpstr>Example Step 3b: Meeting With the Supervisor and Unit HR</vt:lpstr>
      <vt:lpstr>Supervisor and Unit HR Meeting Questions</vt:lpstr>
      <vt:lpstr>Example Step 4: Determining and Finalizing the Accommodation</vt:lpstr>
      <vt:lpstr>Wrap Up</vt:lpstr>
      <vt:lpstr>Questions?</vt:lpstr>
      <vt:lpstr>Contact the ADA Team https://ecrt-umich-accommodate.symplicity.com/public_accommodation/</vt:lpstr>
      <vt:lpstr>Request Training or Workshops https://ecrt-umich-accommodate.symplicity.com/activity_provider_request/</vt:lpstr>
      <vt:lpstr>Report Barriers to Access https://ecrt-umich-accommodate.symplicity.com/activity_provider_request/</vt:lpstr>
      <vt:lpstr>Thank You From ECRT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Interactive Process  Determining Reasonable Workplace Accommodations</dc:title>
  <dc:creator>Norris, Erin</dc:creator>
  <cp:lastModifiedBy>Gruendl, Angie</cp:lastModifiedBy>
  <cp:revision>2</cp:revision>
  <dcterms:created xsi:type="dcterms:W3CDTF">2023-10-25T20:34:20Z</dcterms:created>
  <dcterms:modified xsi:type="dcterms:W3CDTF">2024-05-22T12:55:28Z</dcterms:modified>
</cp:coreProperties>
</file>