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76" r:id="rId9"/>
    <p:sldId id="277" r:id="rId10"/>
    <p:sldId id="293" r:id="rId11"/>
    <p:sldId id="295" r:id="rId12"/>
    <p:sldId id="296" r:id="rId13"/>
    <p:sldId id="297" r:id="rId14"/>
    <p:sldId id="298" r:id="rId15"/>
    <p:sldId id="299" r:id="rId16"/>
    <p:sldId id="263" r:id="rId17"/>
    <p:sldId id="290" r:id="rId18"/>
    <p:sldId id="291" r:id="rId19"/>
    <p:sldId id="288" r:id="rId20"/>
    <p:sldId id="287" r:id="rId21"/>
    <p:sldId id="289" r:id="rId22"/>
    <p:sldId id="292" r:id="rId23"/>
    <p:sldId id="327" r:id="rId24"/>
    <p:sldId id="331" r:id="rId25"/>
    <p:sldId id="332" r:id="rId26"/>
    <p:sldId id="333" r:id="rId27"/>
    <p:sldId id="334" r:id="rId28"/>
    <p:sldId id="335" r:id="rId29"/>
    <p:sldId id="301" r:id="rId30"/>
    <p:sldId id="302" r:id="rId31"/>
    <p:sldId id="303" r:id="rId32"/>
    <p:sldId id="304" r:id="rId33"/>
    <p:sldId id="307" r:id="rId34"/>
    <p:sldId id="308" r:id="rId35"/>
    <p:sldId id="309" r:id="rId36"/>
    <p:sldId id="310" r:id="rId37"/>
    <p:sldId id="313" r:id="rId38"/>
    <p:sldId id="314" r:id="rId39"/>
    <p:sldId id="315" r:id="rId40"/>
    <p:sldId id="316" r:id="rId41"/>
    <p:sldId id="317" r:id="rId42"/>
    <p:sldId id="318" r:id="rId43"/>
    <p:sldId id="320" r:id="rId44"/>
    <p:sldId id="321" r:id="rId45"/>
    <p:sldId id="322" r:id="rId46"/>
    <p:sldId id="323" r:id="rId47"/>
    <p:sldId id="324" r:id="rId48"/>
    <p:sldId id="325" r:id="rId49"/>
    <p:sldId id="326" r:id="rId50"/>
    <p:sldId id="267" r:id="rId51"/>
    <p:sldId id="268" r:id="rId52"/>
    <p:sldId id="269" r:id="rId53"/>
    <p:sldId id="270" r:id="rId54"/>
    <p:sldId id="271" r:id="rId55"/>
    <p:sldId id="272" r:id="rId56"/>
    <p:sldId id="273" r:id="rId57"/>
    <p:sldId id="274" r:id="rId58"/>
    <p:sldId id="275" r:id="rId5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qKuiDqytbYUhRW4FO0xl6w==" hashData="7tSQ9BURM+QWQ28G+kISqx/5TMuDkuQ+uex/U3AwY/z4xwWssaH0fa4GSJ588Y8DUoR8OPJ0/yAFva7Fg7cXQ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IqoFDDCjY/4C6MkSIZlsWbFdK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44"/>
    <p:restoredTop sz="64949"/>
  </p:normalViewPr>
  <p:slideViewPr>
    <p:cSldViewPr snapToGrid="0">
      <p:cViewPr varScale="1">
        <p:scale>
          <a:sx n="71" d="100"/>
          <a:sy n="71" d="100"/>
        </p:scale>
        <p:origin x="16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eoc.gov/laws/guidance/job-applicants-and-ad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eoc.gov/laws/guidance/job-applicants-and-ad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b14b938100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9" name="Google Shape;299;g2b14b93810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495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b14b938100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b14b938100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661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14b938100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2b14b938100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620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b14b938100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Applicants should help the employer understand how the diagnosis affects the ability to participate in the hiring process. Keep in mind, the applicant does NOT need to reveal their diagnosis.</a:t>
            </a:r>
            <a:endParaRPr/>
          </a:p>
        </p:txBody>
      </p:sp>
      <p:sp>
        <p:nvSpPr>
          <p:cNvPr id="324" name="Google Shape;324;g2b14b938100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43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sng" dirty="0"/>
              <a:t>Example</a:t>
            </a:r>
            <a:r>
              <a:rPr lang="en-US" dirty="0"/>
              <a:t>: John is blind and applies for a job as a customer service representative. John could perform this job with assistive technology, such as a program that reads information on the screen. If the company wishes to have John demonstrate his ability to use the computer, it must provide appropriate assistive technology as a reasonable accommodation.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u="sng" dirty="0"/>
              <a:t>Example</a:t>
            </a:r>
            <a:r>
              <a:rPr lang="en-US" dirty="0"/>
              <a:t>: An employer requires job applicants to line up outside its facility to apply for a job, a process that could take several hours. Tara has multiple sclerosis and that makes her unable to tolerate prolonged exposure to temperatures in the 90's. Tara therefore requests that she be allowed to wait indoors where it is air conditioned until the human resources department is ready to take her application. The employer would need to modify its hiring procedure to accommodate Tara.</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34" name="Google Shape;3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33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process is a modified version of the Interactive Process employees will go through when requesting accommodations.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r>
              <a:rPr lang="en-US"/>
              <a:t>Hiring manager responses:</a:t>
            </a:r>
            <a:endParaRPr/>
          </a:p>
          <a:p>
            <a:pPr marL="0" lvl="0" indent="0" algn="l" rtl="0">
              <a:lnSpc>
                <a:spcPct val="100000"/>
              </a:lnSpc>
              <a:spcBef>
                <a:spcPts val="0"/>
              </a:spcBef>
              <a:spcAft>
                <a:spcPts val="0"/>
              </a:spcAft>
              <a:buSzPts val="1400"/>
              <a:buNone/>
            </a:pPr>
            <a:r>
              <a:rPr lang="en-US"/>
              <a:t>1) Thank you for providing this information/disclosing</a:t>
            </a:r>
            <a:endParaRPr/>
          </a:p>
          <a:p>
            <a:pPr marL="0" lvl="0" indent="0" algn="l" rtl="0">
              <a:lnSpc>
                <a:spcPct val="100000"/>
              </a:lnSpc>
              <a:spcBef>
                <a:spcPts val="0"/>
              </a:spcBef>
              <a:spcAft>
                <a:spcPts val="0"/>
              </a:spcAft>
              <a:buSzPts val="1400"/>
              <a:buNone/>
            </a:pPr>
            <a:r>
              <a:rPr lang="en-US"/>
              <a:t>2) This request is something the unit can already do, and then implement it for the individual</a:t>
            </a:r>
            <a:endParaRPr/>
          </a:p>
          <a:p>
            <a:pPr marL="0" lvl="0" indent="0" algn="l" rtl="0">
              <a:lnSpc>
                <a:spcPct val="100000"/>
              </a:lnSpc>
              <a:spcBef>
                <a:spcPts val="0"/>
              </a:spcBef>
              <a:spcAft>
                <a:spcPts val="0"/>
              </a:spcAft>
              <a:buSzPts val="1400"/>
              <a:buNone/>
            </a:pPr>
            <a:r>
              <a:rPr lang="en-US"/>
              <a:t>3) I don’t have an answer right now, but I will follow up with you after discussing the request with the Disability Equity Office/appropriate partner. (Give a deadline for when the answer should be given.)</a:t>
            </a:r>
            <a:endParaRPr/>
          </a:p>
        </p:txBody>
      </p:sp>
      <p:sp>
        <p:nvSpPr>
          <p:cNvPr id="342" name="Google Shape;3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477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dirty="0">
                <a:solidFill>
                  <a:srgbClr val="000000"/>
                </a:solidFill>
                <a:latin typeface="Calibri"/>
                <a:ea typeface="Calibri"/>
                <a:cs typeface="Calibri"/>
                <a:sym typeface="Calibri"/>
              </a:rPr>
              <a:t>This could be its own entire presentation but it is important to focus on the environment after the employee has accepted the job as much as promising inclusive and accessible environments during the hiring process. We want to ensure that we are discussing accessibility as everyone’s responsibility and not simply that of those who do the work.  </a:t>
            </a:r>
            <a:endParaRPr dirty="0"/>
          </a:p>
        </p:txBody>
      </p:sp>
      <p:sp>
        <p:nvSpPr>
          <p:cNvPr id="281" name="Google Shape;2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Hiring begins with a job description- so it is important to keep in mind that how you frame accessibility in your language matters when trying to attract and recruit employees with disabilities</a:t>
            </a:r>
            <a:endParaRPr dirty="0"/>
          </a:p>
        </p:txBody>
      </p:sp>
      <p:sp>
        <p:nvSpPr>
          <p:cNvPr id="287" name="Google Shape;28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Consider the impacts of our senses and how they can impact an individual’s focus. If someone is distracted, you will not be assessing their performance at their best.</a:t>
            </a:r>
            <a:r>
              <a:rPr lang="en-US" sz="1200" b="0" i="0" u="none" strike="noStrike" cap="none" dirty="0">
                <a:solidFill>
                  <a:schemeClr val="dk1"/>
                </a:solidFill>
                <a:latin typeface="Verdana"/>
                <a:ea typeface="Verdana"/>
                <a:cs typeface="Verdana"/>
                <a:sym typeface="Verdana"/>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Ensure clear pathways through doors, hallways, and restroom entrances to increase access for individuals with mobility limitations and paths for wheelchairs</a:t>
            </a:r>
            <a:endParaRPr lang="en-US" sz="105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Verdana"/>
                <a:ea typeface="Verdana"/>
                <a:cs typeface="Verdana"/>
                <a:sym typeface="Verdana"/>
              </a:rPr>
              <a:t>Consider the impact of multisensory environments.</a:t>
            </a:r>
            <a:endParaRPr lang="en-US" sz="105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68" name="Google Shape;26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a:p>
        </p:txBody>
      </p:sp>
      <p:sp>
        <p:nvSpPr>
          <p:cNvPr id="51" name="Google Shape;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Provide information in advance (such as: date, timeframe, location, parking, lactation spaces, scheduled breaks, agenda, etc.)</a:t>
            </a:r>
            <a:endParaRPr dirty="0"/>
          </a:p>
        </p:txBody>
      </p:sp>
      <p:sp>
        <p:nvSpPr>
          <p:cNvPr id="261" name="Google Shape;2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assists participants, captioners, and interpreters and allows for a bit of overlapping talk between participants</a:t>
            </a:r>
          </a:p>
          <a:p>
            <a:pPr marL="0" lvl="0" indent="0" algn="l" rtl="0">
              <a:lnSpc>
                <a:spcPct val="100000"/>
              </a:lnSpc>
              <a:spcBef>
                <a:spcPts val="0"/>
              </a:spcBef>
              <a:spcAft>
                <a:spcPts val="0"/>
              </a:spcAft>
              <a:buSzPts val="1400"/>
              <a:buNone/>
            </a:pPr>
            <a:r>
              <a:rPr lang="en-US" dirty="0"/>
              <a:t>Virtual backgrounds: </a:t>
            </a:r>
            <a:r>
              <a:rPr lang="en-US" sz="1200" dirty="0"/>
              <a:t>(sorry, no palm trees waving and ocean waves)</a:t>
            </a:r>
            <a:endParaRPr dirty="0"/>
          </a:p>
        </p:txBody>
      </p:sp>
      <p:sp>
        <p:nvSpPr>
          <p:cNvPr id="274" name="Google Shape;27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changes can you make to provide additional inclusive practices in your own hiring process even when an accommodation is not requested? Keep in mind that many individuals prefer not to disclose their need for accommodation at the interview stage because of concerns related to stigma, discrimination, prior experiences, etc. To create more inclusive environments for successful interviews, you can make small changes to the interview process that can assist everyone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EARN has a great worksheet: https://production-askearn-org.s3.us-east-1.amazonaws.com/EARN_2020_Checklist_Accessible_Authentic_Interviews_2668b527ed.pdf </a:t>
            </a:r>
            <a:endParaRPr dirty="0"/>
          </a:p>
        </p:txBody>
      </p:sp>
      <p:sp>
        <p:nvSpPr>
          <p:cNvPr id="293" name="Google Shape;29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630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employees with the tools they need to be successful allows you to create a more welcoming space while improving productivity and reducing workplace injury via ergonomic options. </a:t>
            </a:r>
          </a:p>
          <a:p>
            <a:r>
              <a:rPr lang="en-US" dirty="0"/>
              <a:t>It is important to remember that disability and accessibility needs change over time, regardless of disability status so it is important to check in with your employees to encourage them to reach out or request any ergonomic or other workplace needs and provide an annual reminder of resources like requesting accommodations as well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711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B1B1B"/>
                </a:solidFill>
                <a:effectLst/>
                <a:latin typeface="roboto" panose="02000000000000000000" pitchFamily="2" charset="0"/>
              </a:rPr>
              <a:t>“It is important to us that all employees have a good work-life balance. To ensure that we give our employees the tools they need to do that, we offer flexible schedules that allow you to take certain afternoons off.”</a:t>
            </a:r>
          </a:p>
          <a:p>
            <a:pPr algn="l">
              <a:buFont typeface="Arial" panose="020B0604020202020204" pitchFamily="34" charset="0"/>
              <a:buChar char="•"/>
            </a:pPr>
            <a:r>
              <a:rPr lang="en-US" b="0" i="0" dirty="0">
                <a:solidFill>
                  <a:srgbClr val="1B1B1B"/>
                </a:solidFill>
                <a:effectLst/>
                <a:latin typeface="roboto" panose="02000000000000000000" pitchFamily="2" charset="0"/>
              </a:rPr>
              <a:t>“You may want to consider joining one or more of our employee resource groups to connect with your colleagues across the organization on shared interests or experiences. We get a lot of important input from these groups, so they are a great way to help shape our company culture.”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8062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 is important that training provides real-time experiences and expectations are set at the beginning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667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968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056b3b1dd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3" name="Google Shape;353;g3056b3b1dd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8" name="Google Shape;3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14b93810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Reasonable accommodation may also be required to enable an employee to perform a job, gain access to the workplace, and enjoy the benefits and privileges of employment available to employees without disabilities. </a:t>
            </a:r>
            <a:endParaRPr/>
          </a:p>
          <a:p>
            <a:pPr marL="0" marR="0" lvl="0" indent="0" algn="l" rtl="0">
              <a:lnSpc>
                <a:spcPct val="100000"/>
              </a:lnSpc>
              <a:spcBef>
                <a:spcPts val="0"/>
              </a:spcBef>
              <a:spcAft>
                <a:spcPts val="0"/>
              </a:spcAft>
              <a:buClr>
                <a:srgbClr val="000000"/>
              </a:buClr>
              <a:buSzPts val="1400"/>
              <a:buFont typeface="Arial"/>
              <a:buNone/>
            </a:pPr>
            <a:endParaRPr sz="1200" u="sng">
              <a:solidFill>
                <a:schemeClr val="hlink"/>
              </a:solidFill>
              <a:hlinkClick r:id="rId3"/>
            </a:endParaRPr>
          </a:p>
          <a:p>
            <a:pPr marL="0" marR="0" lvl="0" indent="0" algn="l" rtl="0">
              <a:lnSpc>
                <a:spcPct val="100000"/>
              </a:lnSpc>
              <a:spcBef>
                <a:spcPts val="0"/>
              </a:spcBef>
              <a:spcAft>
                <a:spcPts val="0"/>
              </a:spcAft>
              <a:buClr>
                <a:srgbClr val="000000"/>
              </a:buClr>
              <a:buSzPts val="1400"/>
              <a:buFont typeface="Arial"/>
              <a:buNone/>
            </a:pPr>
            <a:r>
              <a:rPr lang="en-US" sz="1200" u="sng">
                <a:solidFill>
                  <a:schemeClr val="hlink"/>
                </a:solidFill>
                <a:hlinkClick r:id="rId3"/>
              </a:rPr>
              <a:t>https://www.eeoc.gov/laws/guidance/job-applicants-and-ada</a:t>
            </a:r>
            <a:r>
              <a:rPr lang="en-US" sz="1200"/>
              <a:t> </a:t>
            </a:r>
            <a:endParaRPr/>
          </a:p>
          <a:p>
            <a:pPr marL="0" lvl="0" indent="0" algn="l" rtl="0">
              <a:lnSpc>
                <a:spcPct val="100000"/>
              </a:lnSpc>
              <a:spcBef>
                <a:spcPts val="0"/>
              </a:spcBef>
              <a:spcAft>
                <a:spcPts val="0"/>
              </a:spcAft>
              <a:buSzPts val="1400"/>
              <a:buNone/>
            </a:pPr>
            <a:endParaRPr/>
          </a:p>
        </p:txBody>
      </p:sp>
      <p:sp>
        <p:nvSpPr>
          <p:cNvPr id="364" name="Google Shape;364;g2b14b93810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14b938100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t>Some applicants choose to inform an employer during the application process after they better understand the job and its requirements. Others choose to wait until they have a job offer.</a:t>
            </a:r>
          </a:p>
          <a:p>
            <a:pPr marL="0" marR="0" lvl="0" indent="0" algn="l" rtl="0">
              <a:lnSpc>
                <a:spcPct val="100000"/>
              </a:lnSpc>
              <a:spcBef>
                <a:spcPts val="0"/>
              </a:spcBef>
              <a:spcAft>
                <a:spcPts val="0"/>
              </a:spcAft>
              <a:buClr>
                <a:srgbClr val="000000"/>
              </a:buClr>
              <a:buSzPts val="1400"/>
              <a:buFont typeface="Arial"/>
              <a:buNone/>
            </a:pPr>
            <a:r>
              <a:rPr lang="en-US" sz="1200" dirty="0"/>
              <a:t>Determining the best moment to tell a prospective employer about the need for reasonable accommodation on the job is a personal decision.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question to ask: Are you able to perform the essential functions of the job with or without a reasonable accommodation?</a:t>
            </a:r>
            <a:endParaRPr dirty="0"/>
          </a:p>
        </p:txBody>
      </p:sp>
      <p:sp>
        <p:nvSpPr>
          <p:cNvPr id="370" name="Google Shape;370;g2b14b938100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b14b938100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Some questions that may reveal a disability (and medical examinations) may be permitted after extending a job offer but before the individual begins work (i.e., the post-offer period).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200" u="sng">
                <a:solidFill>
                  <a:schemeClr val="hlink"/>
                </a:solidFill>
                <a:hlinkClick r:id="rId3"/>
              </a:rPr>
              <a:t>https://www.eeoc.gov/laws/guidance/job-applicants-and-ada</a:t>
            </a:r>
            <a:r>
              <a:rPr lang="en-US" sz="1200"/>
              <a:t>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A question to ask: “Are you able to perform the essential functions of the job with or without a reasonable accommodation?” If the answer is yes, there is no reason to ask further questions. Employees with disabilities can engage in the interactive process once hired to determine what accommodations may assist them with performing essential job functions.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89" name="Google Shape;389;g2b14b938100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b14b938100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t>There are different schools of thought about disclosing disability status during an interview or in application materials. However, if a diagnosis or disability status is disclosed, the hiring committee will need to set that information aside in its decision making and ensure the materials are kept confidential. While diagnosis should not be shared</a:t>
            </a:r>
            <a:r>
              <a:rPr lang="en-US" sz="1200"/>
              <a:t>, limitations </a:t>
            </a:r>
            <a:r>
              <a:rPr lang="en-US" sz="1200" dirty="0"/>
              <a:t>or restrictions may be shared on a need-to-know basis only.</a:t>
            </a:r>
            <a:endParaRPr dirty="0"/>
          </a:p>
        </p:txBody>
      </p:sp>
      <p:sp>
        <p:nvSpPr>
          <p:cNvPr id="395" name="Google Shape;395;g2b14b938100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b14b938100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b14b938100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Determining essential functions example: is the function “typing” or is it inputting data - can we use speech recognition software to input data rather than a keyboard?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09" name="Google Shape;4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Providing questions in advance can build opportunities for candidates to be confident in showcasing their skills</a:t>
            </a:r>
            <a:endParaRPr/>
          </a:p>
        </p:txBody>
      </p:sp>
      <p:sp>
        <p:nvSpPr>
          <p:cNvPr id="428" name="Google Shape;42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6d4a0a016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6d4a0a016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228600" marR="0" lvl="0" indent="0" algn="l" rtl="0">
              <a:lnSpc>
                <a:spcPct val="100000"/>
              </a:lnSpc>
              <a:spcBef>
                <a:spcPts val="0"/>
              </a:spcBef>
              <a:spcAft>
                <a:spcPts val="0"/>
              </a:spcAft>
              <a:buClr>
                <a:srgbClr val="000000"/>
              </a:buClr>
              <a:buSzPts val="1400"/>
              <a:buFont typeface="Arial"/>
              <a:buNone/>
            </a:pPr>
            <a:endParaRPr dirty="0"/>
          </a:p>
        </p:txBody>
      </p:sp>
      <p:sp>
        <p:nvSpPr>
          <p:cNvPr id="440" name="Google Shape;440;g26d4a0a016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6d4a0a016b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6d4a0a016b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Alternatives: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-additional time after asking the question to process the information and formulate his answers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-turn the camera off during this processing time, but keep it on while answering the question</a:t>
            </a:r>
            <a:endParaRPr dirty="0"/>
          </a:p>
        </p:txBody>
      </p:sp>
      <p:sp>
        <p:nvSpPr>
          <p:cNvPr id="447" name="Google Shape;447;g26d4a0a016b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6d4a0a016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26d4a0a016b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54" name="Google Shape;454;g26d4a0a016b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6d4a0a016b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26d4a0a016b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Alternatives: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-modifying the format of the interview to occur via Zoom</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-providing the applicant with a specific time frame to show up for the interview that does not require the additional wait time. </a:t>
            </a:r>
            <a:endParaRPr dirty="0"/>
          </a:p>
        </p:txBody>
      </p:sp>
      <p:sp>
        <p:nvSpPr>
          <p:cNvPr id="461" name="Google Shape;461;g26d4a0a016b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6d4a0a016b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6d4a0a016b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75" name="Google Shape;475;g26d4a0a016b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6d4a0a016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26d4a0a016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Alternatives: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-additional interview time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-breaks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-verbally respond to questions</a:t>
            </a:r>
            <a:endParaRPr dirty="0"/>
          </a:p>
        </p:txBody>
      </p:sp>
      <p:sp>
        <p:nvSpPr>
          <p:cNvPr id="482" name="Google Shape;482;g26d4a0a016b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6d6100d9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26d6100d9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Suggestions: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-offering a tour of the building prior to the testing date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-meeting Saida at the entrance of the building to assist with navigation</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-allowing a companion to assist Saida with navigation</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-allowing a service animal to accompany Saida</a:t>
            </a:r>
            <a:endParaRPr dirty="0"/>
          </a:p>
        </p:txBody>
      </p:sp>
      <p:sp>
        <p:nvSpPr>
          <p:cNvPr id="489" name="Google Shape;489;g26d6100d9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a:extLst>
            <a:ext uri="{FF2B5EF4-FFF2-40B4-BE49-F238E27FC236}">
              <a16:creationId xmlns:a16="http://schemas.microsoft.com/office/drawing/2014/main" id="{BA80D19F-BBEA-D90A-A684-6EE497ADEFB3}"/>
            </a:ext>
          </a:extLst>
        </p:cNvPr>
        <p:cNvGrpSpPr/>
        <p:nvPr/>
      </p:nvGrpSpPr>
      <p:grpSpPr>
        <a:xfrm>
          <a:off x="0" y="0"/>
          <a:ext cx="0" cy="0"/>
          <a:chOff x="0" y="0"/>
          <a:chExt cx="0" cy="0"/>
        </a:xfrm>
      </p:grpSpPr>
      <p:sp>
        <p:nvSpPr>
          <p:cNvPr id="487" name="Google Shape;487;g26d6100d98b_0_0:notes">
            <a:extLst>
              <a:ext uri="{FF2B5EF4-FFF2-40B4-BE49-F238E27FC236}">
                <a16:creationId xmlns:a16="http://schemas.microsoft.com/office/drawing/2014/main" id="{5C9C74F8-4505-636C-C1FF-787FC860028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26d6100d98b_0_0:notes">
            <a:extLst>
              <a:ext uri="{FF2B5EF4-FFF2-40B4-BE49-F238E27FC236}">
                <a16:creationId xmlns:a16="http://schemas.microsoft.com/office/drawing/2014/main" id="{6607C01E-7248-6687-414C-5BBB9C6ADBF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Suggestions: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-allowing a companion to assist Saida with navigation</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-allowing a service animal to accompany Saida</a:t>
            </a:r>
            <a:endParaRPr dirty="0"/>
          </a:p>
        </p:txBody>
      </p:sp>
      <p:sp>
        <p:nvSpPr>
          <p:cNvPr id="489" name="Google Shape;489;g26d6100d98b_0_0:notes">
            <a:extLst>
              <a:ext uri="{FF2B5EF4-FFF2-40B4-BE49-F238E27FC236}">
                <a16:creationId xmlns:a16="http://schemas.microsoft.com/office/drawing/2014/main" id="{3F1785D4-ECC0-E7C1-1C27-6681B466663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844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6d4a0a016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a:t>
            </a:r>
            <a:endParaRPr/>
          </a:p>
        </p:txBody>
      </p:sp>
      <p:sp>
        <p:nvSpPr>
          <p:cNvPr id="503" name="Google Shape;503;g26d4a0a01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6d4a0a016b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9" name="Google Shape;509;g26d4a0a016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 name="Google Shape;12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Employee login: </a:t>
            </a:r>
            <a:r>
              <a:rPr lang="en-US" b="0" i="0" u="sng">
                <a:solidFill>
                  <a:srgbClr val="8866AA"/>
                </a:solidFill>
                <a:latin typeface="arial"/>
                <a:ea typeface="arial"/>
                <a:cs typeface="arial"/>
                <a:sym typeface="arial"/>
              </a:rPr>
              <a:t>https://ecrt-umich-accommodate.symplicity.com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200" u="sng">
              <a:solidFill>
                <a:srgbClr val="FFCB05"/>
              </a:solidFill>
            </a:endParaRPr>
          </a:p>
          <a:p>
            <a:pPr marL="0" lvl="0" indent="0" algn="l" rtl="0">
              <a:lnSpc>
                <a:spcPct val="100000"/>
              </a:lnSpc>
              <a:spcBef>
                <a:spcPts val="0"/>
              </a:spcBef>
              <a:spcAft>
                <a:spcPts val="0"/>
              </a:spcAft>
              <a:buSzPts val="1400"/>
              <a:buNone/>
            </a:pPr>
            <a:endParaRPr sz="1200" u="sng">
              <a:solidFill>
                <a:srgbClr val="FFCB05"/>
              </a:solidFill>
            </a:endParaRPr>
          </a:p>
          <a:p>
            <a:pPr marL="0" lvl="0" indent="0" algn="l" rtl="0">
              <a:lnSpc>
                <a:spcPct val="100000"/>
              </a:lnSpc>
              <a:spcBef>
                <a:spcPts val="0"/>
              </a:spcBef>
              <a:spcAft>
                <a:spcPts val="0"/>
              </a:spcAft>
              <a:buSzPts val="1400"/>
              <a:buNone/>
            </a:pP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DEO : https://events.umich.edu/group/5177</a:t>
            </a:r>
            <a:endParaRPr/>
          </a:p>
          <a:p>
            <a:pPr marL="0" lvl="0" indent="0" algn="l" rtl="0">
              <a:lnSpc>
                <a:spcPct val="100000"/>
              </a:lnSpc>
              <a:spcBef>
                <a:spcPts val="0"/>
              </a:spcBef>
              <a:spcAft>
                <a:spcPts val="0"/>
              </a:spcAft>
              <a:buSzPts val="1400"/>
              <a:buNone/>
            </a:pPr>
            <a:endParaRPr/>
          </a:p>
        </p:txBody>
      </p:sp>
      <p:sp>
        <p:nvSpPr>
          <p:cNvPr id="149" name="Google Shape;1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Updating your voluntary self-id information plays a pivotal role in creating inclusive workplaces. It helps provide a better understanding of the diversity of our organization and helps to identify opportunities for improvement.</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This information is used to measure the university’s commitment to accessibility and is never shared with your supervisor.</a:t>
            </a:r>
            <a:endParaRPr dirty="0"/>
          </a:p>
        </p:txBody>
      </p:sp>
      <p:sp>
        <p:nvSpPr>
          <p:cNvPr id="164" name="Google Shape;1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DEO’s Upcoming Events are listed on the Happening @ Michigan website: https://events.umich.edu/group/5177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DEO Newsletter sign up form: https://umich.us18.list-manage.com/subscribe?u=155e051009a7f5441a41bef64&amp;id=6c9fbf9d2c</a:t>
            </a:r>
            <a:endParaRPr/>
          </a:p>
        </p:txBody>
      </p:sp>
      <p:sp>
        <p:nvSpPr>
          <p:cNvPr id="171" name="Google Shape;17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e8f006f9b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2e8f006f9b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
        <p:cNvGrpSpPr/>
        <p:nvPr/>
      </p:nvGrpSpPr>
      <p:grpSpPr>
        <a:xfrm>
          <a:off x="0" y="0"/>
          <a:ext cx="0" cy="0"/>
          <a:chOff x="0" y="0"/>
          <a:chExt cx="0" cy="0"/>
        </a:xfrm>
      </p:grpSpPr>
      <p:sp>
        <p:nvSpPr>
          <p:cNvPr id="21" name="Google Shape;21;p52"/>
          <p:cNvSpPr>
            <a:spLocks noGrp="1"/>
          </p:cNvSpPr>
          <p:nvPr>
            <p:ph type="pic" idx="2"/>
          </p:nvPr>
        </p:nvSpPr>
        <p:spPr>
          <a:xfrm>
            <a:off x="4464729" y="1777482"/>
            <a:ext cx="7449103" cy="4223824"/>
          </a:xfrm>
          <a:prstGeom prst="rect">
            <a:avLst/>
          </a:prstGeom>
          <a:noFill/>
          <a:ln>
            <a:noFill/>
          </a:ln>
        </p:spPr>
      </p:sp>
      <p:sp>
        <p:nvSpPr>
          <p:cNvPr id="22" name="Google Shape;22;p52"/>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23" name="Google Shape;23;p5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6" name="Google Shape;26;p49"/>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9" name="Google Shape;29;p5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5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5882"/>
              </a:srgbClr>
            </a:gs>
            <a:gs pos="9000">
              <a:srgbClr val="FFCB05">
                <a:alpha val="45882"/>
              </a:srgbClr>
            </a:gs>
            <a:gs pos="100000">
              <a:srgbClr val="FFCB05">
                <a:alpha val="0"/>
              </a:srgbClr>
            </a:gs>
          </a:gsLst>
          <a:lin ang="5400000" scaled="0"/>
        </a:gradFill>
        <a:effectLst/>
      </p:bgPr>
    </p:bg>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3"/>
          <p:cNvSpPr txBox="1">
            <a:spLocks noGrp="1"/>
          </p:cNvSpPr>
          <p:nvPr>
            <p:ph type="body" idx="1"/>
          </p:nvPr>
        </p:nvSpPr>
        <p:spPr>
          <a:xfrm>
            <a:off x="170372" y="1681163"/>
            <a:ext cx="56622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6" name="Google Shape;36;p53"/>
          <p:cNvSpPr txBox="1">
            <a:spLocks noGrp="1"/>
          </p:cNvSpPr>
          <p:nvPr>
            <p:ph type="body" idx="2"/>
          </p:nvPr>
        </p:nvSpPr>
        <p:spPr>
          <a:xfrm>
            <a:off x="170372" y="2629362"/>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53"/>
          <p:cNvSpPr txBox="1">
            <a:spLocks noGrp="1"/>
          </p:cNvSpPr>
          <p:nvPr>
            <p:ph type="body" idx="3"/>
          </p:nvPr>
        </p:nvSpPr>
        <p:spPr>
          <a:xfrm>
            <a:off x="6235083" y="1681163"/>
            <a:ext cx="56622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8" name="Google Shape;38;p53"/>
          <p:cNvSpPr txBox="1">
            <a:spLocks noGrp="1"/>
          </p:cNvSpPr>
          <p:nvPr>
            <p:ph type="body" idx="4"/>
          </p:nvPr>
        </p:nvSpPr>
        <p:spPr>
          <a:xfrm>
            <a:off x="6235083" y="2622056"/>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9" name="Google Shape;39;p5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askearn.org/page/finding-candidates-with-disabilities-2"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ltp.umich.edu/map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ltp.umich.edu/campus-transit/paratransit/" TargetMode="External"/><Relationship Id="rId5" Type="http://schemas.openxmlformats.org/officeDocument/2006/relationships/hyperlink" Target="https://ltp.umich.edu/" TargetMode="External"/><Relationship Id="rId4" Type="http://schemas.openxmlformats.org/officeDocument/2006/relationships/hyperlink" Target="https://accessibility.umich.edu/training/remote-even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ww.uofmhealth.org/patient-visitor-guide/parking#:~:text=Accessible%20parking%20spaces%20are%20available,their%20State%2Dissued%20handicap%20placard"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ssd.umich.edu/content/paratransit-application" TargetMode="External"/><Relationship Id="rId4" Type="http://schemas.openxmlformats.org/officeDocument/2006/relationships/hyperlink" Target="https://ltp.umich.edu/parking/accessible-parki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umaec.umich.edu/maps-detours/campus-construction-maps/"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hr.umich.edu/benefits-wellness/work-life/lactation-resources/lactation-room-locations-across-campus-michigan-medicine" TargetMode="External"/><Relationship Id="rId5" Type="http://schemas.openxmlformats.org/officeDocument/2006/relationships/hyperlink" Target="https://spectrumcenter.umich.edu/student-support/trans-guide" TargetMode="External"/><Relationship Id="rId4" Type="http://schemas.openxmlformats.org/officeDocument/2006/relationships/hyperlink" Target="https://maps.studentlife.umich.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events.umich.edu/group/5177"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hyperlink" Target="https://wolverineaccess.umich.edu/"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crt.umich.edu/get-help-support/resources/" TargetMode="External"/><Relationship Id="rId7" Type="http://schemas.openxmlformats.org/officeDocument/2006/relationships/hyperlink" Target="https://umich.us18.list-manage.com/subscribe?u=155e051009a7f5441a41bef64&amp;id=6c9fbf9d2c"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5177" TargetMode="External"/><Relationship Id="rId4" Type="http://schemas.openxmlformats.org/officeDocument/2006/relationships/hyperlink" Target="https://www.youtube.com/@ECRTumich"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5924939" y="114150"/>
            <a:ext cx="6195486" cy="4971034"/>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Clr>
                <a:schemeClr val="dk1"/>
              </a:buClr>
              <a:buSzPts val="4800"/>
              <a:buFont typeface="Verdana"/>
              <a:buNone/>
            </a:pPr>
            <a:r>
              <a:rPr lang="en-US" sz="4800" dirty="0"/>
              <a:t>Interview and Hiring Process Accommodations</a:t>
            </a:r>
            <a:endParaRPr sz="4800" dirty="0"/>
          </a:p>
        </p:txBody>
      </p:sp>
      <p:sp>
        <p:nvSpPr>
          <p:cNvPr id="47" name="Google Shape;47;p1"/>
          <p:cNvSpPr txBox="1">
            <a:spLocks noGrp="1"/>
          </p:cNvSpPr>
          <p:nvPr>
            <p:ph type="subTitle" idx="1"/>
          </p:nvPr>
        </p:nvSpPr>
        <p:spPr>
          <a:xfrm>
            <a:off x="6585275" y="5569225"/>
            <a:ext cx="5004600" cy="8685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0000"/>
              </a:lnSpc>
              <a:spcBef>
                <a:spcPts val="0"/>
              </a:spcBef>
              <a:spcAft>
                <a:spcPts val="0"/>
              </a:spcAft>
              <a:buClr>
                <a:schemeClr val="dk1"/>
              </a:buClr>
              <a:buSzPts val="2400"/>
              <a:buNone/>
            </a:pPr>
            <a:r>
              <a:rPr lang="en-US" dirty="0"/>
              <a:t>Allison Kushner, Director Disability Equity Office &amp; ADA Coordinator</a:t>
            </a:r>
            <a:endParaRPr dirty="0"/>
          </a:p>
          <a:p>
            <a:pPr marL="0" lvl="0" indent="0" algn="ctr" rtl="0">
              <a:lnSpc>
                <a:spcPct val="100000"/>
              </a:lnSpc>
              <a:spcBef>
                <a:spcPts val="18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b14b938100_0_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Reasonable Accommodations</a:t>
            </a:r>
            <a:endParaRPr/>
          </a:p>
        </p:txBody>
      </p:sp>
      <p:sp>
        <p:nvSpPr>
          <p:cNvPr id="302" name="Google Shape;302;g2b14b938100_0_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400"/>
              <a:buNone/>
            </a:pPr>
            <a:r>
              <a:rPr lang="en-US"/>
              <a:t>Engaging in the Interactive Process</a:t>
            </a:r>
            <a:endParaRPr/>
          </a:p>
        </p:txBody>
      </p:sp>
    </p:spTree>
    <p:extLst>
      <p:ext uri="{BB962C8B-B14F-4D97-AF65-F5344CB8AC3E}">
        <p14:creationId xmlns:p14="http://schemas.microsoft.com/office/powerpoint/2010/main" val="32621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b14b938100_0_57"/>
          <p:cNvSpPr txBox="1">
            <a:spLocks noGrp="1"/>
          </p:cNvSpPr>
          <p:nvPr>
            <p:ph type="title"/>
          </p:nvPr>
        </p:nvSpPr>
        <p:spPr>
          <a:xfrm>
            <a:off x="190336" y="243827"/>
            <a:ext cx="919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Requesting Accommodations</a:t>
            </a:r>
            <a:endParaRPr/>
          </a:p>
        </p:txBody>
      </p:sp>
      <p:sp>
        <p:nvSpPr>
          <p:cNvPr id="314" name="Google Shape;314;g2b14b938100_0_57"/>
          <p:cNvSpPr txBox="1">
            <a:spLocks noGrp="1"/>
          </p:cNvSpPr>
          <p:nvPr>
            <p:ph type="body" idx="1"/>
          </p:nvPr>
        </p:nvSpPr>
        <p:spPr>
          <a:xfrm>
            <a:off x="90154" y="1738649"/>
            <a:ext cx="11861440" cy="4233526"/>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70000"/>
              </a:lnSpc>
              <a:spcBef>
                <a:spcPts val="0"/>
              </a:spcBef>
              <a:spcAft>
                <a:spcPts val="0"/>
              </a:spcAft>
              <a:buClr>
                <a:schemeClr val="dk1"/>
              </a:buClr>
              <a:buSzPct val="100000"/>
              <a:buFont typeface="Noto Sans Symbols"/>
              <a:buChar char="▪"/>
            </a:pPr>
            <a:r>
              <a:rPr lang="en-US" sz="3400" i="1" dirty="0"/>
              <a:t>Accommodation: </a:t>
            </a:r>
            <a:r>
              <a:rPr lang="en-US" sz="3400" dirty="0"/>
              <a:t>any modification or adjustment to policy, practice, or environment that provides IWDs equitable access to programs, services, or benefits.</a:t>
            </a:r>
            <a:endParaRPr sz="3400" i="1" dirty="0"/>
          </a:p>
          <a:p>
            <a:pPr marL="228600" lvl="0" indent="-228600" algn="l" rtl="0">
              <a:lnSpc>
                <a:spcPct val="170000"/>
              </a:lnSpc>
              <a:spcBef>
                <a:spcPts val="1800"/>
              </a:spcBef>
              <a:spcAft>
                <a:spcPts val="0"/>
              </a:spcAft>
              <a:buClr>
                <a:schemeClr val="dk1"/>
              </a:buClr>
              <a:buSzPct val="100000"/>
              <a:buFont typeface="Noto Sans Symbols"/>
              <a:buChar char="▪"/>
            </a:pPr>
            <a:r>
              <a:rPr lang="en-US" sz="3400" dirty="0"/>
              <a:t>Requests do not require magic words and do not need to be submitted in writing.</a:t>
            </a:r>
            <a:endParaRPr dirty="0"/>
          </a:p>
          <a:p>
            <a:pPr marL="685800" lvl="1" indent="-228724" algn="l" rtl="0">
              <a:lnSpc>
                <a:spcPct val="170000"/>
              </a:lnSpc>
              <a:spcBef>
                <a:spcPts val="1800"/>
              </a:spcBef>
              <a:spcAft>
                <a:spcPts val="0"/>
              </a:spcAft>
              <a:buSzPct val="100000"/>
              <a:buChar char="▪"/>
            </a:pPr>
            <a:r>
              <a:rPr lang="en-US" sz="2900" dirty="0"/>
              <a:t>“I need an accommodation for…”</a:t>
            </a:r>
            <a:endParaRPr sz="2900" dirty="0"/>
          </a:p>
          <a:p>
            <a:pPr marL="685800" lvl="1" indent="-228724" algn="l" rtl="0">
              <a:lnSpc>
                <a:spcPct val="170000"/>
              </a:lnSpc>
              <a:spcBef>
                <a:spcPts val="1800"/>
              </a:spcBef>
              <a:spcAft>
                <a:spcPts val="0"/>
              </a:spcAft>
              <a:buClr>
                <a:schemeClr val="dk1"/>
              </a:buClr>
              <a:buSzPct val="100000"/>
              <a:buChar char="▪"/>
            </a:pPr>
            <a:r>
              <a:rPr lang="en-US" sz="2900" dirty="0"/>
              <a:t>“It would be helpful if I could use/have…”</a:t>
            </a:r>
            <a:endParaRPr sz="2900" dirty="0"/>
          </a:p>
          <a:p>
            <a:pPr marL="685800" lvl="1" indent="-228724" algn="l" rtl="0">
              <a:lnSpc>
                <a:spcPct val="170000"/>
              </a:lnSpc>
              <a:spcBef>
                <a:spcPts val="1800"/>
              </a:spcBef>
              <a:spcAft>
                <a:spcPts val="0"/>
              </a:spcAft>
              <a:buClr>
                <a:schemeClr val="dk1"/>
              </a:buClr>
              <a:buSzPct val="100000"/>
              <a:buChar char="▪"/>
            </a:pPr>
            <a:r>
              <a:rPr lang="en-US" sz="2900" dirty="0"/>
              <a:t>“I need help with…”</a:t>
            </a:r>
            <a:endParaRPr sz="2900" dirty="0"/>
          </a:p>
          <a:p>
            <a:pPr marL="685800" lvl="1" indent="-228724" algn="l" rtl="0">
              <a:lnSpc>
                <a:spcPct val="170000"/>
              </a:lnSpc>
              <a:spcBef>
                <a:spcPts val="1800"/>
              </a:spcBef>
              <a:spcAft>
                <a:spcPts val="0"/>
              </a:spcAft>
              <a:buClr>
                <a:schemeClr val="dk1"/>
              </a:buClr>
              <a:buSzPct val="100000"/>
              <a:buChar char="▪"/>
            </a:pPr>
            <a:r>
              <a:rPr lang="en-US" sz="2900" dirty="0"/>
              <a:t>“I could engage more fully if…”</a:t>
            </a:r>
            <a:endParaRPr sz="2900" dirty="0"/>
          </a:p>
        </p:txBody>
      </p:sp>
    </p:spTree>
    <p:extLst>
      <p:ext uri="{BB962C8B-B14F-4D97-AF65-F5344CB8AC3E}">
        <p14:creationId xmlns:p14="http://schemas.microsoft.com/office/powerpoint/2010/main" val="142517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b14b938100_0_62"/>
          <p:cNvSpPr txBox="1">
            <a:spLocks noGrp="1"/>
          </p:cNvSpPr>
          <p:nvPr>
            <p:ph type="title"/>
          </p:nvPr>
        </p:nvSpPr>
        <p:spPr>
          <a:xfrm>
            <a:off x="190336" y="169182"/>
            <a:ext cx="9196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Goals of the Interactive Process</a:t>
            </a:r>
            <a:endParaRPr/>
          </a:p>
        </p:txBody>
      </p:sp>
      <p:sp>
        <p:nvSpPr>
          <p:cNvPr id="320" name="Google Shape;320;g2b14b938100_0_62"/>
          <p:cNvSpPr txBox="1">
            <a:spLocks noGrp="1"/>
          </p:cNvSpPr>
          <p:nvPr>
            <p:ph type="body" idx="1"/>
          </p:nvPr>
        </p:nvSpPr>
        <p:spPr>
          <a:xfrm>
            <a:off x="190325" y="1843096"/>
            <a:ext cx="7031569" cy="4641680"/>
          </a:xfrm>
          <a:prstGeom prst="rect">
            <a:avLst/>
          </a:prstGeom>
          <a:noFill/>
          <a:ln>
            <a:noFill/>
          </a:ln>
        </p:spPr>
        <p:txBody>
          <a:bodyPr spcFirstLastPara="1" wrap="square" lIns="91425" tIns="45700" rIns="91425" bIns="45700" anchor="t" anchorCtr="0">
            <a:normAutofit fontScale="92500" lnSpcReduction="20000"/>
          </a:bodyPr>
          <a:lstStyle/>
          <a:p>
            <a:pPr lvl="0" indent="-457200" algn="l" rtl="0">
              <a:lnSpc>
                <a:spcPct val="150000"/>
              </a:lnSpc>
              <a:spcBef>
                <a:spcPts val="0"/>
              </a:spcBef>
              <a:spcAft>
                <a:spcPts val="0"/>
              </a:spcAft>
              <a:buClr>
                <a:schemeClr val="dk1"/>
              </a:buClr>
              <a:buSzPct val="108108"/>
              <a:buFont typeface="Wingdings" pitchFamily="2" charset="2"/>
              <a:buChar char="§"/>
            </a:pPr>
            <a:r>
              <a:rPr lang="en-US" dirty="0"/>
              <a:t>To identify effective and reasonable accommodations for an applicant with a disability to engage in the hiring process.</a:t>
            </a:r>
            <a:endParaRPr dirty="0"/>
          </a:p>
          <a:p>
            <a:pPr lvl="0" indent="-457200" algn="l" rtl="0">
              <a:lnSpc>
                <a:spcPct val="150000"/>
              </a:lnSpc>
              <a:spcBef>
                <a:spcPts val="1800"/>
              </a:spcBef>
              <a:spcAft>
                <a:spcPts val="0"/>
              </a:spcAft>
              <a:buClr>
                <a:schemeClr val="dk1"/>
              </a:buClr>
              <a:buSzPct val="108108"/>
              <a:buFont typeface="Wingdings" pitchFamily="2" charset="2"/>
              <a:buChar char="§"/>
            </a:pPr>
            <a:r>
              <a:rPr lang="en-US" dirty="0"/>
              <a:t>To provide reasonable accommodations that allow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IWD </a:t>
            </a:r>
            <a:r>
              <a:rPr lang="en-US" dirty="0"/>
              <a:t>to participate in the hiring process fully.</a:t>
            </a:r>
            <a:endParaRPr dirty="0"/>
          </a:p>
        </p:txBody>
      </p:sp>
      <p:pic>
        <p:nvPicPr>
          <p:cNvPr id="321" name="Google Shape;321;g2b14b938100_0_62" descr="3 blue figures with arms raised in celebration"/>
          <p:cNvPicPr preferRelativeResize="0"/>
          <p:nvPr/>
        </p:nvPicPr>
        <p:blipFill rotWithShape="1">
          <a:blip r:embed="rId3">
            <a:alphaModFix/>
          </a:blip>
          <a:srcRect/>
          <a:stretch/>
        </p:blipFill>
        <p:spPr>
          <a:xfrm>
            <a:off x="7672336" y="2449436"/>
            <a:ext cx="3429000" cy="3429000"/>
          </a:xfrm>
          <a:prstGeom prst="rect">
            <a:avLst/>
          </a:prstGeom>
          <a:noFill/>
          <a:ln>
            <a:noFill/>
          </a:ln>
        </p:spPr>
      </p:pic>
    </p:spTree>
    <p:extLst>
      <p:ext uri="{BB962C8B-B14F-4D97-AF65-F5344CB8AC3E}">
        <p14:creationId xmlns:p14="http://schemas.microsoft.com/office/powerpoint/2010/main" val="323083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b14b938100_0_6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Individual Responsibilities</a:t>
            </a:r>
            <a:endParaRPr/>
          </a:p>
        </p:txBody>
      </p:sp>
      <p:sp>
        <p:nvSpPr>
          <p:cNvPr id="327" name="Google Shape;327;g2b14b938100_0_67"/>
          <p:cNvSpPr txBox="1">
            <a:spLocks noGrp="1"/>
          </p:cNvSpPr>
          <p:nvPr>
            <p:ph type="body" idx="1"/>
          </p:nvPr>
        </p:nvSpPr>
        <p:spPr>
          <a:xfrm>
            <a:off x="101602" y="1681163"/>
            <a:ext cx="6002790" cy="633059"/>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457200" lvl="0" indent="-228600" algn="l" rtl="0">
              <a:lnSpc>
                <a:spcPct val="100000"/>
              </a:lnSpc>
              <a:spcBef>
                <a:spcPts val="1800"/>
              </a:spcBef>
              <a:spcAft>
                <a:spcPts val="0"/>
              </a:spcAft>
              <a:buClr>
                <a:schemeClr val="dk1"/>
              </a:buClr>
              <a:buSzPct val="108108"/>
              <a:buNone/>
            </a:pPr>
            <a:r>
              <a:rPr lang="en-US"/>
              <a:t>Applicant Responsibilities</a:t>
            </a:r>
            <a:endParaRPr/>
          </a:p>
        </p:txBody>
      </p:sp>
      <p:sp>
        <p:nvSpPr>
          <p:cNvPr id="328" name="Google Shape;328;g2b14b938100_0_67"/>
          <p:cNvSpPr txBox="1">
            <a:spLocks noGrp="1"/>
          </p:cNvSpPr>
          <p:nvPr>
            <p:ph type="body" idx="2"/>
          </p:nvPr>
        </p:nvSpPr>
        <p:spPr>
          <a:xfrm>
            <a:off x="101600" y="2314222"/>
            <a:ext cx="6002792" cy="3765903"/>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228600" lvl="0" indent="-191770" algn="l" rtl="0">
              <a:lnSpc>
                <a:spcPct val="150000"/>
              </a:lnSpc>
              <a:spcBef>
                <a:spcPts val="0"/>
              </a:spcBef>
              <a:spcAft>
                <a:spcPts val="0"/>
              </a:spcAft>
              <a:buClr>
                <a:schemeClr val="dk1"/>
              </a:buClr>
              <a:buSzPct val="111800"/>
              <a:buFont typeface="Noto Sans Symbols"/>
              <a:buChar char="▪"/>
            </a:pPr>
            <a:r>
              <a:rPr lang="en-US" sz="2300" dirty="0">
                <a:solidFill>
                  <a:schemeClr val="dk1"/>
                </a:solidFill>
                <a:latin typeface="Verdana"/>
                <a:ea typeface="Verdana"/>
                <a:cs typeface="Verdana"/>
                <a:sym typeface="Verdana"/>
              </a:rPr>
              <a:t>Explain the limitations of the disability and how they relate to the accommodation request.</a:t>
            </a:r>
            <a:endParaRPr sz="2300" dirty="0"/>
          </a:p>
          <a:p>
            <a:pPr marL="228600" lvl="0" indent="-191770" algn="l" rtl="0">
              <a:lnSpc>
                <a:spcPct val="150000"/>
              </a:lnSpc>
              <a:spcBef>
                <a:spcPts val="2400"/>
              </a:spcBef>
              <a:spcAft>
                <a:spcPts val="0"/>
              </a:spcAft>
              <a:buClr>
                <a:schemeClr val="dk1"/>
              </a:buClr>
              <a:buSzPct val="111800"/>
              <a:buFont typeface="Noto Sans Symbols"/>
              <a:buChar char="▪"/>
            </a:pPr>
            <a:r>
              <a:rPr lang="en-US" sz="2300" dirty="0">
                <a:solidFill>
                  <a:schemeClr val="dk1"/>
                </a:solidFill>
                <a:latin typeface="Verdana"/>
                <a:ea typeface="Verdana"/>
                <a:cs typeface="Verdana"/>
                <a:sym typeface="Verdana"/>
              </a:rPr>
              <a:t>Identify preferred accommodations and be open to alternatives</a:t>
            </a:r>
            <a:r>
              <a:rPr lang="en-US" sz="2300" dirty="0"/>
              <a:t> (H</a:t>
            </a:r>
            <a:r>
              <a:rPr lang="en-US" sz="2300" dirty="0">
                <a:solidFill>
                  <a:schemeClr val="dk1"/>
                </a:solidFill>
                <a:latin typeface="Verdana"/>
                <a:ea typeface="Verdana"/>
                <a:cs typeface="Verdana"/>
                <a:sym typeface="Verdana"/>
              </a:rPr>
              <a:t>ow would one accommodation be more or less effective than another?)</a:t>
            </a:r>
            <a:endParaRPr sz="2300" dirty="0"/>
          </a:p>
          <a:p>
            <a:pPr marL="228600" lvl="0" indent="-191770" algn="l" rtl="0">
              <a:lnSpc>
                <a:spcPct val="150000"/>
              </a:lnSpc>
              <a:spcBef>
                <a:spcPts val="2400"/>
              </a:spcBef>
              <a:spcAft>
                <a:spcPts val="0"/>
              </a:spcAft>
              <a:buClr>
                <a:schemeClr val="dk1"/>
              </a:buClr>
              <a:buSzPct val="111800"/>
              <a:buFont typeface="Noto Sans Symbols"/>
              <a:buChar char="▪"/>
            </a:pPr>
            <a:r>
              <a:rPr lang="en-US" sz="2300" dirty="0">
                <a:solidFill>
                  <a:schemeClr val="dk1"/>
                </a:solidFill>
                <a:latin typeface="Verdana"/>
                <a:ea typeface="Verdana"/>
                <a:cs typeface="Verdana"/>
                <a:sym typeface="Verdana"/>
              </a:rPr>
              <a:t>Make fact-based decisions and avoid the “what if” mindset.</a:t>
            </a:r>
            <a:endParaRPr sz="2300" dirty="0"/>
          </a:p>
          <a:p>
            <a:pPr marL="228600" lvl="0" indent="-191770" algn="l" rtl="0">
              <a:lnSpc>
                <a:spcPct val="150000"/>
              </a:lnSpc>
              <a:spcBef>
                <a:spcPts val="2400"/>
              </a:spcBef>
              <a:spcAft>
                <a:spcPts val="0"/>
              </a:spcAft>
              <a:buClr>
                <a:schemeClr val="dk1"/>
              </a:buClr>
              <a:buSzPct val="111800"/>
              <a:buFont typeface="Noto Sans Symbols"/>
              <a:buChar char="▪"/>
            </a:pPr>
            <a:r>
              <a:rPr lang="en-US" sz="2300" dirty="0">
                <a:solidFill>
                  <a:schemeClr val="dk1"/>
                </a:solidFill>
                <a:latin typeface="Verdana"/>
                <a:ea typeface="Verdana"/>
                <a:cs typeface="Verdana"/>
                <a:sym typeface="Verdana"/>
              </a:rPr>
              <a:t>Engage in a good-faith effort.</a:t>
            </a:r>
            <a:endParaRPr sz="2300" dirty="0"/>
          </a:p>
          <a:p>
            <a:pPr marL="457200" lvl="0" indent="-228600" algn="l" rtl="0">
              <a:lnSpc>
                <a:spcPct val="100000"/>
              </a:lnSpc>
              <a:spcBef>
                <a:spcPts val="2400"/>
              </a:spcBef>
              <a:spcAft>
                <a:spcPts val="0"/>
              </a:spcAft>
              <a:buClr>
                <a:schemeClr val="dk1"/>
              </a:buClr>
              <a:buSzPct val="142857"/>
              <a:buFont typeface="Noto Sans Symbols"/>
              <a:buNone/>
            </a:pPr>
            <a:endParaRPr dirty="0"/>
          </a:p>
        </p:txBody>
      </p:sp>
      <p:sp>
        <p:nvSpPr>
          <p:cNvPr id="329" name="Google Shape;329;g2b14b938100_0_67"/>
          <p:cNvSpPr txBox="1">
            <a:spLocks noGrp="1"/>
          </p:cNvSpPr>
          <p:nvPr>
            <p:ph type="body" idx="3"/>
          </p:nvPr>
        </p:nvSpPr>
        <p:spPr>
          <a:xfrm>
            <a:off x="6194424" y="1692451"/>
            <a:ext cx="5895974" cy="621771"/>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457200" lvl="0" indent="-228600" algn="l" rtl="0">
              <a:lnSpc>
                <a:spcPct val="100000"/>
              </a:lnSpc>
              <a:spcBef>
                <a:spcPts val="1800"/>
              </a:spcBef>
              <a:spcAft>
                <a:spcPts val="0"/>
              </a:spcAft>
              <a:buClr>
                <a:schemeClr val="dk1"/>
              </a:buClr>
              <a:buSzPct val="108108"/>
              <a:buNone/>
            </a:pPr>
            <a:r>
              <a:rPr lang="en-US"/>
              <a:t>Employer Responsibilities</a:t>
            </a:r>
            <a:endParaRPr/>
          </a:p>
        </p:txBody>
      </p:sp>
      <p:sp>
        <p:nvSpPr>
          <p:cNvPr id="330" name="Google Shape;330;g2b14b938100_0_67"/>
          <p:cNvSpPr txBox="1">
            <a:spLocks noGrp="1"/>
          </p:cNvSpPr>
          <p:nvPr>
            <p:ph type="body" idx="4"/>
          </p:nvPr>
        </p:nvSpPr>
        <p:spPr>
          <a:xfrm>
            <a:off x="6194426" y="2314222"/>
            <a:ext cx="5895974" cy="3765903"/>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165100" algn="l" rtl="0">
              <a:lnSpc>
                <a:spcPct val="160000"/>
              </a:lnSpc>
              <a:spcBef>
                <a:spcPts val="0"/>
              </a:spcBef>
              <a:spcAft>
                <a:spcPts val="0"/>
              </a:spcAft>
              <a:buClr>
                <a:schemeClr val="dk1"/>
              </a:buClr>
              <a:buSzPct val="108107"/>
              <a:buFont typeface="Noto Sans Symbols"/>
              <a:buChar char="▪"/>
            </a:pPr>
            <a:r>
              <a:rPr lang="en-US" sz="1800">
                <a:solidFill>
                  <a:schemeClr val="dk1"/>
                </a:solidFill>
                <a:latin typeface="Verdana"/>
                <a:ea typeface="Verdana"/>
                <a:cs typeface="Verdana"/>
                <a:sym typeface="Verdana"/>
              </a:rPr>
              <a:t>Consult with the employee about limitations.</a:t>
            </a:r>
            <a:endParaRPr/>
          </a:p>
          <a:p>
            <a:pPr marL="228600" lvl="0" indent="-165100" algn="l" rtl="0">
              <a:lnSpc>
                <a:spcPct val="160000"/>
              </a:lnSpc>
              <a:spcBef>
                <a:spcPts val="600"/>
              </a:spcBef>
              <a:spcAft>
                <a:spcPts val="0"/>
              </a:spcAft>
              <a:buClr>
                <a:schemeClr val="dk1"/>
              </a:buClr>
              <a:buSzPct val="108107"/>
              <a:buFont typeface="Noto Sans Symbols"/>
              <a:buChar char="▪"/>
            </a:pPr>
            <a:r>
              <a:rPr lang="en-US" sz="1800">
                <a:solidFill>
                  <a:schemeClr val="dk1"/>
                </a:solidFill>
                <a:latin typeface="Verdana"/>
                <a:ea typeface="Verdana"/>
                <a:cs typeface="Verdana"/>
                <a:sym typeface="Verdana"/>
              </a:rPr>
              <a:t>Consider the employee’s preferred accommodation option.</a:t>
            </a:r>
            <a:endParaRPr/>
          </a:p>
          <a:p>
            <a:pPr marL="685800" lvl="1" indent="-165100" algn="l" rtl="0">
              <a:lnSpc>
                <a:spcPct val="160000"/>
              </a:lnSpc>
              <a:spcBef>
                <a:spcPts val="600"/>
              </a:spcBef>
              <a:spcAft>
                <a:spcPts val="0"/>
              </a:spcAft>
              <a:buSzPct val="108107"/>
              <a:buChar char="▪"/>
            </a:pPr>
            <a:r>
              <a:rPr lang="en-US" sz="1800">
                <a:solidFill>
                  <a:schemeClr val="dk1"/>
                </a:solidFill>
                <a:latin typeface="Verdana"/>
                <a:ea typeface="Verdana"/>
                <a:cs typeface="Verdana"/>
                <a:sym typeface="Verdana"/>
              </a:rPr>
              <a:t>Employers have the option to implement the accommodation that is most appropriate for BOTH the employer and the employee.</a:t>
            </a:r>
            <a:endParaRPr/>
          </a:p>
          <a:p>
            <a:pPr marL="228600" lvl="0" indent="-165100" algn="l" rtl="0">
              <a:lnSpc>
                <a:spcPct val="160000"/>
              </a:lnSpc>
              <a:spcBef>
                <a:spcPts val="600"/>
              </a:spcBef>
              <a:spcAft>
                <a:spcPts val="0"/>
              </a:spcAft>
              <a:buClr>
                <a:schemeClr val="dk1"/>
              </a:buClr>
              <a:buSzPct val="108107"/>
              <a:buFont typeface="Noto Sans Symbols"/>
              <a:buChar char="▪"/>
            </a:pPr>
            <a:r>
              <a:rPr lang="en-US" sz="1800">
                <a:solidFill>
                  <a:schemeClr val="dk1"/>
                </a:solidFill>
                <a:latin typeface="Verdana"/>
                <a:ea typeface="Verdana"/>
                <a:cs typeface="Verdana"/>
                <a:sym typeface="Verdana"/>
              </a:rPr>
              <a:t>Make fact-based decisions and avoid the ”what if” mindset.</a:t>
            </a:r>
            <a:endParaRPr/>
          </a:p>
          <a:p>
            <a:pPr marL="228600" lvl="0" indent="-165100" algn="l" rtl="0">
              <a:lnSpc>
                <a:spcPct val="160000"/>
              </a:lnSpc>
              <a:spcBef>
                <a:spcPts val="600"/>
              </a:spcBef>
              <a:spcAft>
                <a:spcPts val="0"/>
              </a:spcAft>
              <a:buClr>
                <a:schemeClr val="dk1"/>
              </a:buClr>
              <a:buSzPct val="108107"/>
              <a:buFont typeface="Noto Sans Symbols"/>
              <a:buChar char="▪"/>
            </a:pPr>
            <a:r>
              <a:rPr lang="en-US" sz="1800">
                <a:solidFill>
                  <a:schemeClr val="dk1"/>
                </a:solidFill>
                <a:latin typeface="Verdana"/>
                <a:ea typeface="Verdana"/>
                <a:cs typeface="Verdana"/>
                <a:sym typeface="Verdana"/>
              </a:rPr>
              <a:t>Engage in a good-faith effort.</a:t>
            </a:r>
            <a:endParaRPr sz="1800"/>
          </a:p>
          <a:p>
            <a:pPr marL="457200" lvl="0" indent="-228600" algn="l" rtl="0">
              <a:lnSpc>
                <a:spcPct val="100000"/>
              </a:lnSpc>
              <a:spcBef>
                <a:spcPts val="2400"/>
              </a:spcBef>
              <a:spcAft>
                <a:spcPts val="0"/>
              </a:spcAft>
              <a:buClr>
                <a:schemeClr val="dk1"/>
              </a:buClr>
              <a:buSzPct val="108108"/>
              <a:buFont typeface="Noto Sans Symbols"/>
              <a:buNone/>
            </a:pPr>
            <a:endParaRPr/>
          </a:p>
        </p:txBody>
      </p:sp>
    </p:spTree>
    <p:extLst>
      <p:ext uri="{BB962C8B-B14F-4D97-AF65-F5344CB8AC3E}">
        <p14:creationId xmlns:p14="http://schemas.microsoft.com/office/powerpoint/2010/main" val="184242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9"/>
          <p:cNvSpPr txBox="1">
            <a:spLocks noGrp="1"/>
          </p:cNvSpPr>
          <p:nvPr>
            <p:ph type="title"/>
          </p:nvPr>
        </p:nvSpPr>
        <p:spPr>
          <a:xfrm>
            <a:off x="157066" y="182562"/>
            <a:ext cx="11887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Examples of Interview Accommodations</a:t>
            </a:r>
            <a:endParaRPr/>
          </a:p>
        </p:txBody>
      </p:sp>
      <p:sp>
        <p:nvSpPr>
          <p:cNvPr id="337" name="Google Shape;337;p9"/>
          <p:cNvSpPr txBox="1">
            <a:spLocks noGrp="1"/>
          </p:cNvSpPr>
          <p:nvPr>
            <p:ph type="body" idx="1"/>
          </p:nvPr>
        </p:nvSpPr>
        <p:spPr>
          <a:xfrm>
            <a:off x="147734" y="1822818"/>
            <a:ext cx="5758878" cy="4431677"/>
          </a:xfrm>
          <a:prstGeom prst="rect">
            <a:avLst/>
          </a:prstGeom>
          <a:noFill/>
          <a:ln>
            <a:noFill/>
          </a:ln>
        </p:spPr>
        <p:txBody>
          <a:bodyPr spcFirstLastPara="1" wrap="square" lIns="91425" tIns="45700" rIns="91425" bIns="45700" anchor="t" anchorCtr="0">
            <a:normAutofit fontScale="70000" lnSpcReduction="20000"/>
          </a:bodyPr>
          <a:lstStyle/>
          <a:p>
            <a:pPr lvl="0" algn="l" rtl="0">
              <a:lnSpc>
                <a:spcPct val="150000"/>
              </a:lnSpc>
              <a:spcBef>
                <a:spcPts val="1200"/>
              </a:spcBef>
              <a:spcAft>
                <a:spcPts val="0"/>
              </a:spcAft>
              <a:buClr>
                <a:schemeClr val="dk1"/>
              </a:buClr>
              <a:buSzPct val="142857"/>
              <a:buFont typeface="Wingdings" pitchFamily="2" charset="2"/>
              <a:buChar char="§"/>
            </a:pPr>
            <a:r>
              <a:rPr lang="en-US" dirty="0"/>
              <a:t>Providing a list of questions in advance.</a:t>
            </a:r>
            <a:endParaRPr dirty="0"/>
          </a:p>
          <a:p>
            <a:pPr lvl="0" algn="l" rtl="0">
              <a:lnSpc>
                <a:spcPct val="150000"/>
              </a:lnSpc>
              <a:spcBef>
                <a:spcPts val="1200"/>
              </a:spcBef>
              <a:spcAft>
                <a:spcPts val="0"/>
              </a:spcAft>
              <a:buClr>
                <a:schemeClr val="dk1"/>
              </a:buClr>
              <a:buSzPct val="142857"/>
              <a:buFont typeface="Wingdings" pitchFamily="2" charset="2"/>
              <a:buChar char="§"/>
            </a:pPr>
            <a:r>
              <a:rPr lang="en-US" dirty="0"/>
              <a:t>Supplying a list of individuals in the interview, along with their titles and photos.</a:t>
            </a:r>
            <a:endParaRPr dirty="0"/>
          </a:p>
          <a:p>
            <a:pPr lvl="0" algn="l" rtl="0">
              <a:lnSpc>
                <a:spcPct val="150000"/>
              </a:lnSpc>
              <a:spcBef>
                <a:spcPts val="1200"/>
              </a:spcBef>
              <a:spcAft>
                <a:spcPts val="0"/>
              </a:spcAft>
              <a:buClr>
                <a:schemeClr val="dk1"/>
              </a:buClr>
              <a:buSzPct val="142857"/>
              <a:buFont typeface="Wingdings" pitchFamily="2" charset="2"/>
              <a:buChar char="§"/>
            </a:pPr>
            <a:r>
              <a:rPr lang="en-US" dirty="0"/>
              <a:t>Touring the building or interview space before the interview.</a:t>
            </a:r>
            <a:endParaRPr dirty="0"/>
          </a:p>
          <a:p>
            <a:pPr lvl="0" algn="l" rtl="0">
              <a:lnSpc>
                <a:spcPct val="150000"/>
              </a:lnSpc>
              <a:spcBef>
                <a:spcPts val="1200"/>
              </a:spcBef>
              <a:spcAft>
                <a:spcPts val="0"/>
              </a:spcAft>
              <a:buClr>
                <a:schemeClr val="dk1"/>
              </a:buClr>
              <a:buSzPct val="142857"/>
              <a:buFont typeface="Wingdings" pitchFamily="2" charset="2"/>
              <a:buChar char="§"/>
            </a:pPr>
            <a:r>
              <a:rPr lang="en-US" dirty="0"/>
              <a:t>Offering frequent breaks.</a:t>
            </a:r>
            <a:endParaRPr dirty="0"/>
          </a:p>
          <a:p>
            <a:pPr lvl="0" algn="l" rtl="0">
              <a:lnSpc>
                <a:spcPct val="150000"/>
              </a:lnSpc>
              <a:spcBef>
                <a:spcPts val="1200"/>
              </a:spcBef>
              <a:spcAft>
                <a:spcPts val="0"/>
              </a:spcAft>
              <a:buClr>
                <a:schemeClr val="dk1"/>
              </a:buClr>
              <a:buSzPct val="142857"/>
              <a:buFont typeface="Wingdings" pitchFamily="2" charset="2"/>
              <a:buChar char="§"/>
            </a:pPr>
            <a:r>
              <a:rPr lang="en-US" dirty="0"/>
              <a:t>Allowing a support person or service animal.</a:t>
            </a:r>
            <a:endParaRPr dirty="0"/>
          </a:p>
        </p:txBody>
      </p:sp>
      <p:sp>
        <p:nvSpPr>
          <p:cNvPr id="338" name="Google Shape;338;p9"/>
          <p:cNvSpPr txBox="1">
            <a:spLocks noGrp="1"/>
          </p:cNvSpPr>
          <p:nvPr>
            <p:ph type="body" idx="2"/>
          </p:nvPr>
        </p:nvSpPr>
        <p:spPr>
          <a:xfrm>
            <a:off x="5906612" y="1822819"/>
            <a:ext cx="6137654" cy="4312805"/>
          </a:xfrm>
          <a:prstGeom prst="rect">
            <a:avLst/>
          </a:prstGeom>
          <a:noFill/>
          <a:ln>
            <a:noFill/>
          </a:ln>
        </p:spPr>
        <p:txBody>
          <a:bodyPr spcFirstLastPara="1" wrap="square" lIns="91425" tIns="45700" rIns="91425" bIns="45700" anchor="t" anchorCtr="0">
            <a:noAutofit/>
          </a:bodyPr>
          <a:lstStyle/>
          <a:p>
            <a:pPr lvl="0" algn="l" rtl="0">
              <a:lnSpc>
                <a:spcPct val="150000"/>
              </a:lnSpc>
              <a:spcBef>
                <a:spcPts val="1200"/>
              </a:spcBef>
              <a:spcAft>
                <a:spcPts val="0"/>
              </a:spcAft>
              <a:buClr>
                <a:schemeClr val="dk1"/>
              </a:buClr>
              <a:buSzPts val="2857"/>
              <a:buFont typeface="Wingdings" pitchFamily="2" charset="2"/>
              <a:buChar char="§"/>
            </a:pPr>
            <a:r>
              <a:rPr lang="en-US" sz="2000" dirty="0"/>
              <a:t>Utilizing an ASL interpreter, CART transcription, or Zoom captioning.</a:t>
            </a:r>
            <a:endParaRPr sz="2000" dirty="0"/>
          </a:p>
          <a:p>
            <a:pPr lvl="0" algn="l" rtl="0">
              <a:lnSpc>
                <a:spcPct val="150000"/>
              </a:lnSpc>
              <a:spcBef>
                <a:spcPts val="1200"/>
              </a:spcBef>
              <a:spcAft>
                <a:spcPts val="0"/>
              </a:spcAft>
              <a:buClr>
                <a:schemeClr val="dk1"/>
              </a:buClr>
              <a:buSzPts val="2857"/>
              <a:buFont typeface="Wingdings" pitchFamily="2" charset="2"/>
              <a:buChar char="§"/>
            </a:pPr>
            <a:r>
              <a:rPr lang="en-US" sz="2000" dirty="0"/>
              <a:t>Ensuring that recruitment, interviews, tests, and other components of the application process are held in accessible locations.</a:t>
            </a:r>
            <a:endParaRPr sz="2000" dirty="0"/>
          </a:p>
          <a:p>
            <a:pPr lvl="0" algn="l" rtl="0">
              <a:lnSpc>
                <a:spcPct val="150000"/>
              </a:lnSpc>
              <a:spcBef>
                <a:spcPts val="1200"/>
              </a:spcBef>
              <a:spcAft>
                <a:spcPts val="0"/>
              </a:spcAft>
              <a:buClr>
                <a:schemeClr val="dk1"/>
              </a:buClr>
              <a:buSzPts val="2857"/>
              <a:buFont typeface="Wingdings" pitchFamily="2" charset="2"/>
              <a:buChar char="§"/>
            </a:pPr>
            <a:r>
              <a:rPr lang="en-US" sz="2000" dirty="0"/>
              <a:t>Conducting a virtual interview.</a:t>
            </a:r>
            <a:endParaRPr dirty="0"/>
          </a:p>
          <a:p>
            <a:pPr lvl="0" algn="l" rtl="0">
              <a:lnSpc>
                <a:spcPct val="150000"/>
              </a:lnSpc>
              <a:spcBef>
                <a:spcPts val="1200"/>
              </a:spcBef>
              <a:spcAft>
                <a:spcPts val="0"/>
              </a:spcAft>
              <a:buClr>
                <a:schemeClr val="dk1"/>
              </a:buClr>
              <a:buSzPts val="2857"/>
              <a:buFont typeface="Wingdings" pitchFamily="2" charset="2"/>
              <a:buChar char="§"/>
            </a:pPr>
            <a:r>
              <a:rPr lang="en-US" sz="2000" dirty="0"/>
              <a:t>Providing equipment or devices.</a:t>
            </a:r>
            <a:endParaRPr sz="2000" dirty="0"/>
          </a:p>
        </p:txBody>
      </p:sp>
    </p:spTree>
    <p:extLst>
      <p:ext uri="{BB962C8B-B14F-4D97-AF65-F5344CB8AC3E}">
        <p14:creationId xmlns:p14="http://schemas.microsoft.com/office/powerpoint/2010/main" val="375052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The Interactive Process</a:t>
            </a:r>
            <a:endParaRPr/>
          </a:p>
        </p:txBody>
      </p:sp>
      <p:sp>
        <p:nvSpPr>
          <p:cNvPr id="345" name="Google Shape;345;p13"/>
          <p:cNvSpPr txBox="1">
            <a:spLocks noGrp="1"/>
          </p:cNvSpPr>
          <p:nvPr>
            <p:ph type="body" idx="1"/>
          </p:nvPr>
        </p:nvSpPr>
        <p:spPr>
          <a:xfrm>
            <a:off x="190335" y="1744163"/>
            <a:ext cx="11801640" cy="4332787"/>
          </a:xfrm>
          <a:prstGeom prst="rect">
            <a:avLst/>
          </a:prstGeom>
          <a:noFill/>
          <a:ln>
            <a:noFill/>
          </a:ln>
        </p:spPr>
        <p:txBody>
          <a:bodyPr spcFirstLastPara="1" wrap="square" lIns="91425" tIns="45700" rIns="91425" bIns="45700" anchor="t" anchorCtr="0">
            <a:normAutofit fontScale="85000" lnSpcReduction="20000"/>
          </a:bodyPr>
          <a:lstStyle/>
          <a:p>
            <a:pPr lvl="0" algn="l" rtl="0">
              <a:lnSpc>
                <a:spcPct val="150000"/>
              </a:lnSpc>
              <a:spcBef>
                <a:spcPts val="1200"/>
              </a:spcBef>
              <a:spcAft>
                <a:spcPts val="0"/>
              </a:spcAft>
              <a:buClr>
                <a:schemeClr val="dk1"/>
              </a:buClr>
              <a:buSzPct val="117646"/>
              <a:buFont typeface="Wingdings" pitchFamily="2" charset="2"/>
              <a:buChar char="§"/>
            </a:pPr>
            <a:r>
              <a:rPr lang="en-US" dirty="0"/>
              <a:t>When an applicant requests an accommodation directly with the hiring manager, the hiring manager can determine if the request is reasonable and if so, implement it. </a:t>
            </a:r>
            <a:endParaRPr dirty="0"/>
          </a:p>
          <a:p>
            <a:pPr lvl="1" algn="l" rtl="0">
              <a:lnSpc>
                <a:spcPct val="150000"/>
              </a:lnSpc>
              <a:spcBef>
                <a:spcPts val="1800"/>
              </a:spcBef>
              <a:spcAft>
                <a:spcPts val="0"/>
              </a:spcAft>
              <a:buSzPct val="117646"/>
              <a:buFont typeface="Wingdings" pitchFamily="2" charset="2"/>
              <a:buChar char="§"/>
            </a:pPr>
            <a:r>
              <a:rPr lang="en-US" dirty="0"/>
              <a:t>If there are questions on how to best support an applicant or questions about reasonableness, contact the Disability Equity Office for assistance.</a:t>
            </a:r>
            <a:endParaRPr dirty="0"/>
          </a:p>
          <a:p>
            <a:pPr lvl="0" algn="l" rtl="0">
              <a:lnSpc>
                <a:spcPct val="150000"/>
              </a:lnSpc>
              <a:spcBef>
                <a:spcPts val="1200"/>
              </a:spcBef>
              <a:spcAft>
                <a:spcPts val="0"/>
              </a:spcAft>
              <a:buClr>
                <a:schemeClr val="dk1"/>
              </a:buClr>
              <a:buSzPct val="117646"/>
              <a:buFont typeface="Wingdings" pitchFamily="2" charset="2"/>
              <a:buChar char="§"/>
            </a:pPr>
            <a:r>
              <a:rPr lang="en-US" dirty="0"/>
              <a:t>Applicants may also request an accommodation with the Disability Equity Office who will determine reasonableness and contact the hiring manager to discuss implementing the appropriate accommodation.</a:t>
            </a:r>
            <a:endParaRPr dirty="0"/>
          </a:p>
        </p:txBody>
      </p:sp>
    </p:spTree>
    <p:extLst>
      <p:ext uri="{BB962C8B-B14F-4D97-AF65-F5344CB8AC3E}">
        <p14:creationId xmlns:p14="http://schemas.microsoft.com/office/powerpoint/2010/main" val="81843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Accessible Hiring Practices</a:t>
            </a:r>
            <a:endParaRPr dirty="0"/>
          </a:p>
        </p:txBody>
      </p:sp>
      <p:sp>
        <p:nvSpPr>
          <p:cNvPr id="97" name="Google Shape;9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157066" y="182562"/>
            <a:ext cx="11889931"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dirty="0"/>
              <a:t>Recruitment Tips</a:t>
            </a:r>
            <a:endParaRPr dirty="0"/>
          </a:p>
        </p:txBody>
      </p:sp>
      <p:sp>
        <p:nvSpPr>
          <p:cNvPr id="284" name="Google Shape;284;p16"/>
          <p:cNvSpPr txBox="1">
            <a:spLocks noGrp="1"/>
          </p:cNvSpPr>
          <p:nvPr>
            <p:ph type="body" idx="1"/>
          </p:nvPr>
        </p:nvSpPr>
        <p:spPr>
          <a:xfrm>
            <a:off x="129073" y="1785224"/>
            <a:ext cx="7120814" cy="4890213"/>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50000"/>
              </a:lnSpc>
              <a:spcBef>
                <a:spcPts val="0"/>
              </a:spcBef>
              <a:spcAft>
                <a:spcPts val="0"/>
              </a:spcAft>
              <a:buClr>
                <a:schemeClr val="dk1"/>
              </a:buClr>
              <a:buSzPct val="108108"/>
              <a:buFont typeface="Noto Sans Symbols"/>
              <a:buChar char="▪"/>
            </a:pPr>
            <a:r>
              <a:rPr lang="en-US" dirty="0"/>
              <a:t>People with disabilities continue to be the most unemployed and underemployed group – this is untapped diverse talent!</a:t>
            </a:r>
            <a:endParaRPr dirty="0"/>
          </a:p>
          <a:p>
            <a:pPr marL="457200" lvl="0" indent="-406400" algn="l" rtl="0">
              <a:lnSpc>
                <a:spcPct val="150000"/>
              </a:lnSpc>
              <a:spcBef>
                <a:spcPts val="0"/>
              </a:spcBef>
              <a:spcAft>
                <a:spcPts val="0"/>
              </a:spcAft>
              <a:buClr>
                <a:schemeClr val="dk1"/>
              </a:buClr>
              <a:buSzPct val="108108"/>
              <a:buFont typeface="Noto Sans Symbols"/>
              <a:buChar char="▪"/>
            </a:pPr>
            <a:r>
              <a:rPr lang="en-US" dirty="0">
                <a:hlinkClick r:id="rId3"/>
              </a:rPr>
              <a:t>Post job openings </a:t>
            </a:r>
            <a:r>
              <a:rPr lang="en-US" dirty="0"/>
              <a:t>with disability organizations and partner with disability resources to recruit.</a:t>
            </a:r>
            <a:endParaRPr dirty="0"/>
          </a:p>
          <a:p>
            <a:pPr marL="457200" lvl="0" indent="-406400" algn="l" rtl="0">
              <a:lnSpc>
                <a:spcPct val="150000"/>
              </a:lnSpc>
              <a:spcBef>
                <a:spcPts val="0"/>
              </a:spcBef>
              <a:spcAft>
                <a:spcPts val="0"/>
              </a:spcAft>
              <a:buClr>
                <a:schemeClr val="dk1"/>
              </a:buClr>
              <a:buSzPct val="108108"/>
              <a:buFont typeface="Noto Sans Symbols"/>
              <a:buChar char="▪"/>
            </a:pPr>
            <a:r>
              <a:rPr lang="en-US" dirty="0"/>
              <a:t>Highlight the accessibility of the workplace and flexibility if available</a:t>
            </a:r>
            <a:endParaRPr dirty="0"/>
          </a:p>
          <a:p>
            <a:pPr marL="457200" lvl="0" indent="-228600" algn="l" rtl="0">
              <a:lnSpc>
                <a:spcPct val="150000"/>
              </a:lnSpc>
              <a:spcBef>
                <a:spcPts val="0"/>
              </a:spcBef>
              <a:spcAft>
                <a:spcPts val="0"/>
              </a:spcAft>
              <a:buClr>
                <a:schemeClr val="dk1"/>
              </a:buClr>
              <a:buSzPct val="108108"/>
              <a:buFont typeface="Noto Sans Symbols"/>
              <a:buNone/>
            </a:pPr>
            <a:endParaRPr dirty="0"/>
          </a:p>
        </p:txBody>
      </p:sp>
      <p:pic>
        <p:nvPicPr>
          <p:cNvPr id="3" name="Picture 2" descr="A group of line drawn people sitting in a variety of chairs including a wheelchair, high back chair and a service dog.">
            <a:extLst>
              <a:ext uri="{FF2B5EF4-FFF2-40B4-BE49-F238E27FC236}">
                <a16:creationId xmlns:a16="http://schemas.microsoft.com/office/drawing/2014/main" id="{D0A5D0C8-A5CA-E6C1-28A8-72EE629274D2}"/>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7200"/>
                    </a14:imgEffect>
                    <a14:imgEffect>
                      <a14:saturation sat="206000"/>
                    </a14:imgEffect>
                    <a14:imgEffect>
                      <a14:brightnessContrast bright="-59000" contrast="-24000"/>
                    </a14:imgEffect>
                  </a14:imgLayer>
                </a14:imgProps>
              </a:ext>
            </a:extLst>
          </a:blip>
          <a:stretch>
            <a:fillRect/>
          </a:stretch>
        </p:blipFill>
        <p:spPr>
          <a:xfrm>
            <a:off x="6846442" y="2053937"/>
            <a:ext cx="4436602" cy="40856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157066" y="182562"/>
            <a:ext cx="11889931"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dirty="0"/>
              <a:t>Job Description Language</a:t>
            </a:r>
            <a:endParaRPr dirty="0"/>
          </a:p>
        </p:txBody>
      </p:sp>
      <p:sp>
        <p:nvSpPr>
          <p:cNvPr id="290" name="Google Shape;290;p35"/>
          <p:cNvSpPr txBox="1">
            <a:spLocks noGrp="1"/>
          </p:cNvSpPr>
          <p:nvPr>
            <p:ph type="body" idx="1"/>
          </p:nvPr>
        </p:nvSpPr>
        <p:spPr>
          <a:xfrm>
            <a:off x="157066" y="1785224"/>
            <a:ext cx="11889931" cy="4890214"/>
          </a:xfrm>
          <a:prstGeom prst="rect">
            <a:avLst/>
          </a:prstGeom>
          <a:noFill/>
          <a:ln>
            <a:noFill/>
          </a:ln>
        </p:spPr>
        <p:txBody>
          <a:bodyPr spcFirstLastPara="1" wrap="square" lIns="91425" tIns="45700" rIns="91425" bIns="45700" anchor="t" anchorCtr="0">
            <a:normAutofit fontScale="70000" lnSpcReduction="20000"/>
          </a:bodyPr>
          <a:lstStyle/>
          <a:p>
            <a:pPr lvl="0" algn="l" rtl="0">
              <a:lnSpc>
                <a:spcPct val="134000"/>
              </a:lnSpc>
              <a:spcBef>
                <a:spcPts val="0"/>
              </a:spcBef>
              <a:spcAft>
                <a:spcPts val="0"/>
              </a:spcAft>
              <a:buSzPct val="142857"/>
              <a:buFont typeface="Wingdings" pitchFamily="2" charset="2"/>
              <a:buChar char="§"/>
            </a:pPr>
            <a:r>
              <a:rPr lang="en-US" dirty="0"/>
              <a:t>Write a clear job description that is concise and non-technical (when appropriate).</a:t>
            </a:r>
            <a:endParaRPr dirty="0"/>
          </a:p>
          <a:p>
            <a:pPr lvl="0" algn="l" rtl="0">
              <a:lnSpc>
                <a:spcPct val="134000"/>
              </a:lnSpc>
              <a:spcBef>
                <a:spcPts val="600"/>
              </a:spcBef>
              <a:spcAft>
                <a:spcPts val="0"/>
              </a:spcAft>
              <a:buSzPct val="142857"/>
              <a:buFont typeface="Wingdings" pitchFamily="2" charset="2"/>
              <a:buChar char="§"/>
            </a:pPr>
            <a:r>
              <a:rPr lang="en-US" dirty="0"/>
              <a:t>Focus on the task – not how the task should/could be performed.</a:t>
            </a:r>
            <a:endParaRPr dirty="0"/>
          </a:p>
          <a:p>
            <a:pPr lvl="1" algn="l" rtl="0">
              <a:lnSpc>
                <a:spcPct val="134000"/>
              </a:lnSpc>
              <a:spcBef>
                <a:spcPts val="600"/>
              </a:spcBef>
              <a:spcAft>
                <a:spcPts val="0"/>
              </a:spcAft>
              <a:buSzPct val="118226"/>
              <a:buFont typeface="Wingdings" pitchFamily="2" charset="2"/>
              <a:buChar char="§"/>
            </a:pPr>
            <a:r>
              <a:rPr lang="en-US" sz="2900" dirty="0"/>
              <a:t>Walk &gt; maneuver, traverse</a:t>
            </a:r>
            <a:endParaRPr dirty="0"/>
          </a:p>
          <a:p>
            <a:pPr lvl="1" algn="l" rtl="0">
              <a:lnSpc>
                <a:spcPct val="134000"/>
              </a:lnSpc>
              <a:spcBef>
                <a:spcPts val="600"/>
              </a:spcBef>
              <a:spcAft>
                <a:spcPts val="0"/>
              </a:spcAft>
              <a:buSzPct val="118226"/>
              <a:buFont typeface="Wingdings" pitchFamily="2" charset="2"/>
              <a:buChar char="§"/>
            </a:pPr>
            <a:r>
              <a:rPr lang="en-US" sz="2900" dirty="0"/>
              <a:t>Talk and hear &gt; communicate</a:t>
            </a:r>
            <a:endParaRPr dirty="0"/>
          </a:p>
          <a:p>
            <a:pPr lvl="1" algn="l" rtl="0">
              <a:lnSpc>
                <a:spcPct val="134000"/>
              </a:lnSpc>
              <a:spcBef>
                <a:spcPts val="600"/>
              </a:spcBef>
              <a:spcAft>
                <a:spcPts val="0"/>
              </a:spcAft>
              <a:buSzPct val="118226"/>
              <a:buFont typeface="Wingdings" pitchFamily="2" charset="2"/>
              <a:buChar char="§"/>
            </a:pPr>
            <a:r>
              <a:rPr lang="en-US" sz="2900" dirty="0"/>
              <a:t>Lift or carry &gt; move, transport</a:t>
            </a:r>
            <a:endParaRPr dirty="0"/>
          </a:p>
          <a:p>
            <a:pPr lvl="0" algn="l" rtl="0">
              <a:lnSpc>
                <a:spcPct val="134000"/>
              </a:lnSpc>
              <a:spcBef>
                <a:spcPts val="600"/>
              </a:spcBef>
              <a:spcAft>
                <a:spcPts val="0"/>
              </a:spcAft>
              <a:buSzPct val="142857"/>
              <a:buFont typeface="Wingdings" pitchFamily="2" charset="2"/>
              <a:buChar char="§"/>
            </a:pPr>
            <a:r>
              <a:rPr lang="en-US" dirty="0"/>
              <a:t>Clearly articulate essential job functions and percentages.</a:t>
            </a:r>
          </a:p>
          <a:p>
            <a:pPr lvl="0" algn="l" rtl="0">
              <a:lnSpc>
                <a:spcPct val="134000"/>
              </a:lnSpc>
              <a:spcBef>
                <a:spcPts val="600"/>
              </a:spcBef>
              <a:spcAft>
                <a:spcPts val="0"/>
              </a:spcAft>
              <a:buSzPct val="142857"/>
              <a:buFont typeface="Wingdings" pitchFamily="2" charset="2"/>
              <a:buChar char="§"/>
            </a:pPr>
            <a:r>
              <a:rPr lang="en-US" dirty="0"/>
              <a:t>Indicate environmental and physical requirements when necessary.</a:t>
            </a:r>
            <a:endParaRPr dirty="0"/>
          </a:p>
          <a:p>
            <a:pPr lvl="0" algn="l" rtl="0">
              <a:lnSpc>
                <a:spcPct val="134000"/>
              </a:lnSpc>
              <a:spcBef>
                <a:spcPts val="600"/>
              </a:spcBef>
              <a:spcAft>
                <a:spcPts val="0"/>
              </a:spcAft>
              <a:buSzPct val="142857"/>
              <a:buFont typeface="Wingdings" pitchFamily="2" charset="2"/>
              <a:buChar char="§"/>
            </a:pPr>
            <a:r>
              <a:rPr lang="en-US" dirty="0"/>
              <a:t>Indicate the availability of flexible work when appropriate.</a:t>
            </a:r>
            <a:endParaRPr dirty="0"/>
          </a:p>
          <a:p>
            <a:pPr marR="0" lvl="0" algn="l" defTabSz="914400" rtl="0" eaLnBrk="1" fontAlgn="auto" latinLnBrk="0" hangingPunct="1">
              <a:lnSpc>
                <a:spcPct val="134000"/>
              </a:lnSpc>
              <a:spcBef>
                <a:spcPts val="600"/>
              </a:spcBef>
              <a:spcAft>
                <a:spcPts val="0"/>
              </a:spcAft>
              <a:buClr>
                <a:srgbClr val="00274C"/>
              </a:buClr>
              <a:buSzPts val="2800"/>
              <a:buFont typeface="Wingdings" pitchFamily="2" charset="2"/>
              <a:buChar char="§"/>
              <a:tabLst/>
              <a:defRPr/>
            </a:pPr>
            <a:r>
              <a:rPr kumimoji="0" lang="en-US" sz="2800" b="0" i="0" u="none" strike="noStrike" kern="0" cap="none" spc="0" normalizeH="0" baseline="0" noProof="0" dirty="0">
                <a:ln>
                  <a:noFill/>
                </a:ln>
                <a:solidFill>
                  <a:srgbClr val="00274C"/>
                </a:solidFill>
                <a:effectLst/>
                <a:uLnTx/>
                <a:uFillTx/>
                <a:latin typeface="Verdana"/>
                <a:ea typeface="Verdana"/>
                <a:cs typeface="Verdana"/>
                <a:sym typeface="Verdana"/>
              </a:rPr>
              <a:t>Job description language can often be discouraging – ensure you use inclusive language.</a:t>
            </a:r>
          </a:p>
          <a:p>
            <a:pPr marR="0" lvl="0" algn="l" defTabSz="914400" rtl="0" eaLnBrk="1" fontAlgn="auto" latinLnBrk="0" hangingPunct="1">
              <a:lnSpc>
                <a:spcPct val="134000"/>
              </a:lnSpc>
              <a:spcBef>
                <a:spcPts val="600"/>
              </a:spcBef>
              <a:spcAft>
                <a:spcPts val="0"/>
              </a:spcAft>
              <a:buClr>
                <a:srgbClr val="00274C"/>
              </a:buClr>
              <a:buSzPts val="2800"/>
              <a:buFont typeface="Wingdings" pitchFamily="2" charset="2"/>
              <a:buChar char="§"/>
              <a:tabLst/>
              <a:defRPr/>
            </a:pPr>
            <a:r>
              <a:rPr lang="en-US" dirty="0">
                <a:solidFill>
                  <a:srgbClr val="00274C"/>
                </a:solidFill>
              </a:rPr>
              <a:t>Include information about requesting accommodations.</a:t>
            </a:r>
            <a:endParaRPr kumimoji="0" lang="en-US" sz="2800" b="0" i="0" u="none" strike="noStrike" kern="0" cap="none" spc="0" normalizeH="0" baseline="0" noProof="0" dirty="0">
              <a:ln>
                <a:noFill/>
              </a:ln>
              <a:solidFill>
                <a:srgbClr val="00274C"/>
              </a:solidFill>
              <a:effectLst/>
              <a:uLnTx/>
              <a:uFillTx/>
              <a:latin typeface="Verdana"/>
              <a:ea typeface="Verdana"/>
              <a:cs typeface="Verdana"/>
              <a:sym typeface="Verdana"/>
            </a:endParaRPr>
          </a:p>
          <a:p>
            <a:pPr marL="457200" lvl="0" indent="-228600" algn="l" rtl="0">
              <a:lnSpc>
                <a:spcPct val="150000"/>
              </a:lnSpc>
              <a:spcBef>
                <a:spcPts val="600"/>
              </a:spcBef>
              <a:spcAft>
                <a:spcPts val="0"/>
              </a:spcAft>
              <a:buClr>
                <a:schemeClr val="dk1"/>
              </a:buClr>
              <a:buSzPct val="142857"/>
              <a:buFont typeface="Noto Sans Symbols"/>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14000"/>
              </a:lnSpc>
              <a:spcBef>
                <a:spcPts val="0"/>
              </a:spcBef>
              <a:spcAft>
                <a:spcPts val="0"/>
              </a:spcAft>
              <a:buClr>
                <a:schemeClr val="accent4"/>
              </a:buClr>
              <a:buSzPct val="263373"/>
              <a:buFont typeface="Verdana"/>
              <a:buNone/>
            </a:pPr>
            <a:r>
              <a:rPr lang="en-US" dirty="0"/>
              <a:t>Tips for In-person Interviews</a:t>
            </a:r>
            <a:endParaRPr sz="3300" dirty="0"/>
          </a:p>
        </p:txBody>
      </p:sp>
      <p:sp>
        <p:nvSpPr>
          <p:cNvPr id="2" name="Text Placeholder 1">
            <a:extLst>
              <a:ext uri="{FF2B5EF4-FFF2-40B4-BE49-F238E27FC236}">
                <a16:creationId xmlns:a16="http://schemas.microsoft.com/office/drawing/2014/main" id="{6BE75EED-6667-D49A-3E2A-CABFE2EA7B14}"/>
              </a:ext>
            </a:extLst>
          </p:cNvPr>
          <p:cNvSpPr>
            <a:spLocks noGrp="1"/>
          </p:cNvSpPr>
          <p:nvPr>
            <p:ph type="body" idx="1"/>
          </p:nvPr>
        </p:nvSpPr>
        <p:spPr>
          <a:xfrm>
            <a:off x="147734" y="1822819"/>
            <a:ext cx="5730552" cy="4594310"/>
          </a:xfrm>
        </p:spPr>
        <p:txBody>
          <a:bodyPr>
            <a:normAutofit fontScale="92500" lnSpcReduction="10000"/>
          </a:bodyPr>
          <a:lstStyle/>
          <a:p>
            <a:pPr marL="228600" marR="0" lvl="0" indent="-215265" algn="l" rtl="0">
              <a:lnSpc>
                <a:spcPct val="160000"/>
              </a:lnSpc>
              <a:spcBef>
                <a:spcPts val="1800"/>
              </a:spcBef>
              <a:spcAft>
                <a:spcPts val="0"/>
              </a:spcAft>
              <a:buClr>
                <a:schemeClr val="dk1"/>
              </a:buClr>
              <a:buSzPts val="1800"/>
              <a:buFont typeface="Noto Sans Symbols"/>
              <a:buChar char="▪"/>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Clear pathways and remove obstacles </a:t>
            </a:r>
          </a:p>
          <a:p>
            <a:pPr marL="228600" marR="0" lvl="0" indent="-215265" algn="l" rtl="0">
              <a:lnSpc>
                <a:spcPct val="160000"/>
              </a:lnSpc>
              <a:spcBef>
                <a:spcPts val="1800"/>
              </a:spcBef>
              <a:spcAft>
                <a:spcPts val="0"/>
              </a:spcAft>
              <a:buClr>
                <a:schemeClr val="dk1"/>
              </a:buClr>
              <a:buSzPts val="1800"/>
              <a:buFont typeface="Noto Sans Symbols"/>
              <a:buChar char="▪"/>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Provide seating options, such as tall/short chairs, chairs with/without armrests, and stationary/wheeled chairs</a:t>
            </a:r>
          </a:p>
          <a:p>
            <a:pPr marL="228600" marR="0" lvl="0" indent="-215265" algn="l" rtl="0">
              <a:lnSpc>
                <a:spcPct val="160000"/>
              </a:lnSpc>
              <a:spcBef>
                <a:spcPts val="1800"/>
              </a:spcBef>
              <a:spcAft>
                <a:spcPts val="0"/>
              </a:spcAft>
              <a:buClr>
                <a:schemeClr val="dk1"/>
              </a:buClr>
              <a:buSzPts val="1800"/>
              <a:buFont typeface="Noto Sans Symbols"/>
              <a:buChar char="▪"/>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Introductions, and reintroduce if there is a large group</a:t>
            </a:r>
          </a:p>
          <a:p>
            <a:pPr marL="228600" marR="0" lvl="0" indent="-215265" algn="l" rtl="0">
              <a:lnSpc>
                <a:spcPct val="160000"/>
              </a:lnSpc>
              <a:spcBef>
                <a:spcPts val="1800"/>
              </a:spcBef>
              <a:spcAft>
                <a:spcPts val="0"/>
              </a:spcAft>
              <a:buClr>
                <a:schemeClr val="dk1"/>
              </a:buClr>
              <a:buSzPts val="1800"/>
              <a:buFont typeface="Noto Sans Symbols"/>
              <a:buChar char="▪"/>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Printed interview questions (or available on employer’s device) for reference</a:t>
            </a:r>
            <a:b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br>
            <a:endParaRPr lang="en-US" sz="1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endParaRPr lang="en-US" dirty="0"/>
          </a:p>
        </p:txBody>
      </p:sp>
      <p:sp>
        <p:nvSpPr>
          <p:cNvPr id="3" name="Text Placeholder 2">
            <a:extLst>
              <a:ext uri="{FF2B5EF4-FFF2-40B4-BE49-F238E27FC236}">
                <a16:creationId xmlns:a16="http://schemas.microsoft.com/office/drawing/2014/main" id="{F7B3F41C-E2B0-C2CB-11EC-20A17938F99E}"/>
              </a:ext>
            </a:extLst>
          </p:cNvPr>
          <p:cNvSpPr>
            <a:spLocks noGrp="1"/>
          </p:cNvSpPr>
          <p:nvPr>
            <p:ph type="body" idx="2"/>
          </p:nvPr>
        </p:nvSpPr>
        <p:spPr>
          <a:xfrm>
            <a:off x="6166623" y="1822819"/>
            <a:ext cx="5906610" cy="4172799"/>
          </a:xfrm>
        </p:spPr>
        <p:txBody>
          <a:bodyPr/>
          <a:lstStyle/>
          <a:p>
            <a:pPr marL="228600" indent="-215265">
              <a:spcBef>
                <a:spcPts val="1800"/>
              </a:spcBef>
              <a:buSzPts val="1400"/>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Lighting options (dimmers, reduced lighting, natural lighting)</a:t>
            </a:r>
            <a:endParaRPr lang="en-US" sz="18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marL="228600" indent="-215265">
              <a:spcBef>
                <a:spcPts val="1800"/>
              </a:spcBef>
              <a:buSzPts val="1400"/>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Auditory input options (low sensory rooms, avoiding spaces near construction, low traffic areas)</a:t>
            </a:r>
            <a:endParaRPr lang="en-US" sz="18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pPr marL="228600" indent="-215265">
              <a:spcBef>
                <a:spcPts val="1800"/>
              </a:spcBef>
              <a:buSzPts val="1400"/>
            </a:pPr>
            <a:r>
              <a:rPr lang="en-US" sz="18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Olfactory needs (avoid spaces that recently used chemicals, provide a fragrance-free/reduced environment)</a:t>
            </a:r>
            <a:endParaRPr lang="en-US" sz="18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a:t>Zoom Webinar Tips</a:t>
            </a:r>
            <a:endParaRPr sz="4400"/>
          </a:p>
        </p:txBody>
      </p:sp>
      <p:sp>
        <p:nvSpPr>
          <p:cNvPr id="54" name="Google Shape;54;p2"/>
          <p:cNvSpPr txBox="1">
            <a:spLocks noGrp="1"/>
          </p:cNvSpPr>
          <p:nvPr>
            <p:ph type="body" idx="1"/>
          </p:nvPr>
        </p:nvSpPr>
        <p:spPr>
          <a:xfrm>
            <a:off x="115613" y="1857702"/>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150000"/>
              </a:lnSpc>
              <a:spcBef>
                <a:spcPts val="1800"/>
              </a:spcBef>
              <a:spcAft>
                <a:spcPts val="0"/>
              </a:spcAft>
              <a:buSzPts val="1600"/>
              <a:buFont typeface="Noto Sans Symbols"/>
              <a:buChar char="▪"/>
            </a:pPr>
            <a:r>
              <a:rPr lang="en-US" sz="1800"/>
              <a:t>Use the </a:t>
            </a:r>
            <a:r>
              <a:rPr lang="en-US" sz="1800" b="1"/>
              <a:t>Q&amp;A </a:t>
            </a:r>
            <a:r>
              <a:rPr lang="en-US" sz="1800"/>
              <a:t>feature to submit your questions.</a:t>
            </a:r>
            <a:endParaRPr/>
          </a:p>
          <a:p>
            <a:pPr marL="514350" lvl="0" indent="-285750" algn="l" rtl="0">
              <a:lnSpc>
                <a:spcPct val="150000"/>
              </a:lnSpc>
              <a:spcBef>
                <a:spcPts val="1800"/>
              </a:spcBef>
              <a:spcAft>
                <a:spcPts val="0"/>
              </a:spcAft>
              <a:buSzPts val="1600"/>
              <a:buFont typeface="Noto Sans Symbols"/>
              <a:buChar char="▪"/>
            </a:pPr>
            <a:r>
              <a:rPr lang="en-US" sz="1800" b="1"/>
              <a:t>ASL interpretation </a:t>
            </a:r>
            <a:r>
              <a:rPr lang="en-US" sz="1800"/>
              <a:t>can be utilized by clicking Interpretation and selecting American Sign Language.</a:t>
            </a:r>
            <a:endParaRPr/>
          </a:p>
          <a:p>
            <a:pPr marL="514350" lvl="0" indent="-285750" algn="l" rtl="0">
              <a:lnSpc>
                <a:spcPct val="150000"/>
              </a:lnSpc>
              <a:spcBef>
                <a:spcPts val="1800"/>
              </a:spcBef>
              <a:spcAft>
                <a:spcPts val="0"/>
              </a:spcAft>
              <a:buSzPts val="1600"/>
              <a:buFont typeface="Noto Sans Symbols"/>
              <a:buChar char="▪"/>
            </a:pPr>
            <a:r>
              <a:rPr lang="en-US" sz="1800" b="1"/>
              <a:t>CART transcription </a:t>
            </a:r>
            <a:r>
              <a:rPr lang="en-US" sz="1800"/>
              <a:t>can be turned on by selecting Show Captions.</a:t>
            </a:r>
            <a:endParaRPr/>
          </a:p>
        </p:txBody>
      </p:sp>
      <p:pic>
        <p:nvPicPr>
          <p:cNvPr id="55" name="Google Shape;55;p2"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56" name="Google Shape;56;p2">
            <a:extLst>
              <a:ext uri="{C183D7F6-B498-43B3-948B-1728B52AA6E4}">
                <adec:decorative xmlns:adec="http://schemas.microsoft.com/office/drawing/2017/decorative" val="1"/>
              </a:ext>
            </a:extLst>
          </p:cNvPr>
          <p:cNvSpPr/>
          <p:nvPr/>
        </p:nvSpPr>
        <p:spPr>
          <a:xfrm>
            <a:off x="6017709" y="5324451"/>
            <a:ext cx="1001400" cy="1035000"/>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2">
            <a:extLst>
              <a:ext uri="{C183D7F6-B498-43B3-948B-1728B52AA6E4}">
                <adec:decorative xmlns:adec="http://schemas.microsoft.com/office/drawing/2017/decorative" val="1"/>
              </a:ext>
            </a:extLst>
          </p:cNvPr>
          <p:cNvSpPr/>
          <p:nvPr/>
        </p:nvSpPr>
        <p:spPr>
          <a:xfrm>
            <a:off x="7444550" y="5324450"/>
            <a:ext cx="1001400" cy="1035000"/>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190336" y="225166"/>
            <a:ext cx="9784088"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4000"/>
              </a:lnSpc>
              <a:spcBef>
                <a:spcPts val="0"/>
              </a:spcBef>
              <a:spcAft>
                <a:spcPts val="0"/>
              </a:spcAft>
              <a:buClr>
                <a:schemeClr val="accent4"/>
              </a:buClr>
              <a:buSzPct val="263373"/>
              <a:buFont typeface="Verdana"/>
              <a:buNone/>
            </a:pPr>
            <a:r>
              <a:rPr lang="en-US" dirty="0"/>
              <a:t>Tips for Virtual or Hybrid Interviews</a:t>
            </a:r>
            <a:endParaRPr sz="3300" dirty="0"/>
          </a:p>
        </p:txBody>
      </p:sp>
      <p:pic>
        <p:nvPicPr>
          <p:cNvPr id="264" name="Google Shape;264;p32" descr="A yellow line drawing of a person sitting at a desk next to a person sitting in a chair"/>
          <p:cNvPicPr preferRelativeResize="0"/>
          <p:nvPr/>
        </p:nvPicPr>
        <p:blipFill rotWithShape="1">
          <a:blip r:embed="rId3">
            <a:alphaModFix/>
          </a:blip>
          <a:srcRect/>
          <a:stretch/>
        </p:blipFill>
        <p:spPr>
          <a:xfrm>
            <a:off x="190336" y="2850753"/>
            <a:ext cx="2179550" cy="1908284"/>
          </a:xfrm>
          <a:prstGeom prst="rect">
            <a:avLst/>
          </a:prstGeom>
          <a:noFill/>
          <a:ln>
            <a:noFill/>
          </a:ln>
        </p:spPr>
      </p:pic>
      <p:sp>
        <p:nvSpPr>
          <p:cNvPr id="265" name="Google Shape;265;p32"/>
          <p:cNvSpPr txBox="1">
            <a:spLocks noGrp="1"/>
          </p:cNvSpPr>
          <p:nvPr>
            <p:ph type="body" idx="1"/>
          </p:nvPr>
        </p:nvSpPr>
        <p:spPr>
          <a:xfrm>
            <a:off x="2498271" y="1571916"/>
            <a:ext cx="9472385" cy="5060918"/>
          </a:xfrm>
          <a:prstGeom prst="rect">
            <a:avLst/>
          </a:prstGeom>
          <a:noFill/>
          <a:ln>
            <a:noFill/>
          </a:ln>
        </p:spPr>
        <p:txBody>
          <a:bodyPr spcFirstLastPara="1" wrap="square" lIns="91425" tIns="45700" rIns="91425" bIns="45700" anchor="t" anchorCtr="0">
            <a:normAutofit lnSpcReduction="10000"/>
          </a:bodyPr>
          <a:lstStyle/>
          <a:p>
            <a:pPr marL="228600" lvl="0" indent="-215265" algn="l" rtl="0">
              <a:lnSpc>
                <a:spcPct val="114000"/>
              </a:lnSpc>
              <a:spcBef>
                <a:spcPts val="1800"/>
              </a:spcBef>
              <a:spcAft>
                <a:spcPts val="0"/>
              </a:spcAft>
              <a:buClr>
                <a:schemeClr val="dk1"/>
              </a:buClr>
              <a:buSzPts val="1800"/>
              <a:buFont typeface="Noto Sans Symbols"/>
              <a:buChar char="▪"/>
            </a:pPr>
            <a:r>
              <a:rPr lang="en-US" sz="2400" dirty="0">
                <a:solidFill>
                  <a:srgbClr val="00274C"/>
                </a:solidFill>
              </a:rPr>
              <a:t>Provide a virtual attendance option.</a:t>
            </a:r>
          </a:p>
          <a:p>
            <a:pPr marL="685800" lvl="1" indent="-215265">
              <a:lnSpc>
                <a:spcPct val="114000"/>
              </a:lnSpc>
              <a:buSzPts val="1800"/>
            </a:pPr>
            <a:r>
              <a:rPr lang="en-US" sz="2000" b="0" i="0" u="sng" strike="noStrike" dirty="0">
                <a:solidFill>
                  <a:srgbClr val="00274C"/>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University of Michigan ITS: Hosting Accessible Remote Events</a:t>
            </a:r>
            <a:r>
              <a:rPr lang="en-US" sz="2000" b="0" i="0" strike="noStrike" dirty="0">
                <a:solidFill>
                  <a:srgbClr val="00274C"/>
                </a:solidFill>
                <a:latin typeface="Verdana"/>
                <a:ea typeface="Verdana"/>
                <a:cs typeface="Verdana"/>
                <a:sym typeface="Verdana"/>
              </a:rPr>
              <a:t>.</a:t>
            </a:r>
            <a:endParaRPr sz="2000" dirty="0"/>
          </a:p>
          <a:p>
            <a:pPr marL="228600" lvl="0" indent="-215265" algn="l" rtl="0">
              <a:lnSpc>
                <a:spcPct val="114000"/>
              </a:lnSpc>
              <a:spcBef>
                <a:spcPts val="2400"/>
              </a:spcBef>
              <a:spcAft>
                <a:spcPts val="0"/>
              </a:spcAft>
              <a:buClr>
                <a:schemeClr val="dk1"/>
              </a:buClr>
              <a:buSzPts val="1800"/>
              <a:buFont typeface="Noto Sans Symbols"/>
              <a:buChar char="▪"/>
            </a:pPr>
            <a:r>
              <a:rPr lang="en-US" sz="2400" dirty="0">
                <a:solidFill>
                  <a:srgbClr val="00274C"/>
                </a:solidFill>
                <a:highlight>
                  <a:srgbClr val="FFFFFF"/>
                </a:highlight>
                <a:latin typeface="Verdana"/>
                <a:ea typeface="Verdana"/>
                <a:cs typeface="Verdana"/>
                <a:sym typeface="Verdana"/>
              </a:rPr>
              <a:t>Provide information in advance and avoid last-minute changes.</a:t>
            </a:r>
            <a:endParaRPr sz="2400" dirty="0"/>
          </a:p>
          <a:p>
            <a:pPr marL="228600" lvl="0" indent="-215265" algn="l" rtl="0">
              <a:lnSpc>
                <a:spcPct val="114000"/>
              </a:lnSpc>
              <a:spcBef>
                <a:spcPts val="600"/>
              </a:spcBef>
              <a:spcAft>
                <a:spcPts val="0"/>
              </a:spcAft>
              <a:buSzPts val="1800"/>
              <a:buChar char="▪"/>
            </a:pPr>
            <a:r>
              <a:rPr lang="en-US" sz="2400" dirty="0">
                <a:solidFill>
                  <a:srgbClr val="00274C"/>
                </a:solidFill>
                <a:highlight>
                  <a:srgbClr val="FFFFFF"/>
                </a:highlight>
                <a:latin typeface="Verdana"/>
                <a:ea typeface="Verdana"/>
                <a:cs typeface="Verdana"/>
                <a:sym typeface="Verdana"/>
              </a:rPr>
              <a:t>Include resources for attendees to utilize in their planning, such as:</a:t>
            </a:r>
            <a:endParaRPr sz="2400" dirty="0"/>
          </a:p>
          <a:p>
            <a:pPr marL="685800" lvl="1" indent="-215265" algn="l" rtl="0">
              <a:lnSpc>
                <a:spcPct val="114000"/>
              </a:lnSpc>
              <a:spcBef>
                <a:spcPts val="600"/>
              </a:spcBef>
              <a:spcAft>
                <a:spcPts val="0"/>
              </a:spcAft>
              <a:buSzPts val="1800"/>
              <a:buChar char="▪"/>
            </a:pPr>
            <a:r>
              <a:rPr lang="en-US" u="sng" dirty="0">
                <a:solidFill>
                  <a:srgbClr val="00274C"/>
                </a:solidFill>
                <a:highlight>
                  <a:srgbClr val="FFFFFF"/>
                </a:highlight>
                <a:latin typeface="Verdana"/>
                <a:ea typeface="Verdana"/>
                <a:cs typeface="Verdana"/>
                <a:sym typeface="Verdana"/>
                <a:hlinkClick r:id="rId5">
                  <a:extLst>
                    <a:ext uri="{A12FA001-AC4F-418D-AE19-62706E023703}">
                      <ahyp:hlinkClr xmlns:ahyp="http://schemas.microsoft.com/office/drawing/2018/hyperlinkcolor" val="tx"/>
                    </a:ext>
                  </a:extLst>
                </a:hlinkClick>
              </a:rPr>
              <a:t>Logistics, Transportation, and Parking</a:t>
            </a:r>
            <a:r>
              <a:rPr lang="en-US" dirty="0">
                <a:solidFill>
                  <a:srgbClr val="00274C"/>
                </a:solidFill>
                <a:highlight>
                  <a:srgbClr val="FFFFFF"/>
                </a:highlight>
                <a:latin typeface="Verdana"/>
                <a:ea typeface="Verdana"/>
                <a:cs typeface="Verdana"/>
                <a:sym typeface="Verdana"/>
              </a:rPr>
              <a:t>, </a:t>
            </a:r>
            <a:r>
              <a:rPr lang="en-US" u="sng" dirty="0">
                <a:solidFill>
                  <a:srgbClr val="00274C"/>
                </a:solidFill>
                <a:highlight>
                  <a:srgbClr val="FFFFFF"/>
                </a:highlight>
                <a:latin typeface="Verdana"/>
                <a:ea typeface="Verdana"/>
                <a:cs typeface="Verdana"/>
                <a:sym typeface="Verdana"/>
                <a:hlinkClick r:id="rId6">
                  <a:extLst>
                    <a:ext uri="{A12FA001-AC4F-418D-AE19-62706E023703}">
                      <ahyp:hlinkClr xmlns:ahyp="http://schemas.microsoft.com/office/drawing/2018/hyperlinkcolor" val="tx"/>
                    </a:ext>
                  </a:extLst>
                </a:hlinkClick>
              </a:rPr>
              <a:t>Paratransit</a:t>
            </a:r>
            <a:r>
              <a:rPr lang="en-US" dirty="0">
                <a:solidFill>
                  <a:srgbClr val="00274C"/>
                </a:solidFill>
                <a:highlight>
                  <a:srgbClr val="FFFFFF"/>
                </a:highlight>
                <a:latin typeface="Verdana"/>
                <a:ea typeface="Verdana"/>
                <a:cs typeface="Verdana"/>
                <a:sym typeface="Verdana"/>
              </a:rPr>
              <a:t>, and </a:t>
            </a:r>
            <a:r>
              <a:rPr lang="en-US" u="sng" dirty="0">
                <a:solidFill>
                  <a:srgbClr val="00274C"/>
                </a:solidFill>
                <a:highlight>
                  <a:srgbClr val="FFFFFF"/>
                </a:highlight>
                <a:latin typeface="Verdana"/>
                <a:ea typeface="Verdana"/>
                <a:cs typeface="Verdana"/>
                <a:sym typeface="Verdana"/>
                <a:hlinkClick r:id="rId7">
                  <a:extLst>
                    <a:ext uri="{A12FA001-AC4F-418D-AE19-62706E023703}">
                      <ahyp:hlinkClr xmlns:ahyp="http://schemas.microsoft.com/office/drawing/2018/hyperlinkcolor" val="tx"/>
                    </a:ext>
                  </a:extLst>
                </a:hlinkClick>
              </a:rPr>
              <a:t>Parking Maps</a:t>
            </a:r>
            <a:r>
              <a:rPr lang="en-US" dirty="0">
                <a:solidFill>
                  <a:srgbClr val="00274C"/>
                </a:solidFill>
                <a:highlight>
                  <a:srgbClr val="FFFFFF"/>
                </a:highlight>
              </a:rPr>
              <a:t>.</a:t>
            </a:r>
            <a:endParaRPr dirty="0">
              <a:solidFill>
                <a:srgbClr val="00274C"/>
              </a:solidFill>
              <a:latin typeface="Verdana"/>
              <a:ea typeface="Verdana"/>
              <a:cs typeface="Verdana"/>
              <a:sym typeface="Verdana"/>
            </a:endParaRPr>
          </a:p>
          <a:p>
            <a:pPr marL="228600" lvl="0" indent="-215265" algn="l" rtl="0">
              <a:lnSpc>
                <a:spcPct val="114000"/>
              </a:lnSpc>
              <a:spcBef>
                <a:spcPts val="2400"/>
              </a:spcBef>
              <a:spcAft>
                <a:spcPts val="0"/>
              </a:spcAft>
              <a:buClr>
                <a:schemeClr val="dk1"/>
              </a:buClr>
              <a:buSzPts val="1800"/>
              <a:buFont typeface="Noto Sans Symbols"/>
              <a:buChar char="▪"/>
            </a:pPr>
            <a:r>
              <a:rPr lang="en-US" sz="2400" dirty="0"/>
              <a:t>Zoom captioning by default or provide CART or ASL interpreters when requested.</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4"/>
          <p:cNvSpPr txBox="1">
            <a:spLocks noGrp="1"/>
          </p:cNvSpPr>
          <p:nvPr>
            <p:ph type="title"/>
          </p:nvPr>
        </p:nvSpPr>
        <p:spPr>
          <a:xfrm>
            <a:off x="190336" y="215835"/>
            <a:ext cx="1163155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4000"/>
              </a:lnSpc>
              <a:spcBef>
                <a:spcPts val="0"/>
              </a:spcBef>
              <a:spcAft>
                <a:spcPts val="0"/>
              </a:spcAft>
              <a:buClr>
                <a:schemeClr val="accent4"/>
              </a:buClr>
              <a:buSzPct val="111111"/>
              <a:buFont typeface="Verdana"/>
              <a:buNone/>
            </a:pPr>
            <a:r>
              <a:rPr lang="en-US"/>
              <a:t>Virtual/Hybrid Considerations for Interviews and Meetings</a:t>
            </a:r>
            <a:endParaRPr/>
          </a:p>
        </p:txBody>
      </p:sp>
      <p:sp>
        <p:nvSpPr>
          <p:cNvPr id="277" name="Google Shape;277;p64"/>
          <p:cNvSpPr txBox="1">
            <a:spLocks noGrp="1"/>
          </p:cNvSpPr>
          <p:nvPr>
            <p:ph type="body" idx="1"/>
          </p:nvPr>
        </p:nvSpPr>
        <p:spPr>
          <a:xfrm>
            <a:off x="190336" y="1801301"/>
            <a:ext cx="11849264" cy="4275649"/>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1750"/>
              <a:buFont typeface="Noto Sans Symbols"/>
              <a:buChar char="▪"/>
            </a:pPr>
            <a:r>
              <a:rPr lang="en-US" sz="2000" dirty="0"/>
              <a:t>Each speaker should identify themselves when speaking.</a:t>
            </a:r>
            <a:endParaRPr sz="2000" dirty="0"/>
          </a:p>
          <a:p>
            <a:pPr marL="228600" lvl="0" indent="-228600" algn="l" rtl="0">
              <a:lnSpc>
                <a:spcPct val="150000"/>
              </a:lnSpc>
              <a:spcBef>
                <a:spcPts val="1800"/>
              </a:spcBef>
              <a:spcAft>
                <a:spcPts val="0"/>
              </a:spcAft>
              <a:buClr>
                <a:schemeClr val="dk1"/>
              </a:buClr>
              <a:buSzPts val="1750"/>
              <a:buFont typeface="Noto Sans Symbols"/>
              <a:buChar char="▪"/>
            </a:pPr>
            <a:r>
              <a:rPr lang="en-US" sz="2000" dirty="0"/>
              <a:t>Spotlight an ASL interpreter feed, use Zoom captioning or CART transcription.</a:t>
            </a:r>
            <a:endParaRPr sz="2000" dirty="0"/>
          </a:p>
          <a:p>
            <a:pPr marL="228600" lvl="0" indent="-228600" algn="l" rtl="0">
              <a:lnSpc>
                <a:spcPct val="150000"/>
              </a:lnSpc>
              <a:spcBef>
                <a:spcPts val="1800"/>
              </a:spcBef>
              <a:spcAft>
                <a:spcPts val="0"/>
              </a:spcAft>
              <a:buClr>
                <a:schemeClr val="dk1"/>
              </a:buClr>
              <a:buSzPts val="1750"/>
              <a:buFont typeface="Noto Sans Symbols"/>
              <a:buChar char="▪"/>
            </a:pPr>
            <a:r>
              <a:rPr lang="en-US" sz="2000" dirty="0"/>
              <a:t>Read questions or comments from the chat aloud.</a:t>
            </a:r>
            <a:endParaRPr sz="2000" dirty="0"/>
          </a:p>
          <a:p>
            <a:pPr marL="228600" lvl="0" indent="-228600" algn="l" rtl="0">
              <a:lnSpc>
                <a:spcPct val="150000"/>
              </a:lnSpc>
              <a:spcBef>
                <a:spcPts val="1800"/>
              </a:spcBef>
              <a:spcAft>
                <a:spcPts val="0"/>
              </a:spcAft>
              <a:buClr>
                <a:schemeClr val="dk1"/>
              </a:buClr>
              <a:buSzPts val="1750"/>
              <a:buFont typeface="Noto Sans Symbols"/>
              <a:buChar char="▪"/>
            </a:pPr>
            <a:r>
              <a:rPr lang="en-US" sz="2000" dirty="0"/>
              <a:t>Enable your camera when speaking and reduce background noise and visual distractions.</a:t>
            </a:r>
          </a:p>
          <a:p>
            <a:pPr marL="228600" lvl="0" indent="-228600" algn="l" rtl="0">
              <a:lnSpc>
                <a:spcPct val="150000"/>
              </a:lnSpc>
              <a:spcBef>
                <a:spcPts val="1800"/>
              </a:spcBef>
              <a:spcAft>
                <a:spcPts val="0"/>
              </a:spcAft>
              <a:buClr>
                <a:schemeClr val="dk1"/>
              </a:buClr>
              <a:buSzPts val="1750"/>
              <a:buFont typeface="Noto Sans Symbols"/>
              <a:buChar char="▪"/>
            </a:pPr>
            <a:r>
              <a:rPr lang="en-US" sz="2000" dirty="0"/>
              <a:t>Consider non-moving virtual backgrounds.</a:t>
            </a:r>
            <a:endParaRPr sz="2000" dirty="0"/>
          </a:p>
          <a:p>
            <a:pPr marL="228600" lvl="0" indent="-228600" algn="l" rtl="0">
              <a:lnSpc>
                <a:spcPct val="150000"/>
              </a:lnSpc>
              <a:spcBef>
                <a:spcPts val="1800"/>
              </a:spcBef>
              <a:spcAft>
                <a:spcPts val="0"/>
              </a:spcAft>
              <a:buClr>
                <a:schemeClr val="dk1"/>
              </a:buClr>
              <a:buSzPts val="1750"/>
              <a:buFont typeface="Noto Sans Symbols"/>
              <a:buChar char="▪"/>
            </a:pPr>
            <a:r>
              <a:rPr lang="en-US" sz="2000" dirty="0"/>
              <a:t>Place interview questions in the chat.</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dirty="0"/>
              <a:t>Inclusive Practices for All</a:t>
            </a:r>
            <a:endParaRPr dirty="0"/>
          </a:p>
        </p:txBody>
      </p:sp>
      <p:sp>
        <p:nvSpPr>
          <p:cNvPr id="296" name="Google Shape;296;p50"/>
          <p:cNvSpPr txBox="1">
            <a:spLocks noGrp="1"/>
          </p:cNvSpPr>
          <p:nvPr>
            <p:ph type="body" idx="1"/>
          </p:nvPr>
        </p:nvSpPr>
        <p:spPr>
          <a:prstGeom prst="rect">
            <a:avLst/>
          </a:prstGeom>
          <a:noFill/>
          <a:ln>
            <a:noFill/>
          </a:ln>
        </p:spPr>
        <p:txBody>
          <a:bodyPr spcFirstLastPara="1" wrap="square" lIns="91425" tIns="45700" rIns="91425" bIns="45700" anchor="t" anchorCtr="0">
            <a:normAutofit fontScale="77500" lnSpcReduction="20000"/>
          </a:bodyPr>
          <a:lstStyle/>
          <a:p>
            <a:pPr lvl="0" algn="l" rtl="0">
              <a:lnSpc>
                <a:spcPct val="170000"/>
              </a:lnSpc>
              <a:spcBef>
                <a:spcPts val="0"/>
              </a:spcBef>
              <a:spcAft>
                <a:spcPts val="0"/>
              </a:spcAft>
              <a:buClr>
                <a:schemeClr val="dk1"/>
              </a:buClr>
              <a:buSzPts val="2800"/>
              <a:buFont typeface="Wingdings" pitchFamily="2" charset="2"/>
              <a:buChar char="§"/>
            </a:pPr>
            <a:r>
              <a:rPr lang="en-US" dirty="0"/>
              <a:t>Zoom captioning is turned on by default.</a:t>
            </a:r>
          </a:p>
          <a:p>
            <a:pPr lvl="0" algn="l" rtl="0">
              <a:lnSpc>
                <a:spcPct val="170000"/>
              </a:lnSpc>
              <a:spcBef>
                <a:spcPts val="0"/>
              </a:spcBef>
              <a:spcAft>
                <a:spcPts val="0"/>
              </a:spcAft>
              <a:buClr>
                <a:schemeClr val="dk1"/>
              </a:buClr>
              <a:buSzPts val="2800"/>
              <a:buFont typeface="Wingdings" pitchFamily="2" charset="2"/>
              <a:buChar char="§"/>
            </a:pPr>
            <a:r>
              <a:rPr lang="en-US" dirty="0"/>
              <a:t>Offer multiple interview times and include morning and afternoon options.</a:t>
            </a:r>
          </a:p>
          <a:p>
            <a:pPr lvl="1">
              <a:lnSpc>
                <a:spcPct val="170000"/>
              </a:lnSpc>
              <a:spcBef>
                <a:spcPts val="0"/>
              </a:spcBef>
              <a:buSzPts val="2800"/>
              <a:buFont typeface="Wingdings" pitchFamily="2" charset="2"/>
              <a:buChar char="§"/>
            </a:pPr>
            <a:r>
              <a:rPr lang="en-US" dirty="0"/>
              <a:t>Ability to list preferences for times.</a:t>
            </a:r>
            <a:endParaRPr dirty="0"/>
          </a:p>
          <a:p>
            <a:pPr>
              <a:lnSpc>
                <a:spcPct val="170000"/>
              </a:lnSpc>
              <a:buFont typeface="Wingdings" pitchFamily="2" charset="2"/>
              <a:buChar char="§"/>
            </a:pPr>
            <a:r>
              <a:rPr lang="en-US" dirty="0"/>
              <a:t>Provide questions or scenarios ahead of time.</a:t>
            </a:r>
            <a:endParaRPr dirty="0"/>
          </a:p>
          <a:p>
            <a:pPr marL="50800" lvl="0" indent="0" algn="l" rtl="0">
              <a:lnSpc>
                <a:spcPct val="150000"/>
              </a:lnSpc>
              <a:spcBef>
                <a:spcPts val="0"/>
              </a:spcBef>
              <a:spcAft>
                <a:spcPts val="0"/>
              </a:spcAft>
              <a:buClr>
                <a:schemeClr val="dk1"/>
              </a:buClr>
              <a:buSzPts val="2800"/>
              <a:buNone/>
            </a:pPr>
            <a:endParaRPr dirty="0"/>
          </a:p>
          <a:p>
            <a:pPr marL="457200" lvl="0" indent="-228600" algn="l" rtl="0">
              <a:lnSpc>
                <a:spcPct val="150000"/>
              </a:lnSpc>
              <a:spcBef>
                <a:spcPts val="0"/>
              </a:spcBef>
              <a:spcAft>
                <a:spcPts val="0"/>
              </a:spcAft>
              <a:buClr>
                <a:schemeClr val="dk1"/>
              </a:buClr>
              <a:buSzPts val="2800"/>
              <a:buFont typeface="Noto Sans Symbols"/>
              <a:buNone/>
            </a:pPr>
            <a:endParaRPr dirty="0"/>
          </a:p>
          <a:p>
            <a:pPr marL="457200" lvl="0" indent="-228600" algn="l" rtl="0">
              <a:lnSpc>
                <a:spcPct val="150000"/>
              </a:lnSpc>
              <a:spcBef>
                <a:spcPts val="0"/>
              </a:spcBef>
              <a:spcAft>
                <a:spcPts val="0"/>
              </a:spcAft>
              <a:buClr>
                <a:schemeClr val="dk1"/>
              </a:buClr>
              <a:buSzPts val="2800"/>
              <a:buFont typeface="Noto Sans Symbols"/>
              <a:buNone/>
            </a:pPr>
            <a:endParaRPr dirty="0"/>
          </a:p>
        </p:txBody>
      </p:sp>
      <p:sp>
        <p:nvSpPr>
          <p:cNvPr id="2" name="Text Placeholder 1">
            <a:extLst>
              <a:ext uri="{FF2B5EF4-FFF2-40B4-BE49-F238E27FC236}">
                <a16:creationId xmlns:a16="http://schemas.microsoft.com/office/drawing/2014/main" id="{128CD909-8B78-77DC-3658-F56E613407C8}"/>
              </a:ext>
            </a:extLst>
          </p:cNvPr>
          <p:cNvSpPr>
            <a:spLocks noGrp="1"/>
          </p:cNvSpPr>
          <p:nvPr>
            <p:ph type="body" idx="2"/>
          </p:nvPr>
        </p:nvSpPr>
        <p:spPr/>
        <p:txBody>
          <a:bodyPr>
            <a:normAutofit fontScale="77500" lnSpcReduction="20000"/>
          </a:bodyPr>
          <a:lstStyle/>
          <a:p>
            <a:pPr>
              <a:lnSpc>
                <a:spcPct val="170000"/>
              </a:lnSpc>
              <a:buFont typeface="Wingdings" pitchFamily="2" charset="2"/>
              <a:buChar char="§"/>
            </a:pPr>
            <a:r>
              <a:rPr lang="en-US" dirty="0"/>
              <a:t>Keep the size of the interviewing group manageable.</a:t>
            </a:r>
          </a:p>
          <a:p>
            <a:pPr lvl="0" algn="l" rtl="0">
              <a:lnSpc>
                <a:spcPct val="170000"/>
              </a:lnSpc>
              <a:spcBef>
                <a:spcPts val="0"/>
              </a:spcBef>
              <a:spcAft>
                <a:spcPts val="0"/>
              </a:spcAft>
              <a:buClr>
                <a:schemeClr val="dk1"/>
              </a:buClr>
              <a:buSzPts val="2800"/>
              <a:buFont typeface="Wingdings" pitchFamily="2" charset="2"/>
              <a:buChar char="§"/>
            </a:pPr>
            <a:r>
              <a:rPr lang="en-US" dirty="0"/>
              <a:t>Ensure hiring managers are aware of accommodation resources, expectations for performance standards and are aware of disability etiquette and how to avoid ableist thinking.</a:t>
            </a:r>
          </a:p>
          <a:p>
            <a:pPr lvl="0" algn="l" rtl="0">
              <a:lnSpc>
                <a:spcPct val="150000"/>
              </a:lnSpc>
              <a:spcBef>
                <a:spcPts val="0"/>
              </a:spcBef>
              <a:spcAft>
                <a:spcPts val="0"/>
              </a:spcAft>
              <a:buClr>
                <a:schemeClr val="dk1"/>
              </a:buClr>
              <a:buSzPts val="2800"/>
              <a:buFont typeface="Wingdings" pitchFamily="2" charset="2"/>
              <a:buChar char="§"/>
            </a:pPr>
            <a:endParaRPr lang="en-US" dirty="0"/>
          </a:p>
          <a:p>
            <a:endParaRPr lang="en-US" dirty="0"/>
          </a:p>
        </p:txBody>
      </p:sp>
    </p:spTree>
    <p:extLst>
      <p:ext uri="{BB962C8B-B14F-4D97-AF65-F5344CB8AC3E}">
        <p14:creationId xmlns:p14="http://schemas.microsoft.com/office/powerpoint/2010/main" val="236013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F6D-6462-23FE-553A-CA6172B4ACAC}"/>
              </a:ext>
            </a:extLst>
          </p:cNvPr>
          <p:cNvSpPr>
            <a:spLocks noGrp="1"/>
          </p:cNvSpPr>
          <p:nvPr>
            <p:ph type="title"/>
          </p:nvPr>
        </p:nvSpPr>
        <p:spPr/>
        <p:txBody>
          <a:bodyPr>
            <a:normAutofit/>
          </a:bodyPr>
          <a:lstStyle/>
          <a:p>
            <a:r>
              <a:rPr lang="en-US" dirty="0"/>
              <a:t>Onboarding &amp; Retention Tips</a:t>
            </a:r>
          </a:p>
        </p:txBody>
      </p:sp>
      <p:sp>
        <p:nvSpPr>
          <p:cNvPr id="3" name="Text Placeholder 2">
            <a:extLst>
              <a:ext uri="{FF2B5EF4-FFF2-40B4-BE49-F238E27FC236}">
                <a16:creationId xmlns:a16="http://schemas.microsoft.com/office/drawing/2014/main" id="{761ABAF1-A3CA-95F7-CA06-279302DA77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418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8D22-7613-2A4E-10ED-C8E9B841F503}"/>
              </a:ext>
            </a:extLst>
          </p:cNvPr>
          <p:cNvSpPr>
            <a:spLocks noGrp="1"/>
          </p:cNvSpPr>
          <p:nvPr>
            <p:ph type="title"/>
          </p:nvPr>
        </p:nvSpPr>
        <p:spPr/>
        <p:txBody>
          <a:bodyPr/>
          <a:lstStyle/>
          <a:p>
            <a:r>
              <a:rPr lang="en-US" dirty="0"/>
              <a:t>Access = Choices</a:t>
            </a:r>
          </a:p>
        </p:txBody>
      </p:sp>
      <p:sp>
        <p:nvSpPr>
          <p:cNvPr id="3" name="Text Placeholder 2">
            <a:extLst>
              <a:ext uri="{FF2B5EF4-FFF2-40B4-BE49-F238E27FC236}">
                <a16:creationId xmlns:a16="http://schemas.microsoft.com/office/drawing/2014/main" id="{9D5BC766-9FE5-D227-D9B4-096BCE834BC7}"/>
              </a:ext>
            </a:extLst>
          </p:cNvPr>
          <p:cNvSpPr>
            <a:spLocks noGrp="1"/>
          </p:cNvSpPr>
          <p:nvPr>
            <p:ph type="body" idx="1"/>
          </p:nvPr>
        </p:nvSpPr>
        <p:spPr>
          <a:xfrm>
            <a:off x="129072" y="1785224"/>
            <a:ext cx="11917925" cy="4729875"/>
          </a:xfrm>
        </p:spPr>
        <p:txBody>
          <a:bodyPr>
            <a:normAutofit/>
          </a:bodyPr>
          <a:lstStyle/>
          <a:p>
            <a:pPr lvl="0" algn="l" rtl="0">
              <a:spcBef>
                <a:spcPts val="0"/>
              </a:spcBef>
              <a:spcAft>
                <a:spcPts val="0"/>
              </a:spcAft>
              <a:buClr>
                <a:schemeClr val="dk1"/>
              </a:buClr>
              <a:buSzPct val="108108"/>
              <a:buFont typeface="Wingdings" pitchFamily="2" charset="2"/>
              <a:buChar char="§"/>
            </a:pPr>
            <a:r>
              <a:rPr lang="en-US" dirty="0"/>
              <a:t>Ensure you are focusing on accessibility across all aspects of your environment, even after the hiring process concludes.</a:t>
            </a:r>
          </a:p>
          <a:p>
            <a:pPr lvl="0" algn="l" rtl="0">
              <a:spcBef>
                <a:spcPts val="0"/>
              </a:spcBef>
              <a:spcAft>
                <a:spcPts val="0"/>
              </a:spcAft>
              <a:buClr>
                <a:schemeClr val="dk1"/>
              </a:buClr>
              <a:buSzPct val="108108"/>
              <a:buFont typeface="Wingdings" pitchFamily="2" charset="2"/>
              <a:buChar char="§"/>
            </a:pPr>
            <a:r>
              <a:rPr lang="en-US" dirty="0"/>
              <a:t>Offer ergonomic options by default when onboarding.</a:t>
            </a:r>
          </a:p>
          <a:p>
            <a:pPr lvl="1" indent="-406400">
              <a:lnSpc>
                <a:spcPct val="150000"/>
              </a:lnSpc>
              <a:spcBef>
                <a:spcPts val="0"/>
              </a:spcBef>
              <a:buSzPct val="108108"/>
              <a:buFont typeface="Wingdings" pitchFamily="2" charset="2"/>
              <a:buChar char="§"/>
            </a:pPr>
            <a:r>
              <a:rPr lang="en-US" dirty="0"/>
              <a:t>Keyboard, mouse, chairs, larger monitors, risers, headphones, noise machines, alternate lighting options or overhead light filters.</a:t>
            </a:r>
          </a:p>
          <a:p>
            <a:pPr lvl="0" algn="l" rtl="0">
              <a:spcBef>
                <a:spcPts val="0"/>
              </a:spcBef>
              <a:spcAft>
                <a:spcPts val="0"/>
              </a:spcAft>
              <a:buClr>
                <a:schemeClr val="dk1"/>
              </a:buClr>
              <a:buSzPct val="108108"/>
              <a:buFont typeface="Wingdings" pitchFamily="2" charset="2"/>
              <a:buChar char="§"/>
            </a:pPr>
            <a:r>
              <a:rPr lang="en-US" dirty="0"/>
              <a:t>Check-in after hire and then 1-2 times per year about access needs or changes </a:t>
            </a:r>
          </a:p>
          <a:p>
            <a:pPr>
              <a:buFont typeface="Wingdings" pitchFamily="2" charset="2"/>
              <a:buChar char="§"/>
            </a:pPr>
            <a:endParaRPr lang="en-US" dirty="0"/>
          </a:p>
        </p:txBody>
      </p:sp>
    </p:spTree>
    <p:extLst>
      <p:ext uri="{BB962C8B-B14F-4D97-AF65-F5344CB8AC3E}">
        <p14:creationId xmlns:p14="http://schemas.microsoft.com/office/powerpoint/2010/main" val="324120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EB59-8752-20B0-8B7F-36A62D2330F6}"/>
              </a:ext>
            </a:extLst>
          </p:cNvPr>
          <p:cNvSpPr>
            <a:spLocks noGrp="1"/>
          </p:cNvSpPr>
          <p:nvPr>
            <p:ph type="title"/>
          </p:nvPr>
        </p:nvSpPr>
        <p:spPr/>
        <p:txBody>
          <a:bodyPr/>
          <a:lstStyle/>
          <a:p>
            <a:r>
              <a:rPr lang="en-US" dirty="0"/>
              <a:t>Accessible Onboarding Before Day 1</a:t>
            </a:r>
          </a:p>
        </p:txBody>
      </p:sp>
      <p:sp>
        <p:nvSpPr>
          <p:cNvPr id="3" name="Text Placeholder 2">
            <a:extLst>
              <a:ext uri="{FF2B5EF4-FFF2-40B4-BE49-F238E27FC236}">
                <a16:creationId xmlns:a16="http://schemas.microsoft.com/office/drawing/2014/main" id="{58F77F05-F51E-CA00-A1C9-F4306369C313}"/>
              </a:ext>
            </a:extLst>
          </p:cNvPr>
          <p:cNvSpPr>
            <a:spLocks noGrp="1"/>
          </p:cNvSpPr>
          <p:nvPr>
            <p:ph type="body" idx="1"/>
          </p:nvPr>
        </p:nvSpPr>
        <p:spPr/>
        <p:txBody>
          <a:bodyPr/>
          <a:lstStyle/>
          <a:p>
            <a:pPr>
              <a:buFont typeface="Wingdings" pitchFamily="2" charset="2"/>
              <a:buChar char="§"/>
            </a:pPr>
            <a:r>
              <a:rPr lang="en-US" dirty="0"/>
              <a:t>Provide information on how to request accommodations.</a:t>
            </a:r>
          </a:p>
          <a:p>
            <a:pPr>
              <a:buFont typeface="Wingdings" pitchFamily="2" charset="2"/>
              <a:buChar char="§"/>
            </a:pPr>
            <a:r>
              <a:rPr lang="en-US" dirty="0"/>
              <a:t>Provide information about accessible parking and transportation options.</a:t>
            </a:r>
          </a:p>
          <a:p>
            <a:pPr>
              <a:buFont typeface="Wingdings" pitchFamily="2" charset="2"/>
              <a:buChar char="§"/>
            </a:pPr>
            <a:r>
              <a:rPr lang="en-US" dirty="0"/>
              <a:t>Provide a tentative schedule of the first few days or week.</a:t>
            </a:r>
          </a:p>
          <a:p>
            <a:pPr>
              <a:buFont typeface="Wingdings" pitchFamily="2" charset="2"/>
              <a:buChar char="§"/>
            </a:pPr>
            <a:r>
              <a:rPr lang="en-US" dirty="0"/>
              <a:t>Be sure all systems, programs, and documents are accessible.</a:t>
            </a:r>
          </a:p>
          <a:p>
            <a:endParaRPr lang="en-US" dirty="0"/>
          </a:p>
        </p:txBody>
      </p:sp>
    </p:spTree>
    <p:extLst>
      <p:ext uri="{BB962C8B-B14F-4D97-AF65-F5344CB8AC3E}">
        <p14:creationId xmlns:p14="http://schemas.microsoft.com/office/powerpoint/2010/main" val="32072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F720-4158-E632-7F69-14151C7107B6}"/>
              </a:ext>
            </a:extLst>
          </p:cNvPr>
          <p:cNvSpPr>
            <a:spLocks noGrp="1"/>
          </p:cNvSpPr>
          <p:nvPr>
            <p:ph type="title"/>
          </p:nvPr>
        </p:nvSpPr>
        <p:spPr/>
        <p:txBody>
          <a:bodyPr/>
          <a:lstStyle/>
          <a:p>
            <a:r>
              <a:rPr lang="en-US" dirty="0"/>
              <a:t>Accessible Onboarding Day 1</a:t>
            </a:r>
          </a:p>
        </p:txBody>
      </p:sp>
      <p:sp>
        <p:nvSpPr>
          <p:cNvPr id="3" name="Text Placeholder 2">
            <a:extLst>
              <a:ext uri="{FF2B5EF4-FFF2-40B4-BE49-F238E27FC236}">
                <a16:creationId xmlns:a16="http://schemas.microsoft.com/office/drawing/2014/main" id="{225AABD3-1888-41DF-11CF-76A78FFAE63E}"/>
              </a:ext>
            </a:extLst>
          </p:cNvPr>
          <p:cNvSpPr>
            <a:spLocks noGrp="1"/>
          </p:cNvSpPr>
          <p:nvPr>
            <p:ph type="body" idx="1"/>
          </p:nvPr>
        </p:nvSpPr>
        <p:spPr/>
        <p:txBody>
          <a:bodyPr>
            <a:normAutofit fontScale="85000" lnSpcReduction="20000"/>
          </a:bodyPr>
          <a:lstStyle/>
          <a:p>
            <a:pPr>
              <a:lnSpc>
                <a:spcPct val="134000"/>
              </a:lnSpc>
              <a:buFont typeface="Wingdings" pitchFamily="2" charset="2"/>
              <a:buChar char="§"/>
            </a:pPr>
            <a:r>
              <a:rPr lang="en-US" dirty="0"/>
              <a:t>Provide a tour of the overall physical space and individual office space.</a:t>
            </a:r>
          </a:p>
          <a:p>
            <a:pPr lvl="1">
              <a:lnSpc>
                <a:spcPct val="134000"/>
              </a:lnSpc>
              <a:buFont typeface="Wingdings" pitchFamily="2" charset="2"/>
              <a:buChar char="§"/>
            </a:pPr>
            <a:r>
              <a:rPr lang="en-US" dirty="0"/>
              <a:t>Include information on emergency plans and accessible entrances/exits/bathrooms.</a:t>
            </a:r>
          </a:p>
          <a:p>
            <a:pPr>
              <a:lnSpc>
                <a:spcPct val="134000"/>
              </a:lnSpc>
              <a:buFont typeface="Wingdings" pitchFamily="2" charset="2"/>
              <a:buChar char="§"/>
            </a:pPr>
            <a:r>
              <a:rPr lang="en-US" dirty="0"/>
              <a:t>Introduce employee to staff.</a:t>
            </a:r>
          </a:p>
          <a:p>
            <a:pPr lvl="1">
              <a:lnSpc>
                <a:spcPct val="134000"/>
              </a:lnSpc>
              <a:buFont typeface="Wingdings" pitchFamily="2" charset="2"/>
              <a:buChar char="§"/>
            </a:pPr>
            <a:r>
              <a:rPr lang="en-US" dirty="0"/>
              <a:t>Schedule time for staff to meet and greet the employee either individually or in small group settings.</a:t>
            </a:r>
          </a:p>
          <a:p>
            <a:pPr>
              <a:lnSpc>
                <a:spcPct val="134000"/>
              </a:lnSpc>
              <a:buFont typeface="Wingdings" pitchFamily="2" charset="2"/>
              <a:buChar char="§"/>
            </a:pPr>
            <a:r>
              <a:rPr lang="en-US" dirty="0"/>
              <a:t>Reflect organizational culture in benefits and supports.</a:t>
            </a:r>
          </a:p>
          <a:p>
            <a:pPr lvl="1">
              <a:lnSpc>
                <a:spcPct val="134000"/>
              </a:lnSpc>
              <a:buFont typeface="Wingdings" pitchFamily="2" charset="2"/>
              <a:buChar char="§"/>
            </a:pPr>
            <a:r>
              <a:rPr lang="en-US" dirty="0"/>
              <a:t>Flexible schedules and work/life balance.</a:t>
            </a:r>
          </a:p>
          <a:p>
            <a:pPr lvl="1">
              <a:lnSpc>
                <a:spcPct val="134000"/>
              </a:lnSpc>
              <a:buFont typeface="Wingdings" pitchFamily="2" charset="2"/>
              <a:buChar char="§"/>
            </a:pPr>
            <a:r>
              <a:rPr lang="en-US" dirty="0"/>
              <a:t>Resource groups and shared experiences.</a:t>
            </a:r>
          </a:p>
          <a:p>
            <a:pPr>
              <a:buFont typeface="Wingdings" pitchFamily="2" charset="2"/>
              <a:buChar char="§"/>
            </a:pPr>
            <a:endParaRPr lang="en-US" dirty="0"/>
          </a:p>
        </p:txBody>
      </p:sp>
    </p:spTree>
    <p:extLst>
      <p:ext uri="{BB962C8B-B14F-4D97-AF65-F5344CB8AC3E}">
        <p14:creationId xmlns:p14="http://schemas.microsoft.com/office/powerpoint/2010/main" val="376223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97F4-A431-52AF-4ACA-F9EC8849F4C0}"/>
              </a:ext>
            </a:extLst>
          </p:cNvPr>
          <p:cNvSpPr>
            <a:spLocks noGrp="1"/>
          </p:cNvSpPr>
          <p:nvPr>
            <p:ph type="title"/>
          </p:nvPr>
        </p:nvSpPr>
        <p:spPr/>
        <p:txBody>
          <a:bodyPr/>
          <a:lstStyle/>
          <a:p>
            <a:r>
              <a:rPr lang="en-US" dirty="0"/>
              <a:t>Accessible Onboarding: Training</a:t>
            </a:r>
          </a:p>
        </p:txBody>
      </p:sp>
      <p:sp>
        <p:nvSpPr>
          <p:cNvPr id="3" name="Text Placeholder 2">
            <a:extLst>
              <a:ext uri="{FF2B5EF4-FFF2-40B4-BE49-F238E27FC236}">
                <a16:creationId xmlns:a16="http://schemas.microsoft.com/office/drawing/2014/main" id="{14E53355-24EF-40C3-FA39-4A54A3885927}"/>
              </a:ext>
            </a:extLst>
          </p:cNvPr>
          <p:cNvSpPr>
            <a:spLocks noGrp="1"/>
          </p:cNvSpPr>
          <p:nvPr>
            <p:ph type="body" idx="1"/>
          </p:nvPr>
        </p:nvSpPr>
        <p:spPr/>
        <p:txBody>
          <a:bodyPr>
            <a:normAutofit fontScale="77500" lnSpcReduction="20000"/>
          </a:bodyPr>
          <a:lstStyle/>
          <a:p>
            <a:pPr>
              <a:lnSpc>
                <a:spcPct val="170000"/>
              </a:lnSpc>
              <a:buFont typeface="Wingdings" pitchFamily="2" charset="2"/>
              <a:buChar char="§"/>
            </a:pPr>
            <a:r>
              <a:rPr lang="en-US" dirty="0"/>
              <a:t>Share accessible training resources and guides.</a:t>
            </a:r>
          </a:p>
          <a:p>
            <a:pPr>
              <a:lnSpc>
                <a:spcPct val="170000"/>
              </a:lnSpc>
              <a:buFont typeface="Wingdings" pitchFamily="2" charset="2"/>
              <a:buChar char="§"/>
            </a:pPr>
            <a:r>
              <a:rPr lang="en-US" dirty="0"/>
              <a:t>Task-oriented training and shadowing opportunities.</a:t>
            </a:r>
          </a:p>
          <a:p>
            <a:pPr>
              <a:lnSpc>
                <a:spcPct val="170000"/>
              </a:lnSpc>
              <a:buFont typeface="Wingdings" pitchFamily="2" charset="2"/>
              <a:buChar char="§"/>
            </a:pPr>
            <a:r>
              <a:rPr lang="en-US" dirty="0"/>
              <a:t>Schedule check-ins with manager or supervisor within the first week and weekly for new employees to ask questions or provide feedback.</a:t>
            </a:r>
          </a:p>
        </p:txBody>
      </p:sp>
      <p:sp>
        <p:nvSpPr>
          <p:cNvPr id="4" name="Text Placeholder 3">
            <a:extLst>
              <a:ext uri="{FF2B5EF4-FFF2-40B4-BE49-F238E27FC236}">
                <a16:creationId xmlns:a16="http://schemas.microsoft.com/office/drawing/2014/main" id="{F5C86D20-463E-26B9-3FE0-260F7A9B3F75}"/>
              </a:ext>
            </a:extLst>
          </p:cNvPr>
          <p:cNvSpPr>
            <a:spLocks noGrp="1"/>
          </p:cNvSpPr>
          <p:nvPr>
            <p:ph type="body" idx="2"/>
          </p:nvPr>
        </p:nvSpPr>
        <p:spPr/>
        <p:txBody>
          <a:bodyPr>
            <a:normAutofit fontScale="85000" lnSpcReduction="20000"/>
          </a:bodyPr>
          <a:lstStyle/>
          <a:p>
            <a:pPr>
              <a:lnSpc>
                <a:spcPct val="170000"/>
              </a:lnSpc>
              <a:buFont typeface="Wingdings" pitchFamily="2" charset="2"/>
              <a:buChar char="§"/>
            </a:pPr>
            <a:r>
              <a:rPr lang="en-US" dirty="0"/>
              <a:t>Provide clear expectations.</a:t>
            </a:r>
          </a:p>
          <a:p>
            <a:pPr>
              <a:lnSpc>
                <a:spcPct val="170000"/>
              </a:lnSpc>
              <a:buFont typeface="Wingdings" pitchFamily="2" charset="2"/>
              <a:buChar char="§"/>
            </a:pPr>
            <a:r>
              <a:rPr lang="en-US" dirty="0"/>
              <a:t>Discuss needs and preferences, including format preferences, tasks, feedback, and support.</a:t>
            </a:r>
          </a:p>
          <a:p>
            <a:pPr>
              <a:lnSpc>
                <a:spcPct val="170000"/>
              </a:lnSpc>
              <a:buFont typeface="Wingdings" pitchFamily="2" charset="2"/>
              <a:buChar char="§"/>
            </a:pPr>
            <a:r>
              <a:rPr lang="en-US" dirty="0"/>
              <a:t>Performance feedback.</a:t>
            </a:r>
          </a:p>
          <a:p>
            <a:pPr lvl="1">
              <a:lnSpc>
                <a:spcPct val="170000"/>
              </a:lnSpc>
              <a:buFont typeface="Wingdings" pitchFamily="2" charset="2"/>
              <a:buChar char="§"/>
            </a:pPr>
            <a:r>
              <a:rPr lang="en-US" dirty="0"/>
              <a:t>The good and the areas of improvement.</a:t>
            </a:r>
          </a:p>
          <a:p>
            <a:endParaRPr lang="en-US" dirty="0"/>
          </a:p>
        </p:txBody>
      </p:sp>
    </p:spTree>
    <p:extLst>
      <p:ext uri="{BB962C8B-B14F-4D97-AF65-F5344CB8AC3E}">
        <p14:creationId xmlns:p14="http://schemas.microsoft.com/office/powerpoint/2010/main" val="211394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84D0-A0BE-443A-F5E1-12081015F95B}"/>
              </a:ext>
            </a:extLst>
          </p:cNvPr>
          <p:cNvSpPr>
            <a:spLocks noGrp="1"/>
          </p:cNvSpPr>
          <p:nvPr>
            <p:ph type="title"/>
          </p:nvPr>
        </p:nvSpPr>
        <p:spPr/>
        <p:txBody>
          <a:bodyPr/>
          <a:lstStyle/>
          <a:p>
            <a:r>
              <a:rPr lang="en-US" dirty="0"/>
              <a:t>Disability Inclusive Retention</a:t>
            </a:r>
          </a:p>
        </p:txBody>
      </p:sp>
      <p:sp>
        <p:nvSpPr>
          <p:cNvPr id="3" name="Text Placeholder 2">
            <a:extLst>
              <a:ext uri="{FF2B5EF4-FFF2-40B4-BE49-F238E27FC236}">
                <a16:creationId xmlns:a16="http://schemas.microsoft.com/office/drawing/2014/main" id="{20A02B33-FB39-A103-F259-5BB02D9F58BC}"/>
              </a:ext>
            </a:extLst>
          </p:cNvPr>
          <p:cNvSpPr>
            <a:spLocks noGrp="1"/>
          </p:cNvSpPr>
          <p:nvPr>
            <p:ph type="body" idx="1"/>
          </p:nvPr>
        </p:nvSpPr>
        <p:spPr>
          <a:xfrm>
            <a:off x="129072" y="1785224"/>
            <a:ext cx="11917925" cy="4729875"/>
          </a:xfrm>
        </p:spPr>
        <p:txBody>
          <a:bodyPr>
            <a:normAutofit fontScale="85000" lnSpcReduction="20000"/>
          </a:bodyPr>
          <a:lstStyle/>
          <a:p>
            <a:pPr>
              <a:lnSpc>
                <a:spcPct val="170000"/>
              </a:lnSpc>
              <a:buFont typeface="Wingdings" pitchFamily="2" charset="2"/>
              <a:buChar char="§"/>
            </a:pPr>
            <a:r>
              <a:rPr lang="en-US" dirty="0"/>
              <a:t>Encourage all employees to participate in professional development.</a:t>
            </a:r>
          </a:p>
          <a:p>
            <a:pPr>
              <a:lnSpc>
                <a:spcPct val="170000"/>
              </a:lnSpc>
              <a:buFont typeface="Wingdings" pitchFamily="2" charset="2"/>
              <a:buChar char="§"/>
            </a:pPr>
            <a:r>
              <a:rPr lang="en-US" dirty="0"/>
              <a:t>Provide leadership opportunities; ability to sit on committees.</a:t>
            </a:r>
          </a:p>
          <a:p>
            <a:pPr>
              <a:lnSpc>
                <a:spcPct val="170000"/>
              </a:lnSpc>
              <a:buFont typeface="Wingdings" pitchFamily="2" charset="2"/>
              <a:buChar char="§"/>
            </a:pPr>
            <a:r>
              <a:rPr lang="en-US" dirty="0"/>
              <a:t>Foster open and communicative supervisory relationships.</a:t>
            </a:r>
          </a:p>
          <a:p>
            <a:pPr>
              <a:lnSpc>
                <a:spcPct val="170000"/>
              </a:lnSpc>
              <a:buFont typeface="Wingdings" pitchFamily="2" charset="2"/>
              <a:buChar char="§"/>
            </a:pPr>
            <a:r>
              <a:rPr lang="en-US" dirty="0"/>
              <a:t>Allow flexible working opportunities when possible and check-in over time.</a:t>
            </a:r>
          </a:p>
          <a:p>
            <a:pPr>
              <a:lnSpc>
                <a:spcPct val="170000"/>
              </a:lnSpc>
              <a:buFont typeface="Wingdings" pitchFamily="2" charset="2"/>
              <a:buChar char="§"/>
            </a:pPr>
            <a:r>
              <a:rPr lang="en-US" dirty="0"/>
              <a:t>Provide process and procedure manuals that are routinely updated and link to workflows and resources.</a:t>
            </a:r>
          </a:p>
          <a:p>
            <a:pPr>
              <a:lnSpc>
                <a:spcPct val="170000"/>
              </a:lnSpc>
              <a:buFont typeface="Wingdings" pitchFamily="2" charset="2"/>
              <a:buChar char="§"/>
            </a:pPr>
            <a:r>
              <a:rPr lang="en-US" dirty="0"/>
              <a:t>Think creatively!</a:t>
            </a:r>
          </a:p>
          <a:p>
            <a:endParaRPr lang="en-US" dirty="0"/>
          </a:p>
        </p:txBody>
      </p:sp>
    </p:spTree>
    <p:extLst>
      <p:ext uri="{BB962C8B-B14F-4D97-AF65-F5344CB8AC3E}">
        <p14:creationId xmlns:p14="http://schemas.microsoft.com/office/powerpoint/2010/main" val="87000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056b3b1dde_3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Frequently Asked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63" name="Google Shape;63;p5"/>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70000"/>
              </a:lnSpc>
              <a:spcBef>
                <a:spcPts val="1200"/>
              </a:spcBef>
              <a:spcAft>
                <a:spcPts val="0"/>
              </a:spcAft>
              <a:buClr>
                <a:schemeClr val="dk1"/>
              </a:buClr>
              <a:buSzPct val="142857"/>
              <a:buNone/>
            </a:pPr>
            <a:r>
              <a:rPr lang="en-US" sz="3800" dirty="0"/>
              <a:t>The University of Michigan is committed to fostering an inclusive environment where accessibility and the needs of individuals with disabilities are prioritized, ensuring equitable opportunities for all members of our diverse community. This workshop will cover:</a:t>
            </a:r>
            <a:endParaRPr sz="3800" dirty="0"/>
          </a:p>
          <a:p>
            <a:pPr marL="228600" marR="0" lvl="0" indent="-135255" algn="l" defTabSz="914400" rtl="0" eaLnBrk="1" fontAlgn="auto" latinLnBrk="0" hangingPunct="1">
              <a:lnSpc>
                <a:spcPct val="100000"/>
              </a:lnSpc>
              <a:spcBef>
                <a:spcPts val="1800"/>
              </a:spcBef>
              <a:spcAft>
                <a:spcPts val="0"/>
              </a:spcAft>
              <a:buClr>
                <a:srgbClr val="00274C"/>
              </a:buClr>
              <a:buSzPct val="100000"/>
              <a:buFont typeface="Noto Sans Symbols"/>
              <a:buChar char="▪"/>
              <a:tabLst/>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Brief Background </a:t>
            </a:r>
            <a:r>
              <a:rPr lang="en-US" sz="3800" dirty="0">
                <a:solidFill>
                  <a:srgbClr val="00274C"/>
                </a:solidFill>
              </a:rPr>
              <a:t>I</a:t>
            </a:r>
            <a:r>
              <a:rPr kumimoji="0" lang="en-US" sz="3800" b="0" i="0" u="none" strike="noStrike" kern="0" cap="none" spc="0" normalizeH="0" baseline="0" noProof="0" dirty="0" err="1">
                <a:ln>
                  <a:noFill/>
                </a:ln>
                <a:solidFill>
                  <a:srgbClr val="00274C"/>
                </a:solidFill>
                <a:effectLst/>
                <a:uLnTx/>
                <a:uFillTx/>
                <a:latin typeface="Verdana"/>
                <a:ea typeface="Verdana"/>
                <a:cs typeface="Verdana"/>
                <a:sym typeface="Verdana"/>
              </a:rPr>
              <a:t>nformation</a:t>
            </a: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 on the ADA</a:t>
            </a:r>
          </a:p>
          <a:p>
            <a:pPr marL="228600" marR="0" lvl="0" indent="-135255" algn="l" defTabSz="914400" rtl="0" eaLnBrk="1" fontAlgn="auto" latinLnBrk="0" hangingPunct="1">
              <a:lnSpc>
                <a:spcPct val="100000"/>
              </a:lnSpc>
              <a:spcBef>
                <a:spcPts val="1800"/>
              </a:spcBef>
              <a:spcAft>
                <a:spcPts val="0"/>
              </a:spcAft>
              <a:buClr>
                <a:srgbClr val="00274C"/>
              </a:buClr>
              <a:buSzPct val="100000"/>
              <a:buFont typeface="Noto Sans Symbols"/>
              <a:buChar char="▪"/>
              <a:tabLst/>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Reasonable Accommodations During the Hiring Process </a:t>
            </a:r>
          </a:p>
          <a:p>
            <a:pPr marL="228600" indent="-135255">
              <a:lnSpc>
                <a:spcPct val="100000"/>
              </a:lnSpc>
              <a:spcBef>
                <a:spcPts val="1800"/>
              </a:spcBef>
              <a:buClr>
                <a:srgbClr val="00274C"/>
              </a:buClr>
              <a:buSzPct val="100000"/>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Accessible Hiring Practices</a:t>
            </a:r>
          </a:p>
          <a:p>
            <a:pPr marL="228600" indent="-135255">
              <a:lnSpc>
                <a:spcPct val="100000"/>
              </a:lnSpc>
              <a:spcBef>
                <a:spcPts val="1800"/>
              </a:spcBef>
              <a:buClr>
                <a:srgbClr val="00274C"/>
              </a:buClr>
              <a:buSzPct val="100000"/>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Onboarding and Retention Tips</a:t>
            </a:r>
          </a:p>
          <a:p>
            <a:pPr marL="228600" marR="0" lvl="0" indent="-135255" algn="l" defTabSz="914400" rtl="0" eaLnBrk="1" fontAlgn="auto" latinLnBrk="0" hangingPunct="1">
              <a:lnSpc>
                <a:spcPct val="100000"/>
              </a:lnSpc>
              <a:spcBef>
                <a:spcPts val="1800"/>
              </a:spcBef>
              <a:spcAft>
                <a:spcPts val="0"/>
              </a:spcAft>
              <a:buClr>
                <a:srgbClr val="00274C"/>
              </a:buClr>
              <a:buSzPct val="100000"/>
              <a:buFont typeface="Noto Sans Symbols"/>
              <a:buChar char="▪"/>
              <a:tabLst/>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Frequently Asked Questions</a:t>
            </a:r>
          </a:p>
          <a:p>
            <a:pPr marL="228600" marR="0" lvl="0" indent="-135255" algn="l" defTabSz="914400" rtl="0" eaLnBrk="1" fontAlgn="auto" latinLnBrk="0" hangingPunct="1">
              <a:lnSpc>
                <a:spcPct val="100000"/>
              </a:lnSpc>
              <a:spcBef>
                <a:spcPts val="1800"/>
              </a:spcBef>
              <a:spcAft>
                <a:spcPts val="0"/>
              </a:spcAft>
              <a:buClr>
                <a:srgbClr val="00274C"/>
              </a:buClr>
              <a:buSzPct val="100000"/>
              <a:buFont typeface="Noto Sans Symbols"/>
              <a:buChar char="▪"/>
              <a:tabLst/>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Interactive Activity: Interviewing and Hiring Case Scenarios</a:t>
            </a:r>
          </a:p>
          <a:p>
            <a:pPr marL="228600" marR="0" lvl="0" indent="-135255" algn="l" defTabSz="914400" rtl="0" eaLnBrk="1" fontAlgn="auto" latinLnBrk="0" hangingPunct="1">
              <a:lnSpc>
                <a:spcPct val="100000"/>
              </a:lnSpc>
              <a:spcBef>
                <a:spcPts val="1800"/>
              </a:spcBef>
              <a:spcAft>
                <a:spcPts val="0"/>
              </a:spcAft>
              <a:buClr>
                <a:srgbClr val="00274C"/>
              </a:buClr>
              <a:buSzPct val="100000"/>
              <a:buFont typeface="Noto Sans Symbols"/>
              <a:buChar char="▪"/>
              <a:tabLst/>
              <a:defRPr/>
            </a:pPr>
            <a:r>
              <a:rPr kumimoji="0" lang="en-US" sz="3800" b="0" i="0" u="none" strike="noStrike" kern="0" cap="none" spc="0" normalizeH="0" baseline="0" noProof="0" dirty="0">
                <a:ln>
                  <a:noFill/>
                </a:ln>
                <a:solidFill>
                  <a:srgbClr val="00274C"/>
                </a:solidFill>
                <a:effectLst/>
                <a:uLnTx/>
                <a:uFillTx/>
                <a:latin typeface="Verdana"/>
                <a:ea typeface="Verdana"/>
                <a:cs typeface="Verdana"/>
                <a:sym typeface="Verdana"/>
              </a:rPr>
              <a:t>Resources</a:t>
            </a:r>
          </a:p>
          <a:p>
            <a:pPr marL="457200" lvl="0" indent="-228600" algn="l" rtl="0">
              <a:lnSpc>
                <a:spcPct val="150000"/>
              </a:lnSpc>
              <a:spcBef>
                <a:spcPts val="0"/>
              </a:spcBef>
              <a:spcAft>
                <a:spcPts val="600"/>
              </a:spcAft>
              <a:buClr>
                <a:schemeClr val="dk1"/>
              </a:buClr>
              <a:buSzPct val="142857"/>
              <a:buFont typeface="Noto Sans Symbols"/>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9"/>
          <p:cNvSpPr txBox="1">
            <a:spLocks noGrp="1"/>
          </p:cNvSpPr>
          <p:nvPr>
            <p:ph type="title"/>
          </p:nvPr>
        </p:nvSpPr>
        <p:spPr>
          <a:xfrm>
            <a:off x="157066" y="182562"/>
            <a:ext cx="11582989" cy="1325563"/>
          </a:xfrm>
          <a:prstGeom prst="rect">
            <a:avLst/>
          </a:prstGeom>
          <a:noFill/>
          <a:ln>
            <a:noFill/>
          </a:ln>
        </p:spPr>
        <p:txBody>
          <a:bodyPr spcFirstLastPara="1" wrap="square" lIns="91425" tIns="45700" rIns="91425" bIns="45700" anchor="ctr" anchorCtr="0">
            <a:normAutofit/>
          </a:bodyPr>
          <a:lstStyle/>
          <a:p>
            <a:pPr marL="0" lvl="0" indent="0" algn="l" rtl="0">
              <a:lnSpc>
                <a:spcPct val="114000"/>
              </a:lnSpc>
              <a:spcBef>
                <a:spcPts val="0"/>
              </a:spcBef>
              <a:spcAft>
                <a:spcPts val="0"/>
              </a:spcAft>
              <a:buClr>
                <a:schemeClr val="accent4"/>
              </a:buClr>
              <a:buSzPts val="1455"/>
              <a:buNone/>
            </a:pPr>
            <a:r>
              <a:rPr lang="en-US" sz="3200"/>
              <a:t>When should an employer ask an applicant if they need an accommodation?</a:t>
            </a:r>
            <a:endParaRPr sz="3200"/>
          </a:p>
        </p:txBody>
      </p:sp>
      <p:sp>
        <p:nvSpPr>
          <p:cNvPr id="361" name="Google Shape;361;p19"/>
          <p:cNvSpPr txBox="1">
            <a:spLocks noGrp="1"/>
          </p:cNvSpPr>
          <p:nvPr>
            <p:ph type="body" idx="1"/>
          </p:nvPr>
        </p:nvSpPr>
        <p:spPr>
          <a:xfrm>
            <a:off x="190334" y="1730700"/>
            <a:ext cx="11854910" cy="4523344"/>
          </a:xfrm>
          <a:prstGeom prst="rect">
            <a:avLst/>
          </a:prstGeom>
          <a:noFill/>
          <a:ln>
            <a:noFill/>
          </a:ln>
        </p:spPr>
        <p:txBody>
          <a:bodyPr spcFirstLastPara="1" wrap="square" lIns="91425" tIns="45700" rIns="91425" bIns="45700" anchor="t" anchorCtr="0">
            <a:normAutofit lnSpcReduction="10000"/>
          </a:bodyPr>
          <a:lstStyle/>
          <a:p>
            <a:pPr marL="50800" lvl="0" indent="0" algn="l" rtl="0">
              <a:lnSpc>
                <a:spcPct val="130000"/>
              </a:lnSpc>
              <a:spcBef>
                <a:spcPts val="1200"/>
              </a:spcBef>
              <a:spcAft>
                <a:spcPts val="0"/>
              </a:spcAft>
              <a:buSzPts val="4480"/>
              <a:buNone/>
            </a:pPr>
            <a:r>
              <a:rPr lang="en-US" sz="1750" dirty="0"/>
              <a:t>The employer should provide information about how to request accommodations during all stages of the hiring process.</a:t>
            </a:r>
            <a:endParaRPr sz="1750" dirty="0"/>
          </a:p>
          <a:p>
            <a:pPr marL="457200" lvl="0" indent="-339725" algn="l" rtl="0">
              <a:lnSpc>
                <a:spcPct val="130000"/>
              </a:lnSpc>
              <a:spcBef>
                <a:spcPts val="1200"/>
              </a:spcBef>
              <a:spcAft>
                <a:spcPts val="0"/>
              </a:spcAft>
              <a:buClr>
                <a:schemeClr val="dk1"/>
              </a:buClr>
              <a:buSzPts val="1750"/>
              <a:buFont typeface="Noto Sans Symbols"/>
              <a:buChar char="▪"/>
            </a:pPr>
            <a:r>
              <a:rPr lang="en-US" sz="1750" dirty="0"/>
              <a:t>How to request an accommodation in the job posting:</a:t>
            </a:r>
            <a:endParaRPr sz="1750" dirty="0"/>
          </a:p>
          <a:p>
            <a:pPr marL="914400" lvl="1" indent="-333375" algn="l" rtl="0">
              <a:lnSpc>
                <a:spcPct val="130000"/>
              </a:lnSpc>
              <a:spcBef>
                <a:spcPts val="1200"/>
              </a:spcBef>
              <a:spcAft>
                <a:spcPts val="0"/>
              </a:spcAft>
              <a:buSzPts val="1650"/>
              <a:buChar char="▪"/>
            </a:pPr>
            <a:r>
              <a:rPr lang="en-US" sz="1650" i="1" dirty="0"/>
              <a:t>Suggested language: Individuals with disabilities and those using assistive technologies can receive personal assistance by contacting [insert contact name and information].</a:t>
            </a:r>
            <a:endParaRPr sz="1650" dirty="0"/>
          </a:p>
          <a:p>
            <a:pPr marL="457200" lvl="0" indent="-339725" algn="l" rtl="0">
              <a:lnSpc>
                <a:spcPct val="130000"/>
              </a:lnSpc>
              <a:spcBef>
                <a:spcPts val="1200"/>
              </a:spcBef>
              <a:spcAft>
                <a:spcPts val="0"/>
              </a:spcAft>
              <a:buClr>
                <a:schemeClr val="dk1"/>
              </a:buClr>
              <a:buSzPts val="1750"/>
              <a:buFont typeface="Noto Sans Symbols"/>
              <a:buChar char="▪"/>
            </a:pPr>
            <a:r>
              <a:rPr lang="en-US" sz="1750" dirty="0"/>
              <a:t>How to request an accommodation in the offer of an interview or other hiring process activity:</a:t>
            </a:r>
            <a:endParaRPr sz="1750" dirty="0"/>
          </a:p>
          <a:p>
            <a:pPr lvl="1" indent="-333375">
              <a:lnSpc>
                <a:spcPct val="130000"/>
              </a:lnSpc>
              <a:spcBef>
                <a:spcPts val="1200"/>
              </a:spcBef>
              <a:buSzPts val="1650"/>
            </a:pPr>
            <a:r>
              <a:rPr lang="en-US" sz="1650" i="1" dirty="0"/>
              <a:t>Suggested language: Individuals with disabilities are encouraged to request reasonable accommodations to participate in [an interview, timed written test, job demonstration, etc.], please contact [insert contact name and information]. </a:t>
            </a:r>
            <a:endParaRPr sz="1650" dirty="0"/>
          </a:p>
          <a:p>
            <a:pPr marL="914400" lvl="1" indent="-333375" algn="l" rtl="0">
              <a:lnSpc>
                <a:spcPct val="130000"/>
              </a:lnSpc>
              <a:spcBef>
                <a:spcPts val="1200"/>
              </a:spcBef>
              <a:spcAft>
                <a:spcPts val="0"/>
              </a:spcAft>
              <a:buSzPts val="1650"/>
              <a:buChar char="▪"/>
            </a:pPr>
            <a:r>
              <a:rPr lang="en-US" sz="1650" dirty="0"/>
              <a:t>An employer, however, cannot ask questions about an applicant's disability either because it is apparent or because the applicant has voluntarily disclosed a non-apparent disability.</a:t>
            </a:r>
            <a:endParaRPr sz="16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b14b938100_0_96"/>
          <p:cNvSpPr txBox="1">
            <a:spLocks noGrp="1"/>
          </p:cNvSpPr>
          <p:nvPr>
            <p:ph type="title"/>
          </p:nvPr>
        </p:nvSpPr>
        <p:spPr>
          <a:xfrm>
            <a:off x="177636" y="159852"/>
            <a:ext cx="9196500" cy="1325700"/>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3960"/>
              <a:buFont typeface="Verdana"/>
              <a:buNone/>
            </a:pPr>
            <a:r>
              <a:rPr lang="en-US" sz="2760"/>
              <a:t>Does the ADA require an employer to provide an IWD an interview accommodation?</a:t>
            </a:r>
            <a:endParaRPr sz="2460"/>
          </a:p>
        </p:txBody>
      </p:sp>
      <p:sp>
        <p:nvSpPr>
          <p:cNvPr id="367" name="Google Shape;367;g2b14b938100_0_96"/>
          <p:cNvSpPr txBox="1">
            <a:spLocks noGrp="1"/>
          </p:cNvSpPr>
          <p:nvPr>
            <p:ph type="body" idx="1"/>
          </p:nvPr>
        </p:nvSpPr>
        <p:spPr>
          <a:xfrm>
            <a:off x="177636" y="1817688"/>
            <a:ext cx="11110850" cy="415448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1800"/>
              </a:spcBef>
              <a:spcAft>
                <a:spcPts val="0"/>
              </a:spcAft>
              <a:buSzPts val="2800"/>
              <a:buChar char="▪"/>
            </a:pPr>
            <a:r>
              <a:rPr lang="en-US" sz="2400"/>
              <a:t>Yes. </a:t>
            </a:r>
            <a:endParaRPr/>
          </a:p>
          <a:p>
            <a:pPr marL="342900" lvl="0" indent="-342900" algn="l" rtl="0">
              <a:lnSpc>
                <a:spcPct val="150000"/>
              </a:lnSpc>
              <a:spcBef>
                <a:spcPts val="1800"/>
              </a:spcBef>
              <a:spcAft>
                <a:spcPts val="0"/>
              </a:spcAft>
              <a:buSzPts val="2800"/>
              <a:buChar char="▪"/>
            </a:pPr>
            <a:r>
              <a:rPr lang="en-US" sz="2400"/>
              <a:t>Employers are required to provide reasonable accommodation(s) and an employer cannot refuse to consider an applicant because they require a reasonable accommodation to compete for or perform a job.</a:t>
            </a:r>
            <a:endParaRPr sz="2400"/>
          </a:p>
          <a:p>
            <a:pPr marL="0" lvl="0" indent="0" algn="l" rtl="0">
              <a:lnSpc>
                <a:spcPct val="150000"/>
              </a:lnSpc>
              <a:spcBef>
                <a:spcPts val="0"/>
              </a:spcBef>
              <a:spcAft>
                <a:spcPts val="0"/>
              </a:spcAft>
              <a:buSzPts val="2800"/>
              <a:buNone/>
            </a:pPr>
            <a:endParaRPr sz="1600"/>
          </a:p>
          <a:p>
            <a:pPr marL="0" lvl="0" indent="0" algn="l" rtl="0">
              <a:lnSpc>
                <a:spcPct val="150000"/>
              </a:lnSpc>
              <a:spcBef>
                <a:spcPts val="0"/>
              </a:spcBef>
              <a:spcAft>
                <a:spcPts val="0"/>
              </a:spcAft>
              <a:buSzPts val="2800"/>
              <a:buNone/>
            </a:pP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b14b938100_0_13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3960"/>
              <a:buFont typeface="Verdana"/>
              <a:buNone/>
            </a:pPr>
            <a:r>
              <a:rPr lang="en-US" sz="2760"/>
              <a:t>Does an applicant need to tell the employer during the application process that they may need an accommodation if hired?</a:t>
            </a:r>
            <a:endParaRPr sz="2760"/>
          </a:p>
        </p:txBody>
      </p:sp>
      <p:sp>
        <p:nvSpPr>
          <p:cNvPr id="373" name="Google Shape;373;g2b14b938100_0_130"/>
          <p:cNvSpPr txBox="1">
            <a:spLocks noGrp="1"/>
          </p:cNvSpPr>
          <p:nvPr>
            <p:ph type="body" idx="1"/>
          </p:nvPr>
        </p:nvSpPr>
        <p:spPr>
          <a:xfrm>
            <a:off x="283029" y="1720944"/>
            <a:ext cx="5183188" cy="4460781"/>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457200" lvl="0" indent="-457200" algn="l" rtl="0">
              <a:lnSpc>
                <a:spcPct val="150000"/>
              </a:lnSpc>
              <a:spcBef>
                <a:spcPts val="1800"/>
              </a:spcBef>
              <a:spcAft>
                <a:spcPts val="0"/>
              </a:spcAft>
              <a:buSzPct val="129032"/>
              <a:buFont typeface="Wingdings" pitchFamily="2" charset="2"/>
              <a:buChar char="§"/>
            </a:pPr>
            <a:r>
              <a:rPr lang="en-US" sz="2800" b="0" dirty="0"/>
              <a:t>No.</a:t>
            </a:r>
            <a:endParaRPr b="0" dirty="0"/>
          </a:p>
          <a:p>
            <a:pPr marL="457200" lvl="0" indent="-457200" algn="l" rtl="0">
              <a:lnSpc>
                <a:spcPct val="150000"/>
              </a:lnSpc>
              <a:spcBef>
                <a:spcPts val="1800"/>
              </a:spcBef>
              <a:spcAft>
                <a:spcPts val="0"/>
              </a:spcAft>
              <a:buSzPct val="129032"/>
              <a:buFont typeface="Wingdings" pitchFamily="2" charset="2"/>
              <a:buChar char="§"/>
            </a:pPr>
            <a:r>
              <a:rPr lang="en-US" sz="2800" b="0" dirty="0"/>
              <a:t>Applicants are not required to inform an employer about the need for a reasonable accommodation at any specific time. </a:t>
            </a:r>
            <a:endParaRPr b="0" dirty="0"/>
          </a:p>
          <a:p>
            <a:pPr marL="457200" lvl="0" indent="-228600" algn="l" rtl="0">
              <a:lnSpc>
                <a:spcPct val="100000"/>
              </a:lnSpc>
              <a:spcBef>
                <a:spcPts val="1800"/>
              </a:spcBef>
              <a:spcAft>
                <a:spcPts val="0"/>
              </a:spcAft>
              <a:buClr>
                <a:schemeClr val="dk1"/>
              </a:buClr>
              <a:buSzPct val="129032"/>
              <a:buFont typeface="Noto Sans Symbols"/>
              <a:buNone/>
            </a:pPr>
            <a:endParaRPr dirty="0"/>
          </a:p>
        </p:txBody>
      </p:sp>
      <p:sp>
        <p:nvSpPr>
          <p:cNvPr id="374" name="Google Shape;374;g2b14b938100_0_130"/>
          <p:cNvSpPr txBox="1">
            <a:spLocks noGrp="1"/>
          </p:cNvSpPr>
          <p:nvPr>
            <p:ph type="body" idx="2"/>
          </p:nvPr>
        </p:nvSpPr>
        <p:spPr>
          <a:xfrm>
            <a:off x="5680586" y="1720944"/>
            <a:ext cx="5606845" cy="4460781"/>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lvl="0" algn="l" rtl="0">
              <a:lnSpc>
                <a:spcPct val="170000"/>
              </a:lnSpc>
              <a:spcBef>
                <a:spcPts val="1800"/>
              </a:spcBef>
              <a:spcAft>
                <a:spcPts val="0"/>
              </a:spcAft>
              <a:buSzPct val="154269"/>
              <a:buFont typeface="Wingdings" pitchFamily="2" charset="2"/>
              <a:buChar char="§"/>
            </a:pPr>
            <a:r>
              <a:rPr lang="en-US" sz="3300" dirty="0"/>
              <a:t>Disclosure is a personal decision.</a:t>
            </a:r>
            <a:endParaRPr dirty="0"/>
          </a:p>
          <a:p>
            <a:pPr lvl="0">
              <a:lnSpc>
                <a:spcPct val="170000"/>
              </a:lnSpc>
              <a:spcBef>
                <a:spcPts val="1800"/>
              </a:spcBef>
              <a:buSzPct val="154269"/>
              <a:buFont typeface="Wingdings" pitchFamily="2" charset="2"/>
              <a:buChar char="§"/>
            </a:pPr>
            <a:r>
              <a:rPr lang="en-US" sz="3300" dirty="0"/>
              <a:t>Applicants may not realize an accommodation is needed until they have more information about the job or perform the tasks in the work environment. </a:t>
            </a:r>
            <a:endParaRPr dirty="0"/>
          </a:p>
          <a:p>
            <a:pPr marL="50800" lvl="0" indent="0" algn="l" rtl="0">
              <a:lnSpc>
                <a:spcPct val="100000"/>
              </a:lnSpc>
              <a:spcBef>
                <a:spcPts val="1800"/>
              </a:spcBef>
              <a:spcAft>
                <a:spcPts val="0"/>
              </a:spcAft>
              <a:buSzPct val="181818"/>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b14b938100_0_115"/>
          <p:cNvSpPr txBox="1">
            <a:spLocks noGrp="1"/>
          </p:cNvSpPr>
          <p:nvPr>
            <p:ph type="title"/>
          </p:nvPr>
        </p:nvSpPr>
        <p:spPr>
          <a:xfrm>
            <a:off x="177635" y="159852"/>
            <a:ext cx="11437421" cy="1325700"/>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3960"/>
              <a:buFont typeface="Verdana"/>
              <a:buNone/>
            </a:pPr>
            <a:r>
              <a:rPr lang="en-US" sz="2760"/>
              <a:t>What are examples of questions that an employer cannot ask on an application or during an interview?</a:t>
            </a:r>
            <a:endParaRPr sz="2760"/>
          </a:p>
        </p:txBody>
      </p:sp>
      <p:sp>
        <p:nvSpPr>
          <p:cNvPr id="392" name="Google Shape;392;g2b14b938100_0_115"/>
          <p:cNvSpPr txBox="1">
            <a:spLocks noGrp="1"/>
          </p:cNvSpPr>
          <p:nvPr>
            <p:ph type="body" idx="1"/>
          </p:nvPr>
        </p:nvSpPr>
        <p:spPr>
          <a:xfrm>
            <a:off x="177624" y="1750200"/>
            <a:ext cx="11738451" cy="432334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800"/>
              <a:buNone/>
            </a:pPr>
            <a:r>
              <a:rPr lang="en-US" sz="1600" dirty="0"/>
              <a:t>The ADA prohibits potential employers from asking oral or written questions that are likely to elicit a disability disclosure before making a job offer (i.e., the pre-offer period). </a:t>
            </a:r>
            <a:endParaRPr dirty="0"/>
          </a:p>
          <a:p>
            <a:pPr marL="0" lvl="0" indent="0" algn="l" rtl="0">
              <a:lnSpc>
                <a:spcPct val="150000"/>
              </a:lnSpc>
              <a:spcBef>
                <a:spcPts val="600"/>
              </a:spcBef>
              <a:spcAft>
                <a:spcPts val="0"/>
              </a:spcAft>
              <a:buSzPts val="2800"/>
              <a:buNone/>
            </a:pPr>
            <a:r>
              <a:rPr lang="en-US" sz="1600" b="1" dirty="0"/>
              <a:t>Examples of prohibited questions during the pre-offer period include</a:t>
            </a:r>
            <a:r>
              <a:rPr lang="en-US" sz="1600" dirty="0"/>
              <a:t>:</a:t>
            </a:r>
            <a:endParaRPr sz="1600" dirty="0"/>
          </a:p>
          <a:p>
            <a:pPr marL="412750" lvl="0" indent="-285750" algn="l" rtl="0">
              <a:lnSpc>
                <a:spcPct val="150000"/>
              </a:lnSpc>
              <a:spcBef>
                <a:spcPts val="600"/>
              </a:spcBef>
              <a:spcAft>
                <a:spcPts val="0"/>
              </a:spcAft>
              <a:buSzPts val="1600"/>
              <a:buFont typeface="Noto Sans Symbols"/>
              <a:buChar char="▪"/>
            </a:pPr>
            <a:r>
              <a:rPr lang="en-US" sz="1600" dirty="0"/>
              <a:t>Do you have a heart condition? Do you have asthma or any other difficulties breathing?</a:t>
            </a:r>
            <a:endParaRPr sz="1600" dirty="0"/>
          </a:p>
          <a:p>
            <a:pPr marL="412750" lvl="0" indent="-285750" algn="l" rtl="0">
              <a:lnSpc>
                <a:spcPct val="150000"/>
              </a:lnSpc>
              <a:spcBef>
                <a:spcPts val="600"/>
              </a:spcBef>
              <a:spcAft>
                <a:spcPts val="0"/>
              </a:spcAft>
              <a:buSzPts val="1600"/>
              <a:buFont typeface="Noto Sans Symbols"/>
              <a:buChar char="▪"/>
            </a:pPr>
            <a:r>
              <a:rPr lang="en-US" sz="1600" dirty="0"/>
              <a:t>Do you have a disability that would interfere with your ability to perform the job?</a:t>
            </a:r>
            <a:endParaRPr sz="1600" dirty="0"/>
          </a:p>
          <a:p>
            <a:pPr marL="412750" lvl="0" indent="-285750" algn="l" rtl="0">
              <a:lnSpc>
                <a:spcPct val="150000"/>
              </a:lnSpc>
              <a:spcBef>
                <a:spcPts val="600"/>
              </a:spcBef>
              <a:spcAft>
                <a:spcPts val="0"/>
              </a:spcAft>
              <a:buSzPts val="1600"/>
              <a:buFont typeface="Noto Sans Symbols"/>
              <a:buChar char="▪"/>
            </a:pPr>
            <a:r>
              <a:rPr lang="en-US" sz="1600" dirty="0"/>
              <a:t>How many days were you sick last year?</a:t>
            </a:r>
            <a:endParaRPr sz="1600" dirty="0"/>
          </a:p>
          <a:p>
            <a:pPr marL="412750" lvl="0" indent="-285750" algn="l" rtl="0">
              <a:lnSpc>
                <a:spcPct val="150000"/>
              </a:lnSpc>
              <a:spcBef>
                <a:spcPts val="600"/>
              </a:spcBef>
              <a:spcAft>
                <a:spcPts val="0"/>
              </a:spcAft>
              <a:buSzPts val="1600"/>
              <a:buFont typeface="Noto Sans Symbols"/>
              <a:buChar char="▪"/>
            </a:pPr>
            <a:r>
              <a:rPr lang="en-US" sz="1600" dirty="0"/>
              <a:t>Have you ever filed for workers' compensation? Have you ever been injured on the job?</a:t>
            </a:r>
            <a:endParaRPr sz="1600" dirty="0"/>
          </a:p>
          <a:p>
            <a:pPr marL="412750" lvl="0" indent="-285750" algn="l" rtl="0">
              <a:lnSpc>
                <a:spcPct val="150000"/>
              </a:lnSpc>
              <a:spcBef>
                <a:spcPts val="600"/>
              </a:spcBef>
              <a:spcAft>
                <a:spcPts val="600"/>
              </a:spcAft>
              <a:buSzPts val="1600"/>
              <a:buFont typeface="Noto Sans Symbols"/>
              <a:buChar char="▪"/>
            </a:pPr>
            <a:r>
              <a:rPr lang="en-US" sz="1600" dirty="0"/>
              <a:t>Have you ever been treated for mental health disorders?</a:t>
            </a:r>
            <a:endParaRPr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b14b938100_0_125"/>
          <p:cNvSpPr txBox="1">
            <a:spLocks noGrp="1"/>
          </p:cNvSpPr>
          <p:nvPr>
            <p:ph type="title"/>
          </p:nvPr>
        </p:nvSpPr>
        <p:spPr>
          <a:xfrm>
            <a:off x="141541" y="159852"/>
            <a:ext cx="11397316" cy="1325700"/>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3960"/>
              <a:buFont typeface="Verdana"/>
              <a:buNone/>
            </a:pPr>
            <a:r>
              <a:rPr lang="en-US" sz="2760"/>
              <a:t>Must the employer keep medical information disclosed during the hiring process confidential?</a:t>
            </a:r>
            <a:endParaRPr sz="2760"/>
          </a:p>
        </p:txBody>
      </p:sp>
      <p:pic>
        <p:nvPicPr>
          <p:cNvPr id="398" name="Google Shape;398;g2b14b938100_0_125" descr="A blue line drawing of a document with a shield and a padlock"/>
          <p:cNvPicPr preferRelativeResize="0"/>
          <p:nvPr/>
        </p:nvPicPr>
        <p:blipFill rotWithShape="1">
          <a:blip r:embed="rId3">
            <a:alphaModFix/>
          </a:blip>
          <a:srcRect/>
          <a:stretch/>
        </p:blipFill>
        <p:spPr>
          <a:xfrm>
            <a:off x="141541" y="2405923"/>
            <a:ext cx="3780453" cy="3780453"/>
          </a:xfrm>
          <a:prstGeom prst="rect">
            <a:avLst/>
          </a:prstGeom>
          <a:noFill/>
          <a:ln>
            <a:noFill/>
          </a:ln>
        </p:spPr>
      </p:pic>
      <p:sp>
        <p:nvSpPr>
          <p:cNvPr id="399" name="Google Shape;399;g2b14b938100_0_125"/>
          <p:cNvSpPr txBox="1">
            <a:spLocks noGrp="1"/>
          </p:cNvSpPr>
          <p:nvPr>
            <p:ph type="body" idx="1"/>
          </p:nvPr>
        </p:nvSpPr>
        <p:spPr>
          <a:xfrm>
            <a:off x="4777273" y="1843200"/>
            <a:ext cx="6445984" cy="49059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1800"/>
              </a:spcBef>
              <a:spcAft>
                <a:spcPts val="0"/>
              </a:spcAft>
              <a:buSzPts val="2800"/>
              <a:buFont typeface="Wingdings" pitchFamily="2" charset="2"/>
              <a:buChar char="§"/>
            </a:pPr>
            <a:r>
              <a:rPr lang="en-US" sz="2400" dirty="0"/>
              <a:t>Yes. </a:t>
            </a:r>
            <a:endParaRPr dirty="0"/>
          </a:p>
          <a:p>
            <a:pPr marL="342900" lvl="0" indent="-342900" algn="l" rtl="0">
              <a:lnSpc>
                <a:spcPct val="150000"/>
              </a:lnSpc>
              <a:spcBef>
                <a:spcPts val="1800"/>
              </a:spcBef>
              <a:spcAft>
                <a:spcPts val="0"/>
              </a:spcAft>
              <a:buSzPts val="2800"/>
              <a:buFont typeface="Wingdings" pitchFamily="2" charset="2"/>
              <a:buChar char="§"/>
            </a:pPr>
            <a:r>
              <a:rPr lang="en-US" sz="2400" dirty="0"/>
              <a:t>The confidentiality requirements of the ADA protect both information voluntarily revealed, and information revealed in response to an employer's written or oral questions or during a medical examination.</a:t>
            </a:r>
            <a:endParaRP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b14b938100_0_135"/>
          <p:cNvSpPr txBox="1">
            <a:spLocks noGrp="1"/>
          </p:cNvSpPr>
          <p:nvPr>
            <p:ph type="title"/>
          </p:nvPr>
        </p:nvSpPr>
        <p:spPr>
          <a:xfrm>
            <a:off x="177635" y="159852"/>
            <a:ext cx="11731335" cy="1325700"/>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3960"/>
              <a:buFont typeface="Verdana"/>
              <a:buNone/>
            </a:pPr>
            <a:r>
              <a:rPr lang="en-US" sz="2760"/>
              <a:t>What if an applicant’s disability prevents them from performing some job duties?</a:t>
            </a:r>
            <a:endParaRPr sz="2760"/>
          </a:p>
        </p:txBody>
      </p:sp>
      <p:sp>
        <p:nvSpPr>
          <p:cNvPr id="405" name="Google Shape;405;g2b14b938100_0_135"/>
          <p:cNvSpPr txBox="1">
            <a:spLocks noGrp="1"/>
          </p:cNvSpPr>
          <p:nvPr>
            <p:ph type="body" idx="1"/>
          </p:nvPr>
        </p:nvSpPr>
        <p:spPr>
          <a:xfrm>
            <a:off x="330036" y="1817688"/>
            <a:ext cx="11290500" cy="4703428"/>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1800"/>
              </a:spcBef>
              <a:spcAft>
                <a:spcPts val="0"/>
              </a:spcAft>
              <a:buSzPts val="2800"/>
              <a:buFont typeface="Wingdings" pitchFamily="2" charset="2"/>
              <a:buChar char="§"/>
            </a:pPr>
            <a:r>
              <a:rPr lang="en-US" sz="2400" dirty="0"/>
              <a:t>An applicant or employee is only qualified if they can perform the essential functions of a job, with or without a reasonable accommodation. </a:t>
            </a:r>
            <a:endParaRPr dirty="0"/>
          </a:p>
          <a:p>
            <a:pPr marL="342900" lvl="0" indent="-342900" algn="l" rtl="0">
              <a:lnSpc>
                <a:spcPct val="150000"/>
              </a:lnSpc>
              <a:spcBef>
                <a:spcPts val="1800"/>
              </a:spcBef>
              <a:spcAft>
                <a:spcPts val="0"/>
              </a:spcAft>
              <a:buSzPts val="2800"/>
              <a:buFont typeface="Wingdings" pitchFamily="2" charset="2"/>
              <a:buChar char="§"/>
            </a:pPr>
            <a:r>
              <a:rPr lang="en-US" sz="2400" dirty="0"/>
              <a:t>However, an employer cannot reject an applicant because a disability interferes or prevents them from performing minor (non-essential) job functions.</a:t>
            </a:r>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200"/>
              <a:t>Example: Essential Job Functions</a:t>
            </a:r>
            <a:endParaRPr/>
          </a:p>
        </p:txBody>
      </p:sp>
      <p:sp>
        <p:nvSpPr>
          <p:cNvPr id="412" name="Google Shape;412;p18"/>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85000" lnSpcReduction="10000"/>
          </a:bodyPr>
          <a:lstStyle/>
          <a:p>
            <a:pPr marL="457200" lvl="0" indent="-406400" algn="l" rtl="0">
              <a:lnSpc>
                <a:spcPct val="150000"/>
              </a:lnSpc>
              <a:spcBef>
                <a:spcPts val="1200"/>
              </a:spcBef>
              <a:spcAft>
                <a:spcPts val="0"/>
              </a:spcAft>
              <a:buClr>
                <a:schemeClr val="dk1"/>
              </a:buClr>
              <a:buSzPct val="108108"/>
              <a:buFont typeface="Noto Sans Symbols"/>
              <a:buChar char="▪"/>
            </a:pPr>
            <a:r>
              <a:rPr lang="en-US" sz="2800" b="1" i="1"/>
              <a:t>Example</a:t>
            </a:r>
            <a:r>
              <a:rPr lang="en-US" sz="2800"/>
              <a:t>: The essential functions for a file clerk position are to file and retrieve written materials. </a:t>
            </a:r>
            <a:endParaRPr/>
          </a:p>
          <a:p>
            <a:pPr marL="457200" lvl="0" indent="-406400" algn="l" rtl="0">
              <a:lnSpc>
                <a:spcPct val="150000"/>
              </a:lnSpc>
              <a:spcBef>
                <a:spcPts val="1200"/>
              </a:spcBef>
              <a:spcAft>
                <a:spcPts val="0"/>
              </a:spcAft>
              <a:buClr>
                <a:schemeClr val="dk1"/>
              </a:buClr>
              <a:buSzPct val="108108"/>
              <a:buFont typeface="Noto Sans Symbols"/>
              <a:buChar char="▪"/>
            </a:pPr>
            <a:r>
              <a:rPr lang="en-US" sz="2800"/>
              <a:t>While the job description states that the clerk must also answer the phone, in practice the clerk rarely does this because other employees have responsibility for this duty. </a:t>
            </a:r>
            <a:endParaRPr/>
          </a:p>
          <a:p>
            <a:pPr marL="457200" lvl="0" indent="-406400" algn="l" rtl="0">
              <a:lnSpc>
                <a:spcPct val="150000"/>
              </a:lnSpc>
              <a:spcBef>
                <a:spcPts val="1200"/>
              </a:spcBef>
              <a:spcAft>
                <a:spcPts val="0"/>
              </a:spcAft>
              <a:buClr>
                <a:schemeClr val="dk1"/>
              </a:buClr>
              <a:buSzPct val="108108"/>
              <a:buFont typeface="Noto Sans Symbols"/>
              <a:buChar char="▪"/>
            </a:pPr>
            <a:r>
              <a:rPr lang="en-US" sz="2800"/>
              <a:t>The employer cannot reject this applicant solely because they are unable to answer the phone, as it is not an essential part of performing this job.</a:t>
            </a:r>
            <a:endParaRPr/>
          </a:p>
          <a:p>
            <a:pPr marL="457200" lvl="0" indent="-228600" algn="l" rtl="0">
              <a:lnSpc>
                <a:spcPct val="150000"/>
              </a:lnSpc>
              <a:spcBef>
                <a:spcPts val="1200"/>
              </a:spcBef>
              <a:spcAft>
                <a:spcPts val="0"/>
              </a:spcAft>
              <a:buClr>
                <a:schemeClr val="dk1"/>
              </a:buClr>
              <a:buSzPct val="108108"/>
              <a:buFont typeface="Noto Sans Symbols"/>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8"/>
          <p:cNvSpPr txBox="1">
            <a:spLocks noGrp="1"/>
          </p:cNvSpPr>
          <p:nvPr>
            <p:ph type="title"/>
          </p:nvPr>
        </p:nvSpPr>
        <p:spPr>
          <a:xfrm>
            <a:off x="157067" y="182562"/>
            <a:ext cx="11708332" cy="1325563"/>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1800"/>
              <a:buNone/>
            </a:pPr>
            <a:r>
              <a:rPr lang="en-US" sz="3200" dirty="0"/>
              <a:t>If an accommodation is provided to one applicant, does it need to be provided to everyone to maintain equity?</a:t>
            </a:r>
            <a:endParaRPr sz="4000" dirty="0"/>
          </a:p>
        </p:txBody>
      </p:sp>
      <p:sp>
        <p:nvSpPr>
          <p:cNvPr id="431" name="Google Shape;431;p28"/>
          <p:cNvSpPr txBox="1">
            <a:spLocks noGrp="1"/>
          </p:cNvSpPr>
          <p:nvPr>
            <p:ph type="body" idx="1"/>
          </p:nvPr>
        </p:nvSpPr>
        <p:spPr>
          <a:xfrm>
            <a:off x="190335" y="1796143"/>
            <a:ext cx="11708333" cy="4337958"/>
          </a:xfrm>
          <a:prstGeom prst="rect">
            <a:avLst/>
          </a:prstGeom>
          <a:noFill/>
          <a:ln>
            <a:noFill/>
          </a:ln>
        </p:spPr>
        <p:txBody>
          <a:bodyPr spcFirstLastPara="1" wrap="square" lIns="91425" tIns="45700" rIns="91425" bIns="45700" anchor="t" anchorCtr="0">
            <a:normAutofit fontScale="92500" lnSpcReduction="20000"/>
          </a:bodyPr>
          <a:lstStyle/>
          <a:p>
            <a:pPr marL="50800" lvl="0" indent="0" algn="l" rtl="0">
              <a:lnSpc>
                <a:spcPct val="150000"/>
              </a:lnSpc>
              <a:spcBef>
                <a:spcPts val="1200"/>
              </a:spcBef>
              <a:spcAft>
                <a:spcPts val="0"/>
              </a:spcAft>
              <a:buSzPct val="117646"/>
              <a:buNone/>
            </a:pPr>
            <a:r>
              <a:rPr lang="en-US" dirty="0"/>
              <a:t>No.</a:t>
            </a:r>
            <a:endParaRPr dirty="0"/>
          </a:p>
          <a:p>
            <a:pPr marL="50800" lvl="0" indent="0" algn="l" rtl="0">
              <a:lnSpc>
                <a:spcPct val="150000"/>
              </a:lnSpc>
              <a:spcBef>
                <a:spcPts val="1200"/>
              </a:spcBef>
              <a:spcAft>
                <a:spcPts val="0"/>
              </a:spcAft>
              <a:buSzPct val="117646"/>
              <a:buNone/>
            </a:pPr>
            <a:r>
              <a:rPr lang="en-US" dirty="0"/>
              <a:t>The purpose of an interview/hiring process accommodation is to provide equal access for the IWD, thereby making it equitable.</a:t>
            </a:r>
            <a:endParaRPr dirty="0"/>
          </a:p>
          <a:p>
            <a:pPr marL="50800" lvl="0" indent="0" algn="l" rtl="0">
              <a:lnSpc>
                <a:spcPct val="150000"/>
              </a:lnSpc>
              <a:spcBef>
                <a:spcPts val="1200"/>
              </a:spcBef>
              <a:spcAft>
                <a:spcPts val="0"/>
              </a:spcAft>
              <a:buSzPct val="117646"/>
              <a:buNone/>
            </a:pPr>
            <a:r>
              <a:rPr lang="en-US" b="1" i="1" dirty="0"/>
              <a:t>Example: </a:t>
            </a:r>
            <a:r>
              <a:rPr lang="en-US" dirty="0"/>
              <a:t>providing an IWD interview questions in advance.</a:t>
            </a:r>
            <a:endParaRPr dirty="0"/>
          </a:p>
          <a:p>
            <a:pPr marL="533400" lvl="1" indent="0" algn="l" rtl="0">
              <a:lnSpc>
                <a:spcPct val="150000"/>
              </a:lnSpc>
              <a:spcBef>
                <a:spcPts val="1800"/>
              </a:spcBef>
              <a:spcAft>
                <a:spcPts val="0"/>
              </a:spcAft>
              <a:buSzPct val="117646"/>
              <a:buNone/>
            </a:pPr>
            <a:r>
              <a:rPr lang="en-US" dirty="0"/>
              <a:t>*BUT…many best studies have shown that providing questions in advance to ALL applicants creates a much more equitable and accessible process with better outcomes at time of hiring.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7"/>
          <p:cNvSpPr txBox="1">
            <a:spLocks noGrp="1"/>
          </p:cNvSpPr>
          <p:nvPr>
            <p:ph type="title"/>
          </p:nvPr>
        </p:nvSpPr>
        <p:spPr>
          <a:xfrm>
            <a:off x="831850" y="2437104"/>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Interactive Activity: Interviewing and Hiring Case Scenarios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6d4a0a016b_0_1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#1: The Facts</a:t>
            </a:r>
            <a:endParaRPr sz="5200"/>
          </a:p>
        </p:txBody>
      </p:sp>
      <p:sp>
        <p:nvSpPr>
          <p:cNvPr id="443" name="Google Shape;443;g26d4a0a016b_0_11"/>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lnSpcReduction="10000"/>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dirty="0"/>
              <a:t>Situation</a:t>
            </a:r>
            <a:r>
              <a:rPr lang="en-US" sz="2800" dirty="0"/>
              <a:t>: </a:t>
            </a:r>
            <a:r>
              <a:rPr lang="en-US" sz="2400" dirty="0"/>
              <a:t>An employer holds interviews via zoom with their entire team on the call. Martin has Autism and anxiety and has difficulty processing information in crowded and high stress settings, such as an interview. </a:t>
            </a:r>
            <a:endParaRPr sz="2400" dirty="0"/>
          </a:p>
          <a:p>
            <a:pPr marL="457200" lvl="0" indent="-420815" algn="l" rtl="0">
              <a:lnSpc>
                <a:spcPct val="150000"/>
              </a:lnSpc>
              <a:spcBef>
                <a:spcPts val="1200"/>
              </a:spcBef>
              <a:spcAft>
                <a:spcPts val="0"/>
              </a:spcAft>
              <a:buClr>
                <a:schemeClr val="dk1"/>
              </a:buClr>
              <a:buSzPts val="3027"/>
              <a:buFont typeface="Noto Sans Symbols"/>
              <a:buChar char="▪"/>
            </a:pPr>
            <a:r>
              <a:rPr lang="en-US" b="1" dirty="0"/>
              <a:t>Accommodation(s) Requested:</a:t>
            </a:r>
            <a:r>
              <a:rPr lang="en-US" dirty="0"/>
              <a:t> </a:t>
            </a:r>
            <a:r>
              <a:rPr lang="en-US" sz="2400" dirty="0"/>
              <a:t>Martin requests to have interview questions in advance and to have his camera off during the interview. </a:t>
            </a:r>
            <a:endParaRPr sz="2400" dirty="0"/>
          </a:p>
          <a:p>
            <a:pPr marL="457200" lvl="0" indent="-228600" algn="l" rtl="0">
              <a:lnSpc>
                <a:spcPct val="150000"/>
              </a:lnSpc>
              <a:spcBef>
                <a:spcPts val="1200"/>
              </a:spcBef>
              <a:spcAft>
                <a:spcPts val="0"/>
              </a:spcAft>
              <a:buClr>
                <a:schemeClr val="dk1"/>
              </a:buClr>
              <a:buSzPts val="3027"/>
              <a:buFont typeface="Noto Sans Symbols"/>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69" name="Google Shape;69;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70" name="Google Shape;70;p59"/>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a:t>We are modeling a comfortable, inclusive, brave, and safe space.</a:t>
            </a:r>
            <a:endParaRPr sz="2400"/>
          </a:p>
          <a:p>
            <a:pPr marL="685800" lvl="1" indent="-228600" algn="l" rtl="0">
              <a:lnSpc>
                <a:spcPct val="150000"/>
              </a:lnSpc>
              <a:spcBef>
                <a:spcPts val="1800"/>
              </a:spcBef>
              <a:spcAft>
                <a:spcPts val="0"/>
              </a:spcAft>
              <a:buClr>
                <a:schemeClr val="dk1"/>
              </a:buClr>
              <a:buSzPts val="1800"/>
              <a:buChar char="▪"/>
            </a:pPr>
            <a:r>
              <a:rPr lang="en-US" sz="1800"/>
              <a:t>Questions are encouraged – we’re all learning together.</a:t>
            </a:r>
            <a:endParaRPr/>
          </a:p>
          <a:p>
            <a:pPr marL="228600" lvl="0" indent="-228600" algn="l" rtl="0">
              <a:lnSpc>
                <a:spcPct val="150000"/>
              </a:lnSpc>
              <a:spcBef>
                <a:spcPts val="1800"/>
              </a:spcBef>
              <a:spcAft>
                <a:spcPts val="0"/>
              </a:spcAft>
              <a:buClr>
                <a:schemeClr val="dk1"/>
              </a:buClr>
              <a:buSzPts val="2400"/>
              <a:buFont typeface="Noto Sans Symbols"/>
              <a:buChar char="▪"/>
            </a:pPr>
            <a:r>
              <a:rPr lang="en-US" sz="2400"/>
              <a:t>We don’t know what we don’t know.</a:t>
            </a:r>
            <a:endParaRPr sz="2400"/>
          </a:p>
          <a:p>
            <a:pPr marL="685800" lvl="1" indent="-228600" algn="l" rtl="0">
              <a:lnSpc>
                <a:spcPct val="150000"/>
              </a:lnSpc>
              <a:spcBef>
                <a:spcPts val="1800"/>
              </a:spcBef>
              <a:spcAft>
                <a:spcPts val="0"/>
              </a:spcAft>
              <a:buClr>
                <a:schemeClr val="dk1"/>
              </a:buClr>
              <a:buSzPts val="1800"/>
              <a:buChar char="▪"/>
            </a:pPr>
            <a:r>
              <a:rPr lang="en-US" sz="1800"/>
              <a:t>Respect the experiences of others.</a:t>
            </a:r>
            <a:endParaRPr sz="1800"/>
          </a:p>
          <a:p>
            <a:pPr marL="685800" lvl="1" indent="-228600" algn="l" rtl="0">
              <a:lnSpc>
                <a:spcPct val="150000"/>
              </a:lnSpc>
              <a:spcBef>
                <a:spcPts val="1800"/>
              </a:spcBef>
              <a:spcAft>
                <a:spcPts val="0"/>
              </a:spcAft>
              <a:buSzPts val="1800"/>
              <a:buChar char="▪"/>
            </a:pPr>
            <a:r>
              <a:rPr lang="en-US" sz="1800"/>
              <a:t>Opportunity for growth and learning.</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6d4a0a016b_0_1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#1: Resolution</a:t>
            </a:r>
            <a:endParaRPr sz="5200"/>
          </a:p>
        </p:txBody>
      </p:sp>
      <p:sp>
        <p:nvSpPr>
          <p:cNvPr id="450" name="Google Shape;450;g26d4a0a016b_0_17"/>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a:t>Resolution</a:t>
            </a:r>
            <a:r>
              <a:rPr lang="en-US" sz="2800"/>
              <a:t>: </a:t>
            </a:r>
            <a:r>
              <a:rPr lang="en-US" sz="2400"/>
              <a:t>The employer modified the interview procedure to accommodate Martin’s disability-related needs. Bill can receive the interview questions in advance and turn off his camera, as needed.</a:t>
            </a:r>
            <a:endParaRPr sz="2400"/>
          </a:p>
          <a:p>
            <a:pPr marL="457200" lvl="0" indent="-420814" algn="l" rtl="0">
              <a:lnSpc>
                <a:spcPct val="150000"/>
              </a:lnSpc>
              <a:spcBef>
                <a:spcPts val="1200"/>
              </a:spcBef>
              <a:spcAft>
                <a:spcPts val="0"/>
              </a:spcAft>
              <a:buClr>
                <a:schemeClr val="dk1"/>
              </a:buClr>
              <a:buSzPts val="3027"/>
              <a:buFont typeface="Noto Sans Symbols"/>
              <a:buChar char="▪"/>
            </a:pPr>
            <a:r>
              <a:rPr lang="en-US" b="1"/>
              <a:t>Additional Accommodation Alternative(s):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6d4a0a016b_0_2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#2: The Facts</a:t>
            </a:r>
            <a:endParaRPr sz="5200"/>
          </a:p>
        </p:txBody>
      </p:sp>
      <p:sp>
        <p:nvSpPr>
          <p:cNvPr id="457" name="Google Shape;457;g26d4a0a016b_0_23"/>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77500" lnSpcReduction="20000"/>
          </a:bodyPr>
          <a:lstStyle/>
          <a:p>
            <a:pPr marL="457200" lvl="0" indent="-391983" algn="l" rtl="0">
              <a:lnSpc>
                <a:spcPct val="150000"/>
              </a:lnSpc>
              <a:spcBef>
                <a:spcPts val="1200"/>
              </a:spcBef>
              <a:spcAft>
                <a:spcPts val="0"/>
              </a:spcAft>
              <a:buClr>
                <a:schemeClr val="dk1"/>
              </a:buClr>
              <a:buSzPct val="108107"/>
              <a:buFont typeface="Noto Sans Symbols"/>
              <a:buChar char="▪"/>
            </a:pPr>
            <a:r>
              <a:rPr lang="en-US" b="1"/>
              <a:t>Situation</a:t>
            </a:r>
            <a:r>
              <a:rPr lang="en-US" sz="2800"/>
              <a:t>: </a:t>
            </a:r>
            <a:r>
              <a:rPr lang="en-US"/>
              <a:t>An employer requires job applicants to apply for a job in-person. This includes lining up outside and awaiting one’s turn, a process that could take several hours. Bill has a spinal cord injury that makes it difficult for him to tolerate prolonged exposure to varying temperatures, due to challenges with thermoregulation. </a:t>
            </a:r>
            <a:endParaRPr/>
          </a:p>
          <a:p>
            <a:pPr marL="457200" lvl="0" indent="-391983" algn="l" rtl="0">
              <a:lnSpc>
                <a:spcPct val="150000"/>
              </a:lnSpc>
              <a:spcBef>
                <a:spcPts val="1200"/>
              </a:spcBef>
              <a:spcAft>
                <a:spcPts val="0"/>
              </a:spcAft>
              <a:buClr>
                <a:schemeClr val="dk1"/>
              </a:buClr>
              <a:buSzPct val="108107"/>
              <a:buFont typeface="Noto Sans Symbols"/>
              <a:buChar char="▪"/>
            </a:pPr>
            <a:r>
              <a:rPr lang="en-US" b="1"/>
              <a:t>Accommodation(s) Requested</a:t>
            </a:r>
            <a:r>
              <a:rPr lang="en-US"/>
              <a:t>: Bill requests that he be allowed to wait indoors, where it is temperature-controlled, until the human resources department is ready to take his application.</a:t>
            </a:r>
            <a:endParaRPr/>
          </a:p>
          <a:p>
            <a:pPr marL="457200" lvl="0" indent="-228600" algn="l" rtl="0">
              <a:lnSpc>
                <a:spcPct val="150000"/>
              </a:lnSpc>
              <a:spcBef>
                <a:spcPts val="1200"/>
              </a:spcBef>
              <a:spcAft>
                <a:spcPts val="0"/>
              </a:spcAft>
              <a:buClr>
                <a:schemeClr val="dk1"/>
              </a:buClr>
              <a:buSzPct val="108107"/>
              <a:buFont typeface="Noto Sans Symbols"/>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6d4a0a016b_0_2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#2: Resolution</a:t>
            </a:r>
            <a:endParaRPr sz="5200"/>
          </a:p>
        </p:txBody>
      </p:sp>
      <p:sp>
        <p:nvSpPr>
          <p:cNvPr id="464" name="Google Shape;464;g26d4a0a016b_0_29"/>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dirty="0"/>
              <a:t>Resolution</a:t>
            </a:r>
            <a:r>
              <a:rPr lang="en-US" sz="2800" dirty="0"/>
              <a:t>: </a:t>
            </a:r>
            <a:r>
              <a:rPr lang="en-US" sz="2400" dirty="0"/>
              <a:t>The employer modified its hiring procedures to accommodate Bill’s disability-related needs. Bill is able to wait indoors in a temperature-controlled environment until it is his turn.</a:t>
            </a:r>
            <a:endParaRPr sz="2400" dirty="0"/>
          </a:p>
          <a:p>
            <a:pPr marL="457200" lvl="0" indent="-420814" algn="l" rtl="0">
              <a:lnSpc>
                <a:spcPct val="150000"/>
              </a:lnSpc>
              <a:spcBef>
                <a:spcPts val="1200"/>
              </a:spcBef>
              <a:spcAft>
                <a:spcPts val="0"/>
              </a:spcAft>
              <a:buClr>
                <a:schemeClr val="dk1"/>
              </a:buClr>
              <a:buSzPts val="3027"/>
              <a:buFont typeface="Noto Sans Symbols"/>
              <a:buChar char="▪"/>
            </a:pPr>
            <a:r>
              <a:rPr lang="en-US" b="1" dirty="0"/>
              <a:t>Additional Accommodation Alternative(s)</a:t>
            </a:r>
            <a:r>
              <a:rPr lang="en-US" dirty="0"/>
              <a:t>: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26d4a0a016b_0_3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#3: The Facts</a:t>
            </a:r>
            <a:endParaRPr sz="5200"/>
          </a:p>
        </p:txBody>
      </p:sp>
      <p:sp>
        <p:nvSpPr>
          <p:cNvPr id="478" name="Google Shape;478;g26d4a0a016b_0_35"/>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lnSpcReduction="10000"/>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dirty="0"/>
              <a:t>Situation</a:t>
            </a:r>
            <a:r>
              <a:rPr lang="en-US" sz="2800" dirty="0"/>
              <a:t>: </a:t>
            </a:r>
            <a:r>
              <a:rPr lang="en-US" sz="2400" dirty="0"/>
              <a:t>Yasmin is a job applicant and receives a phone interview time slot of 1 hour. Yasmin has anxiety and a mild speech disorder that makes her verbal responses take longer and can cause her voice to fatigue.  </a:t>
            </a:r>
            <a:endParaRPr sz="2400" dirty="0"/>
          </a:p>
          <a:p>
            <a:pPr marL="457200" lvl="0" indent="-420815" algn="l" rtl="0">
              <a:lnSpc>
                <a:spcPct val="150000"/>
              </a:lnSpc>
              <a:spcBef>
                <a:spcPts val="1200"/>
              </a:spcBef>
              <a:spcAft>
                <a:spcPts val="0"/>
              </a:spcAft>
              <a:buClr>
                <a:schemeClr val="dk1"/>
              </a:buClr>
              <a:buSzPts val="3027"/>
              <a:buFont typeface="Noto Sans Symbols"/>
              <a:buChar char="▪"/>
            </a:pPr>
            <a:r>
              <a:rPr lang="en-US" b="1" dirty="0"/>
              <a:t>Accommodation(s) Requested: </a:t>
            </a:r>
            <a:r>
              <a:rPr lang="en-US" sz="2400" dirty="0"/>
              <a:t>Yasmin requests that she be allowed to meet in person, receive questions in advance, and to respond to interview questions in writing instead of responding verbally. </a:t>
            </a:r>
            <a:endParaRPr sz="2400" dirty="0"/>
          </a:p>
          <a:p>
            <a:pPr marL="457200" lvl="0" indent="-228600" algn="l" rtl="0">
              <a:lnSpc>
                <a:spcPct val="150000"/>
              </a:lnSpc>
              <a:spcBef>
                <a:spcPts val="1200"/>
              </a:spcBef>
              <a:spcAft>
                <a:spcPts val="0"/>
              </a:spcAft>
              <a:buClr>
                <a:schemeClr val="dk1"/>
              </a:buClr>
              <a:buSzPts val="3027"/>
              <a:buFont typeface="Noto Sans Symbols"/>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6d4a0a016b_0_41"/>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#3: Resolution</a:t>
            </a:r>
            <a:endParaRPr sz="5200"/>
          </a:p>
        </p:txBody>
      </p:sp>
      <p:sp>
        <p:nvSpPr>
          <p:cNvPr id="485" name="Google Shape;485;g26d4a0a016b_0_41"/>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dirty="0"/>
              <a:t>Resolution</a:t>
            </a:r>
            <a:r>
              <a:rPr lang="en-US" sz="2800" dirty="0"/>
              <a:t>: </a:t>
            </a:r>
            <a:r>
              <a:rPr lang="en-US" sz="2400" dirty="0"/>
              <a:t>The employer modified the interview format to accommodate Yasmin’s disability-related needs.</a:t>
            </a:r>
            <a:r>
              <a:rPr lang="en-US" dirty="0"/>
              <a:t> </a:t>
            </a:r>
            <a:endParaRPr dirty="0"/>
          </a:p>
          <a:p>
            <a:pPr marL="457200" lvl="0" indent="-420815" algn="l" rtl="0">
              <a:lnSpc>
                <a:spcPct val="150000"/>
              </a:lnSpc>
              <a:spcBef>
                <a:spcPts val="1200"/>
              </a:spcBef>
              <a:spcAft>
                <a:spcPts val="0"/>
              </a:spcAft>
              <a:buClr>
                <a:schemeClr val="dk1"/>
              </a:buClr>
              <a:buSzPts val="3027"/>
              <a:buFont typeface="Noto Sans Symbols"/>
              <a:buChar char="▪"/>
            </a:pPr>
            <a:r>
              <a:rPr lang="en-US" b="1" dirty="0"/>
              <a:t>Additional Accommodation Alternative(s)</a:t>
            </a:r>
            <a:r>
              <a:rPr lang="en-US" dirty="0"/>
              <a:t>: </a:t>
            </a:r>
            <a:endParaRPr dirty="0"/>
          </a:p>
          <a:p>
            <a:pPr marL="457200" lvl="0" indent="-228600" algn="l" rtl="0">
              <a:lnSpc>
                <a:spcPct val="150000"/>
              </a:lnSpc>
              <a:spcBef>
                <a:spcPts val="1200"/>
              </a:spcBef>
              <a:spcAft>
                <a:spcPts val="0"/>
              </a:spcAft>
              <a:buClr>
                <a:schemeClr val="dk1"/>
              </a:buClr>
              <a:buSzPts val="3027"/>
              <a:buFont typeface="Noto Sans Symbols"/>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6d6100d98b_0_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a:t>Case Scenario #4: The Facts</a:t>
            </a:r>
            <a:endParaRPr sz="5200"/>
          </a:p>
        </p:txBody>
      </p:sp>
      <p:sp>
        <p:nvSpPr>
          <p:cNvPr id="492" name="Google Shape;492;g26d6100d98b_0_0"/>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57200" lvl="0" indent="-420815" algn="l" rtl="0">
              <a:lnSpc>
                <a:spcPct val="150000"/>
              </a:lnSpc>
              <a:spcBef>
                <a:spcPts val="1200"/>
              </a:spcBef>
              <a:spcAft>
                <a:spcPts val="0"/>
              </a:spcAft>
              <a:buClr>
                <a:schemeClr val="dk1"/>
              </a:buClr>
              <a:buSzPts val="3027"/>
              <a:buFont typeface="Noto Sans Symbols"/>
              <a:buChar char="▪"/>
            </a:pPr>
            <a:r>
              <a:rPr lang="en-US" b="1" dirty="0"/>
              <a:t>Situation</a:t>
            </a:r>
            <a:r>
              <a:rPr lang="en-US" sz="2800" dirty="0"/>
              <a:t>: </a:t>
            </a:r>
            <a:r>
              <a:rPr lang="en-US" sz="2400" dirty="0"/>
              <a:t>Sadie is blind and has been invited to participate in pre-employment testing. The testing center is in a building Sadie has never been to, and even the employees describe the building as easy to get lost in.</a:t>
            </a:r>
            <a:endParaRPr sz="2400" dirty="0"/>
          </a:p>
          <a:p>
            <a:pPr marL="457200" lvl="0" indent="-381000" algn="l" rtl="0">
              <a:lnSpc>
                <a:spcPct val="150000"/>
              </a:lnSpc>
              <a:spcBef>
                <a:spcPts val="1200"/>
              </a:spcBef>
              <a:spcAft>
                <a:spcPts val="0"/>
              </a:spcAft>
              <a:buSzPts val="2400"/>
              <a:buChar char="▪"/>
            </a:pPr>
            <a:r>
              <a:rPr lang="en-US" sz="2400" b="1" dirty="0"/>
              <a:t>What accommodations might assist Sadie?</a:t>
            </a:r>
            <a:endParaRPr sz="2400" b="1" dirty="0"/>
          </a:p>
          <a:p>
            <a:pPr marL="457200" lvl="0" indent="-228600" algn="l" rtl="0">
              <a:lnSpc>
                <a:spcPct val="150000"/>
              </a:lnSpc>
              <a:spcBef>
                <a:spcPts val="1200"/>
              </a:spcBef>
              <a:spcAft>
                <a:spcPts val="0"/>
              </a:spcAft>
              <a:buClr>
                <a:schemeClr val="dk1"/>
              </a:buClr>
              <a:buSzPts val="3027"/>
              <a:buFont typeface="Noto Sans Symbols"/>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0">
          <a:extLst>
            <a:ext uri="{FF2B5EF4-FFF2-40B4-BE49-F238E27FC236}">
              <a16:creationId xmlns:a16="http://schemas.microsoft.com/office/drawing/2014/main" id="{81765411-73A0-6389-DCBC-0E7B5668A036}"/>
            </a:ext>
          </a:extLst>
        </p:cNvPr>
        <p:cNvGrpSpPr/>
        <p:nvPr/>
      </p:nvGrpSpPr>
      <p:grpSpPr>
        <a:xfrm>
          <a:off x="0" y="0"/>
          <a:ext cx="0" cy="0"/>
          <a:chOff x="0" y="0"/>
          <a:chExt cx="0" cy="0"/>
        </a:xfrm>
      </p:grpSpPr>
      <p:sp>
        <p:nvSpPr>
          <p:cNvPr id="491" name="Google Shape;491;g26d6100d98b_0_0">
            <a:extLst>
              <a:ext uri="{FF2B5EF4-FFF2-40B4-BE49-F238E27FC236}">
                <a16:creationId xmlns:a16="http://schemas.microsoft.com/office/drawing/2014/main" id="{0103EB2A-051C-EB08-39B2-DC0F52514151}"/>
              </a:ext>
            </a:extLst>
          </p:cNvPr>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4000" dirty="0"/>
              <a:t>Case Scenario #4: Resolution</a:t>
            </a:r>
            <a:endParaRPr sz="5200" dirty="0"/>
          </a:p>
        </p:txBody>
      </p:sp>
      <p:sp>
        <p:nvSpPr>
          <p:cNvPr id="492" name="Google Shape;492;g26d6100d98b_0_0">
            <a:extLst>
              <a:ext uri="{FF2B5EF4-FFF2-40B4-BE49-F238E27FC236}">
                <a16:creationId xmlns:a16="http://schemas.microsoft.com/office/drawing/2014/main" id="{CF3EDF7A-5A27-1F5E-8F4F-8AC7C2B607A3}"/>
              </a:ext>
            </a:extLst>
          </p:cNvPr>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493585" lvl="0" indent="-457200" algn="l" rtl="0">
              <a:lnSpc>
                <a:spcPct val="150000"/>
              </a:lnSpc>
              <a:spcBef>
                <a:spcPts val="1200"/>
              </a:spcBef>
              <a:spcAft>
                <a:spcPts val="0"/>
              </a:spcAft>
              <a:buClr>
                <a:schemeClr val="dk1"/>
              </a:buClr>
              <a:buSzPts val="3027"/>
              <a:buFont typeface="Wingdings" pitchFamily="2" charset="2"/>
              <a:buChar char="§"/>
            </a:pPr>
            <a:r>
              <a:rPr lang="en-US" b="1" dirty="0"/>
              <a:t>Resolution</a:t>
            </a:r>
            <a:r>
              <a:rPr lang="en-US" sz="2800" dirty="0"/>
              <a:t>: </a:t>
            </a:r>
            <a:r>
              <a:rPr lang="en-US" sz="2400" dirty="0"/>
              <a:t>The employer offered to provide a tour prior to the pre-employment testing date and had an employee meet the applicant at the entrance on the testing date.</a:t>
            </a:r>
          </a:p>
          <a:p>
            <a:pPr marL="493585" lvl="0" indent="-457200" algn="l" rtl="0">
              <a:lnSpc>
                <a:spcPct val="150000"/>
              </a:lnSpc>
              <a:spcBef>
                <a:spcPts val="1200"/>
              </a:spcBef>
              <a:spcAft>
                <a:spcPts val="0"/>
              </a:spcAft>
              <a:buClr>
                <a:schemeClr val="dk1"/>
              </a:buClr>
              <a:buSzPts val="3027"/>
              <a:buFont typeface="Wingdings" pitchFamily="2" charset="2"/>
              <a:buChar char="§"/>
            </a:pPr>
            <a:r>
              <a:rPr lang="en-US" b="1" dirty="0"/>
              <a:t>Additional Accommodation Alternative(s)</a:t>
            </a:r>
            <a:r>
              <a:rPr lang="en-US" dirty="0"/>
              <a:t>: </a:t>
            </a:r>
          </a:p>
          <a:p>
            <a:pPr marL="457200" lvl="0" indent="-228600" algn="l" rtl="0">
              <a:lnSpc>
                <a:spcPct val="150000"/>
              </a:lnSpc>
              <a:spcBef>
                <a:spcPts val="1200"/>
              </a:spcBef>
              <a:spcAft>
                <a:spcPts val="0"/>
              </a:spcAft>
              <a:buClr>
                <a:schemeClr val="dk1"/>
              </a:buClr>
              <a:buSzPts val="3027"/>
              <a:buFont typeface="Noto Sans Symbols"/>
              <a:buNone/>
            </a:pPr>
            <a:endParaRPr dirty="0"/>
          </a:p>
        </p:txBody>
      </p:sp>
    </p:spTree>
    <p:extLst>
      <p:ext uri="{BB962C8B-B14F-4D97-AF65-F5344CB8AC3E}">
        <p14:creationId xmlns:p14="http://schemas.microsoft.com/office/powerpoint/2010/main" val="3945464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6d4a0a016b_0_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Resources</a:t>
            </a:r>
            <a:endParaRPr/>
          </a:p>
        </p:txBody>
      </p:sp>
      <p:sp>
        <p:nvSpPr>
          <p:cNvPr id="506" name="Google Shape;506;g26d4a0a016b_0_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1800"/>
              </a:spcBef>
              <a:spcAft>
                <a:spcPts val="0"/>
              </a:spcAft>
              <a:buClr>
                <a:schemeClr val="dk1"/>
              </a:buClr>
              <a:buSzPts val="2400"/>
              <a:buNone/>
            </a:pPr>
            <a:r>
              <a:rPr lang="en-US" dirty="0"/>
              <a:t>For You and for Applicants</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26d4a0a016b_0_5"/>
          <p:cNvSpPr txBox="1">
            <a:spLocks noGrp="1"/>
          </p:cNvSpPr>
          <p:nvPr>
            <p:ph type="title"/>
          </p:nvPr>
        </p:nvSpPr>
        <p:spPr>
          <a:xfrm>
            <a:off x="250371" y="199230"/>
            <a:ext cx="11212286"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Accessible Transportation &amp; Parking</a:t>
            </a:r>
            <a:endParaRPr/>
          </a:p>
        </p:txBody>
      </p:sp>
      <p:sp>
        <p:nvSpPr>
          <p:cNvPr id="512" name="Google Shape;512;g26d4a0a016b_0_5"/>
          <p:cNvSpPr txBox="1">
            <a:spLocks noGrp="1"/>
          </p:cNvSpPr>
          <p:nvPr>
            <p:ph type="body" idx="1"/>
          </p:nvPr>
        </p:nvSpPr>
        <p:spPr>
          <a:xfrm>
            <a:off x="250371" y="1774371"/>
            <a:ext cx="11081700" cy="4884300"/>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lnSpc>
                <a:spcPct val="160000"/>
              </a:lnSpc>
              <a:spcBef>
                <a:spcPts val="1200"/>
              </a:spcBef>
              <a:spcAft>
                <a:spcPts val="0"/>
              </a:spcAft>
              <a:buClr>
                <a:srgbClr val="00274C"/>
              </a:buClr>
              <a:buSzPct val="90088"/>
              <a:buFont typeface="Noto Sans Symbols"/>
              <a:buChar char="▪"/>
            </a:pPr>
            <a:r>
              <a:rPr lang="en-US" sz="2900" b="0" i="0" u="sng" dirty="0">
                <a:solidFill>
                  <a:srgbClr val="00274C"/>
                </a:solidFill>
                <a:hlinkClick r:id="rId3">
                  <a:extLst>
                    <a:ext uri="{A12FA001-AC4F-418D-AE19-62706E023703}">
                      <ahyp:hlinkClr xmlns:ahyp="http://schemas.microsoft.com/office/drawing/2018/hyperlinkcolor" val="tx"/>
                    </a:ext>
                  </a:extLst>
                </a:hlinkClick>
              </a:rPr>
              <a:t>Accessible Parking at Michigan Medicine</a:t>
            </a:r>
            <a:r>
              <a:rPr lang="en-US" sz="2900" b="0" i="0" dirty="0">
                <a:solidFill>
                  <a:srgbClr val="00274C"/>
                </a:solidFill>
              </a:rPr>
              <a:t> </a:t>
            </a:r>
            <a:endParaRPr sz="2900" dirty="0">
              <a:solidFill>
                <a:srgbClr val="00274C"/>
              </a:solidFill>
            </a:endParaRPr>
          </a:p>
          <a:p>
            <a:pPr marL="800100" lvl="1" indent="-342922" algn="l" rtl="0">
              <a:lnSpc>
                <a:spcPct val="160000"/>
              </a:lnSpc>
              <a:spcBef>
                <a:spcPts val="1200"/>
              </a:spcBef>
              <a:spcAft>
                <a:spcPts val="0"/>
              </a:spcAft>
              <a:buClr>
                <a:srgbClr val="00274C"/>
              </a:buClr>
              <a:buSzPct val="73710"/>
              <a:buFont typeface="Noto Sans Symbols"/>
              <a:buChar char="▪"/>
            </a:pPr>
            <a:r>
              <a:rPr lang="en-US" sz="2900" b="0" i="0" dirty="0">
                <a:solidFill>
                  <a:srgbClr val="00274C"/>
                </a:solidFill>
              </a:rPr>
              <a:t>U-M Health provides a variety of parking options for patients, including on-site parking structures as well as valet services. Accessible parking spaces are available at all parking structures.</a:t>
            </a:r>
            <a:endParaRPr sz="2900" dirty="0">
              <a:solidFill>
                <a:srgbClr val="00274C"/>
              </a:solidFill>
            </a:endParaRPr>
          </a:p>
          <a:p>
            <a:pPr marL="342900" lvl="0" indent="-342900" algn="l" rtl="0">
              <a:lnSpc>
                <a:spcPct val="160000"/>
              </a:lnSpc>
              <a:spcBef>
                <a:spcPts val="1200"/>
              </a:spcBef>
              <a:spcAft>
                <a:spcPts val="0"/>
              </a:spcAft>
              <a:buClr>
                <a:srgbClr val="00274C"/>
              </a:buClr>
              <a:buSzPct val="90088"/>
              <a:buFont typeface="Noto Sans Symbols"/>
              <a:buChar char="▪"/>
            </a:pPr>
            <a:r>
              <a:rPr lang="en-US" sz="2900" b="0" i="0" u="sng" dirty="0">
                <a:solidFill>
                  <a:srgbClr val="00274C"/>
                </a:solidFill>
                <a:hlinkClick r:id="rId4">
                  <a:extLst>
                    <a:ext uri="{A12FA001-AC4F-418D-AE19-62706E023703}">
                      <ahyp:hlinkClr xmlns:ahyp="http://schemas.microsoft.com/office/drawing/2018/hyperlinkcolor" val="tx"/>
                    </a:ext>
                  </a:extLst>
                </a:hlinkClick>
              </a:rPr>
              <a:t>Accessible Parking on Campus</a:t>
            </a:r>
            <a:r>
              <a:rPr lang="en-US" sz="2900" b="0" i="0" dirty="0">
                <a:solidFill>
                  <a:srgbClr val="00274C"/>
                </a:solidFill>
              </a:rPr>
              <a:t> </a:t>
            </a:r>
            <a:endParaRPr sz="2900" dirty="0">
              <a:solidFill>
                <a:srgbClr val="00274C"/>
              </a:solidFill>
            </a:endParaRPr>
          </a:p>
          <a:p>
            <a:pPr marL="800100" lvl="1" indent="-342922" algn="l" rtl="0">
              <a:lnSpc>
                <a:spcPct val="160000"/>
              </a:lnSpc>
              <a:spcBef>
                <a:spcPts val="1200"/>
              </a:spcBef>
              <a:spcAft>
                <a:spcPts val="0"/>
              </a:spcAft>
              <a:buClr>
                <a:srgbClr val="00274C"/>
              </a:buClr>
              <a:buSzPct val="73710"/>
              <a:buFont typeface="Noto Sans Symbols"/>
              <a:buChar char="▪"/>
            </a:pPr>
            <a:r>
              <a:rPr lang="en-US" sz="2900" b="0" i="0" dirty="0">
                <a:solidFill>
                  <a:srgbClr val="00274C"/>
                </a:solidFill>
              </a:rPr>
              <a:t>Learn how to request parking services to accommodate disabilities.</a:t>
            </a:r>
            <a:endParaRPr sz="2900" dirty="0">
              <a:solidFill>
                <a:srgbClr val="00274C"/>
              </a:solidFill>
            </a:endParaRPr>
          </a:p>
          <a:p>
            <a:pPr marL="342900" lvl="0" indent="-342900" algn="l" rtl="0">
              <a:lnSpc>
                <a:spcPct val="160000"/>
              </a:lnSpc>
              <a:spcBef>
                <a:spcPts val="1200"/>
              </a:spcBef>
              <a:spcAft>
                <a:spcPts val="0"/>
              </a:spcAft>
              <a:buClr>
                <a:srgbClr val="00274C"/>
              </a:buClr>
              <a:buSzPct val="90088"/>
              <a:buFont typeface="Noto Sans Symbols"/>
              <a:buChar char="▪"/>
            </a:pPr>
            <a:r>
              <a:rPr lang="en-US" sz="2900" b="0" i="0" u="sng" dirty="0">
                <a:solidFill>
                  <a:srgbClr val="00274C"/>
                </a:solidFill>
                <a:hlinkClick r:id="rId5">
                  <a:extLst>
                    <a:ext uri="{A12FA001-AC4F-418D-AE19-62706E023703}">
                      <ahyp:hlinkClr xmlns:ahyp="http://schemas.microsoft.com/office/drawing/2018/hyperlinkcolor" val="tx"/>
                    </a:ext>
                  </a:extLst>
                </a:hlinkClick>
              </a:rPr>
              <a:t>Paratransit Transportation Services</a:t>
            </a:r>
            <a:r>
              <a:rPr lang="en-US" sz="2900" b="0" i="0" dirty="0">
                <a:solidFill>
                  <a:srgbClr val="00274C"/>
                </a:solidFill>
              </a:rPr>
              <a:t> </a:t>
            </a:r>
            <a:endParaRPr sz="2900" dirty="0">
              <a:solidFill>
                <a:srgbClr val="00274C"/>
              </a:solidFill>
            </a:endParaRPr>
          </a:p>
          <a:p>
            <a:pPr marL="800100" lvl="1" indent="-342922" algn="l" rtl="0">
              <a:lnSpc>
                <a:spcPct val="160000"/>
              </a:lnSpc>
              <a:spcBef>
                <a:spcPts val="1200"/>
              </a:spcBef>
              <a:spcAft>
                <a:spcPts val="0"/>
              </a:spcAft>
              <a:buClr>
                <a:srgbClr val="00274C"/>
              </a:buClr>
              <a:buSzPct val="73710"/>
              <a:buFont typeface="Noto Sans Symbols"/>
              <a:buChar char="▪"/>
            </a:pPr>
            <a:r>
              <a:rPr lang="en-US" sz="2900" b="0" i="0" dirty="0">
                <a:solidFill>
                  <a:srgbClr val="00274C"/>
                </a:solidFill>
              </a:rPr>
              <a:t>U-M Transportation Services offers curb-to-curb paratransit services for students, faculty, and staff (clients) who are unable to use the fixed route campus system.</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1"/>
          <p:cNvSpPr txBox="1">
            <a:spLocks noGrp="1"/>
          </p:cNvSpPr>
          <p:nvPr>
            <p:ph type="title"/>
          </p:nvPr>
        </p:nvSpPr>
        <p:spPr>
          <a:xfrm>
            <a:off x="190336" y="889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Campus Maps</a:t>
            </a:r>
            <a:endParaRPr/>
          </a:p>
        </p:txBody>
      </p:sp>
      <p:sp>
        <p:nvSpPr>
          <p:cNvPr id="518" name="Google Shape;518;p71"/>
          <p:cNvSpPr txBox="1">
            <a:spLocks noGrp="1"/>
          </p:cNvSpPr>
          <p:nvPr>
            <p:ph type="body" idx="1"/>
          </p:nvPr>
        </p:nvSpPr>
        <p:spPr>
          <a:xfrm>
            <a:off x="190336" y="1690688"/>
            <a:ext cx="11049164" cy="507841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1200"/>
              </a:spcBef>
              <a:spcAft>
                <a:spcPts val="0"/>
              </a:spcAft>
              <a:buClr>
                <a:srgbClr val="002060"/>
              </a:buClr>
              <a:buSzPct val="108107"/>
              <a:buFont typeface="Noto Sans Symbols"/>
              <a:buChar char="▪"/>
            </a:pPr>
            <a:r>
              <a:rPr lang="en-US" sz="2000" b="0" i="0" u="sng" dirty="0">
                <a:solidFill>
                  <a:srgbClr val="002060"/>
                </a:solidFill>
                <a:hlinkClick r:id="rId3">
                  <a:extLst>
                    <a:ext uri="{A12FA001-AC4F-418D-AE19-62706E023703}">
                      <ahyp:hlinkClr xmlns:ahyp="http://schemas.microsoft.com/office/drawing/2018/hyperlinkcolor" val="tx"/>
                    </a:ext>
                  </a:extLst>
                </a:hlinkClick>
              </a:rPr>
              <a:t>Campus Construction Maps</a:t>
            </a:r>
            <a:endParaRPr sz="2000" dirty="0">
              <a:solidFill>
                <a:srgbClr val="002060"/>
              </a:solidFill>
            </a:endParaRPr>
          </a:p>
          <a:p>
            <a:pPr marL="800100" lvl="1" indent="-342900" algn="l" rtl="0">
              <a:lnSpc>
                <a:spcPct val="100000"/>
              </a:lnSpc>
              <a:spcBef>
                <a:spcPts val="1200"/>
              </a:spcBef>
              <a:spcAft>
                <a:spcPts val="0"/>
              </a:spcAft>
              <a:buClr>
                <a:srgbClr val="002060"/>
              </a:buClr>
              <a:buSzPct val="81081"/>
              <a:buFont typeface="Noto Sans Symbols"/>
              <a:buChar char="▪"/>
            </a:pPr>
            <a:r>
              <a:rPr lang="en-US" sz="2000" b="0" i="0" dirty="0">
                <a:solidFill>
                  <a:srgbClr val="002060"/>
                </a:solidFill>
              </a:rPr>
              <a:t>Architecture, Engineering and Construction (AEC) provides maps showing construction zones on campus.</a:t>
            </a:r>
            <a:endParaRPr sz="2000" dirty="0">
              <a:solidFill>
                <a:srgbClr val="002060"/>
              </a:solidFill>
            </a:endParaRPr>
          </a:p>
          <a:p>
            <a:pPr marL="342900" lvl="0" indent="-342900" algn="l" rtl="0">
              <a:lnSpc>
                <a:spcPct val="100000"/>
              </a:lnSpc>
              <a:spcBef>
                <a:spcPts val="1200"/>
              </a:spcBef>
              <a:spcAft>
                <a:spcPts val="0"/>
              </a:spcAft>
              <a:buClr>
                <a:srgbClr val="002060"/>
              </a:buClr>
              <a:buSzPct val="108107"/>
              <a:buFont typeface="Noto Sans Symbols"/>
              <a:buChar char="▪"/>
            </a:pPr>
            <a:r>
              <a:rPr lang="en-US" sz="2000" b="0" i="0" u="sng" dirty="0">
                <a:solidFill>
                  <a:srgbClr val="002060"/>
                </a:solidFill>
                <a:hlinkClick r:id="rId4">
                  <a:extLst>
                    <a:ext uri="{A12FA001-AC4F-418D-AE19-62706E023703}">
                      <ahyp:hlinkClr xmlns:ahyp="http://schemas.microsoft.com/office/drawing/2018/hyperlinkcolor" val="tx"/>
                    </a:ext>
                  </a:extLst>
                </a:hlinkClick>
              </a:rPr>
              <a:t>Campus Map</a:t>
            </a:r>
            <a:r>
              <a:rPr lang="en-US" sz="2000" b="0" i="0" dirty="0">
                <a:solidFill>
                  <a:srgbClr val="002060"/>
                </a:solidFill>
              </a:rPr>
              <a:t> </a:t>
            </a:r>
            <a:endParaRPr sz="2000" dirty="0">
              <a:solidFill>
                <a:srgbClr val="002060"/>
              </a:solidFill>
            </a:endParaRPr>
          </a:p>
          <a:p>
            <a:pPr marL="800100" lvl="1" indent="-342900" algn="l" rtl="0">
              <a:lnSpc>
                <a:spcPct val="100000"/>
              </a:lnSpc>
              <a:spcBef>
                <a:spcPts val="1200"/>
              </a:spcBef>
              <a:spcAft>
                <a:spcPts val="0"/>
              </a:spcAft>
              <a:buClr>
                <a:srgbClr val="002060"/>
              </a:buClr>
              <a:buSzPct val="81081"/>
              <a:buFont typeface="Noto Sans Symbols"/>
              <a:buChar char="▪"/>
            </a:pPr>
            <a:r>
              <a:rPr lang="en-US" sz="2000" b="0" i="0" dirty="0">
                <a:solidFill>
                  <a:srgbClr val="002060"/>
                </a:solidFill>
              </a:rPr>
              <a:t>The Interactive Campus Map allows searching for specific buildings, identifying directions from place to place, exploring bus routes, and seeing parking options. The map is also available on the Michigan mobile app, which provides a map and real-time bus information on the go.</a:t>
            </a:r>
            <a:endParaRPr dirty="0"/>
          </a:p>
          <a:p>
            <a:pPr marL="342900" lvl="0" indent="-342900" algn="l" rtl="0">
              <a:lnSpc>
                <a:spcPct val="100000"/>
              </a:lnSpc>
              <a:spcBef>
                <a:spcPts val="1200"/>
              </a:spcBef>
              <a:spcAft>
                <a:spcPts val="0"/>
              </a:spcAft>
              <a:buClr>
                <a:srgbClr val="002060"/>
              </a:buClr>
              <a:buSzPct val="81081"/>
              <a:buChar char="▪"/>
            </a:pPr>
            <a:r>
              <a:rPr lang="en-US" sz="2000" u="sng" dirty="0">
                <a:solidFill>
                  <a:srgbClr val="00274C"/>
                </a:solidFill>
                <a:hlinkClick r:id="rId5">
                  <a:extLst>
                    <a:ext uri="{A12FA001-AC4F-418D-AE19-62706E023703}">
                      <ahyp:hlinkClr xmlns:ahyp="http://schemas.microsoft.com/office/drawing/2018/hyperlinkcolor" val="tx"/>
                    </a:ext>
                  </a:extLst>
                </a:hlinkClick>
              </a:rPr>
              <a:t>Gender Inclusive Restrooms</a:t>
            </a:r>
            <a:endParaRPr sz="2000" dirty="0">
              <a:solidFill>
                <a:srgbClr val="00274C"/>
              </a:solidFill>
            </a:endParaRPr>
          </a:p>
          <a:p>
            <a:pPr marL="800100" lvl="1" indent="-342900" algn="l" rtl="0">
              <a:lnSpc>
                <a:spcPct val="100000"/>
              </a:lnSpc>
              <a:spcBef>
                <a:spcPts val="1200"/>
              </a:spcBef>
              <a:spcAft>
                <a:spcPts val="0"/>
              </a:spcAft>
              <a:buClr>
                <a:srgbClr val="002060"/>
              </a:buClr>
              <a:buSzPct val="81081"/>
              <a:buChar char="▪"/>
            </a:pPr>
            <a:r>
              <a:rPr lang="en-US" sz="2000" dirty="0">
                <a:solidFill>
                  <a:srgbClr val="002060"/>
                </a:solidFill>
              </a:rPr>
              <a:t>Map with all-gender restrooms in Central, North, and Athletic campuses, housed within the Trans guide to U-M from the Spectrum Center.</a:t>
            </a:r>
            <a:endParaRPr sz="2000" dirty="0">
              <a:solidFill>
                <a:srgbClr val="002060"/>
              </a:solidFill>
            </a:endParaRPr>
          </a:p>
          <a:p>
            <a:pPr marL="342900" lvl="0" indent="-342900" algn="l" rtl="0">
              <a:lnSpc>
                <a:spcPct val="100000"/>
              </a:lnSpc>
              <a:spcBef>
                <a:spcPts val="1200"/>
              </a:spcBef>
              <a:spcAft>
                <a:spcPts val="0"/>
              </a:spcAft>
              <a:buClr>
                <a:srgbClr val="002060"/>
              </a:buClr>
              <a:buSzPct val="108107"/>
              <a:buFont typeface="Noto Sans Symbols"/>
              <a:buChar char="▪"/>
            </a:pPr>
            <a:r>
              <a:rPr lang="en-US" sz="2000" b="0" i="0" u="sng" dirty="0">
                <a:solidFill>
                  <a:srgbClr val="002060"/>
                </a:solidFill>
                <a:hlinkClick r:id="rId6">
                  <a:extLst>
                    <a:ext uri="{A12FA001-AC4F-418D-AE19-62706E023703}">
                      <ahyp:hlinkClr xmlns:ahyp="http://schemas.microsoft.com/office/drawing/2018/hyperlinkcolor" val="tx"/>
                    </a:ext>
                  </a:extLst>
                </a:hlinkClick>
              </a:rPr>
              <a:t>Lactation Room Locations</a:t>
            </a:r>
            <a:r>
              <a:rPr lang="en-US" sz="2000" b="0" i="0" dirty="0">
                <a:solidFill>
                  <a:srgbClr val="002060"/>
                </a:solidFill>
              </a:rPr>
              <a:t> </a:t>
            </a:r>
            <a:endParaRPr sz="2000" dirty="0">
              <a:solidFill>
                <a:srgbClr val="002060"/>
              </a:solidFill>
            </a:endParaRPr>
          </a:p>
          <a:p>
            <a:pPr marL="800100" lvl="1" indent="-342900" algn="l" rtl="0">
              <a:lnSpc>
                <a:spcPct val="100000"/>
              </a:lnSpc>
              <a:spcBef>
                <a:spcPts val="1200"/>
              </a:spcBef>
              <a:spcAft>
                <a:spcPts val="0"/>
              </a:spcAft>
              <a:buClr>
                <a:srgbClr val="00274C"/>
              </a:buClr>
              <a:buSzPct val="81081"/>
              <a:buFont typeface="Noto Sans Symbols"/>
              <a:buChar char="▪"/>
            </a:pPr>
            <a:r>
              <a:rPr lang="en-US" sz="2000" b="0" i="0" dirty="0">
                <a:solidFill>
                  <a:srgbClr val="00274C"/>
                </a:solidFill>
              </a:rPr>
              <a:t>Locations and directions to Lactation and Personal Care Rooms on the U-M Ann Arbor campus and at Michigan Medicine facilities in Ann Arbor.</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The Americans with Disabilities Act (ADA)</a:t>
            </a:r>
            <a:endParaRPr dirty="0"/>
          </a:p>
        </p:txBody>
      </p:sp>
      <p:sp>
        <p:nvSpPr>
          <p:cNvPr id="77" name="Google Shape;77;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
        <p:nvSpPr>
          <p:cNvPr id="124" name="Google Shape;124;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130" name="Google Shape;13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57066" y="182562"/>
            <a:ext cx="11917800" cy="1391100"/>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chemeClr val="accent4"/>
              </a:buClr>
              <a:buSzPts val="4400"/>
              <a:buFont typeface="Verdana"/>
              <a:buNone/>
            </a:pPr>
            <a:r>
              <a:rPr lang="en-US"/>
              <a:t>Happening @ Michigan</a:t>
            </a:r>
            <a:endParaRPr/>
          </a:p>
        </p:txBody>
      </p:sp>
      <p:sp>
        <p:nvSpPr>
          <p:cNvPr id="136" name="Google Shape;136;p8"/>
          <p:cNvSpPr txBox="1">
            <a:spLocks noGrp="1"/>
          </p:cNvSpPr>
          <p:nvPr>
            <p:ph type="body" idx="1"/>
          </p:nvPr>
        </p:nvSpPr>
        <p:spPr>
          <a:xfrm>
            <a:off x="349880" y="1821818"/>
            <a:ext cx="6803955" cy="3449100"/>
          </a:xfrm>
          <a:prstGeom prst="rect">
            <a:avLst/>
          </a:prstGeom>
          <a:noFill/>
          <a:ln>
            <a:noFill/>
          </a:ln>
        </p:spPr>
        <p:txBody>
          <a:bodyPr spcFirstLastPara="1" wrap="square" lIns="91425" tIns="45700" rIns="91425" bIns="45700" anchor="t" anchorCtr="0">
            <a:noAutofit/>
          </a:bodyPr>
          <a:lstStyle/>
          <a:p>
            <a:pPr marL="50800" lvl="0" indent="0" algn="l" rtl="0">
              <a:lnSpc>
                <a:spcPct val="170000"/>
              </a:lnSpc>
              <a:spcBef>
                <a:spcPts val="0"/>
              </a:spcBef>
              <a:spcAft>
                <a:spcPts val="0"/>
              </a:spcAft>
              <a:buSzPts val="2800"/>
              <a:buNone/>
            </a:pPr>
            <a:r>
              <a:rPr lang="en-US" sz="2600"/>
              <a:t>Check out the Disability Equity Office’s upcoming presentations and interactive workshops by scanning this QR code or by visiting the </a:t>
            </a:r>
            <a:r>
              <a:rPr lang="en-US" sz="2600" u="sng">
                <a:solidFill>
                  <a:srgbClr val="00274C"/>
                </a:solidFill>
                <a:hlinkClick r:id="rId3">
                  <a:extLst>
                    <a:ext uri="{A12FA001-AC4F-418D-AE19-62706E023703}">
                      <ahyp:hlinkClr xmlns:ahyp="http://schemas.microsoft.com/office/drawing/2018/hyperlinkcolor" val="tx"/>
                    </a:ext>
                  </a:extLst>
                </a:hlinkClick>
              </a:rPr>
              <a:t>upcoming events page</a:t>
            </a:r>
            <a:r>
              <a:rPr lang="en-US" sz="2600">
                <a:solidFill>
                  <a:srgbClr val="00274C"/>
                </a:solidFill>
              </a:rPr>
              <a:t>! </a:t>
            </a:r>
            <a:endParaRPr sz="2600">
              <a:solidFill>
                <a:srgbClr val="00274C"/>
              </a:solidFill>
            </a:endParaRPr>
          </a:p>
        </p:txBody>
      </p:sp>
      <p:pic>
        <p:nvPicPr>
          <p:cNvPr id="137" name="Google Shape;137;p8" descr="QR code to the Disability Equity Office Happening @ Michigan page"/>
          <p:cNvPicPr preferRelativeResize="0"/>
          <p:nvPr/>
        </p:nvPicPr>
        <p:blipFill rotWithShape="1">
          <a:blip r:embed="rId4">
            <a:alphaModFix/>
          </a:blip>
          <a:srcRect l="6431" t="6836" r="5701" b="6515"/>
          <a:stretch/>
        </p:blipFill>
        <p:spPr>
          <a:xfrm>
            <a:off x="7455050" y="2098726"/>
            <a:ext cx="4134812" cy="380722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144" name="Google Shape;144;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ADA Initial Contact Form</a:t>
            </a:r>
            <a:r>
              <a:rPr lang="en-US">
                <a:solidFill>
                  <a:srgbClr val="00274C"/>
                </a:solidFill>
              </a:rPr>
              <a:t> </a:t>
            </a:r>
            <a:r>
              <a:rPr lang="en-US"/>
              <a:t>to request:</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Workplace accommodation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Hiring process accommodation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Consultation with the Disability Equity Office staff</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ASL or CART services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Digital accessibility review or consultation</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Stadium seatback accommodations</a:t>
            </a:r>
            <a:endParaRPr/>
          </a:p>
          <a:p>
            <a:pPr marL="285750" lvl="0" indent="-184150" algn="l" rtl="0">
              <a:lnSpc>
                <a:spcPct val="100000"/>
              </a:lnSpc>
              <a:spcBef>
                <a:spcPts val="2400"/>
              </a:spcBef>
              <a:spcAft>
                <a:spcPts val="0"/>
              </a:spcAft>
              <a:buClr>
                <a:schemeClr val="dk1"/>
              </a:buClr>
              <a:buSzPts val="1600"/>
              <a:buFont typeface="Noto Sans Symbols"/>
              <a:buNone/>
            </a:pP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145" name="Google Shape;145;p7"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52" name="Google Shape;152;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ct val="108108"/>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Ableism Awareness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Creating Accessible Digital Documents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Creating Inclusive Environments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Disability Awareness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Reasonable Accommodations and the Interactive Process</a:t>
            </a:r>
            <a:endParaRPr/>
          </a:p>
          <a:p>
            <a:pPr marL="285750" lvl="0" indent="-285750" algn="l" rtl="0">
              <a:lnSpc>
                <a:spcPct val="150000"/>
              </a:lnSpc>
              <a:spcBef>
                <a:spcPts val="600"/>
              </a:spcBef>
              <a:spcAft>
                <a:spcPts val="0"/>
              </a:spcAft>
              <a:buClr>
                <a:schemeClr val="dk1"/>
              </a:buClr>
              <a:buSzPct val="108108"/>
              <a:buFont typeface="Noto Sans Symbols"/>
              <a:buChar char="▪"/>
            </a:pPr>
            <a:r>
              <a:rPr lang="en-US"/>
              <a:t>Service Animals</a:t>
            </a:r>
            <a:endParaRPr/>
          </a:p>
          <a:p>
            <a:pPr marL="285750" lvl="0" indent="-184150" algn="l" rtl="0">
              <a:lnSpc>
                <a:spcPct val="100000"/>
              </a:lnSpc>
              <a:spcBef>
                <a:spcPts val="2400"/>
              </a:spcBef>
              <a:spcAft>
                <a:spcPts val="0"/>
              </a:spcAft>
              <a:buClr>
                <a:schemeClr val="dk1"/>
              </a:buClr>
              <a:buSzPct val="108108"/>
              <a:buFont typeface="Noto Sans Symbols"/>
              <a:buNone/>
            </a:pPr>
            <a:endParaRPr/>
          </a:p>
        </p:txBody>
      </p:sp>
      <p:pic>
        <p:nvPicPr>
          <p:cNvPr id="153" name="Google Shape;153;p9"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59" name="Google Shape;159;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50000"/>
              </a:lnSpc>
              <a:spcBef>
                <a:spcPts val="600"/>
              </a:spcBef>
              <a:spcAft>
                <a:spcPts val="0"/>
              </a:spcAft>
              <a:buClr>
                <a:schemeClr val="dk1"/>
              </a:buClr>
              <a:buSzPts val="1600"/>
              <a:buNone/>
            </a:pPr>
            <a:r>
              <a:rPr lang="en-US"/>
              <a:t>Examples: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50000"/>
              </a:lnSpc>
              <a:spcBef>
                <a:spcPts val="6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50000"/>
              </a:lnSpc>
              <a:spcBef>
                <a:spcPts val="600"/>
              </a:spcBef>
              <a:spcAft>
                <a:spcPts val="600"/>
              </a:spcAft>
              <a:buClr>
                <a:schemeClr val="dk1"/>
              </a:buClr>
              <a:buSzPts val="1600"/>
              <a:buFont typeface="Noto Sans Symbols"/>
              <a:buChar char="▪"/>
            </a:pPr>
            <a:r>
              <a:rPr lang="en-US"/>
              <a:t>Inaccessible software or documents</a:t>
            </a:r>
            <a:endParaRPr/>
          </a:p>
        </p:txBody>
      </p:sp>
      <p:pic>
        <p:nvPicPr>
          <p:cNvPr id="160" name="Google Shape;160;p10" descr="Screenshot of the Request Training and Report Barriers Form"/>
          <p:cNvPicPr preferRelativeResize="0"/>
          <p:nvPr/>
        </p:nvPicPr>
        <p:blipFill rotWithShape="1">
          <a:blip r:embed="rId4">
            <a:alphaModFix/>
          </a:blip>
          <a:srcRect/>
          <a:stretch/>
        </p:blipFill>
        <p:spPr>
          <a:xfrm>
            <a:off x="4400550" y="1718206"/>
            <a:ext cx="7695304" cy="434952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157066" y="182562"/>
            <a:ext cx="1177316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Voluntary Self-Identification of Disability</a:t>
            </a:r>
            <a:endParaRPr/>
          </a:p>
        </p:txBody>
      </p:sp>
      <p:sp>
        <p:nvSpPr>
          <p:cNvPr id="167" name="Google Shape;167;p12"/>
          <p:cNvSpPr txBox="1">
            <a:spLocks noGrp="1"/>
          </p:cNvSpPr>
          <p:nvPr>
            <p:ph type="body" idx="1"/>
          </p:nvPr>
        </p:nvSpPr>
        <p:spPr>
          <a:xfrm>
            <a:off x="5439534" y="1752952"/>
            <a:ext cx="6712792" cy="4171692"/>
          </a:xfrm>
          <a:prstGeom prst="rect">
            <a:avLst/>
          </a:prstGeom>
          <a:noFill/>
          <a:ln>
            <a:noFill/>
          </a:ln>
        </p:spPr>
        <p:txBody>
          <a:bodyPr spcFirstLastPara="1" wrap="square" lIns="91425" tIns="45700" rIns="91425" bIns="45700" anchor="t" anchorCtr="0">
            <a:normAutofit/>
          </a:bodyPr>
          <a:lstStyle/>
          <a:p>
            <a:pPr marL="457200" lvl="0" indent="-406400" algn="l" rtl="0">
              <a:lnSpc>
                <a:spcPct val="150000"/>
              </a:lnSpc>
              <a:spcBef>
                <a:spcPts val="0"/>
              </a:spcBef>
              <a:spcAft>
                <a:spcPts val="0"/>
              </a:spcAft>
              <a:buClr>
                <a:schemeClr val="dk1"/>
              </a:buClr>
              <a:buSzPts val="2800"/>
              <a:buFont typeface="Noto Sans Symbols"/>
              <a:buChar char="▪"/>
            </a:pPr>
            <a:r>
              <a:rPr lang="en-US"/>
              <a:t>Update your information through </a:t>
            </a:r>
            <a:r>
              <a:rPr lang="en-US" u="sng">
                <a:solidFill>
                  <a:srgbClr val="00274C"/>
                </a:solidFill>
                <a:hlinkClick r:id="rId3">
                  <a:extLst>
                    <a:ext uri="{A12FA001-AC4F-418D-AE19-62706E023703}">
                      <ahyp:hlinkClr xmlns:ahyp="http://schemas.microsoft.com/office/drawing/2018/hyperlinkcolor" val="tx"/>
                    </a:ext>
                  </a:extLst>
                </a:hlinkClick>
              </a:rPr>
              <a:t>Wolverine Access</a:t>
            </a:r>
            <a:endParaRPr>
              <a:solidFill>
                <a:srgbClr val="00274C"/>
              </a:solidFill>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Click on Employee Self Service</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Go to Campus Personal Information</a:t>
            </a:r>
            <a:endParaRPr/>
          </a:p>
          <a:p>
            <a:pPr marL="457200" lvl="0" indent="-406400" algn="l" rtl="0">
              <a:lnSpc>
                <a:spcPct val="150000"/>
              </a:lnSpc>
              <a:spcBef>
                <a:spcPts val="0"/>
              </a:spcBef>
              <a:spcAft>
                <a:spcPts val="0"/>
              </a:spcAft>
              <a:buClr>
                <a:schemeClr val="dk1"/>
              </a:buClr>
              <a:buSzPts val="2800"/>
              <a:buFont typeface="Noto Sans Symbols"/>
              <a:buChar char="▪"/>
            </a:pPr>
            <a:r>
              <a:rPr lang="en-US">
                <a:solidFill>
                  <a:srgbClr val="00274C"/>
                </a:solidFill>
              </a:rPr>
              <a:t>Select Disability Status</a:t>
            </a:r>
            <a:endParaRPr/>
          </a:p>
        </p:txBody>
      </p:sp>
      <p:pic>
        <p:nvPicPr>
          <p:cNvPr id="168" name="Google Shape;168;p12" descr="Screenshot of the voluntary self identification of disability form, explaining the use of the form, showing the definition of disability with examples, and asking an employee to check a box stating they have a disability, no not have a disability, or do not want to answer."/>
          <p:cNvPicPr preferRelativeResize="0"/>
          <p:nvPr/>
        </p:nvPicPr>
        <p:blipFill rotWithShape="1">
          <a:blip r:embed="rId4">
            <a:alphaModFix/>
          </a:blip>
          <a:srcRect t="2593"/>
          <a:stretch/>
        </p:blipFill>
        <p:spPr>
          <a:xfrm>
            <a:off x="0" y="1559541"/>
            <a:ext cx="5439534" cy="529845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3"/>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More Learning Opportunities From DEO</a:t>
            </a:r>
            <a:endParaRPr/>
          </a:p>
        </p:txBody>
      </p:sp>
      <p:sp>
        <p:nvSpPr>
          <p:cNvPr id="174" name="Google Shape;174;p43"/>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DEO's Happening @ Michigan event list</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7">
                  <a:extLst>
                    <a:ext uri="{A12FA001-AC4F-418D-AE19-62706E023703}">
                      <ahyp:hlinkClr xmlns:ahyp="http://schemas.microsoft.com/office/drawing/2018/hyperlinkcolor" val="tx"/>
                    </a:ext>
                  </a:extLst>
                </a:hlinkClick>
              </a:rPr>
              <a:t>Sign up for the DEO Newsletter</a:t>
            </a:r>
            <a:endParaRPr sz="2300">
              <a:solidFill>
                <a:srgbClr val="00274C"/>
              </a:solidFill>
            </a:endParaRPr>
          </a:p>
        </p:txBody>
      </p:sp>
      <p:pic>
        <p:nvPicPr>
          <p:cNvPr id="175" name="Google Shape;175;p43" descr="A blue line drawing of a map with a magnifying glass and compass"/>
          <p:cNvPicPr preferRelativeResize="0"/>
          <p:nvPr/>
        </p:nvPicPr>
        <p:blipFill rotWithShape="1">
          <a:blip r:embed="rId8">
            <a:alphaModFix/>
          </a:blip>
          <a:srcRect/>
          <a:stretch/>
        </p:blipFill>
        <p:spPr>
          <a:xfrm>
            <a:off x="7653908" y="1817487"/>
            <a:ext cx="4131906" cy="413190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65cb7e5e46_2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Thank You From DEO!</a:t>
            </a:r>
            <a:endParaRPr/>
          </a:p>
        </p:txBody>
      </p:sp>
      <p:pic>
        <p:nvPicPr>
          <p:cNvPr id="181" name="Google Shape;181;g265cb7e5e46_2_11" descr="ASL hands spelling DEO"/>
          <p:cNvPicPr preferRelativeResize="0"/>
          <p:nvPr/>
        </p:nvPicPr>
        <p:blipFill rotWithShape="1">
          <a:blip r:embed="rId3">
            <a:alphaModFix/>
          </a:blip>
          <a:srcRect t="16332" b="28858"/>
          <a:stretch/>
        </p:blipFill>
        <p:spPr>
          <a:xfrm>
            <a:off x="3027484" y="2052381"/>
            <a:ext cx="6137031" cy="33636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a:extLst>
              <a:ext uri="{FF2B5EF4-FFF2-40B4-BE49-F238E27FC236}">
                <a16:creationId xmlns:a16="http://schemas.microsoft.com/office/drawing/2014/main" id="{0D37EA9E-AC72-55D9-246F-DA9FAC19E744}"/>
              </a:ext>
            </a:extLst>
          </p:cNvPr>
          <p:cNvSpPr>
            <a:spLocks noGrp="1"/>
          </p:cNvSpPr>
          <p:nvPr>
            <p:ph type="title"/>
          </p:nvPr>
        </p:nvSpPr>
        <p:spPr/>
        <p:txBody>
          <a:bodyPr>
            <a:normAutofit fontScale="90000"/>
          </a:bodyPr>
          <a:lstStyle/>
          <a:p>
            <a:r>
              <a:rPr kumimoji="0" lang="en-US" sz="4400" b="0" i="0" u="none" strike="noStrike" kern="0" cap="none" spc="0" normalizeH="0" baseline="0" noProof="0" dirty="0">
                <a:ln>
                  <a:noFill/>
                </a:ln>
                <a:solidFill>
                  <a:srgbClr val="FFCB05"/>
                </a:solidFill>
                <a:effectLst/>
                <a:uLnTx/>
                <a:uFillTx/>
                <a:latin typeface="Verdana"/>
                <a:ea typeface="Verdana"/>
                <a:cs typeface="Verdana"/>
                <a:sym typeface="Verdana"/>
              </a:rPr>
              <a:t>What is the ADA? </a:t>
            </a:r>
            <a:br>
              <a:rPr kumimoji="0" lang="en-US" sz="4400" b="0" i="0" u="none" strike="noStrike" kern="0" cap="none" spc="0" normalizeH="0" baseline="0" noProof="0" dirty="0">
                <a:ln>
                  <a:noFill/>
                </a:ln>
                <a:solidFill>
                  <a:srgbClr val="FFCB05"/>
                </a:solidFill>
                <a:effectLst/>
                <a:uLnTx/>
                <a:uFillTx/>
                <a:latin typeface="Verdana"/>
                <a:ea typeface="Verdana"/>
                <a:cs typeface="Verdana"/>
                <a:sym typeface="Verdana"/>
              </a:rPr>
            </a:br>
            <a:r>
              <a:rPr kumimoji="0" lang="en-US" sz="2700" b="0" i="0" u="none" strike="noStrike" kern="0" cap="none" spc="0" normalizeH="0" baseline="0" noProof="0" dirty="0">
                <a:ln>
                  <a:noFill/>
                </a:ln>
                <a:solidFill>
                  <a:srgbClr val="FFCB05"/>
                </a:solidFill>
                <a:effectLst/>
                <a:uLnTx/>
                <a:uFillTx/>
                <a:latin typeface="Verdana"/>
                <a:ea typeface="Verdana"/>
                <a:cs typeface="Verdana"/>
                <a:sym typeface="Verdana"/>
              </a:rPr>
              <a:t>The Americans with Disabilities Act (1990) and the Amendments Act (2008)</a:t>
            </a:r>
            <a:endParaRPr lang="en-US" dirty="0"/>
          </a:p>
        </p:txBody>
      </p:sp>
      <p:sp>
        <p:nvSpPr>
          <p:cNvPr id="3" name="Text Placeholder 2">
            <a:extLst>
              <a:ext uri="{FF2B5EF4-FFF2-40B4-BE49-F238E27FC236}">
                <a16:creationId xmlns:a16="http://schemas.microsoft.com/office/drawing/2014/main" id="{4CBA4BE3-D42B-666B-867E-5FACE826D267}"/>
              </a:ext>
            </a:extLst>
          </p:cNvPr>
          <p:cNvSpPr>
            <a:spLocks noGrp="1"/>
          </p:cNvSpPr>
          <p:nvPr>
            <p:ph type="body" idx="1"/>
          </p:nvPr>
        </p:nvSpPr>
        <p:spPr>
          <a:xfrm>
            <a:off x="129072" y="1785224"/>
            <a:ext cx="11839771" cy="4729875"/>
          </a:xfrm>
        </p:spPr>
        <p:txBody>
          <a:bodyPr>
            <a:normAutofit fontScale="62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Prohibits discrimination and harassment against an individual with a disability (IWD) in employment, public places, public education, etc.</a:t>
            </a:r>
          </a:p>
          <a:p>
            <a:pPr marL="685800" lvl="1" indent="-228600" algn="l" rtl="0">
              <a:lnSpc>
                <a:spcPct val="150000"/>
              </a:lnSpc>
              <a:spcBef>
                <a:spcPts val="1800"/>
              </a:spcBef>
              <a:spcAft>
                <a:spcPts val="0"/>
              </a:spcAft>
              <a:buClr>
                <a:schemeClr val="dk1"/>
              </a:buClr>
              <a:buSzPct val="100000"/>
              <a:buChar char="▪"/>
            </a:pPr>
            <a:r>
              <a:rPr lang="en-US" dirty="0"/>
              <a:t>Employment (Title I): Application procedures, hiring, promotion, discharge, compensation, benefits, training, etc.</a:t>
            </a:r>
          </a:p>
          <a:p>
            <a:pPr marL="685800" lvl="1" indent="-228600" algn="l" rtl="0">
              <a:lnSpc>
                <a:spcPct val="150000"/>
              </a:lnSpc>
              <a:spcBef>
                <a:spcPts val="1800"/>
              </a:spcBef>
              <a:spcAft>
                <a:spcPts val="0"/>
              </a:spcAft>
              <a:buClr>
                <a:schemeClr val="dk1"/>
              </a:buClr>
              <a:buSzPct val="100000"/>
              <a:buChar char="▪"/>
            </a:pPr>
            <a:r>
              <a:rPr lang="en-US" dirty="0"/>
              <a:t>Federal, state, and local government (Title II): Requires places, services, and benefits provided to be accessible, including places of education like U-M.  </a:t>
            </a:r>
          </a:p>
          <a:p>
            <a:pPr marL="685800" lvl="1" indent="-228600" algn="l" rtl="0">
              <a:lnSpc>
                <a:spcPct val="150000"/>
              </a:lnSpc>
              <a:spcBef>
                <a:spcPts val="1800"/>
              </a:spcBef>
              <a:spcAft>
                <a:spcPts val="0"/>
              </a:spcAft>
              <a:buClr>
                <a:schemeClr val="dk1"/>
              </a:buClr>
              <a:buSzPct val="100000"/>
              <a:buChar char="▪"/>
            </a:pPr>
            <a:r>
              <a:rPr lang="en-US" dirty="0"/>
              <a:t>Public places (Title III): Requires places open to the public, including businesses that are open to the public to be accessible and provide accessible information/services digitally as well.</a:t>
            </a:r>
          </a:p>
          <a:p>
            <a:pPr marL="228600" lvl="0" indent="-228600" algn="l" rtl="0">
              <a:lnSpc>
                <a:spcPct val="150000"/>
              </a:lnSpc>
              <a:spcBef>
                <a:spcPts val="1800"/>
              </a:spcBef>
              <a:spcAft>
                <a:spcPts val="0"/>
              </a:spcAft>
              <a:buClr>
                <a:schemeClr val="dk1"/>
              </a:buClr>
              <a:buSzPct val="100000"/>
              <a:buFont typeface="Noto Sans Symbols"/>
              <a:buChar char="▪"/>
            </a:pPr>
            <a:r>
              <a:rPr lang="en-US" dirty="0"/>
              <a:t>Protects individuals from discrimination based on association with an IWD.</a:t>
            </a:r>
          </a:p>
          <a:p>
            <a:pPr marL="228600" lvl="0" indent="-228600" algn="l" rtl="0">
              <a:lnSpc>
                <a:spcPct val="150000"/>
              </a:lnSpc>
              <a:spcBef>
                <a:spcPts val="1800"/>
              </a:spcBef>
              <a:spcAft>
                <a:spcPts val="0"/>
              </a:spcAft>
              <a:buClr>
                <a:schemeClr val="dk1"/>
              </a:buClr>
              <a:buSzPct val="100000"/>
              <a:buFont typeface="Noto Sans Symbols"/>
              <a:buChar char="▪"/>
            </a:pPr>
            <a:r>
              <a:rPr lang="en-US" dirty="0"/>
              <a:t>Creates an affirmative duty to provide a reasonable accommodation (to deny a reasonable accommodation is discriminatory).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Disability Definition</a:t>
            </a:r>
            <a:endParaRPr dirty="0"/>
          </a:p>
        </p:txBody>
      </p:sp>
      <p:sp>
        <p:nvSpPr>
          <p:cNvPr id="91" name="Google Shape;9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A physical or mental impairment that </a:t>
            </a:r>
            <a:r>
              <a:rPr lang="en-US" i="1" dirty="0"/>
              <a:t>substantially</a:t>
            </a:r>
            <a:r>
              <a:rPr lang="en-US" dirty="0"/>
              <a:t> limits one or more major life activity.</a:t>
            </a:r>
          </a:p>
          <a:p>
            <a:pPr marL="685800" lvl="1" indent="-228600" algn="l" rtl="0">
              <a:lnSpc>
                <a:spcPct val="150000"/>
              </a:lnSpc>
              <a:spcBef>
                <a:spcPts val="1800"/>
              </a:spcBef>
              <a:spcAft>
                <a:spcPts val="0"/>
              </a:spcAft>
              <a:buClr>
                <a:schemeClr val="dk1"/>
              </a:buClr>
              <a:buSzPct val="100000"/>
              <a:buChar char="▪"/>
            </a:pPr>
            <a:r>
              <a:rPr lang="en-US" dirty="0"/>
              <a:t>Substantial limitation is determined by comparison to an average person in the general population.</a:t>
            </a:r>
          </a:p>
          <a:p>
            <a:pPr marL="685800" lvl="1" indent="-228600" algn="l" rtl="0">
              <a:lnSpc>
                <a:spcPct val="150000"/>
              </a:lnSpc>
              <a:spcBef>
                <a:spcPts val="1800"/>
              </a:spcBef>
              <a:spcAft>
                <a:spcPts val="0"/>
              </a:spcAft>
              <a:buClr>
                <a:schemeClr val="dk1"/>
              </a:buClr>
              <a:buSzPct val="100000"/>
              <a:buChar char="▪"/>
            </a:pPr>
            <a:r>
              <a:rPr lang="en-US" dirty="0"/>
              <a:t>Major life activities include (but are not limited to): bending, breathing, caring for self, concentrating, hearing, interacting with others, learning, lifting, sitting, speaking, standing, thinking, walking, working, etc.</a:t>
            </a:r>
          </a:p>
          <a:p>
            <a:pPr marL="228600" lvl="0" indent="-228600" algn="l" rtl="0">
              <a:lnSpc>
                <a:spcPct val="150000"/>
              </a:lnSpc>
              <a:spcBef>
                <a:spcPts val="1800"/>
              </a:spcBef>
              <a:spcAft>
                <a:spcPts val="0"/>
              </a:spcAft>
              <a:buClr>
                <a:schemeClr val="dk1"/>
              </a:buClr>
              <a:buSzPct val="100000"/>
              <a:buFont typeface="Noto Sans Symbols"/>
              <a:buChar char="▪"/>
            </a:pPr>
            <a:r>
              <a:rPr lang="en-US" dirty="0"/>
              <a:t>This includes people who have a record of such an impairment, even if they do not currently have a disability.</a:t>
            </a:r>
          </a:p>
          <a:p>
            <a:pPr marL="228600" lvl="0" indent="-228600" algn="l" rtl="0">
              <a:lnSpc>
                <a:spcPct val="150000"/>
              </a:lnSpc>
              <a:spcBef>
                <a:spcPts val="1800"/>
              </a:spcBef>
              <a:spcAft>
                <a:spcPts val="0"/>
              </a:spcAft>
              <a:buClr>
                <a:schemeClr val="dk1"/>
              </a:buClr>
              <a:buSzPct val="100000"/>
              <a:buFont typeface="Noto Sans Symbols"/>
              <a:buChar char="▪"/>
            </a:pPr>
            <a:r>
              <a:rPr lang="en-US" dirty="0"/>
              <a:t>It also includes individuals who do not have a disability but are regarded as such.</a:t>
            </a:r>
          </a:p>
          <a:p>
            <a:pPr marL="457200" lvl="0" indent="-228600" algn="l" rtl="0">
              <a:lnSpc>
                <a:spcPct val="150000"/>
              </a:lnSpc>
              <a:spcBef>
                <a:spcPts val="0"/>
              </a:spcBef>
              <a:spcAft>
                <a:spcPts val="0"/>
              </a:spcAft>
              <a:buClr>
                <a:schemeClr val="dk1"/>
              </a:buClr>
              <a:buSzPts val="2800"/>
              <a:buFont typeface="Noto Sans Symbols"/>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57066" y="182562"/>
            <a:ext cx="11887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Functional Disability Categories</a:t>
            </a:r>
            <a:endParaRPr dirty="0"/>
          </a:p>
        </p:txBody>
      </p:sp>
      <p:sp>
        <p:nvSpPr>
          <p:cNvPr id="105" name="Google Shape;105;p14"/>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ct val="126126"/>
              <a:buFont typeface="Noto Sans Symbols"/>
              <a:buChar char="▪"/>
            </a:pPr>
            <a:r>
              <a:rPr lang="en-US" sz="2000" dirty="0"/>
              <a:t>Age-related: Decreased sensory acuity, dexterity, stamina</a:t>
            </a:r>
            <a:endParaRPr sz="2000" dirty="0"/>
          </a:p>
          <a:p>
            <a:pPr marL="228600" lvl="0" indent="-228600" algn="l" rtl="0">
              <a:lnSpc>
                <a:spcPct val="150000"/>
              </a:lnSpc>
              <a:spcBef>
                <a:spcPts val="1800"/>
              </a:spcBef>
              <a:spcAft>
                <a:spcPts val="0"/>
              </a:spcAft>
              <a:buClr>
                <a:schemeClr val="dk1"/>
              </a:buClr>
              <a:buSzPct val="126126"/>
              <a:buFont typeface="Noto Sans Symbols"/>
              <a:buChar char="▪"/>
            </a:pPr>
            <a:r>
              <a:rPr lang="en-US" sz="2000" dirty="0"/>
              <a:t>Auditory: Deaf, hard-of-hearing</a:t>
            </a:r>
            <a:endParaRPr sz="2000" dirty="0"/>
          </a:p>
          <a:p>
            <a:pPr marL="228600" lvl="0" indent="-228600" algn="l" rtl="0">
              <a:lnSpc>
                <a:spcPct val="150000"/>
              </a:lnSpc>
              <a:spcBef>
                <a:spcPts val="1800"/>
              </a:spcBef>
              <a:spcAft>
                <a:spcPts val="0"/>
              </a:spcAft>
              <a:buClr>
                <a:schemeClr val="dk1"/>
              </a:buClr>
              <a:buSzPct val="126126"/>
              <a:buFont typeface="Noto Sans Symbols"/>
              <a:buChar char="▪"/>
            </a:pPr>
            <a:r>
              <a:rPr lang="en-US" sz="2000" dirty="0"/>
              <a:t>Cognitive: Learning disability, dyslexia, traumatic brain injury</a:t>
            </a:r>
            <a:endParaRPr sz="2000" dirty="0"/>
          </a:p>
          <a:p>
            <a:pPr marL="228600" lvl="0" indent="-228600" algn="l" rtl="0">
              <a:lnSpc>
                <a:spcPct val="150000"/>
              </a:lnSpc>
              <a:spcBef>
                <a:spcPts val="1800"/>
              </a:spcBef>
              <a:spcAft>
                <a:spcPts val="0"/>
              </a:spcAft>
              <a:buClr>
                <a:schemeClr val="dk1"/>
              </a:buClr>
              <a:buSzPct val="126126"/>
              <a:buFont typeface="Noto Sans Symbols"/>
              <a:buChar char="▪"/>
            </a:pPr>
            <a:r>
              <a:rPr lang="en-US" sz="2000" dirty="0"/>
              <a:t>Motor: Paralysis, cerebral palsy, missing/damaged limbs</a:t>
            </a:r>
            <a:endParaRPr sz="2000" dirty="0"/>
          </a:p>
        </p:txBody>
      </p:sp>
      <p:sp>
        <p:nvSpPr>
          <p:cNvPr id="106" name="Google Shape;106;p14"/>
          <p:cNvSpPr txBox="1">
            <a:spLocks noGrp="1"/>
          </p:cNvSpPr>
          <p:nvPr>
            <p:ph type="body" idx="2"/>
          </p:nvPr>
        </p:nvSpPr>
        <p:spPr>
          <a:xfrm>
            <a:off x="6137656" y="1822819"/>
            <a:ext cx="5906610" cy="4577981"/>
          </a:xfrm>
          <a:prstGeom prst="rect">
            <a:avLst/>
          </a:prstGeom>
          <a:noFill/>
          <a:ln>
            <a:noFill/>
          </a:ln>
        </p:spPr>
        <p:txBody>
          <a:bodyPr spcFirstLastPara="1" wrap="square" lIns="91425" tIns="45700" rIns="91425" bIns="45700" anchor="t" anchorCtr="0">
            <a:noAutofit/>
          </a:bodyPr>
          <a:lstStyle/>
          <a:p>
            <a:pPr marL="228600" marR="0" lvl="0" indent="-228600" algn="l" rtl="0">
              <a:lnSpc>
                <a:spcPct val="160000"/>
              </a:lnSpc>
              <a:spcBef>
                <a:spcPts val="0"/>
              </a:spcBef>
              <a:spcAft>
                <a:spcPts val="0"/>
              </a:spcAft>
              <a:buClr>
                <a:schemeClr val="dk1"/>
              </a:buClr>
              <a:buSzPct val="100000"/>
              <a:buFont typeface="Noto Sans Symbols"/>
              <a:buChar char="▪"/>
            </a:pPr>
            <a:r>
              <a:rPr lang="en-US" sz="2000" b="0" i="0" u="none" strike="noStrike" cap="none" dirty="0">
                <a:solidFill>
                  <a:schemeClr val="dk1"/>
                </a:solidFill>
                <a:latin typeface="Verdana"/>
                <a:ea typeface="Verdana"/>
                <a:cs typeface="Verdana"/>
                <a:sym typeface="Verdana"/>
              </a:rPr>
              <a:t>Neurodiverse</a:t>
            </a:r>
            <a:endParaRPr sz="2000" b="0" i="0" u="none" strike="noStrike" cap="none" dirty="0">
              <a:solidFill>
                <a:srgbClr val="000000"/>
              </a:solidFill>
              <a:latin typeface="Arial"/>
              <a:ea typeface="Arial"/>
              <a:cs typeface="Arial"/>
              <a:sym typeface="Arial"/>
            </a:endParaRPr>
          </a:p>
          <a:p>
            <a:pPr marL="228600" marR="0" lvl="0" indent="-228600" algn="l" rtl="0">
              <a:lnSpc>
                <a:spcPct val="160000"/>
              </a:lnSpc>
              <a:spcBef>
                <a:spcPts val="1800"/>
              </a:spcBef>
              <a:spcAft>
                <a:spcPts val="0"/>
              </a:spcAft>
              <a:buClr>
                <a:schemeClr val="dk1"/>
              </a:buClr>
              <a:buSzPct val="100000"/>
              <a:buFont typeface="Noto Sans Symbols"/>
              <a:buChar char="▪"/>
            </a:pPr>
            <a:r>
              <a:rPr lang="en-US" sz="2000" b="0" i="0" u="none" strike="noStrike" cap="none" dirty="0">
                <a:solidFill>
                  <a:schemeClr val="dk1"/>
                </a:solidFill>
                <a:latin typeface="Verdana"/>
                <a:ea typeface="Verdana"/>
                <a:cs typeface="Verdana"/>
                <a:sym typeface="Verdana"/>
              </a:rPr>
              <a:t>Psychological: Anxiety disorder, bipolar disorder, PTSD</a:t>
            </a:r>
            <a:endParaRPr sz="2000" b="0" i="0" u="none" strike="noStrike" cap="none" dirty="0">
              <a:solidFill>
                <a:srgbClr val="000000"/>
              </a:solidFill>
              <a:latin typeface="Arial"/>
              <a:ea typeface="Arial"/>
              <a:cs typeface="Arial"/>
              <a:sym typeface="Arial"/>
            </a:endParaRPr>
          </a:p>
          <a:p>
            <a:pPr marL="228600" marR="0" lvl="0" indent="-228600" algn="l" rtl="0">
              <a:lnSpc>
                <a:spcPct val="160000"/>
              </a:lnSpc>
              <a:spcBef>
                <a:spcPts val="1800"/>
              </a:spcBef>
              <a:spcAft>
                <a:spcPts val="0"/>
              </a:spcAft>
              <a:buClr>
                <a:schemeClr val="dk1"/>
              </a:buClr>
              <a:buSzPct val="100000"/>
              <a:buFont typeface="Noto Sans Symbols"/>
              <a:buChar char="▪"/>
            </a:pPr>
            <a:r>
              <a:rPr lang="en-US" sz="2000" b="0" i="0" u="none" strike="noStrike" cap="none" dirty="0">
                <a:solidFill>
                  <a:schemeClr val="dk1"/>
                </a:solidFill>
                <a:latin typeface="Verdana"/>
                <a:ea typeface="Verdana"/>
                <a:cs typeface="Verdana"/>
                <a:sym typeface="Verdana"/>
              </a:rPr>
              <a:t>Seizure/epilepsy</a:t>
            </a:r>
            <a:endParaRPr sz="2000" b="0" i="0" u="none" strike="noStrike" cap="none" dirty="0">
              <a:solidFill>
                <a:srgbClr val="000000"/>
              </a:solidFill>
              <a:latin typeface="Arial"/>
              <a:ea typeface="Arial"/>
              <a:cs typeface="Arial"/>
              <a:sym typeface="Arial"/>
            </a:endParaRPr>
          </a:p>
          <a:p>
            <a:pPr marL="228600" marR="0" lvl="0" indent="-228600" algn="l" rtl="0">
              <a:lnSpc>
                <a:spcPct val="160000"/>
              </a:lnSpc>
              <a:spcBef>
                <a:spcPts val="1800"/>
              </a:spcBef>
              <a:spcAft>
                <a:spcPts val="0"/>
              </a:spcAft>
              <a:buClr>
                <a:schemeClr val="dk1"/>
              </a:buClr>
              <a:buSzPct val="100000"/>
              <a:buFont typeface="Noto Sans Symbols"/>
              <a:buChar char="▪"/>
            </a:pPr>
            <a:r>
              <a:rPr lang="en-US" sz="2000" b="0" i="0" u="none" strike="noStrike" cap="none" dirty="0">
                <a:solidFill>
                  <a:schemeClr val="dk1"/>
                </a:solidFill>
                <a:latin typeface="Verdana"/>
                <a:ea typeface="Verdana"/>
                <a:cs typeface="Verdana"/>
                <a:sym typeface="Verdana"/>
              </a:rPr>
              <a:t>Substance use disorders</a:t>
            </a:r>
            <a:endParaRPr sz="2000" b="0" i="0" u="none" strike="noStrike" cap="none" dirty="0">
              <a:solidFill>
                <a:srgbClr val="000000"/>
              </a:solidFill>
              <a:latin typeface="Arial"/>
              <a:ea typeface="Arial"/>
              <a:cs typeface="Arial"/>
              <a:sym typeface="Arial"/>
            </a:endParaRPr>
          </a:p>
          <a:p>
            <a:pPr marL="228600" marR="0" lvl="0" indent="-228600" algn="l" rtl="0">
              <a:lnSpc>
                <a:spcPct val="160000"/>
              </a:lnSpc>
              <a:spcBef>
                <a:spcPts val="1800"/>
              </a:spcBef>
              <a:spcAft>
                <a:spcPts val="0"/>
              </a:spcAft>
              <a:buClr>
                <a:schemeClr val="dk1"/>
              </a:buClr>
              <a:buSzPct val="100000"/>
              <a:buFont typeface="Noto Sans Symbols"/>
              <a:buChar char="▪"/>
            </a:pPr>
            <a:r>
              <a:rPr lang="en-US" sz="2000" b="0" i="0" u="none" strike="noStrike" cap="none" dirty="0">
                <a:solidFill>
                  <a:schemeClr val="dk1"/>
                </a:solidFill>
                <a:latin typeface="Verdana"/>
                <a:ea typeface="Verdana"/>
                <a:cs typeface="Verdana"/>
                <a:sym typeface="Verdana"/>
              </a:rPr>
              <a:t>Visual: Blind, low-vision</a:t>
            </a:r>
            <a:endParaRPr sz="2000" b="0" i="0" u="none" strike="noStrike" cap="none" dirty="0">
              <a:solidFill>
                <a:srgbClr val="000000"/>
              </a:solidFill>
              <a:latin typeface="Arial"/>
              <a:ea typeface="Arial"/>
              <a:cs typeface="Arial"/>
              <a:sym typeface="Arial"/>
            </a:endParaRPr>
          </a:p>
          <a:p>
            <a:pPr marL="0" marR="0" lvl="0" indent="0" algn="l" rtl="0">
              <a:lnSpc>
                <a:spcPct val="160000"/>
              </a:lnSpc>
              <a:spcBef>
                <a:spcPts val="1800"/>
              </a:spcBef>
              <a:spcAft>
                <a:spcPts val="0"/>
              </a:spcAft>
              <a:buClr>
                <a:schemeClr val="dk1"/>
              </a:buClr>
              <a:buSzPct val="100000"/>
              <a:buFont typeface="Noto Sans Symbols"/>
              <a:buNone/>
            </a:pPr>
            <a:r>
              <a:rPr lang="en-US" sz="2000" b="0" i="1" u="none" strike="noStrike" cap="none" dirty="0">
                <a:solidFill>
                  <a:schemeClr val="dk1"/>
                </a:solidFill>
                <a:latin typeface="Verdana"/>
                <a:ea typeface="Verdana"/>
                <a:cs typeface="Verdana"/>
                <a:sym typeface="Verdana"/>
              </a:rPr>
              <a:t>*This list is non-exhaustive</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Non-apparent Disabilities</a:t>
            </a:r>
            <a:endParaRPr dirty="0"/>
          </a:p>
        </p:txBody>
      </p:sp>
      <p:sp>
        <p:nvSpPr>
          <p:cNvPr id="112" name="Google Shape;112;p15"/>
          <p:cNvSpPr txBox="1">
            <a:spLocks noGrp="1"/>
          </p:cNvSpPr>
          <p:nvPr>
            <p:ph type="body" idx="1"/>
          </p:nvPr>
        </p:nvSpPr>
        <p:spPr>
          <a:xfrm>
            <a:off x="338321" y="1957194"/>
            <a:ext cx="3157499" cy="4576956"/>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a:t>Allergies</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Arthritis </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Asthma</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Cancer</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Chronic pain</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Chronic fatigue</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Crohn’s disease</a:t>
            </a:r>
            <a:endParaRPr/>
          </a:p>
          <a:p>
            <a:pPr marL="228600" lvl="0" indent="-228600" algn="l" rtl="0">
              <a:lnSpc>
                <a:spcPct val="150000"/>
              </a:lnSpc>
              <a:spcBef>
                <a:spcPts val="1800"/>
              </a:spcBef>
              <a:spcAft>
                <a:spcPts val="0"/>
              </a:spcAft>
              <a:buClr>
                <a:schemeClr val="dk1"/>
              </a:buClr>
              <a:buSzPct val="100000"/>
              <a:buFont typeface="Noto Sans Symbols"/>
              <a:buChar char="▪"/>
            </a:pPr>
            <a:r>
              <a:rPr lang="en-US"/>
              <a:t>Diabetes</a:t>
            </a:r>
            <a:endParaRPr/>
          </a:p>
        </p:txBody>
      </p:sp>
      <p:sp>
        <p:nvSpPr>
          <p:cNvPr id="113" name="Google Shape;113;p15"/>
          <p:cNvSpPr txBox="1">
            <a:spLocks noGrp="1"/>
          </p:cNvSpPr>
          <p:nvPr>
            <p:ph type="body" idx="2"/>
          </p:nvPr>
        </p:nvSpPr>
        <p:spPr>
          <a:xfrm>
            <a:off x="3495820" y="1728600"/>
            <a:ext cx="4619479" cy="480555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70000"/>
              </a:lnSpc>
              <a:spcBef>
                <a:spcPts val="1200"/>
              </a:spcBef>
              <a:spcAft>
                <a:spcPts val="0"/>
              </a:spcAft>
              <a:buSzPct val="100000"/>
              <a:buChar char="▪"/>
            </a:pPr>
            <a:r>
              <a:rPr lang="en-US"/>
              <a:t>Fibromyalgia </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Heart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Inflammatory bowel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Lyme disease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Lupus</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Migraine</a:t>
            </a:r>
            <a:endParaRPr/>
          </a:p>
          <a:p>
            <a:pPr marL="228600" lvl="0" indent="-228600" algn="l" rtl="0">
              <a:lnSpc>
                <a:spcPct val="170000"/>
              </a:lnSpc>
              <a:spcBef>
                <a:spcPts val="1200"/>
              </a:spcBef>
              <a:spcAft>
                <a:spcPts val="0"/>
              </a:spcAft>
              <a:buClr>
                <a:schemeClr val="dk1"/>
              </a:buClr>
              <a:buSzPct val="100000"/>
              <a:buFont typeface="Noto Sans Symbols"/>
              <a:buChar char="▪"/>
            </a:pPr>
            <a:r>
              <a:rPr lang="en-US"/>
              <a:t>Thyroid disorders</a:t>
            </a:r>
            <a:endParaRPr/>
          </a:p>
          <a:p>
            <a:pPr marL="0" lvl="0" indent="0" algn="l" rtl="0">
              <a:lnSpc>
                <a:spcPct val="170000"/>
              </a:lnSpc>
              <a:spcBef>
                <a:spcPts val="1200"/>
              </a:spcBef>
              <a:spcAft>
                <a:spcPts val="0"/>
              </a:spcAft>
              <a:buClr>
                <a:schemeClr val="dk1"/>
              </a:buClr>
              <a:buSzPct val="100000"/>
              <a:buNone/>
            </a:pPr>
            <a:r>
              <a:rPr lang="en-US" i="1"/>
              <a:t>*This list is non-exhaustive</a:t>
            </a:r>
            <a:endParaRPr/>
          </a:p>
        </p:txBody>
      </p:sp>
      <p:pic>
        <p:nvPicPr>
          <p:cNvPr id="114" name="Google Shape;114;p15" descr="The words some disabilities look like this with outlines of a person with a leg amputation, someone with a walker, a wheelchair user, user of a cane, crutch user, and a person with an upper limb difference written over some look like this with an outline image of a non-visibly disabled person."/>
          <p:cNvPicPr preferRelativeResize="0"/>
          <p:nvPr/>
        </p:nvPicPr>
        <p:blipFill rotWithShape="1">
          <a:blip r:embed="rId3">
            <a:alphaModFix/>
          </a:blip>
          <a:srcRect t="17946" b="20055"/>
          <a:stretch/>
        </p:blipFill>
        <p:spPr>
          <a:xfrm>
            <a:off x="7426695" y="2320310"/>
            <a:ext cx="4524925" cy="336144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O PowerPoint Template (updated 1.17.25)" id="{921BBD6E-29C0-7D4D-B3D1-8654D5256202}" vid="{3092998F-958B-864D-AD29-D043B62210C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1322</TotalTime>
  <Words>4979</Words>
  <Application>Microsoft Macintosh PowerPoint</Application>
  <PresentationFormat>Widescreen</PresentationFormat>
  <Paragraphs>409</Paragraphs>
  <Slides>58</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vt:lpstr>
      <vt:lpstr>Calibri</vt:lpstr>
      <vt:lpstr>Noto Sans Symbols</vt:lpstr>
      <vt:lpstr>roboto</vt:lpstr>
      <vt:lpstr>Verdana</vt:lpstr>
      <vt:lpstr>Wingdings</vt:lpstr>
      <vt:lpstr>Office Theme</vt:lpstr>
      <vt:lpstr>Interview and Hiring Process Accommodations</vt:lpstr>
      <vt:lpstr>Zoom Webinar Tips</vt:lpstr>
      <vt:lpstr>Agenda</vt:lpstr>
      <vt:lpstr>Please Engage</vt:lpstr>
      <vt:lpstr>The Americans with Disabilities Act (ADA)</vt:lpstr>
      <vt:lpstr>What is the ADA?  The Americans with Disabilities Act (1990) and the Amendments Act (2008)</vt:lpstr>
      <vt:lpstr>Disability Definition</vt:lpstr>
      <vt:lpstr>Functional Disability Categories</vt:lpstr>
      <vt:lpstr>Non-apparent Disabilities</vt:lpstr>
      <vt:lpstr>Reasonable Accommodations</vt:lpstr>
      <vt:lpstr>Requesting Accommodations</vt:lpstr>
      <vt:lpstr>Goals of the Interactive Process</vt:lpstr>
      <vt:lpstr>Individual Responsibilities</vt:lpstr>
      <vt:lpstr>Examples of Interview Accommodations</vt:lpstr>
      <vt:lpstr>The Interactive Process</vt:lpstr>
      <vt:lpstr>Accessible Hiring Practices</vt:lpstr>
      <vt:lpstr>Recruitment Tips</vt:lpstr>
      <vt:lpstr>Job Description Language</vt:lpstr>
      <vt:lpstr>Tips for In-person Interviews</vt:lpstr>
      <vt:lpstr>Tips for Virtual or Hybrid Interviews</vt:lpstr>
      <vt:lpstr>Virtual/Hybrid Considerations for Interviews and Meetings</vt:lpstr>
      <vt:lpstr>Inclusive Practices for All</vt:lpstr>
      <vt:lpstr>Onboarding &amp; Retention Tips</vt:lpstr>
      <vt:lpstr>Access = Choices</vt:lpstr>
      <vt:lpstr>Accessible Onboarding Before Day 1</vt:lpstr>
      <vt:lpstr>Accessible Onboarding Day 1</vt:lpstr>
      <vt:lpstr>Accessible Onboarding: Training</vt:lpstr>
      <vt:lpstr>Disability Inclusive Retention</vt:lpstr>
      <vt:lpstr>Frequently Asked Questions</vt:lpstr>
      <vt:lpstr>When should an employer ask an applicant if they need an accommodation?</vt:lpstr>
      <vt:lpstr>Does the ADA require an employer to provide an IWD an interview accommodation?</vt:lpstr>
      <vt:lpstr>Does an applicant need to tell the employer during the application process that they may need an accommodation if hired?</vt:lpstr>
      <vt:lpstr>What are examples of questions that an employer cannot ask on an application or during an interview?</vt:lpstr>
      <vt:lpstr>Must the employer keep medical information disclosed during the hiring process confidential?</vt:lpstr>
      <vt:lpstr>What if an applicant’s disability prevents them from performing some job duties?</vt:lpstr>
      <vt:lpstr>Example: Essential Job Functions</vt:lpstr>
      <vt:lpstr>If an accommodation is provided to one applicant, does it need to be provided to everyone to maintain equity?</vt:lpstr>
      <vt:lpstr>Interactive Activity: Interviewing and Hiring Case Scenarios</vt:lpstr>
      <vt:lpstr>Case Scenario #1: The Facts</vt:lpstr>
      <vt:lpstr>Case Scenario #1: Resolution</vt:lpstr>
      <vt:lpstr>Case Scenario #2: The Facts</vt:lpstr>
      <vt:lpstr>Case Scenario #2: Resolution</vt:lpstr>
      <vt:lpstr>Case Scenario #3: The Facts</vt:lpstr>
      <vt:lpstr>Case Scenario #3: Resolution</vt:lpstr>
      <vt:lpstr>Case Scenario #4: The Facts</vt:lpstr>
      <vt:lpstr>Case Scenario #4: Resolution</vt:lpstr>
      <vt:lpstr>Resources</vt:lpstr>
      <vt:lpstr>Accessible Transportation &amp; Parking</vt:lpstr>
      <vt:lpstr>Campus Maps</vt:lpstr>
      <vt:lpstr>Questions?</vt:lpstr>
      <vt:lpstr>Disability Equity Office</vt:lpstr>
      <vt:lpstr>Happening @ Michigan</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Voluntary Self-Identification of Disability</vt:lpstr>
      <vt:lpstr>More Learning Opportunities From DEO</vt:lpstr>
      <vt:lpstr>Thank You From 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Kushner, Allison</dc:creator>
  <cp:lastModifiedBy>Gruendl, Angela</cp:lastModifiedBy>
  <cp:revision>10</cp:revision>
  <dcterms:created xsi:type="dcterms:W3CDTF">2025-04-09T18:04:27Z</dcterms:created>
  <dcterms:modified xsi:type="dcterms:W3CDTF">2025-04-17T12:27:11Z</dcterms:modified>
</cp:coreProperties>
</file>