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55"/>
  </p:notesMasterIdLst>
  <p:sldIdLst>
    <p:sldId id="257" r:id="rId2"/>
    <p:sldId id="258" r:id="rId3"/>
    <p:sldId id="259" r:id="rId4"/>
    <p:sldId id="260" r:id="rId5"/>
    <p:sldId id="306" r:id="rId6"/>
    <p:sldId id="261" r:id="rId7"/>
    <p:sldId id="262" r:id="rId8"/>
    <p:sldId id="265" r:id="rId9"/>
    <p:sldId id="266" r:id="rId10"/>
    <p:sldId id="267" r:id="rId11"/>
    <p:sldId id="268" r:id="rId12"/>
    <p:sldId id="280" r:id="rId13"/>
    <p:sldId id="269" r:id="rId14"/>
    <p:sldId id="270" r:id="rId15"/>
    <p:sldId id="271" r:id="rId16"/>
    <p:sldId id="308" r:id="rId17"/>
    <p:sldId id="307" r:id="rId18"/>
    <p:sldId id="316" r:id="rId19"/>
    <p:sldId id="318" r:id="rId20"/>
    <p:sldId id="311" r:id="rId21"/>
    <p:sldId id="310" r:id="rId22"/>
    <p:sldId id="312" r:id="rId23"/>
    <p:sldId id="313" r:id="rId24"/>
    <p:sldId id="314" r:id="rId25"/>
    <p:sldId id="293" r:id="rId26"/>
    <p:sldId id="329" r:id="rId27"/>
    <p:sldId id="272" r:id="rId28"/>
    <p:sldId id="273" r:id="rId29"/>
    <p:sldId id="274" r:id="rId30"/>
    <p:sldId id="275" r:id="rId31"/>
    <p:sldId id="315" r:id="rId32"/>
    <p:sldId id="276" r:id="rId33"/>
    <p:sldId id="328" r:id="rId34"/>
    <p:sldId id="277" r:id="rId35"/>
    <p:sldId id="278" r:id="rId36"/>
    <p:sldId id="283" r:id="rId37"/>
    <p:sldId id="295" r:id="rId38"/>
    <p:sldId id="284" r:id="rId39"/>
    <p:sldId id="288" r:id="rId40"/>
    <p:sldId id="285" r:id="rId41"/>
    <p:sldId id="294" r:id="rId42"/>
    <p:sldId id="289" r:id="rId43"/>
    <p:sldId id="291" r:id="rId44"/>
    <p:sldId id="292" r:id="rId45"/>
    <p:sldId id="330" r:id="rId46"/>
    <p:sldId id="298" r:id="rId47"/>
    <p:sldId id="299" r:id="rId48"/>
    <p:sldId id="327" r:id="rId49"/>
    <p:sldId id="300" r:id="rId50"/>
    <p:sldId id="301" r:id="rId51"/>
    <p:sldId id="302" r:id="rId52"/>
    <p:sldId id="303" r:id="rId53"/>
    <p:sldId id="304" r:id="rId54"/>
  </p:sldIdLst>
  <p:sldSz cx="12192000" cy="6858000"/>
  <p:notesSz cx="6858000" cy="9144000"/>
  <p:embeddedFontLst>
    <p:embeddedFont>
      <p:font typeface="Helvetica Neue" panose="02000503000000020004" pitchFamily="2" charset="0"/>
      <p:regular r:id="rId56"/>
      <p:bold r:id="rId57"/>
      <p:italic r:id="rId58"/>
      <p:boldItalic r:id="rId59"/>
    </p:embeddedFont>
    <p:embeddedFont>
      <p:font typeface="Noto Sans Symbols" panose="020B0604020202020204" pitchFamily="34" charset="0"/>
      <p:regular r:id="rId60"/>
      <p:bold r:id="rId61"/>
    </p:embeddedFont>
    <p:embeddedFont>
      <p:font typeface="Roboto" panose="02000000000000000000" pitchFamily="2" charset="0"/>
      <p:regular r:id="rId62"/>
      <p:bold r:id="rId63"/>
      <p:italic r:id="rId64"/>
      <p:boldItalic r:id="rId65"/>
    </p:embeddedFont>
    <p:embeddedFont>
      <p:font typeface="Segoe UI" panose="020B0502040204020203" pitchFamily="34" charset="0"/>
      <p:regular r:id="rId66"/>
      <p:bold r:id="rId67"/>
      <p:italic r:id="rId68"/>
      <p:boldItalic r:id="rId69"/>
    </p:embeddedFont>
    <p:embeddedFont>
      <p:font typeface="Verdana" panose="020B0604030504040204" pitchFamily="3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73ckUrSn/4SzjwegUXI+mg==" hashData="Is+BrF3nXlF3pyQLRVPnCq/PDsY+8i4ksbRU+FWXgB3uQGswZ5ezfGOZFhe1lrvFzW0AdbFknsTDNd8fX5M/EA=="/>
  <p:extLst>
    <p:ext uri="{521415D9-36F7-43E2-AB2F-B90AF26B5E84}">
      <p14:sectionLst xmlns:p14="http://schemas.microsoft.com/office/powerpoint/2010/main">
        <p14:section name="Intro" id="{C9B82D05-F1CE-4D12-A8E6-0DC8240492C6}">
          <p14:sldIdLst>
            <p14:sldId id="257"/>
            <p14:sldId id="258"/>
            <p14:sldId id="259"/>
            <p14:sldId id="260"/>
            <p14:sldId id="306"/>
          </p14:sldIdLst>
        </p14:section>
        <p14:section name="ADA Requirements" id="{6E68D6D4-A031-4BE8-9260-0354FCD92051}">
          <p14:sldIdLst>
            <p14:sldId id="261"/>
            <p14:sldId id="262"/>
            <p14:sldId id="265"/>
          </p14:sldIdLst>
        </p14:section>
        <p14:section name="Communication is Key" id="{11EB89A0-8FDD-4717-8F5B-6BF297AA9FE5}">
          <p14:sldIdLst>
            <p14:sldId id="266"/>
            <p14:sldId id="267"/>
            <p14:sldId id="268"/>
            <p14:sldId id="280"/>
            <p14:sldId id="269"/>
            <p14:sldId id="270"/>
            <p14:sldId id="271"/>
          </p14:sldIdLst>
        </p14:section>
        <p14:section name="7 Cs" id="{5ACA7C3D-914E-4B3C-8849-70E3B97D92DD}">
          <p14:sldIdLst>
            <p14:sldId id="308"/>
            <p14:sldId id="307"/>
            <p14:sldId id="316"/>
            <p14:sldId id="318"/>
            <p14:sldId id="311"/>
            <p14:sldId id="310"/>
            <p14:sldId id="312"/>
            <p14:sldId id="313"/>
            <p14:sldId id="314"/>
            <p14:sldId id="293"/>
            <p14:sldId id="329"/>
          </p14:sldIdLst>
        </p14:section>
        <p14:section name="Accommodations" id="{195DED56-1BC3-4A9C-A7DB-D35F29DC35F1}">
          <p14:sldIdLst>
            <p14:sldId id="272"/>
            <p14:sldId id="273"/>
            <p14:sldId id="274"/>
            <p14:sldId id="275"/>
            <p14:sldId id="315"/>
            <p14:sldId id="276"/>
            <p14:sldId id="328"/>
            <p14:sldId id="277"/>
            <p14:sldId id="278"/>
          </p14:sldIdLst>
        </p14:section>
        <p14:section name="Communication Strategies" id="{9E91B189-EC36-467D-A3F3-19D02086531B}">
          <p14:sldIdLst>
            <p14:sldId id="283"/>
            <p14:sldId id="295"/>
            <p14:sldId id="284"/>
            <p14:sldId id="288"/>
            <p14:sldId id="285"/>
            <p14:sldId id="294"/>
            <p14:sldId id="289"/>
            <p14:sldId id="291"/>
            <p14:sldId id="292"/>
            <p14:sldId id="330"/>
          </p14:sldIdLst>
        </p14:section>
        <p14:section name="Questions" id="{B41782E2-E63F-4BB0-98FD-CBCDCD18F168}">
          <p14:sldIdLst>
            <p14:sldId id="298"/>
          </p14:sldIdLst>
        </p14:section>
        <p14:section name="Wrap Up" id="{E0327854-E142-418A-89AB-5AEE6209C36F}">
          <p14:sldIdLst>
            <p14:sldId id="299"/>
            <p14:sldId id="327"/>
            <p14:sldId id="300"/>
            <p14:sldId id="301"/>
            <p14:sldId id="302"/>
            <p14:sldId id="303"/>
            <p14:sldId id="304"/>
          </p14:sldIdLst>
        </p14:section>
      </p14:sectionLst>
    </p:ex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4" roundtripDataSignature="AMtx7mhJ0TLqMhZW8zBuKqLrczNBMlcwc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rin Metz" initials="" lastIdx="3" clrIdx="0"/>
  <p:cmAuthor id="1" name="Angie Gruendl" initials="" lastIdx="1" clrIdx="1"/>
  <p:cmAuthor id="2" name="Lauren O'Connor" initials="" lastIdx="3" clrIdx="2"/>
  <p:cmAuthor id="3" name="Jordan Funk" initials="" lastIdx="2" clrIdx="3"/>
  <p:cmAuthor id="4" name="Metz, Erin" initials="EM" lastIdx="1" clrIdx="4">
    <p:extLst>
      <p:ext uri="{19B8F6BF-5375-455C-9EA6-DF929625EA0E}">
        <p15:presenceInfo xmlns:p15="http://schemas.microsoft.com/office/powerpoint/2012/main" userId="S::eemetz@umich.edu::b8e4e694-2b89-4422-a981-e3eaac54c3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7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97" autoAdjust="0"/>
    <p:restoredTop sz="85422" autoAdjust="0"/>
  </p:normalViewPr>
  <p:slideViewPr>
    <p:cSldViewPr snapToGrid="0">
      <p:cViewPr varScale="1">
        <p:scale>
          <a:sx n="123" d="100"/>
          <a:sy n="123" d="100"/>
        </p:scale>
        <p:origin x="960" y="192"/>
      </p:cViewPr>
      <p:guideLst/>
    </p:cSldViewPr>
  </p:slideViewPr>
  <p:notesTextViewPr>
    <p:cViewPr>
      <p:scale>
        <a:sx n="1" d="1"/>
        <a:sy n="1" d="1"/>
      </p:scale>
      <p:origin x="0" y="0"/>
    </p:cViewPr>
  </p:notesTextViewPr>
  <p:sorterViewPr>
    <p:cViewPr>
      <p:scale>
        <a:sx n="80" d="100"/>
        <a:sy n="80" d="100"/>
      </p:scale>
      <p:origin x="0" y="-115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74" Type="http://customschemas.google.com/relationships/presentationmetadata" Target="meta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6.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umble.com/learn/communication/effective-communicatio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ecrt-umich-accommodate.symplicity.com/public_accommodatio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333333"/>
                </a:solidFill>
                <a:latin typeface="Helvetica Neue"/>
                <a:ea typeface="Helvetica Neue"/>
                <a:cs typeface="Helvetica Neue"/>
                <a:sym typeface="Helvetica Neue"/>
              </a:rPr>
              <a:t>Effective communication is a basic human right. This workshop will discuss your duty under the Americans with Disabilities Act (ADA) to provide access to effective communication with diverse groups, including those who are deaf/hard of hearing, have auditory processing disorders, are neurodivergent, etc. We will also cover communication strategies for employees and supervisors navigating the interactive process for workplace accommodations.</a:t>
            </a:r>
            <a:endParaRPr b="0" i="0" dirty="0">
              <a:solidFill>
                <a:srgbClr val="333333"/>
              </a:solidFill>
              <a:latin typeface="Helvetica Neue"/>
              <a:ea typeface="Helvetica Neue"/>
              <a:cs typeface="Helvetica Neue"/>
              <a:sym typeface="Helvetica Neue"/>
            </a:endParaRPr>
          </a:p>
        </p:txBody>
      </p:sp>
      <p:sp>
        <p:nvSpPr>
          <p:cNvPr id="52" name="Google Shape;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222222"/>
                </a:solidFill>
                <a:highlight>
                  <a:srgbClr val="FFFFFF"/>
                </a:highlight>
                <a:latin typeface="Roboto"/>
                <a:ea typeface="Roboto"/>
                <a:cs typeface="Roboto"/>
                <a:sym typeface="Roboto"/>
              </a:rPr>
              <a:t>In its 2019 report, the National Deaf Center on Postsecondary Outcomes found that in 2017, only 53.3% of deaf people were employed, compared to 75.8% of hearing people; this is an employment gap of 22.5 percentage points.</a:t>
            </a:r>
            <a:r>
              <a:rPr lang="en-US" sz="900">
                <a:solidFill>
                  <a:srgbClr val="008CBA"/>
                </a:solidFill>
                <a:highlight>
                  <a:srgbClr val="FFFFFF"/>
                </a:highlight>
                <a:latin typeface="Roboto"/>
                <a:ea typeface="Roboto"/>
                <a:cs typeface="Roboto"/>
                <a:sym typeface="Roboto"/>
              </a:rPr>
              <a:t>[7]</a:t>
            </a:r>
            <a:r>
              <a:rPr lang="en-US">
                <a:solidFill>
                  <a:srgbClr val="222222"/>
                </a:solidFill>
                <a:highlight>
                  <a:srgbClr val="FFFFFF"/>
                </a:highlight>
                <a:latin typeface="Roboto"/>
                <a:ea typeface="Roboto"/>
                <a:cs typeface="Roboto"/>
                <a:sym typeface="Roboto"/>
              </a:rPr>
              <a:t>  These barriers to employment opportunities should be recognized as a crisis. </a:t>
            </a:r>
            <a:endParaRPr>
              <a:solidFill>
                <a:srgbClr val="222222"/>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r>
              <a:rPr lang="en-US">
                <a:solidFill>
                  <a:srgbClr val="222222"/>
                </a:solidFill>
                <a:highlight>
                  <a:srgbClr val="FFFFFF"/>
                </a:highlight>
                <a:latin typeface="Roboto"/>
                <a:ea typeface="Roboto"/>
                <a:cs typeface="Roboto"/>
                <a:sym typeface="Roboto"/>
              </a:rPr>
              <a:t>https://www.nad.org/dhhcan-and-its-efforts/#:~:text=F.R.%20%C2%A735.160).-,Recommendations%3A,Employment,-In%20its%202019</a:t>
            </a:r>
            <a:endParaRPr>
              <a:solidFill>
                <a:srgbClr val="222222"/>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endParaRPr>
              <a:solidFill>
                <a:srgbClr val="222222"/>
              </a:solidFill>
              <a:highlight>
                <a:srgbClr val="FFFFFF"/>
              </a:highlight>
              <a:latin typeface="Roboto"/>
              <a:ea typeface="Roboto"/>
              <a:cs typeface="Roboto"/>
              <a:sym typeface="Roboto"/>
            </a:endParaRPr>
          </a:p>
        </p:txBody>
      </p:sp>
      <p:sp>
        <p:nvSpPr>
          <p:cNvPr id="118" name="Google Shape;11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Just because someone may be doing these things while in a meeting or a conversation, does not mean they are not engaging</a:t>
            </a:r>
            <a:endParaRPr dirty="0"/>
          </a:p>
        </p:txBody>
      </p:sp>
      <p:sp>
        <p:nvSpPr>
          <p:cNvPr id="203" name="Google Shape;20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 name="Google Shape;1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04a3dc8679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304a3dc8679_0_1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Communication is key to so many aspects of our life: our work, our education, our home and family life. To participate in more effective communication, here are some tips:</a:t>
            </a:r>
            <a:endParaRPr dirty="0"/>
          </a:p>
        </p:txBody>
      </p:sp>
      <p:sp>
        <p:nvSpPr>
          <p:cNvPr id="137" name="Google Shape;137;g304a3dc8679_0_1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04a3dc8679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304a3dc8679_0_1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g304a3dc8679_0_1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sng" dirty="0">
                <a:solidFill>
                  <a:schemeClr val="hlink"/>
                </a:solidFill>
                <a:hlinkClick r:id="rId3"/>
              </a:rPr>
              <a:t>https://pumble.com/learn/communication/effective-communication/</a:t>
            </a:r>
            <a:r>
              <a:rPr lang="en-US" sz="1200" dirty="0"/>
              <a:t>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3288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Clarity makes understanding easier and faster</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994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should not feel like navigating a maze in order to understand the idea someone is sharing with us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4155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of these two statements is easier to understand?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2814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 name="Google Shape;5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This workshop is also being recorded and will be made available on ECRT’s YouTube channel: https://www.youtube.com/@ECRTumich as soon as possible. The slides will be emailed to all registered participants within the coming days along with an anonymous survey. We do really hope you’ll complete the short survey, as this helps us determine how we can best assist you with your learning goals.</a:t>
            </a:r>
            <a:endParaRPr/>
          </a:p>
        </p:txBody>
      </p:sp>
      <p:sp>
        <p:nvSpPr>
          <p:cNvPr id="59" name="Google Shape;5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062c11f3a1_1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Consider the viewpoints of others, show respect, be polite and sensible</a:t>
            </a:r>
            <a:endParaRPr dirty="0"/>
          </a:p>
        </p:txBody>
      </p:sp>
      <p:sp>
        <p:nvSpPr>
          <p:cNvPr id="284" name="Google Shape;284;g3062c11f3a1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practice the 7 Cs, it can lead to innovative ideas because we can all communicate effectively our needs, our wants, and our thoughts.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708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0220dc9d6d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g30220dc9d6d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g30220dc9d6d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e8f006f9b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g2e8f006f9b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8" name="Google Shape;158;g2e8f006f9b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Any other effective methods of making visually delivered materials available to IWDs</a:t>
            </a:r>
            <a:endParaRPr/>
          </a:p>
        </p:txBody>
      </p:sp>
      <p:sp>
        <p:nvSpPr>
          <p:cNvPr id="166" name="Google Shape;16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2" name="Google Shape;17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Segoe UI" panose="020B0502040204020203" pitchFamily="34" charset="0"/>
              </a:rPr>
              <a:t>Some individuals have challenges with properly interpreting communication or appropriately conveying messages. For example, some neurodivergent individuals have indicated limitations with "reading into" emails and making assumptions about what they thought the person sending it was trying to deliver.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46963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8" name="Google Shape;17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on next slide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9860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en-US" dirty="0"/>
              <a:t>J </a:t>
            </a:r>
            <a:r>
              <a:rPr lang="en-US" dirty="0" err="1"/>
              <a:t>Acoust</a:t>
            </a:r>
            <a:r>
              <a:rPr lang="en-US" dirty="0"/>
              <a:t> Soc Am. 2011 Jul</a:t>
            </a:r>
            <a:endParaRPr dirty="0"/>
          </a:p>
          <a:p>
            <a:pPr marL="457200" lvl="0" indent="-228600" algn="l" rtl="0">
              <a:spcBef>
                <a:spcPts val="0"/>
              </a:spcBef>
              <a:spcAft>
                <a:spcPts val="0"/>
              </a:spcAft>
              <a:buClr>
                <a:schemeClr val="dk1"/>
              </a:buClr>
              <a:buSzPts val="1400"/>
              <a:buFont typeface="Arial"/>
              <a:buNone/>
            </a:pPr>
            <a:endParaRPr dirty="0"/>
          </a:p>
          <a:p>
            <a:pPr marL="457200" lvl="0" indent="-228600" algn="l" rtl="0">
              <a:spcBef>
                <a:spcPts val="0"/>
              </a:spcBef>
              <a:spcAft>
                <a:spcPts val="0"/>
              </a:spcAft>
              <a:buClr>
                <a:schemeClr val="dk1"/>
              </a:buClr>
              <a:buSzPts val="1400"/>
              <a:buFont typeface="Arial"/>
              <a:buNone/>
            </a:pPr>
            <a:r>
              <a:rPr lang="en-US" dirty="0"/>
              <a:t>A 2011 study found that the mean word recognition accuracy for lip reading was about 10%</a:t>
            </a:r>
          </a:p>
          <a:p>
            <a:pPr marL="457200" lvl="0" indent="-228600" algn="l" rtl="0">
              <a:spcBef>
                <a:spcPts val="0"/>
              </a:spcBef>
              <a:spcAft>
                <a:spcPts val="0"/>
              </a:spcAft>
              <a:buClr>
                <a:schemeClr val="dk1"/>
              </a:buClr>
              <a:buSzPts val="1400"/>
              <a:buFont typeface="Arial"/>
              <a:buNone/>
            </a:pPr>
            <a:endParaRPr lang="en-US" dirty="0"/>
          </a:p>
        </p:txBody>
      </p:sp>
      <p:sp>
        <p:nvSpPr>
          <p:cNvPr id="185" name="Google Shape;18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 name="Google Shape;6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223" name="Google Shape;22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062c11f3a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062c11f3a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Allows access to all</a:t>
            </a:r>
          </a:p>
          <a:p>
            <a:pPr marL="0" lvl="0" indent="0" algn="l" rtl="0">
              <a:spcBef>
                <a:spcPts val="0"/>
              </a:spcBef>
              <a:spcAft>
                <a:spcPts val="0"/>
              </a:spcAft>
              <a:buNone/>
            </a:pPr>
            <a:r>
              <a:rPr lang="en-US" dirty="0"/>
              <a:t>People who are comfortable talking about their concerns at work are more likely to find resolution and less likely to leave employment</a:t>
            </a:r>
          </a:p>
          <a:p>
            <a:pPr marL="0" lvl="0" indent="0" algn="l" rtl="0">
              <a:spcBef>
                <a:spcPts val="0"/>
              </a:spcBef>
              <a:spcAft>
                <a:spcPts val="0"/>
              </a:spcAft>
              <a:buNone/>
            </a:pPr>
            <a:endParaRPr dirty="0"/>
          </a:p>
        </p:txBody>
      </p:sp>
      <p:sp>
        <p:nvSpPr>
          <p:cNvPr id="297" name="Google Shape;297;g3062c11f3a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Maybe you can’t move your workstation to a quieter area, but maybe you can use </a:t>
            </a:r>
            <a:r>
              <a:rPr lang="en-US"/>
              <a:t>noise reducing headphones instead.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If you don’t know what you need to help, that’s ok! Use the resources available like JAN or the Disability Equity Office.</a:t>
            </a:r>
          </a:p>
        </p:txBody>
      </p:sp>
      <p:sp>
        <p:nvSpPr>
          <p:cNvPr id="229" name="Google Shape;22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human Resource Guide To Answering ADA Workplace Questions: Checklists and Practical Hints for Human Resources Personnel, Eleventh Edition" by David K. </a:t>
            </a:r>
            <a:r>
              <a:rPr lang="en-US" dirty="0" err="1"/>
              <a:t>Fram</a:t>
            </a:r>
            <a:r>
              <a:rPr lang="en-US" dirty="0"/>
              <a:t>, Esq. Director, ADA Services; National Employment Law Institute: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Segoe UI" panose="020B0502040204020203" pitchFamily="34" charset="0"/>
              </a:rPr>
              <a:t>https://askjan.org/blogs/jan/2013/12/the-manager-s-dilemma-an-employee-is-asking-about-a-co-worker-s-accommodation-as-a-manager-what-do-i-say.cfm</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Segoe UI" panose="020B0502040204020203" pitchFamily="34" charset="0"/>
              </a:rPr>
              <a:t>“I’m happy to have a private conversation with you if you would like to discuss your own needs”</a:t>
            </a:r>
            <a:endParaRPr lang="en-US"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spcBef>
                <a:spcPts val="0"/>
              </a:spcBef>
              <a:spcAft>
                <a:spcPts val="0"/>
              </a:spcAft>
              <a:buNone/>
            </a:pPr>
            <a:endParaRPr dirty="0"/>
          </a:p>
        </p:txBody>
      </p:sp>
      <p:sp>
        <p:nvSpPr>
          <p:cNvPr id="253" name="Google Shape;25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062c11f3a1_1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lnSpc>
                <a:spcPct val="150000"/>
              </a:lnSpc>
              <a:spcBef>
                <a:spcPts val="0"/>
              </a:spcBef>
              <a:spcAft>
                <a:spcPts val="0"/>
              </a:spcAft>
              <a:buClr>
                <a:schemeClr val="dk1"/>
              </a:buClr>
              <a:buSzPct val="100000"/>
              <a:buFont typeface="Noto Sans Symbols"/>
              <a:buNone/>
            </a:pPr>
            <a:r>
              <a:rPr lang="en-US" dirty="0"/>
              <a:t>Using the right medium or platform to communicate matters. Effective communication requires you to consider whether you need to meet in person or if Zoom would suffice. Is your message casual enough to use </a:t>
            </a:r>
            <a:r>
              <a:rPr lang="en-US" dirty="0" err="1"/>
              <a:t>Gchat</a:t>
            </a:r>
            <a:r>
              <a:rPr lang="en-US" dirty="0"/>
              <a:t>, or would a formal email be more efficient and thorough? Whatever you choose should be intuitive and appropriate for the current situation.</a:t>
            </a:r>
          </a:p>
        </p:txBody>
      </p:sp>
      <p:sp>
        <p:nvSpPr>
          <p:cNvPr id="290" name="Google Shape;290;g3062c11f3a1_1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062c11f3a1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Active listening means you are not preparing your responses, not thinking about what task you need to perform next, not thinking about the errands you need to run after work. Active listening is committing 100% of your attention to the communication.</a:t>
            </a:r>
            <a:endParaRPr dirty="0"/>
          </a:p>
        </p:txBody>
      </p:sp>
      <p:sp>
        <p:nvSpPr>
          <p:cNvPr id="278" name="Google Shape;278;g3062c11f3a1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7" name="Google Shape;31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05881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ADA Initial Contact Form: </a:t>
            </a:r>
            <a:r>
              <a:rPr lang="en-US" sz="1200" u="sng">
                <a:solidFill>
                  <a:srgbClr val="FFCB05"/>
                </a:solidFill>
                <a:hlinkClick r:id="rId3">
                  <a:extLst>
                    <a:ext uri="{A12FA001-AC4F-418D-AE19-62706E023703}">
                      <ahyp:hlinkClr xmlns:ahyp="http://schemas.microsoft.com/office/drawing/2018/hyperlinkcolor" val="tx"/>
                    </a:ext>
                  </a:extLst>
                </a:hlinkClick>
              </a:rPr>
              <a:t>https://ecrt-umich-accommodate.symplicity.com/public_accommodation/</a:t>
            </a:r>
            <a:endParaRPr/>
          </a:p>
        </p:txBody>
      </p:sp>
      <p:sp>
        <p:nvSpPr>
          <p:cNvPr id="330" name="Google Shape;33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Request Training/Report Barriers Form: https://ecrt-umich-accommodate.symplicity.com/activity_provider_request/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Happening @ Michigan Events Calendar for Equity, Civil Rights, and Title IX: https://events.umich.edu/group/4765</a:t>
            </a:r>
            <a:endParaRPr/>
          </a:p>
          <a:p>
            <a:pPr marL="0" lvl="0" indent="0" algn="l" rtl="0">
              <a:lnSpc>
                <a:spcPct val="100000"/>
              </a:lnSpc>
              <a:spcBef>
                <a:spcPts val="0"/>
              </a:spcBef>
              <a:spcAft>
                <a:spcPts val="0"/>
              </a:spcAft>
              <a:buSzPts val="1400"/>
              <a:buNone/>
            </a:pPr>
            <a:endParaRPr/>
          </a:p>
        </p:txBody>
      </p:sp>
      <p:sp>
        <p:nvSpPr>
          <p:cNvPr id="338" name="Google Shape;33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Request Training/Report Barriers Form: https://ecrt-umich-accommodate.symplicity.com/activity_provider_request/</a:t>
            </a:r>
            <a:endParaRPr/>
          </a:p>
          <a:p>
            <a:pPr marL="0" lvl="0" indent="0" algn="l" rtl="0">
              <a:lnSpc>
                <a:spcPct val="100000"/>
              </a:lnSpc>
              <a:spcBef>
                <a:spcPts val="0"/>
              </a:spcBef>
              <a:spcAft>
                <a:spcPts val="0"/>
              </a:spcAft>
              <a:buSzPts val="1400"/>
              <a:buNone/>
            </a:pPr>
            <a:endParaRPr/>
          </a:p>
        </p:txBody>
      </p:sp>
      <p:sp>
        <p:nvSpPr>
          <p:cNvPr id="345" name="Google Shape;34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Filterable list of resources on the ECRT website: https://ecrt.umich.edu/get-help-support/resources/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ECRT’s YouTube Channel: https://www.youtube.com/@ECRTumich</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ECRT’s Upcoming Events are listed on the Happening @ Michigan website: https://events.umich.edu/group/5177</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Recorded Presentations &amp; Trainings website: https://ecrt.umich.edu/disability-accessibility/presentations-trainings/</a:t>
            </a:r>
            <a:endParaRPr dirty="0"/>
          </a:p>
        </p:txBody>
      </p:sp>
      <p:sp>
        <p:nvSpPr>
          <p:cNvPr id="352" name="Google Shape;35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65cb7e5e46_2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g265cb7e5e46_2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all that apply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8501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Wanting to focus more on how to help facilitate effective communication, we can briefly talk about the ADAs requirements</a:t>
            </a:r>
          </a:p>
          <a:p>
            <a:pPr marL="0" lvl="0" indent="0" algn="l" rtl="0">
              <a:lnSpc>
                <a:spcPct val="100000"/>
              </a:lnSpc>
              <a:spcBef>
                <a:spcPts val="0"/>
              </a:spcBef>
              <a:spcAft>
                <a:spcPts val="0"/>
              </a:spcAft>
              <a:buSzPts val="1400"/>
              <a:buNone/>
            </a:pPr>
            <a:endParaRPr dirty="0"/>
          </a:p>
        </p:txBody>
      </p:sp>
      <p:sp>
        <p:nvSpPr>
          <p:cNvPr id="82" name="Google Shape;8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To be clear and avoid confusion: the ADA does not require that supervisors effectively communicate with employees and vice versa. The ADA requires entities to provide auxiliary aids to assist with meaningful understanding and participation by individuals with disabilities. We will be discussing strategies for more meaningful communication a bit later in the presentation.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endParaRPr dirty="0"/>
          </a:p>
        </p:txBody>
      </p:sp>
      <p:sp>
        <p:nvSpPr>
          <p:cNvPr id="88" name="Google Shape;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Ignorance or indifference to the law is not an excuse as to why someone did not provide an accommodation or engaged in any other prohibited practice.</a:t>
            </a:r>
          </a:p>
        </p:txBody>
      </p:sp>
      <p:sp>
        <p:nvSpPr>
          <p:cNvPr id="106" name="Google Shape;10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112" name="Google Shape;11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
        <p:cNvGrpSpPr/>
        <p:nvPr/>
      </p:nvGrpSpPr>
      <p:grpSpPr>
        <a:xfrm>
          <a:off x="0" y="0"/>
          <a:ext cx="0" cy="0"/>
          <a:chOff x="0" y="0"/>
          <a:chExt cx="0" cy="0"/>
        </a:xfrm>
      </p:grpSpPr>
      <p:sp>
        <p:nvSpPr>
          <p:cNvPr id="15" name="Google Shape;15;p49"/>
          <p:cNvSpPr txBox="1">
            <a:spLocks noGrp="1"/>
          </p:cNvSpPr>
          <p:nvPr>
            <p:ph type="title"/>
          </p:nvPr>
        </p:nvSpPr>
        <p:spPr>
          <a:xfrm>
            <a:off x="157066" y="182562"/>
            <a:ext cx="9333163" cy="1325563"/>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accent4"/>
              </a:buClr>
              <a:buSzPts val="4400"/>
              <a:buFont typeface="Verdana"/>
              <a:buNone/>
              <a:defRPr sz="4400" b="0" i="0" u="none" strike="noStrike" cap="none">
                <a:solidFill>
                  <a:schemeClr val="accent4"/>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 name="Google Shape;16;p49"/>
          <p:cNvSpPr txBox="1">
            <a:spLocks noGrp="1"/>
          </p:cNvSpPr>
          <p:nvPr>
            <p:ph type="body" idx="1"/>
          </p:nvPr>
        </p:nvSpPr>
        <p:spPr>
          <a:xfrm>
            <a:off x="129072" y="1785225"/>
            <a:ext cx="11917925" cy="4171692"/>
          </a:xfrm>
          <a:prstGeom prst="rect">
            <a:avLst/>
          </a:prstGeom>
          <a:noFill/>
          <a:ln>
            <a:noFill/>
          </a:ln>
        </p:spPr>
        <p:txBody>
          <a:bodyPr spcFirstLastPara="1" wrap="square" lIns="91425" tIns="45700" rIns="91425" bIns="45700" anchor="t" anchorCtr="0">
            <a:normAutofit/>
          </a:bodyPr>
          <a:lstStyle>
            <a:lvl1pPr marL="457200" lvl="0" indent="-406400" algn="l">
              <a:lnSpc>
                <a:spcPct val="150000"/>
              </a:lnSpc>
              <a:spcBef>
                <a:spcPts val="0"/>
              </a:spcBef>
              <a:spcAft>
                <a:spcPts val="0"/>
              </a:spcAft>
              <a:buClr>
                <a:schemeClr val="dk1"/>
              </a:buClr>
              <a:buSzPts val="2800"/>
              <a:buFont typeface="Noto Sans Symbols"/>
              <a:buChar char="▪"/>
              <a:defRPr/>
            </a:lvl1pPr>
            <a:lvl2pPr marL="914400" lvl="1" indent="-381000" algn="l">
              <a:lnSpc>
                <a:spcPct val="100000"/>
              </a:lnSpc>
              <a:spcBef>
                <a:spcPts val="1800"/>
              </a:spcBef>
              <a:spcAft>
                <a:spcPts val="0"/>
              </a:spcAft>
              <a:buClr>
                <a:schemeClr val="dk1"/>
              </a:buClr>
              <a:buSzPts val="2400"/>
              <a:buFont typeface="Noto Sans Symbols"/>
              <a:buChar char="▪"/>
              <a:defRPr/>
            </a:lvl2pPr>
            <a:lvl3pPr marL="1371600" lvl="2" indent="-355600" algn="l">
              <a:lnSpc>
                <a:spcPct val="100000"/>
              </a:lnSpc>
              <a:spcBef>
                <a:spcPts val="1800"/>
              </a:spcBef>
              <a:spcAft>
                <a:spcPts val="0"/>
              </a:spcAft>
              <a:buClr>
                <a:schemeClr val="dk1"/>
              </a:buClr>
              <a:buSzPts val="2000"/>
              <a:buFont typeface="Noto Sans Symbols"/>
              <a:buChar char="▪"/>
              <a:defRPr/>
            </a:lvl3pPr>
            <a:lvl4pPr marL="1828800" lvl="3" indent="-342900" algn="l">
              <a:lnSpc>
                <a:spcPct val="100000"/>
              </a:lnSpc>
              <a:spcBef>
                <a:spcPts val="1800"/>
              </a:spcBef>
              <a:spcAft>
                <a:spcPts val="0"/>
              </a:spcAft>
              <a:buClr>
                <a:schemeClr val="dk1"/>
              </a:buClr>
              <a:buSzPts val="1800"/>
              <a:buFont typeface="Noto Sans Symbols"/>
              <a:buChar char="▪"/>
              <a:defRPr/>
            </a:lvl4pPr>
            <a:lvl5pPr marL="2286000" lvl="4" indent="-342900" algn="l">
              <a:lnSpc>
                <a:spcPct val="100000"/>
              </a:lnSpc>
              <a:spcBef>
                <a:spcPts val="1800"/>
              </a:spcBef>
              <a:spcAft>
                <a:spcPts val="0"/>
              </a:spcAft>
              <a:buClr>
                <a:schemeClr val="dk1"/>
              </a:buClr>
              <a:buSzPts val="18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48"/>
          <p:cNvSpPr/>
          <p:nvPr/>
        </p:nvSpPr>
        <p:spPr>
          <a:xfrm>
            <a:off x="5955957" y="0"/>
            <a:ext cx="6236043" cy="6858000"/>
          </a:xfrm>
          <a:prstGeom prst="rect">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 name="Google Shape;19;p48"/>
          <p:cNvSpPr txBox="1">
            <a:spLocks noGrp="1"/>
          </p:cNvSpPr>
          <p:nvPr>
            <p:ph type="ctrTitle"/>
          </p:nvPr>
        </p:nvSpPr>
        <p:spPr>
          <a:xfrm>
            <a:off x="6571735" y="764182"/>
            <a:ext cx="5004487" cy="2133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Verdana"/>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8"/>
          <p:cNvSpPr txBox="1">
            <a:spLocks noGrp="1"/>
          </p:cNvSpPr>
          <p:nvPr>
            <p:ph type="subTitle" idx="1"/>
          </p:nvPr>
        </p:nvSpPr>
        <p:spPr>
          <a:xfrm>
            <a:off x="6571735" y="3602037"/>
            <a:ext cx="5004487" cy="2811289"/>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800"/>
              </a:spcBef>
              <a:spcAft>
                <a:spcPts val="0"/>
              </a:spcAft>
              <a:buClr>
                <a:schemeClr val="dk1"/>
              </a:buClr>
              <a:buSzPts val="2400"/>
              <a:buNone/>
              <a:defRPr sz="2400"/>
            </a:lvl1pPr>
            <a:lvl2pPr lvl="1" algn="ctr">
              <a:lnSpc>
                <a:spcPct val="100000"/>
              </a:lnSpc>
              <a:spcBef>
                <a:spcPts val="1800"/>
              </a:spcBef>
              <a:spcAft>
                <a:spcPts val="0"/>
              </a:spcAft>
              <a:buClr>
                <a:schemeClr val="dk1"/>
              </a:buClr>
              <a:buSzPts val="2000"/>
              <a:buNone/>
              <a:defRPr sz="2000"/>
            </a:lvl2pPr>
            <a:lvl3pPr lvl="2" algn="ctr">
              <a:lnSpc>
                <a:spcPct val="100000"/>
              </a:lnSpc>
              <a:spcBef>
                <a:spcPts val="1800"/>
              </a:spcBef>
              <a:spcAft>
                <a:spcPts val="0"/>
              </a:spcAft>
              <a:buClr>
                <a:schemeClr val="dk1"/>
              </a:buClr>
              <a:buSzPts val="1800"/>
              <a:buNone/>
              <a:defRPr sz="1800"/>
            </a:lvl3pPr>
            <a:lvl4pPr lvl="3" algn="ctr">
              <a:lnSpc>
                <a:spcPct val="100000"/>
              </a:lnSpc>
              <a:spcBef>
                <a:spcPts val="1800"/>
              </a:spcBef>
              <a:spcAft>
                <a:spcPts val="0"/>
              </a:spcAft>
              <a:buClr>
                <a:schemeClr val="dk1"/>
              </a:buClr>
              <a:buSzPts val="1600"/>
              <a:buNone/>
              <a:defRPr sz="1600"/>
            </a:lvl4pPr>
            <a:lvl5pPr lvl="4" algn="ctr">
              <a:lnSpc>
                <a:spcPct val="100000"/>
              </a:lnSpc>
              <a:spcBef>
                <a:spcPts val="18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48"/>
          <p:cNvSpPr/>
          <p:nvPr/>
        </p:nvSpPr>
        <p:spPr>
          <a:xfrm>
            <a:off x="0" y="0"/>
            <a:ext cx="5955957" cy="6858000"/>
          </a:xfrm>
          <a:prstGeom prst="rect">
            <a:avLst/>
          </a:prstGeom>
          <a:solidFill>
            <a:schemeClr val="dk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descr="Various symbols including a video player, a form, American Sign Language, an email, and someone seated in a wheelchair speaking with a person at a desk">
            <a:extLst>
              <a:ext uri="{FF2B5EF4-FFF2-40B4-BE49-F238E27FC236}">
                <a16:creationId xmlns:a16="http://schemas.microsoft.com/office/drawing/2014/main" id="{5A4B6D32-8165-1E4C-D27E-7627F0E39B2F}"/>
              </a:ext>
            </a:extLst>
          </p:cNvPr>
          <p:cNvPicPr>
            <a:picLocks noChangeAspect="1"/>
          </p:cNvPicPr>
          <p:nvPr userDrawn="1"/>
        </p:nvPicPr>
        <p:blipFill>
          <a:blip r:embed="rId2"/>
          <a:stretch>
            <a:fillRect/>
          </a:stretch>
        </p:blipFill>
        <p:spPr>
          <a:xfrm>
            <a:off x="690223" y="487158"/>
            <a:ext cx="4428532" cy="3032635"/>
          </a:xfrm>
          <a:prstGeom prst="rect">
            <a:avLst/>
          </a:prstGeom>
        </p:spPr>
      </p:pic>
      <p:pic>
        <p:nvPicPr>
          <p:cNvPr id="3" name="Picture 2" descr="Wheelchair logo for NDEAM 2024">
            <a:extLst>
              <a:ext uri="{FF2B5EF4-FFF2-40B4-BE49-F238E27FC236}">
                <a16:creationId xmlns:a16="http://schemas.microsoft.com/office/drawing/2014/main" id="{421C23C5-E811-9203-6AD5-102A306B286C}"/>
              </a:ext>
            </a:extLst>
          </p:cNvPr>
          <p:cNvPicPr>
            <a:picLocks noChangeAspect="1"/>
          </p:cNvPicPr>
          <p:nvPr userDrawn="1"/>
        </p:nvPicPr>
        <p:blipFill>
          <a:blip r:embed="rId3"/>
          <a:stretch>
            <a:fillRect/>
          </a:stretch>
        </p:blipFill>
        <p:spPr>
          <a:xfrm>
            <a:off x="1198079" y="4499849"/>
            <a:ext cx="3412820" cy="101566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
        <p:cNvGrpSpPr/>
        <p:nvPr/>
      </p:nvGrpSpPr>
      <p:grpSpPr>
        <a:xfrm>
          <a:off x="0" y="0"/>
          <a:ext cx="0" cy="0"/>
          <a:chOff x="0" y="0"/>
          <a:chExt cx="0" cy="0"/>
        </a:xfrm>
      </p:grpSpPr>
      <p:sp>
        <p:nvSpPr>
          <p:cNvPr id="24" name="Google Shape;24;p52"/>
          <p:cNvSpPr>
            <a:spLocks noGrp="1"/>
          </p:cNvSpPr>
          <p:nvPr>
            <p:ph type="pic" idx="2"/>
          </p:nvPr>
        </p:nvSpPr>
        <p:spPr>
          <a:xfrm>
            <a:off x="4464729" y="1777482"/>
            <a:ext cx="7449103" cy="4223824"/>
          </a:xfrm>
          <a:prstGeom prst="rect">
            <a:avLst/>
          </a:prstGeom>
          <a:noFill/>
          <a:ln>
            <a:noFill/>
          </a:ln>
        </p:spPr>
      </p:sp>
      <p:sp>
        <p:nvSpPr>
          <p:cNvPr id="25" name="Google Shape;25;p52"/>
          <p:cNvSpPr txBox="1">
            <a:spLocks noGrp="1"/>
          </p:cNvSpPr>
          <p:nvPr>
            <p:ph type="body" idx="1"/>
          </p:nvPr>
        </p:nvSpPr>
        <p:spPr>
          <a:xfrm>
            <a:off x="149323" y="1777482"/>
            <a:ext cx="3932237" cy="4223824"/>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0"/>
              </a:spcBef>
              <a:spcAft>
                <a:spcPts val="0"/>
              </a:spcAft>
              <a:buClr>
                <a:schemeClr val="dk1"/>
              </a:buClr>
              <a:buSzPts val="1600"/>
              <a:buNone/>
              <a:defRPr sz="1600"/>
            </a:lvl1pPr>
            <a:lvl2pPr marL="914400" lvl="1" indent="-228600" algn="l">
              <a:lnSpc>
                <a:spcPct val="100000"/>
              </a:lnSpc>
              <a:spcBef>
                <a:spcPts val="1800"/>
              </a:spcBef>
              <a:spcAft>
                <a:spcPts val="0"/>
              </a:spcAft>
              <a:buClr>
                <a:schemeClr val="dk1"/>
              </a:buClr>
              <a:buSzPts val="1400"/>
              <a:buNone/>
              <a:defRPr sz="1400"/>
            </a:lvl2pPr>
            <a:lvl3pPr marL="1371600" lvl="2" indent="-228600" algn="l">
              <a:lnSpc>
                <a:spcPct val="100000"/>
              </a:lnSpc>
              <a:spcBef>
                <a:spcPts val="1800"/>
              </a:spcBef>
              <a:spcAft>
                <a:spcPts val="0"/>
              </a:spcAft>
              <a:buClr>
                <a:schemeClr val="dk1"/>
              </a:buClr>
              <a:buSzPts val="1200"/>
              <a:buNone/>
              <a:defRPr sz="1200"/>
            </a:lvl3pPr>
            <a:lvl4pPr marL="1828800" lvl="3" indent="-228600" algn="l">
              <a:lnSpc>
                <a:spcPct val="100000"/>
              </a:lnSpc>
              <a:spcBef>
                <a:spcPts val="1800"/>
              </a:spcBef>
              <a:spcAft>
                <a:spcPts val="0"/>
              </a:spcAft>
              <a:buClr>
                <a:schemeClr val="dk1"/>
              </a:buClr>
              <a:buSzPts val="1000"/>
              <a:buNone/>
              <a:defRPr sz="1000"/>
            </a:lvl4pPr>
            <a:lvl5pPr marL="2286000" lvl="4" indent="-228600" algn="l">
              <a:lnSpc>
                <a:spcPct val="100000"/>
              </a:lnSpc>
              <a:spcBef>
                <a:spcPts val="18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6" name="Google Shape;26;p52"/>
          <p:cNvSpPr txBox="1">
            <a:spLocks noGrp="1"/>
          </p:cNvSpPr>
          <p:nvPr>
            <p:ph type="title"/>
          </p:nvPr>
        </p:nvSpPr>
        <p:spPr>
          <a:xfrm>
            <a:off x="157066" y="182562"/>
            <a:ext cx="9333163" cy="1325563"/>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accent4"/>
              </a:buClr>
              <a:buSzPts val="4400"/>
              <a:buFont typeface="Verdana"/>
              <a:buNone/>
              <a:defRPr sz="4400" b="0" i="0" u="none" strike="noStrike" cap="none">
                <a:solidFill>
                  <a:schemeClr val="accent4"/>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50"/>
          <p:cNvSpPr txBox="1">
            <a:spLocks noGrp="1"/>
          </p:cNvSpPr>
          <p:nvPr>
            <p:ph type="body" idx="1"/>
          </p:nvPr>
        </p:nvSpPr>
        <p:spPr>
          <a:xfrm>
            <a:off x="147734" y="1822819"/>
            <a:ext cx="5758878" cy="4172800"/>
          </a:xfrm>
          <a:prstGeom prst="rect">
            <a:avLst/>
          </a:prstGeom>
          <a:noFill/>
          <a:ln>
            <a:noFill/>
          </a:ln>
        </p:spPr>
        <p:txBody>
          <a:bodyPr spcFirstLastPara="1" wrap="square" lIns="91425" tIns="45700" rIns="91425" bIns="45700" anchor="t" anchorCtr="0">
            <a:normAutofit/>
          </a:bodyPr>
          <a:lstStyle>
            <a:lvl1pPr marL="457200" lvl="0" indent="-406400" algn="l">
              <a:lnSpc>
                <a:spcPct val="150000"/>
              </a:lnSpc>
              <a:spcBef>
                <a:spcPts val="0"/>
              </a:spcBef>
              <a:spcAft>
                <a:spcPts val="0"/>
              </a:spcAft>
              <a:buClr>
                <a:schemeClr val="dk1"/>
              </a:buClr>
              <a:buSzPts val="2800"/>
              <a:buFont typeface="Noto Sans Symbols"/>
              <a:buChar char="▪"/>
              <a:defRPr/>
            </a:lvl1pPr>
            <a:lvl2pPr marL="914400" lvl="1" indent="-381000" algn="l">
              <a:lnSpc>
                <a:spcPct val="100000"/>
              </a:lnSpc>
              <a:spcBef>
                <a:spcPts val="1800"/>
              </a:spcBef>
              <a:spcAft>
                <a:spcPts val="0"/>
              </a:spcAft>
              <a:buClr>
                <a:schemeClr val="dk1"/>
              </a:buClr>
              <a:buSzPts val="2400"/>
              <a:buFont typeface="Noto Sans Symbols"/>
              <a:buChar char="▪"/>
              <a:defRPr/>
            </a:lvl2pPr>
            <a:lvl3pPr marL="1371600" lvl="2" indent="-355600" algn="l">
              <a:lnSpc>
                <a:spcPct val="100000"/>
              </a:lnSpc>
              <a:spcBef>
                <a:spcPts val="1800"/>
              </a:spcBef>
              <a:spcAft>
                <a:spcPts val="0"/>
              </a:spcAft>
              <a:buClr>
                <a:schemeClr val="dk1"/>
              </a:buClr>
              <a:buSzPts val="2000"/>
              <a:buFont typeface="Noto Sans Symbols"/>
              <a:buChar char="▪"/>
              <a:defRPr/>
            </a:lvl3pPr>
            <a:lvl4pPr marL="1828800" lvl="3" indent="-342900" algn="l">
              <a:lnSpc>
                <a:spcPct val="100000"/>
              </a:lnSpc>
              <a:spcBef>
                <a:spcPts val="1800"/>
              </a:spcBef>
              <a:spcAft>
                <a:spcPts val="0"/>
              </a:spcAft>
              <a:buClr>
                <a:schemeClr val="dk1"/>
              </a:buClr>
              <a:buSzPts val="1800"/>
              <a:buFont typeface="Noto Sans Symbols"/>
              <a:buChar char="▪"/>
              <a:defRPr/>
            </a:lvl4pPr>
            <a:lvl5pPr marL="2286000" lvl="4" indent="-342900" algn="l">
              <a:lnSpc>
                <a:spcPct val="100000"/>
              </a:lnSpc>
              <a:spcBef>
                <a:spcPts val="1800"/>
              </a:spcBef>
              <a:spcAft>
                <a:spcPts val="0"/>
              </a:spcAft>
              <a:buClr>
                <a:schemeClr val="dk1"/>
              </a:buClr>
              <a:buSzPts val="18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50"/>
          <p:cNvSpPr txBox="1">
            <a:spLocks noGrp="1"/>
          </p:cNvSpPr>
          <p:nvPr>
            <p:ph type="body" idx="2"/>
          </p:nvPr>
        </p:nvSpPr>
        <p:spPr>
          <a:xfrm>
            <a:off x="6137656" y="1822819"/>
            <a:ext cx="5906610" cy="4172799"/>
          </a:xfrm>
          <a:prstGeom prst="rect">
            <a:avLst/>
          </a:prstGeom>
          <a:noFill/>
          <a:ln>
            <a:noFill/>
          </a:ln>
        </p:spPr>
        <p:txBody>
          <a:bodyPr spcFirstLastPara="1" wrap="square" lIns="91425" tIns="45700" rIns="91425" bIns="45700" anchor="t" anchorCtr="0">
            <a:normAutofit/>
          </a:bodyPr>
          <a:lstStyle>
            <a:lvl1pPr marL="457200" lvl="0" indent="-406400" algn="l">
              <a:lnSpc>
                <a:spcPct val="150000"/>
              </a:lnSpc>
              <a:spcBef>
                <a:spcPts val="0"/>
              </a:spcBef>
              <a:spcAft>
                <a:spcPts val="0"/>
              </a:spcAft>
              <a:buClr>
                <a:schemeClr val="dk1"/>
              </a:buClr>
              <a:buSzPts val="2800"/>
              <a:buFont typeface="Noto Sans Symbols"/>
              <a:buChar char="▪"/>
              <a:defRPr/>
            </a:lvl1pPr>
            <a:lvl2pPr marL="914400" lvl="1" indent="-381000" algn="l">
              <a:lnSpc>
                <a:spcPct val="100000"/>
              </a:lnSpc>
              <a:spcBef>
                <a:spcPts val="1800"/>
              </a:spcBef>
              <a:spcAft>
                <a:spcPts val="0"/>
              </a:spcAft>
              <a:buClr>
                <a:schemeClr val="dk1"/>
              </a:buClr>
              <a:buSzPts val="2400"/>
              <a:buFont typeface="Noto Sans Symbols"/>
              <a:buChar char="▪"/>
              <a:defRPr/>
            </a:lvl2pPr>
            <a:lvl3pPr marL="1371600" lvl="2" indent="-355600" algn="l">
              <a:lnSpc>
                <a:spcPct val="100000"/>
              </a:lnSpc>
              <a:spcBef>
                <a:spcPts val="1800"/>
              </a:spcBef>
              <a:spcAft>
                <a:spcPts val="0"/>
              </a:spcAft>
              <a:buClr>
                <a:schemeClr val="dk1"/>
              </a:buClr>
              <a:buSzPts val="2000"/>
              <a:buFont typeface="Noto Sans Symbols"/>
              <a:buChar char="▪"/>
              <a:defRPr/>
            </a:lvl3pPr>
            <a:lvl4pPr marL="1828800" lvl="3" indent="-342900" algn="l">
              <a:lnSpc>
                <a:spcPct val="100000"/>
              </a:lnSpc>
              <a:spcBef>
                <a:spcPts val="1800"/>
              </a:spcBef>
              <a:spcAft>
                <a:spcPts val="0"/>
              </a:spcAft>
              <a:buClr>
                <a:schemeClr val="dk1"/>
              </a:buClr>
              <a:buSzPts val="1800"/>
              <a:buFont typeface="Noto Sans Symbols"/>
              <a:buChar char="▪"/>
              <a:defRPr/>
            </a:lvl4pPr>
            <a:lvl5pPr marL="2286000" lvl="4" indent="-342900" algn="l">
              <a:lnSpc>
                <a:spcPct val="100000"/>
              </a:lnSpc>
              <a:spcBef>
                <a:spcPts val="1800"/>
              </a:spcBef>
              <a:spcAft>
                <a:spcPts val="0"/>
              </a:spcAft>
              <a:buClr>
                <a:schemeClr val="dk1"/>
              </a:buClr>
              <a:buSzPts val="18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50"/>
          <p:cNvSpPr txBox="1">
            <a:spLocks noGrp="1"/>
          </p:cNvSpPr>
          <p:nvPr>
            <p:ph type="title"/>
          </p:nvPr>
        </p:nvSpPr>
        <p:spPr>
          <a:xfrm>
            <a:off x="157066" y="182562"/>
            <a:ext cx="9333163" cy="1325563"/>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accent4"/>
              </a:buClr>
              <a:buSzPts val="4400"/>
              <a:buFont typeface="Verdana"/>
              <a:buNone/>
              <a:defRPr sz="4400" b="0" i="0" u="none" strike="noStrike" cap="none">
                <a:solidFill>
                  <a:schemeClr val="accent4"/>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FFCB05">
                <a:alpha val="45490"/>
              </a:srgbClr>
            </a:gs>
            <a:gs pos="9000">
              <a:srgbClr val="FFCB05">
                <a:alpha val="45490"/>
              </a:srgbClr>
            </a:gs>
            <a:gs pos="100000">
              <a:srgbClr val="FFCB05">
                <a:alpha val="0"/>
              </a:srgbClr>
            </a:gs>
          </a:gsLst>
          <a:lin ang="5400000" scaled="0"/>
        </a:gradFill>
        <a:effectLst/>
      </p:bgPr>
    </p:bg>
    <p:spTree>
      <p:nvGrpSpPr>
        <p:cNvPr id="1" name="Shape 31"/>
        <p:cNvGrpSpPr/>
        <p:nvPr/>
      </p:nvGrpSpPr>
      <p:grpSpPr>
        <a:xfrm>
          <a:off x="0" y="0"/>
          <a:ext cx="0" cy="0"/>
          <a:chOff x="0" y="0"/>
          <a:chExt cx="0" cy="0"/>
        </a:xfrm>
      </p:grpSpPr>
      <p:sp>
        <p:nvSpPr>
          <p:cNvPr id="32" name="Google Shape;32;p5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150000"/>
              </a:lnSpc>
              <a:spcBef>
                <a:spcPts val="0"/>
              </a:spcBef>
              <a:spcAft>
                <a:spcPts val="0"/>
              </a:spcAft>
              <a:buClr>
                <a:schemeClr val="dk1"/>
              </a:buClr>
              <a:buSzPts val="6000"/>
              <a:buFont typeface="Verdana"/>
              <a:buNone/>
              <a:defRPr sz="6000">
                <a:solidFill>
                  <a:schemeClr val="dk1"/>
                </a:solidFill>
              </a:defRPr>
            </a:lvl1pPr>
            <a:lvl2pPr lvl="1" algn="l">
              <a:lnSpc>
                <a:spcPct val="100000"/>
              </a:lnSpc>
              <a:spcBef>
                <a:spcPts val="6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0"/>
              </a:spcBef>
              <a:spcAft>
                <a:spcPts val="0"/>
              </a:spcAft>
              <a:buClr>
                <a:schemeClr val="dk1"/>
              </a:buClr>
              <a:buSzPts val="2400"/>
              <a:buNone/>
              <a:defRPr sz="2400">
                <a:solidFill>
                  <a:schemeClr val="dk1"/>
                </a:solidFill>
              </a:defRPr>
            </a:lvl1pPr>
            <a:lvl2pPr marL="914400" lvl="1" indent="-228600" algn="l">
              <a:lnSpc>
                <a:spcPct val="100000"/>
              </a:lnSpc>
              <a:spcBef>
                <a:spcPts val="1800"/>
              </a:spcBef>
              <a:spcAft>
                <a:spcPts val="0"/>
              </a:spcAft>
              <a:buClr>
                <a:srgbClr val="888B94"/>
              </a:buClr>
              <a:buSzPts val="2000"/>
              <a:buNone/>
              <a:defRPr sz="2000">
                <a:solidFill>
                  <a:srgbClr val="888B94"/>
                </a:solidFill>
              </a:defRPr>
            </a:lvl2pPr>
            <a:lvl3pPr marL="1371600" lvl="2" indent="-228600" algn="l">
              <a:lnSpc>
                <a:spcPct val="100000"/>
              </a:lnSpc>
              <a:spcBef>
                <a:spcPts val="1800"/>
              </a:spcBef>
              <a:spcAft>
                <a:spcPts val="0"/>
              </a:spcAft>
              <a:buClr>
                <a:srgbClr val="888B94"/>
              </a:buClr>
              <a:buSzPts val="1800"/>
              <a:buNone/>
              <a:defRPr sz="1800">
                <a:solidFill>
                  <a:srgbClr val="888B94"/>
                </a:solidFill>
              </a:defRPr>
            </a:lvl3pPr>
            <a:lvl4pPr marL="1828800" lvl="3" indent="-228600" algn="l">
              <a:lnSpc>
                <a:spcPct val="100000"/>
              </a:lnSpc>
              <a:spcBef>
                <a:spcPts val="1800"/>
              </a:spcBef>
              <a:spcAft>
                <a:spcPts val="0"/>
              </a:spcAft>
              <a:buClr>
                <a:srgbClr val="888B94"/>
              </a:buClr>
              <a:buSzPts val="1600"/>
              <a:buNone/>
              <a:defRPr sz="1600">
                <a:solidFill>
                  <a:srgbClr val="888B94"/>
                </a:solidFill>
              </a:defRPr>
            </a:lvl4pPr>
            <a:lvl5pPr marL="2286000" lvl="4" indent="-228600" algn="l">
              <a:lnSpc>
                <a:spcPct val="100000"/>
              </a:lnSpc>
              <a:spcBef>
                <a:spcPts val="1800"/>
              </a:spcBef>
              <a:spcAft>
                <a:spcPts val="0"/>
              </a:spcAft>
              <a:buClr>
                <a:srgbClr val="888B94"/>
              </a:buClr>
              <a:buSzPts val="1600"/>
              <a:buNone/>
              <a:defRPr sz="1600">
                <a:solidFill>
                  <a:srgbClr val="888B94"/>
                </a:solidFill>
              </a:defRPr>
            </a:lvl5pPr>
            <a:lvl6pPr marL="2743200" lvl="5" indent="-228600" algn="l">
              <a:lnSpc>
                <a:spcPct val="90000"/>
              </a:lnSpc>
              <a:spcBef>
                <a:spcPts val="500"/>
              </a:spcBef>
              <a:spcAft>
                <a:spcPts val="0"/>
              </a:spcAft>
              <a:buClr>
                <a:srgbClr val="888B94"/>
              </a:buClr>
              <a:buSzPts val="1600"/>
              <a:buNone/>
              <a:defRPr sz="1600">
                <a:solidFill>
                  <a:srgbClr val="888B94"/>
                </a:solidFill>
              </a:defRPr>
            </a:lvl6pPr>
            <a:lvl7pPr marL="3200400" lvl="6" indent="-228600" algn="l">
              <a:lnSpc>
                <a:spcPct val="90000"/>
              </a:lnSpc>
              <a:spcBef>
                <a:spcPts val="500"/>
              </a:spcBef>
              <a:spcAft>
                <a:spcPts val="0"/>
              </a:spcAft>
              <a:buClr>
                <a:srgbClr val="888B94"/>
              </a:buClr>
              <a:buSzPts val="1600"/>
              <a:buNone/>
              <a:defRPr sz="1600">
                <a:solidFill>
                  <a:srgbClr val="888B94"/>
                </a:solidFill>
              </a:defRPr>
            </a:lvl7pPr>
            <a:lvl8pPr marL="3657600" lvl="7" indent="-228600" algn="l">
              <a:lnSpc>
                <a:spcPct val="90000"/>
              </a:lnSpc>
              <a:spcBef>
                <a:spcPts val="500"/>
              </a:spcBef>
              <a:spcAft>
                <a:spcPts val="0"/>
              </a:spcAft>
              <a:buClr>
                <a:srgbClr val="888B94"/>
              </a:buClr>
              <a:buSzPts val="1600"/>
              <a:buNone/>
              <a:defRPr sz="1600">
                <a:solidFill>
                  <a:srgbClr val="888B94"/>
                </a:solidFill>
              </a:defRPr>
            </a:lvl8pPr>
            <a:lvl9pPr marL="4114800" lvl="8" indent="-228600" algn="l">
              <a:lnSpc>
                <a:spcPct val="90000"/>
              </a:lnSpc>
              <a:spcBef>
                <a:spcPts val="500"/>
              </a:spcBef>
              <a:spcAft>
                <a:spcPts val="0"/>
              </a:spcAft>
              <a:buClr>
                <a:srgbClr val="888B94"/>
              </a:buClr>
              <a:buSzPts val="1600"/>
              <a:buNone/>
              <a:defRPr sz="1600">
                <a:solidFill>
                  <a:srgbClr val="888B94"/>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sp>
        <p:nvSpPr>
          <p:cNvPr id="35" name="Google Shape;35;p53"/>
          <p:cNvSpPr txBox="1">
            <a:spLocks noGrp="1"/>
          </p:cNvSpPr>
          <p:nvPr>
            <p:ph type="body" idx="1"/>
          </p:nvPr>
        </p:nvSpPr>
        <p:spPr>
          <a:xfrm>
            <a:off x="170372" y="1681163"/>
            <a:ext cx="566225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50000"/>
              </a:lnSpc>
              <a:spcBef>
                <a:spcPts val="0"/>
              </a:spcBef>
              <a:spcAft>
                <a:spcPts val="0"/>
              </a:spcAft>
              <a:buClr>
                <a:schemeClr val="dk1"/>
              </a:buClr>
              <a:buSzPts val="2400"/>
              <a:buNone/>
              <a:defRPr sz="2400" b="1"/>
            </a:lvl1pPr>
            <a:lvl2pPr marL="914400" lvl="1" indent="-228600" algn="l">
              <a:lnSpc>
                <a:spcPct val="100000"/>
              </a:lnSpc>
              <a:spcBef>
                <a:spcPts val="1800"/>
              </a:spcBef>
              <a:spcAft>
                <a:spcPts val="0"/>
              </a:spcAft>
              <a:buClr>
                <a:schemeClr val="dk1"/>
              </a:buClr>
              <a:buSzPts val="2000"/>
              <a:buNone/>
              <a:defRPr sz="2000" b="1"/>
            </a:lvl2pPr>
            <a:lvl3pPr marL="1371600" lvl="2" indent="-228600" algn="l">
              <a:lnSpc>
                <a:spcPct val="100000"/>
              </a:lnSpc>
              <a:spcBef>
                <a:spcPts val="1800"/>
              </a:spcBef>
              <a:spcAft>
                <a:spcPts val="0"/>
              </a:spcAft>
              <a:buClr>
                <a:schemeClr val="dk1"/>
              </a:buClr>
              <a:buSzPts val="1800"/>
              <a:buNone/>
              <a:defRPr sz="1800" b="1"/>
            </a:lvl3pPr>
            <a:lvl4pPr marL="1828800" lvl="3" indent="-228600" algn="l">
              <a:lnSpc>
                <a:spcPct val="100000"/>
              </a:lnSpc>
              <a:spcBef>
                <a:spcPts val="1800"/>
              </a:spcBef>
              <a:spcAft>
                <a:spcPts val="0"/>
              </a:spcAft>
              <a:buClr>
                <a:schemeClr val="dk1"/>
              </a:buClr>
              <a:buSzPts val="1600"/>
              <a:buNone/>
              <a:defRPr sz="1600" b="1"/>
            </a:lvl4pPr>
            <a:lvl5pPr marL="2286000" lvl="4" indent="-228600" algn="l">
              <a:lnSpc>
                <a:spcPct val="100000"/>
              </a:lnSpc>
              <a:spcBef>
                <a:spcPts val="18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53"/>
          <p:cNvSpPr txBox="1">
            <a:spLocks noGrp="1"/>
          </p:cNvSpPr>
          <p:nvPr>
            <p:ph type="body" idx="2"/>
          </p:nvPr>
        </p:nvSpPr>
        <p:spPr>
          <a:xfrm>
            <a:off x="170372" y="2629362"/>
            <a:ext cx="5662256" cy="3451842"/>
          </a:xfrm>
          <a:prstGeom prst="rect">
            <a:avLst/>
          </a:prstGeom>
          <a:noFill/>
          <a:ln>
            <a:noFill/>
          </a:ln>
        </p:spPr>
        <p:txBody>
          <a:bodyPr spcFirstLastPara="1" wrap="square" lIns="91425" tIns="45700" rIns="91425" bIns="45700" anchor="t" anchorCtr="0">
            <a:normAutofit/>
          </a:bodyPr>
          <a:lstStyle>
            <a:lvl1pPr marL="457200" lvl="0" indent="-406400" algn="l">
              <a:lnSpc>
                <a:spcPct val="150000"/>
              </a:lnSpc>
              <a:spcBef>
                <a:spcPts val="0"/>
              </a:spcBef>
              <a:spcAft>
                <a:spcPts val="0"/>
              </a:spcAft>
              <a:buClr>
                <a:schemeClr val="dk1"/>
              </a:buClr>
              <a:buSzPts val="2800"/>
              <a:buFont typeface="Noto Sans Symbols"/>
              <a:buChar char="▪"/>
              <a:defRPr/>
            </a:lvl1pPr>
            <a:lvl2pPr marL="914400" lvl="1" indent="-381000" algn="l">
              <a:lnSpc>
                <a:spcPct val="100000"/>
              </a:lnSpc>
              <a:spcBef>
                <a:spcPts val="1800"/>
              </a:spcBef>
              <a:spcAft>
                <a:spcPts val="0"/>
              </a:spcAft>
              <a:buClr>
                <a:schemeClr val="dk1"/>
              </a:buClr>
              <a:buSzPts val="2400"/>
              <a:buFont typeface="Noto Sans Symbols"/>
              <a:buChar char="▪"/>
              <a:defRPr/>
            </a:lvl2pPr>
            <a:lvl3pPr marL="1371600" lvl="2" indent="-355600" algn="l">
              <a:lnSpc>
                <a:spcPct val="100000"/>
              </a:lnSpc>
              <a:spcBef>
                <a:spcPts val="1800"/>
              </a:spcBef>
              <a:spcAft>
                <a:spcPts val="0"/>
              </a:spcAft>
              <a:buClr>
                <a:schemeClr val="dk1"/>
              </a:buClr>
              <a:buSzPts val="2000"/>
              <a:buFont typeface="Noto Sans Symbols"/>
              <a:buChar char="▪"/>
              <a:defRPr/>
            </a:lvl3pPr>
            <a:lvl4pPr marL="1828800" lvl="3" indent="-342900" algn="l">
              <a:lnSpc>
                <a:spcPct val="100000"/>
              </a:lnSpc>
              <a:spcBef>
                <a:spcPts val="1800"/>
              </a:spcBef>
              <a:spcAft>
                <a:spcPts val="0"/>
              </a:spcAft>
              <a:buClr>
                <a:schemeClr val="dk1"/>
              </a:buClr>
              <a:buSzPts val="1800"/>
              <a:buFont typeface="Noto Sans Symbols"/>
              <a:buChar char="▪"/>
              <a:defRPr/>
            </a:lvl4pPr>
            <a:lvl5pPr marL="2286000" lvl="4" indent="-342900" algn="l">
              <a:lnSpc>
                <a:spcPct val="100000"/>
              </a:lnSpc>
              <a:spcBef>
                <a:spcPts val="1800"/>
              </a:spcBef>
              <a:spcAft>
                <a:spcPts val="0"/>
              </a:spcAft>
              <a:buClr>
                <a:schemeClr val="dk1"/>
              </a:buClr>
              <a:buSzPts val="18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3"/>
          <p:cNvSpPr txBox="1">
            <a:spLocks noGrp="1"/>
          </p:cNvSpPr>
          <p:nvPr>
            <p:ph type="body" idx="3"/>
          </p:nvPr>
        </p:nvSpPr>
        <p:spPr>
          <a:xfrm>
            <a:off x="6235083" y="1681163"/>
            <a:ext cx="5662256"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50000"/>
              </a:lnSpc>
              <a:spcBef>
                <a:spcPts val="0"/>
              </a:spcBef>
              <a:spcAft>
                <a:spcPts val="0"/>
              </a:spcAft>
              <a:buClr>
                <a:schemeClr val="dk1"/>
              </a:buClr>
              <a:buSzPts val="2400"/>
              <a:buNone/>
              <a:defRPr sz="2400" b="1"/>
            </a:lvl1pPr>
            <a:lvl2pPr marL="914400" lvl="1" indent="-228600" algn="l">
              <a:lnSpc>
                <a:spcPct val="100000"/>
              </a:lnSpc>
              <a:spcBef>
                <a:spcPts val="1800"/>
              </a:spcBef>
              <a:spcAft>
                <a:spcPts val="0"/>
              </a:spcAft>
              <a:buClr>
                <a:schemeClr val="dk1"/>
              </a:buClr>
              <a:buSzPts val="2000"/>
              <a:buNone/>
              <a:defRPr sz="2000" b="1"/>
            </a:lvl2pPr>
            <a:lvl3pPr marL="1371600" lvl="2" indent="-228600" algn="l">
              <a:lnSpc>
                <a:spcPct val="100000"/>
              </a:lnSpc>
              <a:spcBef>
                <a:spcPts val="1800"/>
              </a:spcBef>
              <a:spcAft>
                <a:spcPts val="0"/>
              </a:spcAft>
              <a:buClr>
                <a:schemeClr val="dk1"/>
              </a:buClr>
              <a:buSzPts val="1800"/>
              <a:buNone/>
              <a:defRPr sz="1800" b="1"/>
            </a:lvl3pPr>
            <a:lvl4pPr marL="1828800" lvl="3" indent="-228600" algn="l">
              <a:lnSpc>
                <a:spcPct val="100000"/>
              </a:lnSpc>
              <a:spcBef>
                <a:spcPts val="1800"/>
              </a:spcBef>
              <a:spcAft>
                <a:spcPts val="0"/>
              </a:spcAft>
              <a:buClr>
                <a:schemeClr val="dk1"/>
              </a:buClr>
              <a:buSzPts val="1600"/>
              <a:buNone/>
              <a:defRPr sz="1600" b="1"/>
            </a:lvl4pPr>
            <a:lvl5pPr marL="2286000" lvl="4" indent="-228600" algn="l">
              <a:lnSpc>
                <a:spcPct val="100000"/>
              </a:lnSpc>
              <a:spcBef>
                <a:spcPts val="18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53"/>
          <p:cNvSpPr txBox="1">
            <a:spLocks noGrp="1"/>
          </p:cNvSpPr>
          <p:nvPr>
            <p:ph type="body" idx="4"/>
          </p:nvPr>
        </p:nvSpPr>
        <p:spPr>
          <a:xfrm>
            <a:off x="6235083" y="2622056"/>
            <a:ext cx="5662256" cy="3451842"/>
          </a:xfrm>
          <a:prstGeom prst="rect">
            <a:avLst/>
          </a:prstGeom>
          <a:noFill/>
          <a:ln>
            <a:noFill/>
          </a:ln>
        </p:spPr>
        <p:txBody>
          <a:bodyPr spcFirstLastPara="1" wrap="square" lIns="91425" tIns="45700" rIns="91425" bIns="45700" anchor="t" anchorCtr="0">
            <a:normAutofit/>
          </a:bodyPr>
          <a:lstStyle>
            <a:lvl1pPr marL="457200" lvl="0" indent="-406400" algn="l">
              <a:lnSpc>
                <a:spcPct val="150000"/>
              </a:lnSpc>
              <a:spcBef>
                <a:spcPts val="0"/>
              </a:spcBef>
              <a:spcAft>
                <a:spcPts val="0"/>
              </a:spcAft>
              <a:buClr>
                <a:schemeClr val="dk1"/>
              </a:buClr>
              <a:buSzPts val="2800"/>
              <a:buFont typeface="Noto Sans Symbols"/>
              <a:buChar char="▪"/>
              <a:defRPr/>
            </a:lvl1pPr>
            <a:lvl2pPr marL="914400" lvl="1" indent="-381000" algn="l">
              <a:lnSpc>
                <a:spcPct val="100000"/>
              </a:lnSpc>
              <a:spcBef>
                <a:spcPts val="1800"/>
              </a:spcBef>
              <a:spcAft>
                <a:spcPts val="0"/>
              </a:spcAft>
              <a:buClr>
                <a:schemeClr val="dk1"/>
              </a:buClr>
              <a:buSzPts val="2400"/>
              <a:buFont typeface="Noto Sans Symbols"/>
              <a:buChar char="▪"/>
              <a:defRPr/>
            </a:lvl2pPr>
            <a:lvl3pPr marL="1371600" lvl="2" indent="-355600" algn="l">
              <a:lnSpc>
                <a:spcPct val="100000"/>
              </a:lnSpc>
              <a:spcBef>
                <a:spcPts val="1800"/>
              </a:spcBef>
              <a:spcAft>
                <a:spcPts val="0"/>
              </a:spcAft>
              <a:buClr>
                <a:schemeClr val="dk1"/>
              </a:buClr>
              <a:buSzPts val="2000"/>
              <a:buFont typeface="Noto Sans Symbols"/>
              <a:buChar char="▪"/>
              <a:defRPr/>
            </a:lvl3pPr>
            <a:lvl4pPr marL="1828800" lvl="3" indent="-342900" algn="l">
              <a:lnSpc>
                <a:spcPct val="100000"/>
              </a:lnSpc>
              <a:spcBef>
                <a:spcPts val="1800"/>
              </a:spcBef>
              <a:spcAft>
                <a:spcPts val="0"/>
              </a:spcAft>
              <a:buClr>
                <a:schemeClr val="dk1"/>
              </a:buClr>
              <a:buSzPts val="1800"/>
              <a:buFont typeface="Noto Sans Symbols"/>
              <a:buChar char="▪"/>
              <a:defRPr/>
            </a:lvl4pPr>
            <a:lvl5pPr marL="2286000" lvl="4" indent="-342900" algn="l">
              <a:lnSpc>
                <a:spcPct val="100000"/>
              </a:lnSpc>
              <a:spcBef>
                <a:spcPts val="1800"/>
              </a:spcBef>
              <a:spcAft>
                <a:spcPts val="0"/>
              </a:spcAft>
              <a:buClr>
                <a:schemeClr val="dk1"/>
              </a:buClr>
              <a:buSzPts val="18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53"/>
          <p:cNvSpPr txBox="1">
            <a:spLocks noGrp="1"/>
          </p:cNvSpPr>
          <p:nvPr>
            <p:ph type="title"/>
          </p:nvPr>
        </p:nvSpPr>
        <p:spPr>
          <a:xfrm>
            <a:off x="157066" y="182562"/>
            <a:ext cx="9333163" cy="1325563"/>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accent4"/>
              </a:buClr>
              <a:buSzPts val="4400"/>
              <a:buFont typeface="Verdana"/>
              <a:buNone/>
              <a:defRPr sz="4400" b="0" i="0" u="none" strike="noStrike" cap="none">
                <a:solidFill>
                  <a:schemeClr val="accent4"/>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54"/>
          <p:cNvSpPr txBox="1">
            <a:spLocks noGrp="1"/>
          </p:cNvSpPr>
          <p:nvPr>
            <p:ph type="title"/>
          </p:nvPr>
        </p:nvSpPr>
        <p:spPr>
          <a:xfrm>
            <a:off x="157066" y="182562"/>
            <a:ext cx="9333163" cy="1325563"/>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accent4"/>
              </a:buClr>
              <a:buSzPts val="4400"/>
              <a:buFont typeface="Verdana"/>
              <a:buNone/>
              <a:defRPr sz="4400" b="0" i="0" u="none" strike="noStrike" cap="none">
                <a:solidFill>
                  <a:schemeClr val="accent4"/>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7"/>
          <p:cNvSpPr/>
          <p:nvPr/>
        </p:nvSpPr>
        <p:spPr>
          <a:xfrm>
            <a:off x="0" y="0"/>
            <a:ext cx="12192000" cy="1690688"/>
          </a:xfrm>
          <a:prstGeom prst="rect">
            <a:avLst/>
          </a:prstGeom>
          <a:solidFill>
            <a:schemeClr val="dk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 name="Google Shape;11;p47"/>
          <p:cNvSpPr txBox="1">
            <a:spLocks noGrp="1"/>
          </p:cNvSpPr>
          <p:nvPr>
            <p:ph type="title"/>
          </p:nvPr>
        </p:nvSpPr>
        <p:spPr>
          <a:xfrm>
            <a:off x="157066" y="182562"/>
            <a:ext cx="9333163"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4"/>
              </a:buClr>
              <a:buSzPts val="4400"/>
              <a:buFont typeface="Verdana"/>
              <a:buNone/>
              <a:defRPr sz="4400" b="0" i="0" u="none" strike="noStrike" cap="none">
                <a:solidFill>
                  <a:schemeClr val="accent4"/>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47"/>
          <p:cNvSpPr txBox="1">
            <a:spLocks noGrp="1"/>
          </p:cNvSpPr>
          <p:nvPr>
            <p:ph type="body" idx="1"/>
          </p:nvPr>
        </p:nvSpPr>
        <p:spPr>
          <a:xfrm>
            <a:off x="157066" y="1894988"/>
            <a:ext cx="11877486" cy="395539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800"/>
              </a:spcBef>
              <a:spcAft>
                <a:spcPts val="0"/>
              </a:spcAft>
              <a:buClr>
                <a:schemeClr val="dk1"/>
              </a:buClr>
              <a:buSzPts val="2800"/>
              <a:buFont typeface="Noto Sans Symbols"/>
              <a:buChar char="▪"/>
              <a:defRPr sz="2800" b="0" i="0" u="none" strike="noStrike" cap="none">
                <a:solidFill>
                  <a:schemeClr val="dk1"/>
                </a:solidFill>
                <a:latin typeface="Verdana"/>
                <a:ea typeface="Verdana"/>
                <a:cs typeface="Verdana"/>
                <a:sym typeface="Verdana"/>
              </a:defRPr>
            </a:lvl1pPr>
            <a:lvl2pPr marL="914400" marR="0" lvl="1" indent="-381000" algn="l" rtl="0">
              <a:lnSpc>
                <a:spcPct val="100000"/>
              </a:lnSpc>
              <a:spcBef>
                <a:spcPts val="1800"/>
              </a:spcBef>
              <a:spcAft>
                <a:spcPts val="0"/>
              </a:spcAft>
              <a:buClr>
                <a:schemeClr val="dk1"/>
              </a:buClr>
              <a:buSzPts val="2400"/>
              <a:buFont typeface="Noto Sans Symbols"/>
              <a:buChar char="▪"/>
              <a:defRPr sz="2400" b="0" i="0" u="none" strike="noStrike" cap="none">
                <a:solidFill>
                  <a:schemeClr val="dk1"/>
                </a:solidFill>
                <a:latin typeface="Verdana"/>
                <a:ea typeface="Verdana"/>
                <a:cs typeface="Verdana"/>
                <a:sym typeface="Verdana"/>
              </a:defRPr>
            </a:lvl2pPr>
            <a:lvl3pPr marL="1371600" marR="0" lvl="2" indent="-355600" algn="l" rtl="0">
              <a:lnSpc>
                <a:spcPct val="100000"/>
              </a:lnSpc>
              <a:spcBef>
                <a:spcPts val="1800"/>
              </a:spcBef>
              <a:spcAft>
                <a:spcPts val="0"/>
              </a:spcAft>
              <a:buClr>
                <a:schemeClr val="dk1"/>
              </a:buClr>
              <a:buSzPts val="2000"/>
              <a:buFont typeface="Noto Sans Symbols"/>
              <a:buChar char="▪"/>
              <a:defRPr sz="2000" b="0" i="0" u="none" strike="noStrike" cap="none">
                <a:solidFill>
                  <a:schemeClr val="dk1"/>
                </a:solidFill>
                <a:latin typeface="Verdana"/>
                <a:ea typeface="Verdana"/>
                <a:cs typeface="Verdana"/>
                <a:sym typeface="Verdana"/>
              </a:defRPr>
            </a:lvl3pPr>
            <a:lvl4pPr marL="1828800" marR="0" lvl="3" indent="-342900" algn="l" rtl="0">
              <a:lnSpc>
                <a:spcPct val="100000"/>
              </a:lnSpc>
              <a:spcBef>
                <a:spcPts val="1800"/>
              </a:spcBef>
              <a:spcAft>
                <a:spcPts val="0"/>
              </a:spcAft>
              <a:buClr>
                <a:schemeClr val="dk1"/>
              </a:buClr>
              <a:buSzPts val="1800"/>
              <a:buFont typeface="Noto Sans Symbols"/>
              <a:buChar char="▪"/>
              <a:defRPr sz="1800" b="0" i="0" u="none" strike="noStrike" cap="none">
                <a:solidFill>
                  <a:schemeClr val="dk1"/>
                </a:solidFill>
                <a:latin typeface="Verdana"/>
                <a:ea typeface="Verdana"/>
                <a:cs typeface="Verdana"/>
                <a:sym typeface="Verdana"/>
              </a:defRPr>
            </a:lvl4pPr>
            <a:lvl5pPr marL="2286000" marR="0" lvl="4" indent="-342900" algn="l" rtl="0">
              <a:lnSpc>
                <a:spcPct val="100000"/>
              </a:lnSpc>
              <a:spcBef>
                <a:spcPts val="1800"/>
              </a:spcBef>
              <a:spcAft>
                <a:spcPts val="0"/>
              </a:spcAft>
              <a:buClr>
                <a:schemeClr val="dk1"/>
              </a:buClr>
              <a:buSzPts val="1800"/>
              <a:buFont typeface="Noto Sans Symbols"/>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47"/>
          <p:cNvSpPr/>
          <p:nvPr/>
        </p:nvSpPr>
        <p:spPr>
          <a:xfrm>
            <a:off x="11353799" y="6107916"/>
            <a:ext cx="680753" cy="598715"/>
          </a:xfrm>
          <a:prstGeom prst="wave">
            <a:avLst>
              <a:gd name="adj1" fmla="val 12500"/>
              <a:gd name="adj2" fmla="val 0"/>
            </a:avLst>
          </a:prstGeom>
          <a:solidFill>
            <a:srgbClr val="FFCB0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274C"/>
                </a:solidFill>
                <a:latin typeface="Calibri"/>
                <a:ea typeface="Calibri"/>
                <a:cs typeface="Calibri"/>
                <a:sym typeface="Calibri"/>
              </a:rPr>
              <a:t>‹#›</a:t>
            </a:fld>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goblin.tools/Judge"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hyperlink" Target="https://sessions.studentlife.umich.edu/login?r=/track/11701"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49.xml.rels><?xml version="1.0" encoding="UTF-8" standalone="yes"?>
<Relationships xmlns="http://schemas.openxmlformats.org/package/2006/relationships"><Relationship Id="rId3" Type="http://schemas.openxmlformats.org/officeDocument/2006/relationships/hyperlink" Target="https://ecrt-umich-accommodate.symplicity.com/public_accommodation/"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ecrt-umich-accommodate.symplicity.com/activity_provider_request/"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hyperlink" Target="https://ecrt-umich-accommodate.symplicity.com/activity_provider_request/"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52.xml.rels><?xml version="1.0" encoding="UTF-8" standalone="yes"?>
<Relationships xmlns="http://schemas.openxmlformats.org/package/2006/relationships"><Relationship Id="rId3" Type="http://schemas.openxmlformats.org/officeDocument/2006/relationships/hyperlink" Target="https://ecrt.umich.edu/get-help-support/resources/" TargetMode="External"/><Relationship Id="rId7"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hyperlink" Target="https://ecrt.umich.edu/get-help-support/disability-accessibility/presentations-trainings/" TargetMode="External"/><Relationship Id="rId5" Type="http://schemas.openxmlformats.org/officeDocument/2006/relationships/hyperlink" Target="https://events.umich.edu/group/5177" TargetMode="External"/><Relationship Id="rId4" Type="http://schemas.openxmlformats.org/officeDocument/2006/relationships/hyperlink" Target="https://www.youtube.com/@ECRTumich"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txBox="1">
            <a:spLocks noGrp="1"/>
          </p:cNvSpPr>
          <p:nvPr>
            <p:ph type="ctrTitle"/>
          </p:nvPr>
        </p:nvSpPr>
        <p:spPr>
          <a:xfrm>
            <a:off x="5924939" y="114150"/>
            <a:ext cx="6195486" cy="4971034"/>
          </a:xfrm>
          <a:prstGeom prst="rect">
            <a:avLst/>
          </a:prstGeom>
          <a:noFill/>
          <a:ln>
            <a:noFill/>
          </a:ln>
        </p:spPr>
        <p:txBody>
          <a:bodyPr spcFirstLastPara="1" wrap="square" lIns="91425" tIns="45700" rIns="91425" bIns="45700" anchor="ctr" anchorCtr="0">
            <a:normAutofit/>
          </a:bodyPr>
          <a:lstStyle/>
          <a:p>
            <a:pPr marL="0" lvl="0" indent="0" algn="ctr" rtl="0">
              <a:lnSpc>
                <a:spcPct val="120000"/>
              </a:lnSpc>
              <a:spcBef>
                <a:spcPts val="0"/>
              </a:spcBef>
              <a:spcAft>
                <a:spcPts val="0"/>
              </a:spcAft>
              <a:buClr>
                <a:schemeClr val="dk1"/>
              </a:buClr>
              <a:buSzPts val="4800"/>
              <a:buFont typeface="Verdana"/>
              <a:buNone/>
            </a:pPr>
            <a:r>
              <a:rPr lang="en-US" sz="4800"/>
              <a:t>Effective Communication</a:t>
            </a:r>
            <a:endParaRPr sz="4800"/>
          </a:p>
        </p:txBody>
      </p:sp>
      <p:sp>
        <p:nvSpPr>
          <p:cNvPr id="55" name="Google Shape;55;p1"/>
          <p:cNvSpPr txBox="1">
            <a:spLocks noGrp="1"/>
          </p:cNvSpPr>
          <p:nvPr>
            <p:ph type="subTitle" idx="1"/>
          </p:nvPr>
        </p:nvSpPr>
        <p:spPr>
          <a:xfrm>
            <a:off x="6612984" y="5255189"/>
            <a:ext cx="5004600" cy="8685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2400"/>
              <a:buNone/>
            </a:pPr>
            <a:r>
              <a:rPr lang="en-US" dirty="0"/>
              <a:t>Erin Metz</a:t>
            </a:r>
            <a:endParaRPr dirty="0"/>
          </a:p>
          <a:p>
            <a:pPr marL="0" lvl="0" indent="0" algn="ctr" rtl="0">
              <a:lnSpc>
                <a:spcPct val="100000"/>
              </a:lnSpc>
              <a:spcBef>
                <a:spcPts val="0"/>
              </a:spcBef>
              <a:spcAft>
                <a:spcPts val="0"/>
              </a:spcAft>
              <a:buClr>
                <a:schemeClr val="dk1"/>
              </a:buClr>
              <a:buSzPts val="2400"/>
              <a:buNone/>
            </a:pPr>
            <a:r>
              <a:rPr lang="en-US" dirty="0"/>
              <a:t>Senior Accessibility Specialist</a:t>
            </a:r>
            <a:endParaRPr dirty="0"/>
          </a:p>
          <a:p>
            <a:pPr marL="0" lvl="0" indent="0" algn="ctr" rtl="0">
              <a:lnSpc>
                <a:spcPct val="100000"/>
              </a:lnSpc>
              <a:spcBef>
                <a:spcPts val="1800"/>
              </a:spcBef>
              <a:spcAft>
                <a:spcPts val="0"/>
              </a:spcAft>
              <a:buClr>
                <a:schemeClr val="dk1"/>
              </a:buClr>
              <a:buSzPts val="2400"/>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157066" y="182562"/>
            <a:ext cx="933316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4"/>
              </a:buClr>
              <a:buSzPts val="4400"/>
              <a:buFont typeface="Verdana"/>
              <a:buNone/>
            </a:pPr>
            <a:r>
              <a:rPr lang="en-US"/>
              <a:t>U.S. Statistics</a:t>
            </a:r>
            <a:endParaRPr/>
          </a:p>
        </p:txBody>
      </p:sp>
      <p:sp>
        <p:nvSpPr>
          <p:cNvPr id="121" name="Google Shape;121;p17"/>
          <p:cNvSpPr txBox="1">
            <a:spLocks noGrp="1"/>
          </p:cNvSpPr>
          <p:nvPr>
            <p:ph type="body" idx="1"/>
          </p:nvPr>
        </p:nvSpPr>
        <p:spPr>
          <a:xfrm>
            <a:off x="129072" y="1785225"/>
            <a:ext cx="11917925" cy="4171692"/>
          </a:xfrm>
          <a:prstGeom prst="rect">
            <a:avLst/>
          </a:prstGeom>
          <a:noFill/>
          <a:ln>
            <a:noFill/>
          </a:ln>
        </p:spPr>
        <p:txBody>
          <a:bodyPr spcFirstLastPara="1" wrap="square" lIns="91425" tIns="45700" rIns="91425" bIns="45700" anchor="t" anchorCtr="0">
            <a:normAutofit fontScale="70000" lnSpcReduction="20000"/>
          </a:bodyPr>
          <a:lstStyle/>
          <a:p>
            <a:pPr marL="457200" lvl="0" indent="-379730" algn="l" rtl="0">
              <a:lnSpc>
                <a:spcPct val="170000"/>
              </a:lnSpc>
              <a:spcAft>
                <a:spcPts val="600"/>
              </a:spcAft>
              <a:buClr>
                <a:schemeClr val="dk1"/>
              </a:buClr>
              <a:buSzPct val="100000"/>
              <a:buFont typeface="Noto Sans Symbols"/>
              <a:buChar char="▪"/>
            </a:pPr>
            <a:r>
              <a:rPr lang="en-US" dirty="0"/>
              <a:t>12 million people over age 40 have visual disabilities</a:t>
            </a:r>
            <a:endParaRPr dirty="0"/>
          </a:p>
          <a:p>
            <a:pPr marL="914400" lvl="1" indent="-358140" algn="l" rtl="0">
              <a:lnSpc>
                <a:spcPct val="170000"/>
              </a:lnSpc>
              <a:spcBef>
                <a:spcPts val="0"/>
              </a:spcBef>
              <a:spcAft>
                <a:spcPts val="600"/>
              </a:spcAft>
              <a:buSzPct val="100000"/>
              <a:buChar char="▪"/>
            </a:pPr>
            <a:r>
              <a:rPr lang="en-US" dirty="0"/>
              <a:t>1 million are blind</a:t>
            </a:r>
            <a:endParaRPr dirty="0"/>
          </a:p>
          <a:p>
            <a:pPr marL="914400" lvl="1" indent="-358140" algn="l" rtl="0">
              <a:lnSpc>
                <a:spcPct val="170000"/>
              </a:lnSpc>
              <a:spcBef>
                <a:spcPts val="0"/>
              </a:spcBef>
              <a:spcAft>
                <a:spcPts val="600"/>
              </a:spcAft>
              <a:buSzPct val="100000"/>
              <a:buChar char="▪"/>
            </a:pPr>
            <a:r>
              <a:rPr lang="en-US" dirty="0"/>
              <a:t>3 million have a visual disability after correction</a:t>
            </a:r>
            <a:endParaRPr dirty="0"/>
          </a:p>
          <a:p>
            <a:pPr marL="457200" lvl="0" indent="-379730" algn="l" rtl="0">
              <a:lnSpc>
                <a:spcPct val="170000"/>
              </a:lnSpc>
              <a:spcAft>
                <a:spcPts val="600"/>
              </a:spcAft>
              <a:buClr>
                <a:schemeClr val="dk1"/>
              </a:buClr>
              <a:buSzPct val="100000"/>
              <a:buFont typeface="Noto Sans Symbols"/>
              <a:buChar char="▪"/>
            </a:pPr>
            <a:r>
              <a:rPr lang="en-US" dirty="0"/>
              <a:t>18 million people have disabilities related to voice</a:t>
            </a:r>
            <a:endParaRPr dirty="0"/>
          </a:p>
          <a:p>
            <a:pPr marL="457200" lvl="0" indent="-379730" algn="l" rtl="0">
              <a:lnSpc>
                <a:spcPct val="170000"/>
              </a:lnSpc>
              <a:spcAft>
                <a:spcPts val="600"/>
              </a:spcAft>
              <a:buClr>
                <a:schemeClr val="dk1"/>
              </a:buClr>
              <a:buSzPct val="100000"/>
              <a:buFont typeface="Noto Sans Symbols"/>
              <a:buChar char="▪"/>
            </a:pPr>
            <a:r>
              <a:rPr lang="en-US" dirty="0"/>
              <a:t>30 million people have hearing loss in both ears</a:t>
            </a:r>
            <a:endParaRPr dirty="0"/>
          </a:p>
          <a:p>
            <a:pPr marL="914400" lvl="1" indent="-358140" algn="l" rtl="0">
              <a:lnSpc>
                <a:spcPct val="170000"/>
              </a:lnSpc>
              <a:spcBef>
                <a:spcPts val="0"/>
              </a:spcBef>
              <a:spcAft>
                <a:spcPts val="600"/>
              </a:spcAft>
              <a:buSzPct val="100000"/>
              <a:buChar char="▪"/>
            </a:pPr>
            <a:r>
              <a:rPr lang="en-US" dirty="0"/>
              <a:t>11 million have an auditory processing disorder</a:t>
            </a:r>
            <a:endParaRPr dirty="0"/>
          </a:p>
          <a:p>
            <a:pPr marL="457200" lvl="0" indent="-379730" algn="l" rtl="0">
              <a:lnSpc>
                <a:spcPct val="170000"/>
              </a:lnSpc>
              <a:spcAft>
                <a:spcPts val="600"/>
              </a:spcAft>
              <a:buClr>
                <a:schemeClr val="dk1"/>
              </a:buClr>
              <a:buSzPct val="100000"/>
              <a:buFont typeface="Noto Sans Symbols"/>
              <a:buChar char="▪"/>
            </a:pPr>
            <a:r>
              <a:rPr lang="en-US" dirty="0"/>
              <a:t>66 million people have dyslexia</a:t>
            </a:r>
            <a:endParaRPr dirty="0"/>
          </a:p>
          <a:p>
            <a:pPr marL="457200" lvl="0" indent="-379730" algn="l" rtl="0">
              <a:lnSpc>
                <a:spcPct val="170000"/>
              </a:lnSpc>
              <a:spcAft>
                <a:spcPts val="600"/>
              </a:spcAft>
              <a:buSzPct val="100000"/>
              <a:buChar char="▪"/>
            </a:pPr>
            <a:r>
              <a:rPr lang="en-US" dirty="0"/>
              <a:t>15-20% of people are neurodivergent (estimated 51-68 million)</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8"/>
          <p:cNvSpPr txBox="1">
            <a:spLocks noGrp="1"/>
          </p:cNvSpPr>
          <p:nvPr>
            <p:ph type="title"/>
          </p:nvPr>
        </p:nvSpPr>
        <p:spPr>
          <a:xfrm>
            <a:off x="157066" y="182562"/>
            <a:ext cx="933316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4"/>
              </a:buClr>
              <a:buSzPts val="4400"/>
              <a:buFont typeface="Verdana"/>
              <a:buNone/>
            </a:pPr>
            <a:r>
              <a:rPr lang="en-US"/>
              <a:t>Communication Myths</a:t>
            </a:r>
            <a:endParaRPr/>
          </a:p>
        </p:txBody>
      </p:sp>
      <p:sp>
        <p:nvSpPr>
          <p:cNvPr id="127" name="Google Shape;127;p18"/>
          <p:cNvSpPr txBox="1">
            <a:spLocks noGrp="1"/>
          </p:cNvSpPr>
          <p:nvPr>
            <p:ph type="body" idx="1"/>
          </p:nvPr>
        </p:nvSpPr>
        <p:spPr>
          <a:xfrm>
            <a:off x="129072" y="1785225"/>
            <a:ext cx="11917925" cy="4171692"/>
          </a:xfrm>
          <a:prstGeom prst="rect">
            <a:avLst/>
          </a:prstGeom>
          <a:noFill/>
          <a:ln>
            <a:noFill/>
          </a:ln>
        </p:spPr>
        <p:txBody>
          <a:bodyPr spcFirstLastPara="1" wrap="square" lIns="91425" tIns="45700" rIns="91425" bIns="45700" anchor="t" anchorCtr="0">
            <a:normAutofit/>
          </a:bodyPr>
          <a:lstStyle/>
          <a:p>
            <a:pPr marL="457200" lvl="0" indent="-406400" algn="l" rtl="0">
              <a:lnSpc>
                <a:spcPct val="150000"/>
              </a:lnSpc>
              <a:spcBef>
                <a:spcPts val="0"/>
              </a:spcBef>
              <a:spcAft>
                <a:spcPts val="0"/>
              </a:spcAft>
              <a:buClr>
                <a:schemeClr val="dk1"/>
              </a:buClr>
              <a:buSzPts val="2800"/>
              <a:buFont typeface="Noto Sans Symbols"/>
              <a:buChar char="▪"/>
            </a:pPr>
            <a:r>
              <a:rPr lang="en-US"/>
              <a:t>Communication disabilities are a sign of low intelligence</a:t>
            </a:r>
            <a:endParaRPr/>
          </a:p>
          <a:p>
            <a:pPr marL="457200" lvl="0" indent="-406400" algn="l" rtl="0">
              <a:lnSpc>
                <a:spcPct val="150000"/>
              </a:lnSpc>
              <a:spcBef>
                <a:spcPts val="600"/>
              </a:spcBef>
              <a:spcAft>
                <a:spcPts val="0"/>
              </a:spcAft>
              <a:buClr>
                <a:schemeClr val="dk1"/>
              </a:buClr>
              <a:buSzPts val="2800"/>
              <a:buFont typeface="Noto Sans Symbols"/>
              <a:buChar char="▪"/>
            </a:pPr>
            <a:r>
              <a:rPr lang="en-US"/>
              <a:t>People who cannot hear, speak, or see cannot understand language</a:t>
            </a:r>
            <a:endParaRPr/>
          </a:p>
          <a:p>
            <a:pPr marL="457200" lvl="0" indent="-406400" algn="l" rtl="0">
              <a:lnSpc>
                <a:spcPct val="150000"/>
              </a:lnSpc>
              <a:spcBef>
                <a:spcPts val="600"/>
              </a:spcBef>
              <a:spcAft>
                <a:spcPts val="600"/>
              </a:spcAft>
              <a:buClr>
                <a:schemeClr val="dk1"/>
              </a:buClr>
              <a:buSzPts val="2800"/>
              <a:buFont typeface="Noto Sans Symbols"/>
              <a:buChar char="▪"/>
            </a:pPr>
            <a:r>
              <a:rPr lang="en-US"/>
              <a:t>If a Deaf person can understand some gestures, they can communicate solely through gestures and lipreading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5"/>
          <p:cNvSpPr txBox="1">
            <a:spLocks noGrp="1"/>
          </p:cNvSpPr>
          <p:nvPr>
            <p:ph type="title"/>
          </p:nvPr>
        </p:nvSpPr>
        <p:spPr>
          <a:xfrm>
            <a:off x="157066" y="182562"/>
            <a:ext cx="933316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4"/>
              </a:buClr>
              <a:buSzPts val="4400"/>
              <a:buFont typeface="Verdana"/>
              <a:buNone/>
            </a:pPr>
            <a:r>
              <a:rPr lang="en-US"/>
              <a:t>Communication Assumptions</a:t>
            </a:r>
            <a:endParaRPr/>
          </a:p>
        </p:txBody>
      </p:sp>
      <p:sp>
        <p:nvSpPr>
          <p:cNvPr id="206" name="Google Shape;206;p25"/>
          <p:cNvSpPr txBox="1">
            <a:spLocks noGrp="1"/>
          </p:cNvSpPr>
          <p:nvPr>
            <p:ph type="body" idx="1"/>
          </p:nvPr>
        </p:nvSpPr>
        <p:spPr>
          <a:xfrm>
            <a:off x="129073" y="1785225"/>
            <a:ext cx="6271728" cy="4171692"/>
          </a:xfrm>
          <a:prstGeom prst="rect">
            <a:avLst/>
          </a:prstGeom>
          <a:noFill/>
          <a:ln>
            <a:noFill/>
          </a:ln>
        </p:spPr>
        <p:txBody>
          <a:bodyPr spcFirstLastPara="1" wrap="square" lIns="91425" tIns="45700" rIns="91425" bIns="45700" anchor="t" anchorCtr="0">
            <a:normAutofit/>
          </a:bodyPr>
          <a:lstStyle/>
          <a:p>
            <a:pPr marL="457200" lvl="0" indent="-406400" algn="l" rtl="0">
              <a:lnSpc>
                <a:spcPct val="150000"/>
              </a:lnSpc>
              <a:spcBef>
                <a:spcPts val="0"/>
              </a:spcBef>
              <a:spcAft>
                <a:spcPts val="0"/>
              </a:spcAft>
              <a:buClr>
                <a:schemeClr val="dk1"/>
              </a:buClr>
              <a:buSzPts val="2800"/>
              <a:buFont typeface="Noto Sans Symbols"/>
              <a:buChar char="▪"/>
            </a:pPr>
            <a:r>
              <a:rPr lang="en-US" dirty="0"/>
              <a:t>Eye contact </a:t>
            </a:r>
          </a:p>
          <a:p>
            <a:pPr lvl="1" indent="-406400">
              <a:lnSpc>
                <a:spcPct val="150000"/>
              </a:lnSpc>
              <a:spcBef>
                <a:spcPts val="0"/>
              </a:spcBef>
              <a:buSzPts val="2800"/>
            </a:pPr>
            <a:r>
              <a:rPr lang="en-US" dirty="0"/>
              <a:t>Can’t be too much or too little</a:t>
            </a:r>
          </a:p>
          <a:p>
            <a:pPr lvl="1" indent="-406400">
              <a:lnSpc>
                <a:spcPct val="150000"/>
              </a:lnSpc>
              <a:spcBef>
                <a:spcPts val="0"/>
              </a:spcBef>
              <a:buSzPts val="2800"/>
            </a:pPr>
            <a:r>
              <a:rPr lang="en-US" dirty="0"/>
              <a:t>Can’t have eyes closed</a:t>
            </a:r>
            <a:endParaRPr dirty="0"/>
          </a:p>
          <a:p>
            <a:pPr marL="457200" lvl="0" indent="-406400" algn="l" rtl="0">
              <a:lnSpc>
                <a:spcPct val="150000"/>
              </a:lnSpc>
              <a:spcBef>
                <a:spcPts val="0"/>
              </a:spcBef>
              <a:spcAft>
                <a:spcPts val="0"/>
              </a:spcAft>
              <a:buClr>
                <a:schemeClr val="dk1"/>
              </a:buClr>
              <a:buSzPts val="2800"/>
              <a:buFont typeface="Noto Sans Symbols"/>
              <a:buChar char="▪"/>
            </a:pPr>
            <a:r>
              <a:rPr lang="en-US" dirty="0"/>
              <a:t>Posture</a:t>
            </a:r>
          </a:p>
          <a:p>
            <a:pPr lvl="1" indent="-406400">
              <a:lnSpc>
                <a:spcPct val="150000"/>
              </a:lnSpc>
              <a:spcBef>
                <a:spcPts val="0"/>
              </a:spcBef>
              <a:buSzPts val="2800"/>
            </a:pPr>
            <a:r>
              <a:rPr lang="en-US" dirty="0"/>
              <a:t>Can’t fidget or make frequent movements</a:t>
            </a:r>
            <a:endParaRPr dirty="0"/>
          </a:p>
          <a:p>
            <a:pPr lvl="1" indent="-406400">
              <a:lnSpc>
                <a:spcPct val="150000"/>
              </a:lnSpc>
              <a:spcBef>
                <a:spcPts val="0"/>
              </a:spcBef>
              <a:buSzPts val="2800"/>
            </a:pPr>
            <a:r>
              <a:rPr lang="en-US" dirty="0"/>
              <a:t>Doodling </a:t>
            </a:r>
          </a:p>
        </p:txBody>
      </p:sp>
      <p:pic>
        <p:nvPicPr>
          <p:cNvPr id="3" name="Picture 2" descr="Person drawing in a notebook">
            <a:extLst>
              <a:ext uri="{FF2B5EF4-FFF2-40B4-BE49-F238E27FC236}">
                <a16:creationId xmlns:a16="http://schemas.microsoft.com/office/drawing/2014/main" id="{4EB9EF25-54B4-B774-FEFD-E0F603B0E5C1}"/>
              </a:ext>
            </a:extLst>
          </p:cNvPr>
          <p:cNvPicPr>
            <a:picLocks noChangeAspect="1"/>
          </p:cNvPicPr>
          <p:nvPr/>
        </p:nvPicPr>
        <p:blipFill>
          <a:blip r:embed="rId3"/>
          <a:stretch>
            <a:fillRect/>
          </a:stretch>
        </p:blipFill>
        <p:spPr>
          <a:xfrm>
            <a:off x="6896099" y="2234585"/>
            <a:ext cx="4909457" cy="327297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6"/>
          <p:cNvSpPr txBox="1">
            <a:spLocks noGrp="1"/>
          </p:cNvSpPr>
          <p:nvPr>
            <p:ph type="title"/>
          </p:nvPr>
        </p:nvSpPr>
        <p:spPr>
          <a:xfrm>
            <a:off x="157066" y="182562"/>
            <a:ext cx="933316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4"/>
              </a:buClr>
              <a:buSzPts val="4400"/>
              <a:buFont typeface="Verdana"/>
              <a:buNone/>
            </a:pPr>
            <a:r>
              <a:rPr lang="en-US"/>
              <a:t>Different Ways to Communicate</a:t>
            </a:r>
            <a:endParaRPr/>
          </a:p>
        </p:txBody>
      </p:sp>
      <p:sp>
        <p:nvSpPr>
          <p:cNvPr id="133" name="Google Shape;133;p16"/>
          <p:cNvSpPr txBox="1">
            <a:spLocks noGrp="1"/>
          </p:cNvSpPr>
          <p:nvPr>
            <p:ph type="body" idx="1"/>
          </p:nvPr>
        </p:nvSpPr>
        <p:spPr>
          <a:xfrm>
            <a:off x="129072" y="1785225"/>
            <a:ext cx="11917925" cy="4171692"/>
          </a:xfrm>
          <a:prstGeom prst="rect">
            <a:avLst/>
          </a:prstGeom>
          <a:noFill/>
          <a:ln>
            <a:noFill/>
          </a:ln>
        </p:spPr>
        <p:txBody>
          <a:bodyPr spcFirstLastPara="1" wrap="square" lIns="91425" tIns="45700" rIns="91425" bIns="45700" anchor="t" anchorCtr="0">
            <a:normAutofit fontScale="77500" lnSpcReduction="20000"/>
          </a:bodyPr>
          <a:lstStyle/>
          <a:p>
            <a:pPr marL="457200" lvl="0" indent="-379730" algn="l" rtl="0">
              <a:lnSpc>
                <a:spcPct val="170000"/>
              </a:lnSpc>
              <a:spcBef>
                <a:spcPts val="0"/>
              </a:spcBef>
              <a:spcAft>
                <a:spcPts val="600"/>
              </a:spcAft>
              <a:buClr>
                <a:schemeClr val="dk1"/>
              </a:buClr>
              <a:buSzPct val="100000"/>
              <a:buFont typeface="Noto Sans Symbols"/>
              <a:buChar char="▪"/>
            </a:pPr>
            <a:r>
              <a:rPr lang="en-US" dirty="0"/>
              <a:t>People who are blind may give and receive information audibly rather than in writing</a:t>
            </a:r>
            <a:endParaRPr dirty="0"/>
          </a:p>
          <a:p>
            <a:pPr marL="457200" lvl="0" indent="-379730" algn="l" rtl="0">
              <a:lnSpc>
                <a:spcPct val="170000"/>
              </a:lnSpc>
              <a:spcBef>
                <a:spcPts val="600"/>
              </a:spcBef>
              <a:spcAft>
                <a:spcPts val="600"/>
              </a:spcAft>
              <a:buClr>
                <a:schemeClr val="dk1"/>
              </a:buClr>
              <a:buSzPct val="100000"/>
              <a:buFont typeface="Noto Sans Symbols"/>
              <a:buChar char="▪"/>
            </a:pPr>
            <a:r>
              <a:rPr lang="en-US" dirty="0"/>
              <a:t>Deaf people may give and receive information in writing or in sign language rather than verbally</a:t>
            </a:r>
            <a:endParaRPr dirty="0"/>
          </a:p>
          <a:p>
            <a:pPr marL="457200" lvl="0" indent="-379730" algn="l" rtl="0">
              <a:lnSpc>
                <a:spcPct val="170000"/>
              </a:lnSpc>
              <a:spcBef>
                <a:spcPts val="600"/>
              </a:spcBef>
              <a:spcAft>
                <a:spcPts val="600"/>
              </a:spcAft>
              <a:buSzPct val="100000"/>
              <a:buChar char="▪"/>
            </a:pPr>
            <a:r>
              <a:rPr lang="en-US" dirty="0"/>
              <a:t>People with cognitive disabilities may prefer written communication and lists</a:t>
            </a:r>
            <a:endParaRPr dirty="0"/>
          </a:p>
          <a:p>
            <a:pPr marL="457200" lvl="0" indent="-379730" algn="l" rtl="0">
              <a:lnSpc>
                <a:spcPct val="170000"/>
              </a:lnSpc>
              <a:spcBef>
                <a:spcPts val="600"/>
              </a:spcBef>
              <a:spcAft>
                <a:spcPts val="600"/>
              </a:spcAft>
              <a:buSzPct val="100000"/>
              <a:buChar char="▪"/>
            </a:pPr>
            <a:r>
              <a:rPr lang="en-US" dirty="0"/>
              <a:t>Individuals with language and communication disabilities may prefer to communicate via fluency devices and speech generating systems</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304a3dc8679_0_141"/>
          <p:cNvSpPr txBox="1">
            <a:spLocks noGrp="1"/>
          </p:cNvSpPr>
          <p:nvPr>
            <p:ph type="title"/>
          </p:nvPr>
        </p:nvSpPr>
        <p:spPr>
          <a:xfrm>
            <a:off x="208280" y="2127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Communication is Key </a:t>
            </a:r>
            <a:r>
              <a:rPr lang="en-US" sz="2400"/>
              <a:t>(1 of 2) </a:t>
            </a:r>
            <a:endParaRPr sz="2400"/>
          </a:p>
        </p:txBody>
      </p:sp>
      <p:sp>
        <p:nvSpPr>
          <p:cNvPr id="140" name="Google Shape;140;g304a3dc8679_0_141"/>
          <p:cNvSpPr txBox="1">
            <a:spLocks noGrp="1"/>
          </p:cNvSpPr>
          <p:nvPr>
            <p:ph type="body" idx="1"/>
          </p:nvPr>
        </p:nvSpPr>
        <p:spPr>
          <a:xfrm>
            <a:off x="0" y="1709057"/>
            <a:ext cx="11941629" cy="4278086"/>
          </a:xfrm>
          <a:prstGeom prst="rect">
            <a:avLst/>
          </a:prstGeom>
          <a:noFill/>
          <a:ln>
            <a:noFill/>
          </a:ln>
        </p:spPr>
        <p:txBody>
          <a:bodyPr spcFirstLastPara="1" wrap="square" lIns="91425" tIns="45700" rIns="91425" bIns="45700" anchor="t" anchorCtr="0">
            <a:normAutofit fontScale="92500"/>
          </a:bodyPr>
          <a:lstStyle/>
          <a:p>
            <a:pPr marL="457200" lvl="0" indent="-379730" algn="l" rtl="0">
              <a:lnSpc>
                <a:spcPct val="130000"/>
              </a:lnSpc>
              <a:spcBef>
                <a:spcPts val="1200"/>
              </a:spcBef>
              <a:spcAft>
                <a:spcPts val="0"/>
              </a:spcAft>
              <a:buSzPct val="100000"/>
              <a:buChar char="▪"/>
            </a:pPr>
            <a:r>
              <a:rPr lang="en-US" dirty="0"/>
              <a:t>Ask individuals about their communication preferences.</a:t>
            </a:r>
            <a:endParaRPr dirty="0"/>
          </a:p>
          <a:p>
            <a:pPr marL="914400" lvl="1" indent="-358140" algn="l" rtl="0">
              <a:lnSpc>
                <a:spcPct val="130000"/>
              </a:lnSpc>
              <a:spcBef>
                <a:spcPts val="1200"/>
              </a:spcBef>
              <a:spcAft>
                <a:spcPts val="0"/>
              </a:spcAft>
              <a:buSzPct val="100000"/>
              <a:buChar char="▪"/>
            </a:pPr>
            <a:r>
              <a:rPr lang="en-US" dirty="0"/>
              <a:t>Email, discussion, both depending on circumstances?</a:t>
            </a:r>
            <a:endParaRPr dirty="0"/>
          </a:p>
          <a:p>
            <a:pPr marL="457200" lvl="0" indent="-379730" algn="l" rtl="0">
              <a:lnSpc>
                <a:spcPct val="130000"/>
              </a:lnSpc>
              <a:spcBef>
                <a:spcPts val="1200"/>
              </a:spcBef>
              <a:spcAft>
                <a:spcPts val="0"/>
              </a:spcAft>
              <a:buSzPct val="100000"/>
              <a:buChar char="▪"/>
            </a:pPr>
            <a:r>
              <a:rPr lang="en-US" dirty="0"/>
              <a:t>Avoid idioms (i.e., “You can say that again”), sarcasm, and jargon.</a:t>
            </a:r>
            <a:endParaRPr dirty="0"/>
          </a:p>
          <a:p>
            <a:pPr marL="457200" lvl="0" indent="-379730" algn="l" rtl="0">
              <a:lnSpc>
                <a:spcPct val="130000"/>
              </a:lnSpc>
              <a:spcBef>
                <a:spcPts val="1200"/>
              </a:spcBef>
              <a:spcAft>
                <a:spcPts val="0"/>
              </a:spcAft>
              <a:buSzPct val="100000"/>
              <a:buChar char="▪"/>
            </a:pPr>
            <a:r>
              <a:rPr lang="en-US" dirty="0"/>
              <a:t>Pause when you ask questions (silently and slowly count to 10).</a:t>
            </a:r>
            <a:endParaRPr dirty="0"/>
          </a:p>
          <a:p>
            <a:pPr marL="457200" lvl="0" indent="-379730" algn="l" rtl="0">
              <a:lnSpc>
                <a:spcPct val="130000"/>
              </a:lnSpc>
              <a:spcBef>
                <a:spcPts val="1200"/>
              </a:spcBef>
              <a:spcAft>
                <a:spcPts val="0"/>
              </a:spcAft>
              <a:buSzPct val="100000"/>
              <a:buChar char="▪"/>
            </a:pPr>
            <a:r>
              <a:rPr lang="en-US" dirty="0"/>
              <a:t>Pay more attention to what people say vs. their facial expressions or tone.</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304a3dc8679_0_147"/>
          <p:cNvSpPr txBox="1">
            <a:spLocks noGrp="1"/>
          </p:cNvSpPr>
          <p:nvPr>
            <p:ph type="title"/>
          </p:nvPr>
        </p:nvSpPr>
        <p:spPr>
          <a:xfrm>
            <a:off x="208280" y="20256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Communication is Key </a:t>
            </a:r>
            <a:r>
              <a:rPr lang="en-US" sz="2400"/>
              <a:t>(2 of 2) </a:t>
            </a:r>
            <a:endParaRPr sz="2400"/>
          </a:p>
        </p:txBody>
      </p:sp>
      <p:sp>
        <p:nvSpPr>
          <p:cNvPr id="147" name="Google Shape;147;g304a3dc8679_0_147"/>
          <p:cNvSpPr txBox="1">
            <a:spLocks noGrp="1"/>
          </p:cNvSpPr>
          <p:nvPr>
            <p:ph type="body" idx="1"/>
          </p:nvPr>
        </p:nvSpPr>
        <p:spPr>
          <a:xfrm>
            <a:off x="14029" y="1768500"/>
            <a:ext cx="11982027" cy="4229529"/>
          </a:xfrm>
          <a:prstGeom prst="rect">
            <a:avLst/>
          </a:prstGeom>
          <a:noFill/>
          <a:ln>
            <a:noFill/>
          </a:ln>
        </p:spPr>
        <p:txBody>
          <a:bodyPr spcFirstLastPara="1" wrap="square" lIns="91425" tIns="45700" rIns="91425" bIns="45700" anchor="t" anchorCtr="0">
            <a:normAutofit fontScale="92500"/>
          </a:bodyPr>
          <a:lstStyle/>
          <a:p>
            <a:pPr marL="457200" lvl="0" indent="-393065" algn="l" rtl="0">
              <a:lnSpc>
                <a:spcPct val="170000"/>
              </a:lnSpc>
              <a:spcBef>
                <a:spcPts val="600"/>
              </a:spcBef>
              <a:spcAft>
                <a:spcPts val="0"/>
              </a:spcAft>
              <a:buSzPct val="100000"/>
              <a:buChar char="▪"/>
            </a:pPr>
            <a:r>
              <a:rPr lang="en-US" dirty="0"/>
              <a:t>Model active listening.</a:t>
            </a:r>
            <a:endParaRPr dirty="0"/>
          </a:p>
          <a:p>
            <a:pPr indent="-369568">
              <a:lnSpc>
                <a:spcPct val="170000"/>
              </a:lnSpc>
              <a:spcBef>
                <a:spcPts val="600"/>
              </a:spcBef>
              <a:buSzPct val="100000"/>
            </a:pPr>
            <a:r>
              <a:rPr lang="en-US" dirty="0"/>
              <a:t>Do not equate directness or a lack of small talk with being anti-social.</a:t>
            </a:r>
            <a:endParaRPr dirty="0"/>
          </a:p>
          <a:p>
            <a:pPr marL="457200" lvl="0" indent="-393065" algn="l" rtl="0">
              <a:lnSpc>
                <a:spcPct val="170000"/>
              </a:lnSpc>
              <a:spcBef>
                <a:spcPts val="600"/>
              </a:spcBef>
              <a:spcAft>
                <a:spcPts val="0"/>
              </a:spcAft>
              <a:buSzPct val="100000"/>
              <a:buChar char="▪"/>
            </a:pPr>
            <a:r>
              <a:rPr lang="en-US" dirty="0"/>
              <a:t>Consider providing context and notice for conversations.</a:t>
            </a:r>
            <a:endParaRPr dirty="0"/>
          </a:p>
          <a:p>
            <a:pPr marL="914400" lvl="1" indent="-369568" algn="l" rtl="0">
              <a:lnSpc>
                <a:spcPct val="170000"/>
              </a:lnSpc>
              <a:spcBef>
                <a:spcPts val="600"/>
              </a:spcBef>
              <a:spcAft>
                <a:spcPts val="0"/>
              </a:spcAft>
              <a:buSzPct val="100000"/>
              <a:buChar char="▪"/>
            </a:pPr>
            <a:r>
              <a:rPr lang="en-US" dirty="0"/>
              <a:t>Be prepared to step away and regroup, then come back to a conversation.</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74CDD8-8B70-1B45-BDAD-2155125E20CA}"/>
              </a:ext>
            </a:extLst>
          </p:cNvPr>
          <p:cNvSpPr>
            <a:spLocks noGrp="1"/>
          </p:cNvSpPr>
          <p:nvPr>
            <p:ph type="title"/>
          </p:nvPr>
        </p:nvSpPr>
        <p:spPr>
          <a:xfrm>
            <a:off x="838200" y="2116138"/>
            <a:ext cx="10515600" cy="2852737"/>
          </a:xfrm>
        </p:spPr>
        <p:txBody>
          <a:bodyPr/>
          <a:lstStyle/>
          <a:p>
            <a:r>
              <a:rPr lang="en-US" dirty="0"/>
              <a:t>The 7 Cs of Effective Communication</a:t>
            </a:r>
          </a:p>
        </p:txBody>
      </p:sp>
    </p:spTree>
    <p:extLst>
      <p:ext uri="{BB962C8B-B14F-4D97-AF65-F5344CB8AC3E}">
        <p14:creationId xmlns:p14="http://schemas.microsoft.com/office/powerpoint/2010/main" val="1302048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5FC30C-09EB-92E1-DF7B-1188D9C8340A}"/>
              </a:ext>
            </a:extLst>
          </p:cNvPr>
          <p:cNvSpPr>
            <a:spLocks noGrp="1"/>
          </p:cNvSpPr>
          <p:nvPr>
            <p:ph type="title"/>
          </p:nvPr>
        </p:nvSpPr>
        <p:spPr/>
        <p:txBody>
          <a:bodyPr/>
          <a:lstStyle/>
          <a:p>
            <a:r>
              <a:rPr lang="en-US" dirty="0"/>
              <a:t>Poll #2: I Communicate Effectively With Others…</a:t>
            </a:r>
          </a:p>
        </p:txBody>
      </p:sp>
      <p:sp>
        <p:nvSpPr>
          <p:cNvPr id="5" name="Text Placeholder 4">
            <a:extLst>
              <a:ext uri="{FF2B5EF4-FFF2-40B4-BE49-F238E27FC236}">
                <a16:creationId xmlns:a16="http://schemas.microsoft.com/office/drawing/2014/main" id="{355E3E5C-655A-F56E-0032-44862B2C5EF2}"/>
              </a:ext>
            </a:extLst>
          </p:cNvPr>
          <p:cNvSpPr>
            <a:spLocks noGrp="1"/>
          </p:cNvSpPr>
          <p:nvPr>
            <p:ph type="body" idx="1"/>
          </p:nvPr>
        </p:nvSpPr>
        <p:spPr/>
        <p:txBody>
          <a:bodyPr/>
          <a:lstStyle/>
          <a:p>
            <a:pPr marL="565150" indent="-514350">
              <a:buFont typeface="+mj-lt"/>
              <a:buAutoNum type="alphaUcPeriod"/>
            </a:pPr>
            <a:r>
              <a:rPr lang="en-US" dirty="0"/>
              <a:t>Never</a:t>
            </a:r>
          </a:p>
          <a:p>
            <a:pPr marL="565150" indent="-514350">
              <a:buFont typeface="+mj-lt"/>
              <a:buAutoNum type="alphaUcPeriod"/>
            </a:pPr>
            <a:r>
              <a:rPr lang="en-US" dirty="0"/>
              <a:t>Sometimes</a:t>
            </a:r>
          </a:p>
          <a:p>
            <a:pPr marL="565150" indent="-514350">
              <a:buFont typeface="+mj-lt"/>
              <a:buAutoNum type="alphaUcPeriod"/>
            </a:pPr>
            <a:r>
              <a:rPr lang="en-US" dirty="0"/>
              <a:t>Most of the time</a:t>
            </a:r>
          </a:p>
          <a:p>
            <a:pPr marL="565150" indent="-514350">
              <a:buFont typeface="+mj-lt"/>
              <a:buAutoNum type="alphaUcPeriod"/>
            </a:pPr>
            <a:r>
              <a:rPr lang="en-US" dirty="0"/>
              <a:t>Always</a:t>
            </a:r>
          </a:p>
        </p:txBody>
      </p:sp>
    </p:spTree>
    <p:extLst>
      <p:ext uri="{BB962C8B-B14F-4D97-AF65-F5344CB8AC3E}">
        <p14:creationId xmlns:p14="http://schemas.microsoft.com/office/powerpoint/2010/main" val="1709232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5FC30C-09EB-92E1-DF7B-1188D9C8340A}"/>
              </a:ext>
            </a:extLst>
          </p:cNvPr>
          <p:cNvSpPr>
            <a:spLocks noGrp="1"/>
          </p:cNvSpPr>
          <p:nvPr>
            <p:ph type="title"/>
          </p:nvPr>
        </p:nvSpPr>
        <p:spPr/>
        <p:txBody>
          <a:bodyPr/>
          <a:lstStyle/>
          <a:p>
            <a:r>
              <a:rPr lang="en-US" dirty="0"/>
              <a:t>Poll #3: Others Communicate Effectively With Me…</a:t>
            </a:r>
          </a:p>
        </p:txBody>
      </p:sp>
      <p:sp>
        <p:nvSpPr>
          <p:cNvPr id="5" name="Text Placeholder 4">
            <a:extLst>
              <a:ext uri="{FF2B5EF4-FFF2-40B4-BE49-F238E27FC236}">
                <a16:creationId xmlns:a16="http://schemas.microsoft.com/office/drawing/2014/main" id="{355E3E5C-655A-F56E-0032-44862B2C5EF2}"/>
              </a:ext>
            </a:extLst>
          </p:cNvPr>
          <p:cNvSpPr>
            <a:spLocks noGrp="1"/>
          </p:cNvSpPr>
          <p:nvPr>
            <p:ph type="body" idx="1"/>
          </p:nvPr>
        </p:nvSpPr>
        <p:spPr/>
        <p:txBody>
          <a:bodyPr/>
          <a:lstStyle/>
          <a:p>
            <a:pPr marL="565150" indent="-514350">
              <a:buFont typeface="+mj-lt"/>
              <a:buAutoNum type="alphaUcPeriod"/>
            </a:pPr>
            <a:r>
              <a:rPr lang="en-US" dirty="0"/>
              <a:t>Never</a:t>
            </a:r>
          </a:p>
          <a:p>
            <a:pPr marL="565150" indent="-514350">
              <a:buFont typeface="+mj-lt"/>
              <a:buAutoNum type="alphaUcPeriod"/>
            </a:pPr>
            <a:r>
              <a:rPr lang="en-US" dirty="0"/>
              <a:t>Sometimes</a:t>
            </a:r>
          </a:p>
          <a:p>
            <a:pPr marL="565150" indent="-514350">
              <a:buFont typeface="+mj-lt"/>
              <a:buAutoNum type="alphaUcPeriod"/>
            </a:pPr>
            <a:r>
              <a:rPr lang="en-US" dirty="0"/>
              <a:t>Most of the time</a:t>
            </a:r>
          </a:p>
          <a:p>
            <a:pPr marL="565150" indent="-514350">
              <a:buFont typeface="+mj-lt"/>
              <a:buAutoNum type="alphaUcPeriod"/>
            </a:pPr>
            <a:r>
              <a:rPr lang="en-US" dirty="0"/>
              <a:t>Always</a:t>
            </a:r>
          </a:p>
        </p:txBody>
      </p:sp>
    </p:spTree>
    <p:extLst>
      <p:ext uri="{BB962C8B-B14F-4D97-AF65-F5344CB8AC3E}">
        <p14:creationId xmlns:p14="http://schemas.microsoft.com/office/powerpoint/2010/main" val="3492826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5FC30C-09EB-92E1-DF7B-1188D9C8340A}"/>
              </a:ext>
            </a:extLst>
          </p:cNvPr>
          <p:cNvSpPr>
            <a:spLocks noGrp="1"/>
          </p:cNvSpPr>
          <p:nvPr>
            <p:ph type="title"/>
          </p:nvPr>
        </p:nvSpPr>
        <p:spPr/>
        <p:txBody>
          <a:bodyPr/>
          <a:lstStyle/>
          <a:p>
            <a:r>
              <a:rPr lang="en-US" dirty="0"/>
              <a:t>1</a:t>
            </a:r>
            <a:r>
              <a:rPr lang="en-US" baseline="30000" dirty="0"/>
              <a:t>st</a:t>
            </a:r>
            <a:r>
              <a:rPr lang="en-US" dirty="0"/>
              <a:t> C: Clarity</a:t>
            </a:r>
          </a:p>
        </p:txBody>
      </p:sp>
      <p:sp>
        <p:nvSpPr>
          <p:cNvPr id="5" name="Text Placeholder 4">
            <a:extLst>
              <a:ext uri="{FF2B5EF4-FFF2-40B4-BE49-F238E27FC236}">
                <a16:creationId xmlns:a16="http://schemas.microsoft.com/office/drawing/2014/main" id="{355E3E5C-655A-F56E-0032-44862B2C5EF2}"/>
              </a:ext>
            </a:extLst>
          </p:cNvPr>
          <p:cNvSpPr>
            <a:spLocks noGrp="1"/>
          </p:cNvSpPr>
          <p:nvPr>
            <p:ph type="body" idx="1"/>
          </p:nvPr>
        </p:nvSpPr>
        <p:spPr>
          <a:xfrm>
            <a:off x="129073" y="1785224"/>
            <a:ext cx="6332687" cy="4361575"/>
          </a:xfrm>
        </p:spPr>
        <p:txBody>
          <a:bodyPr>
            <a:normAutofit fontScale="85000" lnSpcReduction="10000"/>
          </a:bodyPr>
          <a:lstStyle/>
          <a:p>
            <a:pPr marL="50800" indent="0">
              <a:lnSpc>
                <a:spcPct val="160000"/>
              </a:lnSpc>
              <a:buNone/>
            </a:pPr>
            <a:r>
              <a:rPr lang="en-US" dirty="0"/>
              <a:t>Be clear and only communicate specific messages</a:t>
            </a:r>
          </a:p>
          <a:p>
            <a:pPr>
              <a:lnSpc>
                <a:spcPct val="160000"/>
              </a:lnSpc>
            </a:pPr>
            <a:r>
              <a:rPr lang="en-US" dirty="0"/>
              <a:t>The receiver of the message should immediately be aware of what is being asked of them</a:t>
            </a:r>
          </a:p>
          <a:p>
            <a:pPr>
              <a:lnSpc>
                <a:spcPct val="160000"/>
              </a:lnSpc>
            </a:pPr>
            <a:r>
              <a:rPr lang="en-US" dirty="0"/>
              <a:t>Limit the risk of misunderstanding</a:t>
            </a:r>
          </a:p>
          <a:p>
            <a:pPr>
              <a:lnSpc>
                <a:spcPct val="160000"/>
              </a:lnSpc>
            </a:pPr>
            <a:r>
              <a:rPr lang="en-US" dirty="0"/>
              <a:t>Limit the risk of misinterpreting</a:t>
            </a:r>
          </a:p>
        </p:txBody>
      </p:sp>
      <p:pic>
        <p:nvPicPr>
          <p:cNvPr id="2050" name="Picture 2" descr="A magnifying glass over the word clarity">
            <a:extLst>
              <a:ext uri="{FF2B5EF4-FFF2-40B4-BE49-F238E27FC236}">
                <a16:creationId xmlns:a16="http://schemas.microsoft.com/office/drawing/2014/main" id="{9AEE73F9-ADD2-3EEC-C5A4-4EE90FDED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498" y="2600324"/>
            <a:ext cx="4236665" cy="2550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951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8"/>
          <p:cNvSpPr txBox="1">
            <a:spLocks noGrp="1"/>
          </p:cNvSpPr>
          <p:nvPr>
            <p:ph type="title"/>
          </p:nvPr>
        </p:nvSpPr>
        <p:spPr>
          <a:xfrm>
            <a:off x="115614" y="204950"/>
            <a:ext cx="9837683" cy="135057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200"/>
              <a:buFont typeface="Verdana"/>
              <a:buNone/>
            </a:pPr>
            <a:r>
              <a:rPr lang="en-US" sz="4400"/>
              <a:t>Zoom Webinar Tips</a:t>
            </a:r>
            <a:endParaRPr sz="4400"/>
          </a:p>
        </p:txBody>
      </p:sp>
      <p:sp>
        <p:nvSpPr>
          <p:cNvPr id="62" name="Google Shape;62;p8"/>
          <p:cNvSpPr txBox="1">
            <a:spLocks noGrp="1"/>
          </p:cNvSpPr>
          <p:nvPr>
            <p:ph type="body" idx="1"/>
          </p:nvPr>
        </p:nvSpPr>
        <p:spPr>
          <a:xfrm>
            <a:off x="115613" y="1857702"/>
            <a:ext cx="11804243" cy="2387631"/>
          </a:xfrm>
          <a:prstGeom prst="rect">
            <a:avLst/>
          </a:prstGeom>
          <a:noFill/>
          <a:ln>
            <a:noFill/>
          </a:ln>
        </p:spPr>
        <p:txBody>
          <a:bodyPr spcFirstLastPara="1" wrap="square" lIns="91425" tIns="45700" rIns="91425" bIns="45700" anchor="t" anchorCtr="0">
            <a:normAutofit lnSpcReduction="10000"/>
          </a:bodyPr>
          <a:lstStyle/>
          <a:p>
            <a:pPr marL="514350" lvl="0" indent="-285750" algn="l" rtl="0">
              <a:lnSpc>
                <a:spcPct val="150000"/>
              </a:lnSpc>
              <a:spcBef>
                <a:spcPts val="1800"/>
              </a:spcBef>
              <a:spcAft>
                <a:spcPts val="0"/>
              </a:spcAft>
              <a:buSzPts val="1600"/>
              <a:buFont typeface="Noto Sans Symbols"/>
              <a:buChar char="▪"/>
            </a:pPr>
            <a:r>
              <a:rPr lang="en-US" sz="1800"/>
              <a:t>Use the </a:t>
            </a:r>
            <a:r>
              <a:rPr lang="en-US" sz="1800" b="1"/>
              <a:t>Q&amp;A </a:t>
            </a:r>
            <a:r>
              <a:rPr lang="en-US" sz="1800"/>
              <a:t>feature to submit your questions.</a:t>
            </a:r>
            <a:endParaRPr/>
          </a:p>
          <a:p>
            <a:pPr marL="514350" lvl="0" indent="-285750" algn="l" rtl="0">
              <a:lnSpc>
                <a:spcPct val="150000"/>
              </a:lnSpc>
              <a:spcBef>
                <a:spcPts val="1800"/>
              </a:spcBef>
              <a:spcAft>
                <a:spcPts val="0"/>
              </a:spcAft>
              <a:buSzPts val="1600"/>
              <a:buFont typeface="Noto Sans Symbols"/>
              <a:buChar char="▪"/>
            </a:pPr>
            <a:r>
              <a:rPr lang="en-US" sz="1800" b="1"/>
              <a:t>ASL interpretation </a:t>
            </a:r>
            <a:r>
              <a:rPr lang="en-US" sz="1800"/>
              <a:t>can be utilized by clicking Interpretation and selecting American Sign Language.</a:t>
            </a:r>
            <a:endParaRPr/>
          </a:p>
          <a:p>
            <a:pPr marL="514350" lvl="0" indent="-285750" algn="l" rtl="0">
              <a:lnSpc>
                <a:spcPct val="150000"/>
              </a:lnSpc>
              <a:spcBef>
                <a:spcPts val="1800"/>
              </a:spcBef>
              <a:spcAft>
                <a:spcPts val="0"/>
              </a:spcAft>
              <a:buSzPts val="1600"/>
              <a:buFont typeface="Noto Sans Symbols"/>
              <a:buChar char="▪"/>
            </a:pPr>
            <a:r>
              <a:rPr lang="en-US" sz="1800" b="1"/>
              <a:t>CART transcription </a:t>
            </a:r>
            <a:r>
              <a:rPr lang="en-US" sz="1800"/>
              <a:t>can be turned on by selecting Show Captions.</a:t>
            </a:r>
            <a:endParaRPr/>
          </a:p>
        </p:txBody>
      </p:sp>
      <p:pic>
        <p:nvPicPr>
          <p:cNvPr id="63" name="Google Shape;63;p8" descr="The Zoom option menu with a red circle around 'Show Captions' and a red circle around 'Interpretation'. A related window appears next to Interpretation with American Sign Language highlighted in blue."/>
          <p:cNvPicPr preferRelativeResize="0"/>
          <p:nvPr/>
        </p:nvPicPr>
        <p:blipFill rotWithShape="1">
          <a:blip r:embed="rId3">
            <a:alphaModFix/>
          </a:blip>
          <a:srcRect/>
          <a:stretch/>
        </p:blipFill>
        <p:spPr>
          <a:xfrm>
            <a:off x="513806" y="4245333"/>
            <a:ext cx="10660380" cy="1956627"/>
          </a:xfrm>
          <a:prstGeom prst="rect">
            <a:avLst/>
          </a:prstGeom>
          <a:noFill/>
          <a:ln>
            <a:noFill/>
          </a:ln>
        </p:spPr>
      </p:pic>
      <p:sp>
        <p:nvSpPr>
          <p:cNvPr id="64" name="Google Shape;64;p8">
            <a:extLst>
              <a:ext uri="{C183D7F6-B498-43B3-948B-1728B52AA6E4}">
                <adec:decorative xmlns:adec="http://schemas.microsoft.com/office/drawing/2017/decorative" val="1"/>
              </a:ext>
            </a:extLst>
          </p:cNvPr>
          <p:cNvSpPr/>
          <p:nvPr/>
        </p:nvSpPr>
        <p:spPr>
          <a:xfrm>
            <a:off x="6017734" y="5294126"/>
            <a:ext cx="1001486" cy="1034945"/>
          </a:xfrm>
          <a:prstGeom prst="flowChartConnector">
            <a:avLst/>
          </a:prstGeom>
          <a:noFill/>
          <a:ln w="762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 name="Google Shape;65;p8">
            <a:extLst>
              <a:ext uri="{C183D7F6-B498-43B3-948B-1728B52AA6E4}">
                <adec:decorative xmlns:adec="http://schemas.microsoft.com/office/drawing/2017/decorative" val="1"/>
              </a:ext>
            </a:extLst>
          </p:cNvPr>
          <p:cNvSpPr/>
          <p:nvPr/>
        </p:nvSpPr>
        <p:spPr>
          <a:xfrm>
            <a:off x="7495679" y="5294126"/>
            <a:ext cx="1001486" cy="1034945"/>
          </a:xfrm>
          <a:prstGeom prst="flowChartConnector">
            <a:avLst/>
          </a:prstGeom>
          <a:noFill/>
          <a:ln w="762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2201B9-B908-22BA-2C7B-CB64F8DBB4F4}"/>
              </a:ext>
            </a:extLst>
          </p:cNvPr>
          <p:cNvSpPr>
            <a:spLocks noGrp="1"/>
          </p:cNvSpPr>
          <p:nvPr>
            <p:ph type="title"/>
          </p:nvPr>
        </p:nvSpPr>
        <p:spPr/>
        <p:txBody>
          <a:bodyPr/>
          <a:lstStyle/>
          <a:p>
            <a:r>
              <a:rPr lang="en-US" dirty="0"/>
              <a:t>2</a:t>
            </a:r>
            <a:r>
              <a:rPr lang="en-US" baseline="30000" dirty="0"/>
              <a:t>nd</a:t>
            </a:r>
            <a:r>
              <a:rPr lang="en-US" dirty="0"/>
              <a:t> C: Coherence</a:t>
            </a:r>
          </a:p>
        </p:txBody>
      </p:sp>
      <p:sp>
        <p:nvSpPr>
          <p:cNvPr id="5" name="Text Placeholder 4">
            <a:extLst>
              <a:ext uri="{FF2B5EF4-FFF2-40B4-BE49-F238E27FC236}">
                <a16:creationId xmlns:a16="http://schemas.microsoft.com/office/drawing/2014/main" id="{172E8C39-9AC5-D48A-2F1B-0301B46C3190}"/>
              </a:ext>
            </a:extLst>
          </p:cNvPr>
          <p:cNvSpPr>
            <a:spLocks noGrp="1"/>
          </p:cNvSpPr>
          <p:nvPr>
            <p:ph type="body" idx="1"/>
          </p:nvPr>
        </p:nvSpPr>
        <p:spPr>
          <a:xfrm>
            <a:off x="129073" y="1785225"/>
            <a:ext cx="5804368" cy="4171692"/>
          </a:xfrm>
        </p:spPr>
        <p:txBody>
          <a:bodyPr/>
          <a:lstStyle/>
          <a:p>
            <a:r>
              <a:rPr lang="en-US" dirty="0"/>
              <a:t>Connect all of the points to ensure consistency and logic</a:t>
            </a:r>
          </a:p>
          <a:p>
            <a:pPr lvl="1">
              <a:lnSpc>
                <a:spcPct val="150000"/>
              </a:lnSpc>
            </a:pPr>
            <a:r>
              <a:rPr lang="en-US" dirty="0"/>
              <a:t>Gives credibility to ideas</a:t>
            </a:r>
          </a:p>
          <a:p>
            <a:pPr lvl="1">
              <a:lnSpc>
                <a:spcPct val="150000"/>
              </a:lnSpc>
            </a:pPr>
            <a:r>
              <a:rPr lang="en-US" dirty="0"/>
              <a:t>Avoids confusion and exhaustion for the receiver</a:t>
            </a:r>
          </a:p>
        </p:txBody>
      </p:sp>
      <p:pic>
        <p:nvPicPr>
          <p:cNvPr id="3" name="Picture 2" descr="Close-up of a wooden maze">
            <a:extLst>
              <a:ext uri="{FF2B5EF4-FFF2-40B4-BE49-F238E27FC236}">
                <a16:creationId xmlns:a16="http://schemas.microsoft.com/office/drawing/2014/main" id="{346CA192-4B86-8102-0D3F-2BDF2809AB13}"/>
              </a:ext>
            </a:extLst>
          </p:cNvPr>
          <p:cNvPicPr>
            <a:picLocks noChangeAspect="1"/>
          </p:cNvPicPr>
          <p:nvPr/>
        </p:nvPicPr>
        <p:blipFill>
          <a:blip r:embed="rId3"/>
          <a:stretch>
            <a:fillRect/>
          </a:stretch>
        </p:blipFill>
        <p:spPr>
          <a:xfrm>
            <a:off x="6258561" y="2156571"/>
            <a:ext cx="5627077" cy="3429000"/>
          </a:xfrm>
          <a:prstGeom prst="rect">
            <a:avLst/>
          </a:prstGeom>
        </p:spPr>
      </p:pic>
    </p:spTree>
    <p:extLst>
      <p:ext uri="{BB962C8B-B14F-4D97-AF65-F5344CB8AC3E}">
        <p14:creationId xmlns:p14="http://schemas.microsoft.com/office/powerpoint/2010/main" val="2048260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2201B9-B908-22BA-2C7B-CB64F8DBB4F4}"/>
              </a:ext>
            </a:extLst>
          </p:cNvPr>
          <p:cNvSpPr>
            <a:spLocks noGrp="1"/>
          </p:cNvSpPr>
          <p:nvPr>
            <p:ph type="title"/>
          </p:nvPr>
        </p:nvSpPr>
        <p:spPr/>
        <p:txBody>
          <a:bodyPr/>
          <a:lstStyle/>
          <a:p>
            <a:r>
              <a:rPr lang="en-US" dirty="0"/>
              <a:t>3</a:t>
            </a:r>
            <a:r>
              <a:rPr lang="en-US" baseline="30000" dirty="0"/>
              <a:t>rd</a:t>
            </a:r>
            <a:r>
              <a:rPr lang="en-US" dirty="0"/>
              <a:t> C: Confidence</a:t>
            </a:r>
          </a:p>
        </p:txBody>
      </p:sp>
      <p:sp>
        <p:nvSpPr>
          <p:cNvPr id="5" name="Text Placeholder 4">
            <a:extLst>
              <a:ext uri="{FF2B5EF4-FFF2-40B4-BE49-F238E27FC236}">
                <a16:creationId xmlns:a16="http://schemas.microsoft.com/office/drawing/2014/main" id="{172E8C39-9AC5-D48A-2F1B-0301B46C3190}"/>
              </a:ext>
            </a:extLst>
          </p:cNvPr>
          <p:cNvSpPr>
            <a:spLocks noGrp="1"/>
          </p:cNvSpPr>
          <p:nvPr>
            <p:ph type="body" idx="1"/>
          </p:nvPr>
        </p:nvSpPr>
        <p:spPr/>
        <p:txBody>
          <a:bodyPr/>
          <a:lstStyle/>
          <a:p>
            <a:r>
              <a:rPr lang="en-US" dirty="0"/>
              <a:t>Helps convey what you need in an efficient way</a:t>
            </a:r>
          </a:p>
          <a:p>
            <a:r>
              <a:rPr lang="en-US" dirty="0"/>
              <a:t>Appear more assertive</a:t>
            </a:r>
          </a:p>
          <a:p>
            <a:r>
              <a:rPr lang="en-US" dirty="0"/>
              <a:t>Gives credibility to the information and communicator</a:t>
            </a:r>
          </a:p>
          <a:p>
            <a:r>
              <a:rPr lang="en-US" dirty="0"/>
              <a:t>Appear more professional</a:t>
            </a:r>
          </a:p>
        </p:txBody>
      </p:sp>
    </p:spTree>
    <p:extLst>
      <p:ext uri="{BB962C8B-B14F-4D97-AF65-F5344CB8AC3E}">
        <p14:creationId xmlns:p14="http://schemas.microsoft.com/office/powerpoint/2010/main" val="4172108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2201B9-B908-22BA-2C7B-CB64F8DBB4F4}"/>
              </a:ext>
            </a:extLst>
          </p:cNvPr>
          <p:cNvSpPr>
            <a:spLocks noGrp="1"/>
          </p:cNvSpPr>
          <p:nvPr>
            <p:ph type="title"/>
          </p:nvPr>
        </p:nvSpPr>
        <p:spPr/>
        <p:txBody>
          <a:bodyPr/>
          <a:lstStyle/>
          <a:p>
            <a:r>
              <a:rPr lang="en-US" dirty="0"/>
              <a:t>4</a:t>
            </a:r>
            <a:r>
              <a:rPr lang="en-US" baseline="30000" dirty="0"/>
              <a:t>th</a:t>
            </a:r>
            <a:r>
              <a:rPr lang="en-US" dirty="0"/>
              <a:t> C: Correctness</a:t>
            </a:r>
          </a:p>
        </p:txBody>
      </p:sp>
      <p:sp>
        <p:nvSpPr>
          <p:cNvPr id="5" name="Text Placeholder 4">
            <a:extLst>
              <a:ext uri="{FF2B5EF4-FFF2-40B4-BE49-F238E27FC236}">
                <a16:creationId xmlns:a16="http://schemas.microsoft.com/office/drawing/2014/main" id="{172E8C39-9AC5-D48A-2F1B-0301B46C3190}"/>
              </a:ext>
            </a:extLst>
          </p:cNvPr>
          <p:cNvSpPr>
            <a:spLocks noGrp="1"/>
          </p:cNvSpPr>
          <p:nvPr>
            <p:ph type="body" idx="1"/>
          </p:nvPr>
        </p:nvSpPr>
        <p:spPr/>
        <p:txBody>
          <a:bodyPr>
            <a:normAutofit lnSpcReduction="10000"/>
          </a:bodyPr>
          <a:lstStyle/>
          <a:p>
            <a:pPr marL="50800" indent="0">
              <a:buNone/>
            </a:pPr>
            <a:r>
              <a:rPr lang="en-US" dirty="0"/>
              <a:t>To communicate correctly, think ahead about what you are trying to communicate</a:t>
            </a:r>
          </a:p>
          <a:p>
            <a:r>
              <a:rPr lang="en-US" dirty="0"/>
              <a:t>Correctness:</a:t>
            </a:r>
          </a:p>
          <a:p>
            <a:pPr lvl="1"/>
            <a:r>
              <a:rPr lang="en-US" dirty="0"/>
              <a:t>Improves the impact of the message</a:t>
            </a:r>
          </a:p>
          <a:p>
            <a:pPr lvl="1"/>
            <a:r>
              <a:rPr lang="en-US" dirty="0"/>
              <a:t>Increases professionalism</a:t>
            </a:r>
          </a:p>
          <a:p>
            <a:pPr lvl="1"/>
            <a:r>
              <a:rPr lang="en-US" dirty="0"/>
              <a:t>Improves comprehension</a:t>
            </a:r>
          </a:p>
          <a:p>
            <a:pPr lvl="1"/>
            <a:r>
              <a:rPr lang="en-US" dirty="0"/>
              <a:t>Avoids confusion and misunderstanding</a:t>
            </a:r>
          </a:p>
          <a:p>
            <a:pPr marL="50800" indent="0">
              <a:buNone/>
            </a:pPr>
            <a:endParaRPr lang="en-US" dirty="0"/>
          </a:p>
        </p:txBody>
      </p:sp>
    </p:spTree>
    <p:extLst>
      <p:ext uri="{BB962C8B-B14F-4D97-AF65-F5344CB8AC3E}">
        <p14:creationId xmlns:p14="http://schemas.microsoft.com/office/powerpoint/2010/main" val="3442198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2201B9-B908-22BA-2C7B-CB64F8DBB4F4}"/>
              </a:ext>
            </a:extLst>
          </p:cNvPr>
          <p:cNvSpPr>
            <a:spLocks noGrp="1"/>
          </p:cNvSpPr>
          <p:nvPr>
            <p:ph type="title"/>
          </p:nvPr>
        </p:nvSpPr>
        <p:spPr/>
        <p:txBody>
          <a:bodyPr/>
          <a:lstStyle/>
          <a:p>
            <a:r>
              <a:rPr lang="en-US" dirty="0"/>
              <a:t>5</a:t>
            </a:r>
            <a:r>
              <a:rPr lang="en-US" baseline="30000" dirty="0"/>
              <a:t>th</a:t>
            </a:r>
            <a:r>
              <a:rPr lang="en-US" dirty="0"/>
              <a:t> C: Conciseness</a:t>
            </a:r>
          </a:p>
        </p:txBody>
      </p:sp>
      <p:sp>
        <p:nvSpPr>
          <p:cNvPr id="5" name="Text Placeholder 4">
            <a:extLst>
              <a:ext uri="{FF2B5EF4-FFF2-40B4-BE49-F238E27FC236}">
                <a16:creationId xmlns:a16="http://schemas.microsoft.com/office/drawing/2014/main" id="{172E8C39-9AC5-D48A-2F1B-0301B46C3190}"/>
              </a:ext>
            </a:extLst>
          </p:cNvPr>
          <p:cNvSpPr>
            <a:spLocks noGrp="1"/>
          </p:cNvSpPr>
          <p:nvPr>
            <p:ph type="body" idx="1"/>
          </p:nvPr>
        </p:nvSpPr>
        <p:spPr>
          <a:xfrm>
            <a:off x="129072" y="1785225"/>
            <a:ext cx="11917925" cy="4455918"/>
          </a:xfrm>
        </p:spPr>
        <p:txBody>
          <a:bodyPr>
            <a:normAutofit fontScale="77500" lnSpcReduction="20000"/>
          </a:bodyPr>
          <a:lstStyle/>
          <a:p>
            <a:pPr marL="50800" indent="0">
              <a:lnSpc>
                <a:spcPct val="170000"/>
              </a:lnSpc>
              <a:spcAft>
                <a:spcPts val="600"/>
              </a:spcAft>
              <a:buNone/>
            </a:pPr>
            <a:r>
              <a:rPr lang="en-US" dirty="0"/>
              <a:t>Be brief and stick to the point</a:t>
            </a:r>
          </a:p>
          <a:p>
            <a:pPr marL="565150" indent="-514350">
              <a:lnSpc>
                <a:spcPct val="170000"/>
              </a:lnSpc>
              <a:spcAft>
                <a:spcPts val="600"/>
              </a:spcAft>
              <a:buFont typeface="+mj-lt"/>
              <a:buAutoNum type="arabicPeriod"/>
            </a:pPr>
            <a:r>
              <a:rPr lang="en-US" dirty="0"/>
              <a:t>“I need the quarterly reports completed by tomorrow at noon.”</a:t>
            </a:r>
          </a:p>
          <a:p>
            <a:pPr marL="565150" indent="-514350">
              <a:lnSpc>
                <a:spcPct val="170000"/>
              </a:lnSpc>
              <a:spcAft>
                <a:spcPts val="600"/>
              </a:spcAft>
              <a:buFont typeface="+mj-lt"/>
              <a:buAutoNum type="arabicPeriod"/>
            </a:pPr>
            <a:r>
              <a:rPr lang="en-US" dirty="0"/>
              <a:t>“Hi Elenor! How are you doing today? I know our office has been swamped lately and that you have been really busy with training Janet and working on the new database.  But I have a meeting next week with Michael and I need to make sure we are able to show our monthly quotas have been met. Do you think you might be able to have some data available for me soon so I can review it.”</a:t>
            </a:r>
          </a:p>
          <a:p>
            <a:endParaRPr lang="en-US" dirty="0"/>
          </a:p>
        </p:txBody>
      </p:sp>
    </p:spTree>
    <p:extLst>
      <p:ext uri="{BB962C8B-B14F-4D97-AF65-F5344CB8AC3E}">
        <p14:creationId xmlns:p14="http://schemas.microsoft.com/office/powerpoint/2010/main" val="693989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2201B9-B908-22BA-2C7B-CB64F8DBB4F4}"/>
              </a:ext>
            </a:extLst>
          </p:cNvPr>
          <p:cNvSpPr>
            <a:spLocks noGrp="1"/>
          </p:cNvSpPr>
          <p:nvPr>
            <p:ph type="title"/>
          </p:nvPr>
        </p:nvSpPr>
        <p:spPr/>
        <p:txBody>
          <a:bodyPr/>
          <a:lstStyle/>
          <a:p>
            <a:r>
              <a:rPr lang="en-US" dirty="0"/>
              <a:t>6</a:t>
            </a:r>
            <a:r>
              <a:rPr lang="en-US" baseline="30000" dirty="0"/>
              <a:t>th</a:t>
            </a:r>
            <a:r>
              <a:rPr lang="en-US" dirty="0"/>
              <a:t> C: Concreteness</a:t>
            </a:r>
          </a:p>
        </p:txBody>
      </p:sp>
      <p:sp>
        <p:nvSpPr>
          <p:cNvPr id="5" name="Text Placeholder 4">
            <a:extLst>
              <a:ext uri="{FF2B5EF4-FFF2-40B4-BE49-F238E27FC236}">
                <a16:creationId xmlns:a16="http://schemas.microsoft.com/office/drawing/2014/main" id="{172E8C39-9AC5-D48A-2F1B-0301B46C3190}"/>
              </a:ext>
            </a:extLst>
          </p:cNvPr>
          <p:cNvSpPr>
            <a:spLocks noGrp="1"/>
          </p:cNvSpPr>
          <p:nvPr>
            <p:ph type="body" idx="1"/>
          </p:nvPr>
        </p:nvSpPr>
        <p:spPr/>
        <p:txBody>
          <a:bodyPr/>
          <a:lstStyle/>
          <a:p>
            <a:pPr marL="50800" indent="0">
              <a:buNone/>
            </a:pPr>
            <a:r>
              <a:rPr lang="en-US" dirty="0"/>
              <a:t>Provide a clear picture by being specific</a:t>
            </a:r>
          </a:p>
          <a:p>
            <a:r>
              <a:rPr lang="en-US" dirty="0"/>
              <a:t>Maintain interest</a:t>
            </a:r>
          </a:p>
          <a:p>
            <a:r>
              <a:rPr lang="en-US" dirty="0"/>
              <a:t>Avoid misinterpretation</a:t>
            </a:r>
          </a:p>
          <a:p>
            <a:r>
              <a:rPr lang="en-US" dirty="0"/>
              <a:t>Set a course of action</a:t>
            </a:r>
          </a:p>
        </p:txBody>
      </p:sp>
    </p:spTree>
    <p:extLst>
      <p:ext uri="{BB962C8B-B14F-4D97-AF65-F5344CB8AC3E}">
        <p14:creationId xmlns:p14="http://schemas.microsoft.com/office/powerpoint/2010/main" val="3358627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3062c11f3a1_1_5"/>
          <p:cNvSpPr txBox="1">
            <a:spLocks noGrp="1"/>
          </p:cNvSpPr>
          <p:nvPr>
            <p:ph type="title"/>
          </p:nvPr>
        </p:nvSpPr>
        <p:spPr>
          <a:xfrm>
            <a:off x="157066" y="182562"/>
            <a:ext cx="93333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4"/>
              </a:buClr>
              <a:buSzPts val="4400"/>
              <a:buFont typeface="Verdana"/>
              <a:buNone/>
            </a:pPr>
            <a:r>
              <a:rPr lang="en-US" dirty="0"/>
              <a:t>7</a:t>
            </a:r>
            <a:r>
              <a:rPr lang="en-US" baseline="30000" dirty="0"/>
              <a:t>th</a:t>
            </a:r>
            <a:r>
              <a:rPr lang="en-US" dirty="0"/>
              <a:t> C: Courtesy</a:t>
            </a:r>
            <a:endParaRPr dirty="0"/>
          </a:p>
        </p:txBody>
      </p:sp>
      <p:sp>
        <p:nvSpPr>
          <p:cNvPr id="287" name="Google Shape;287;g3062c11f3a1_1_5"/>
          <p:cNvSpPr txBox="1">
            <a:spLocks noGrp="1"/>
          </p:cNvSpPr>
          <p:nvPr>
            <p:ph type="body" idx="1"/>
          </p:nvPr>
        </p:nvSpPr>
        <p:spPr>
          <a:xfrm>
            <a:off x="129072" y="1785225"/>
            <a:ext cx="5479248" cy="4278691"/>
          </a:xfrm>
          <a:prstGeom prst="rect">
            <a:avLst/>
          </a:prstGeom>
          <a:noFill/>
          <a:ln>
            <a:noFill/>
          </a:ln>
        </p:spPr>
        <p:txBody>
          <a:bodyPr spcFirstLastPara="1" wrap="square" lIns="91425" tIns="45700" rIns="91425" bIns="45700" anchor="t" anchorCtr="0">
            <a:normAutofit fontScale="85000" lnSpcReduction="20000"/>
          </a:bodyPr>
          <a:lstStyle/>
          <a:p>
            <a:pPr marL="228600" lvl="0" indent="0" algn="l" rtl="0">
              <a:lnSpc>
                <a:spcPct val="170000"/>
              </a:lnSpc>
              <a:spcBef>
                <a:spcPts val="0"/>
              </a:spcBef>
              <a:spcAft>
                <a:spcPts val="600"/>
              </a:spcAft>
              <a:buClr>
                <a:schemeClr val="dk1"/>
              </a:buClr>
              <a:buSzPct val="100000"/>
              <a:buNone/>
            </a:pPr>
            <a:r>
              <a:rPr lang="en-US" dirty="0"/>
              <a:t>Deliver information with respect by being friendly and honest</a:t>
            </a:r>
          </a:p>
          <a:p>
            <a:pPr marL="571500" indent="-342900">
              <a:lnSpc>
                <a:spcPct val="170000"/>
              </a:lnSpc>
              <a:spcAft>
                <a:spcPts val="600"/>
              </a:spcAft>
              <a:buSzPct val="100000"/>
            </a:pPr>
            <a:r>
              <a:rPr lang="en-US" dirty="0"/>
              <a:t>Builds rapport between teams</a:t>
            </a:r>
          </a:p>
          <a:p>
            <a:pPr marL="571500" indent="-342900">
              <a:lnSpc>
                <a:spcPct val="170000"/>
              </a:lnSpc>
              <a:spcAft>
                <a:spcPts val="600"/>
              </a:spcAft>
              <a:buSzPct val="100000"/>
            </a:pPr>
            <a:r>
              <a:rPr lang="en-US" dirty="0"/>
              <a:t>Allows individuals to feel heard and appreciated</a:t>
            </a:r>
          </a:p>
          <a:p>
            <a:pPr marL="571500" indent="-342900">
              <a:lnSpc>
                <a:spcPct val="170000"/>
              </a:lnSpc>
              <a:spcAft>
                <a:spcPts val="600"/>
              </a:spcAft>
              <a:buSzPct val="100000"/>
            </a:pPr>
            <a:r>
              <a:rPr lang="en-US" dirty="0"/>
              <a:t>Builds a more efficient and loyal team</a:t>
            </a:r>
            <a:endParaRPr dirty="0"/>
          </a:p>
        </p:txBody>
      </p:sp>
      <p:pic>
        <p:nvPicPr>
          <p:cNvPr id="3" name="Picture 2" descr="3 women smiling during an office meeting">
            <a:extLst>
              <a:ext uri="{FF2B5EF4-FFF2-40B4-BE49-F238E27FC236}">
                <a16:creationId xmlns:a16="http://schemas.microsoft.com/office/drawing/2014/main" id="{B1666448-605B-438A-04A7-7EC68DEE724F}"/>
              </a:ext>
            </a:extLst>
          </p:cNvPr>
          <p:cNvPicPr>
            <a:picLocks noChangeAspect="1"/>
          </p:cNvPicPr>
          <p:nvPr/>
        </p:nvPicPr>
        <p:blipFill>
          <a:blip r:embed="rId3"/>
          <a:stretch>
            <a:fillRect/>
          </a:stretch>
        </p:blipFill>
        <p:spPr>
          <a:xfrm>
            <a:off x="5742515" y="1938956"/>
            <a:ext cx="6185325" cy="412496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FB3373-C8F2-8870-BC45-186B3C3BCE6C}"/>
              </a:ext>
            </a:extLst>
          </p:cNvPr>
          <p:cNvSpPr>
            <a:spLocks noGrp="1"/>
          </p:cNvSpPr>
          <p:nvPr>
            <p:ph type="title"/>
          </p:nvPr>
        </p:nvSpPr>
        <p:spPr/>
        <p:txBody>
          <a:bodyPr/>
          <a:lstStyle/>
          <a:p>
            <a:r>
              <a:rPr lang="en-US" dirty="0"/>
              <a:t>All 7 Cs</a:t>
            </a:r>
          </a:p>
        </p:txBody>
      </p:sp>
      <p:sp>
        <p:nvSpPr>
          <p:cNvPr id="5" name="Text Placeholder 4">
            <a:extLst>
              <a:ext uri="{FF2B5EF4-FFF2-40B4-BE49-F238E27FC236}">
                <a16:creationId xmlns:a16="http://schemas.microsoft.com/office/drawing/2014/main" id="{3C3BA290-EC99-C461-6359-18573BC79C85}"/>
              </a:ext>
            </a:extLst>
          </p:cNvPr>
          <p:cNvSpPr>
            <a:spLocks noGrp="1"/>
          </p:cNvSpPr>
          <p:nvPr>
            <p:ph type="body" idx="1"/>
          </p:nvPr>
        </p:nvSpPr>
        <p:spPr>
          <a:xfrm>
            <a:off x="78273" y="2090025"/>
            <a:ext cx="3863808" cy="4171692"/>
          </a:xfrm>
        </p:spPr>
        <p:txBody>
          <a:bodyPr>
            <a:normAutofit fontScale="92500" lnSpcReduction="10000"/>
          </a:bodyPr>
          <a:lstStyle/>
          <a:p>
            <a:pPr marL="565150" indent="-514350">
              <a:buFont typeface="+mj-lt"/>
              <a:buAutoNum type="arabicPeriod"/>
            </a:pPr>
            <a:r>
              <a:rPr lang="en-US" dirty="0"/>
              <a:t>Clarity</a:t>
            </a:r>
          </a:p>
          <a:p>
            <a:pPr marL="565150" indent="-514350">
              <a:buFont typeface="+mj-lt"/>
              <a:buAutoNum type="arabicPeriod"/>
            </a:pPr>
            <a:r>
              <a:rPr lang="en-US" dirty="0"/>
              <a:t>Coherence</a:t>
            </a:r>
          </a:p>
          <a:p>
            <a:pPr marL="565150" indent="-514350">
              <a:buFont typeface="+mj-lt"/>
              <a:buAutoNum type="arabicPeriod"/>
            </a:pPr>
            <a:r>
              <a:rPr lang="en-US" dirty="0"/>
              <a:t>Confidence</a:t>
            </a:r>
          </a:p>
          <a:p>
            <a:pPr marL="565150" indent="-514350">
              <a:buFont typeface="+mj-lt"/>
              <a:buAutoNum type="arabicPeriod"/>
            </a:pPr>
            <a:r>
              <a:rPr lang="en-US" dirty="0"/>
              <a:t>Correctness</a:t>
            </a:r>
          </a:p>
          <a:p>
            <a:pPr marL="565150" indent="-514350">
              <a:buFont typeface="+mj-lt"/>
              <a:buAutoNum type="arabicPeriod"/>
            </a:pPr>
            <a:r>
              <a:rPr lang="en-US" dirty="0"/>
              <a:t>Conciseness</a:t>
            </a:r>
          </a:p>
          <a:p>
            <a:pPr marL="565150" indent="-514350">
              <a:buFont typeface="+mj-lt"/>
              <a:buAutoNum type="arabicPeriod"/>
            </a:pPr>
            <a:r>
              <a:rPr lang="en-US" dirty="0"/>
              <a:t>Concreteness</a:t>
            </a:r>
          </a:p>
          <a:p>
            <a:pPr marL="565150" indent="-514350">
              <a:buFont typeface="+mj-lt"/>
              <a:buAutoNum type="arabicPeriod"/>
            </a:pPr>
            <a:r>
              <a:rPr lang="en-US" dirty="0"/>
              <a:t>Courtesy</a:t>
            </a:r>
          </a:p>
        </p:txBody>
      </p:sp>
      <p:pic>
        <p:nvPicPr>
          <p:cNvPr id="3074" name="Picture 2" descr="cartoon image of 4 people sharing ideas around a table">
            <a:extLst>
              <a:ext uri="{FF2B5EF4-FFF2-40B4-BE49-F238E27FC236}">
                <a16:creationId xmlns:a16="http://schemas.microsoft.com/office/drawing/2014/main" id="{5AC9D0B6-0EC5-EC2F-5E5A-285A404306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4" t="11626" r="544" b="-3667"/>
          <a:stretch/>
        </p:blipFill>
        <p:spPr bwMode="auto">
          <a:xfrm>
            <a:off x="3842303" y="2001520"/>
            <a:ext cx="7469905" cy="458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625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30220dc9d6d_2_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150000"/>
              </a:lnSpc>
              <a:spcBef>
                <a:spcPts val="0"/>
              </a:spcBef>
              <a:spcAft>
                <a:spcPts val="0"/>
              </a:spcAft>
              <a:buSzPts val="6000"/>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Accommodations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2e8f006f9b9_0_0"/>
          <p:cNvSpPr txBox="1">
            <a:spLocks noGrp="1"/>
          </p:cNvSpPr>
          <p:nvPr>
            <p:ph type="title"/>
          </p:nvPr>
        </p:nvSpPr>
        <p:spPr>
          <a:xfrm>
            <a:off x="157066" y="182562"/>
            <a:ext cx="9333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Reasonable Modifications</a:t>
            </a:r>
            <a:endParaRPr/>
          </a:p>
        </p:txBody>
      </p:sp>
      <p:sp>
        <p:nvSpPr>
          <p:cNvPr id="161" name="Google Shape;161;g2e8f006f9b9_0_0"/>
          <p:cNvSpPr txBox="1">
            <a:spLocks noGrp="1"/>
          </p:cNvSpPr>
          <p:nvPr>
            <p:ph type="body" idx="1"/>
          </p:nvPr>
        </p:nvSpPr>
        <p:spPr>
          <a:xfrm>
            <a:off x="147734" y="1822819"/>
            <a:ext cx="11261946" cy="4172700"/>
          </a:xfrm>
          <a:prstGeom prst="rect">
            <a:avLst/>
          </a:prstGeom>
          <a:noFill/>
          <a:ln>
            <a:noFill/>
          </a:ln>
        </p:spPr>
        <p:txBody>
          <a:bodyPr spcFirstLastPara="1" wrap="square" lIns="91425" tIns="45700" rIns="91425" bIns="45700" anchor="t" anchorCtr="0">
            <a:normAutofit/>
          </a:bodyPr>
          <a:lstStyle/>
          <a:p>
            <a:pPr indent="-457200">
              <a:spcAft>
                <a:spcPts val="600"/>
              </a:spcAft>
            </a:pPr>
            <a:r>
              <a:rPr lang="en-US" dirty="0"/>
              <a:t>Public entities are required to make changes to policies, practices, or procedures when necessary</a:t>
            </a:r>
          </a:p>
          <a:p>
            <a:pPr indent="-457200">
              <a:spcAft>
                <a:spcPts val="600"/>
              </a:spcAft>
            </a:pPr>
            <a:r>
              <a:rPr lang="en-US" dirty="0"/>
              <a:t>Modifications may not be necessary if they fundamentally alter the nature of the service, program, or activity</a:t>
            </a:r>
          </a:p>
          <a:p>
            <a:pPr marL="0" lvl="0" indent="0" algn="l" rtl="0">
              <a:lnSpc>
                <a:spcPct val="150000"/>
              </a:lnSpc>
              <a:spcBef>
                <a:spcPts val="0"/>
              </a:spcBef>
              <a:spcAft>
                <a:spcPts val="600"/>
              </a:spcAft>
              <a:buSzPts val="2800"/>
              <a:buNone/>
            </a:pP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9"/>
          <p:cNvSpPr txBox="1">
            <a:spLocks noGrp="1"/>
          </p:cNvSpPr>
          <p:nvPr>
            <p:ph type="title"/>
          </p:nvPr>
        </p:nvSpPr>
        <p:spPr>
          <a:xfrm>
            <a:off x="157066" y="182562"/>
            <a:ext cx="933316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4"/>
              </a:buClr>
              <a:buSzPts val="4400"/>
              <a:buFont typeface="Verdana"/>
              <a:buNone/>
            </a:pPr>
            <a:r>
              <a:rPr lang="en-US"/>
              <a:t>Accommodations for Print Disabilities</a:t>
            </a:r>
            <a:endParaRPr/>
          </a:p>
        </p:txBody>
      </p:sp>
      <p:sp>
        <p:nvSpPr>
          <p:cNvPr id="169" name="Google Shape;169;p19"/>
          <p:cNvSpPr txBox="1">
            <a:spLocks noGrp="1"/>
          </p:cNvSpPr>
          <p:nvPr>
            <p:ph type="body" idx="1"/>
          </p:nvPr>
        </p:nvSpPr>
        <p:spPr>
          <a:xfrm>
            <a:off x="129073" y="1785225"/>
            <a:ext cx="6749248" cy="4171692"/>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150000"/>
              </a:lnSpc>
              <a:spcBef>
                <a:spcPts val="0"/>
              </a:spcBef>
              <a:spcAft>
                <a:spcPts val="0"/>
              </a:spcAft>
              <a:buClr>
                <a:schemeClr val="dk1"/>
              </a:buClr>
              <a:buSzPts val="2800"/>
              <a:buFont typeface="Noto Sans Symbols"/>
              <a:buChar char="▪"/>
            </a:pPr>
            <a:r>
              <a:rPr lang="en-US" dirty="0"/>
              <a:t>Qualified readers</a:t>
            </a:r>
            <a:endParaRPr dirty="0"/>
          </a:p>
          <a:p>
            <a:pPr marL="457200" lvl="0" indent="-406400" algn="l" rtl="0">
              <a:lnSpc>
                <a:spcPct val="150000"/>
              </a:lnSpc>
              <a:spcBef>
                <a:spcPts val="600"/>
              </a:spcBef>
              <a:spcAft>
                <a:spcPts val="0"/>
              </a:spcAft>
              <a:buClr>
                <a:schemeClr val="dk1"/>
              </a:buClr>
              <a:buSzPts val="2800"/>
              <a:buFont typeface="Noto Sans Symbols"/>
              <a:buChar char="▪"/>
            </a:pPr>
            <a:r>
              <a:rPr lang="en-US" dirty="0"/>
              <a:t>Audio recordings</a:t>
            </a:r>
            <a:endParaRPr dirty="0"/>
          </a:p>
          <a:p>
            <a:pPr marL="457200" lvl="0" indent="-406400" algn="l" rtl="0">
              <a:lnSpc>
                <a:spcPct val="150000"/>
              </a:lnSpc>
              <a:spcBef>
                <a:spcPts val="600"/>
              </a:spcBef>
              <a:spcAft>
                <a:spcPts val="0"/>
              </a:spcAft>
              <a:buClr>
                <a:schemeClr val="dk1"/>
              </a:buClr>
              <a:buSzPts val="2800"/>
              <a:buFont typeface="Noto Sans Symbols"/>
              <a:buChar char="▪"/>
            </a:pPr>
            <a:r>
              <a:rPr lang="en-US" dirty="0"/>
              <a:t>Braille materials</a:t>
            </a:r>
            <a:endParaRPr dirty="0"/>
          </a:p>
          <a:p>
            <a:pPr marL="457200" lvl="0" indent="-406400" algn="l" rtl="0">
              <a:lnSpc>
                <a:spcPct val="150000"/>
              </a:lnSpc>
              <a:spcBef>
                <a:spcPts val="600"/>
              </a:spcBef>
              <a:spcAft>
                <a:spcPts val="0"/>
              </a:spcAft>
              <a:buClr>
                <a:schemeClr val="dk1"/>
              </a:buClr>
              <a:buSzPts val="2800"/>
              <a:buFont typeface="Noto Sans Symbols"/>
              <a:buChar char="▪"/>
            </a:pPr>
            <a:r>
              <a:rPr lang="en-US" dirty="0"/>
              <a:t>Screen reader software</a:t>
            </a:r>
            <a:endParaRPr dirty="0"/>
          </a:p>
          <a:p>
            <a:pPr marL="457200" lvl="0" indent="-406400" algn="l" rtl="0">
              <a:lnSpc>
                <a:spcPct val="150000"/>
              </a:lnSpc>
              <a:spcBef>
                <a:spcPts val="600"/>
              </a:spcBef>
              <a:spcAft>
                <a:spcPts val="0"/>
              </a:spcAft>
              <a:buClr>
                <a:schemeClr val="dk1"/>
              </a:buClr>
              <a:buSzPts val="2800"/>
              <a:buFont typeface="Noto Sans Symbols"/>
              <a:buChar char="▪"/>
            </a:pPr>
            <a:r>
              <a:rPr lang="en-US" dirty="0"/>
              <a:t>Magnification software/magnifiers</a:t>
            </a:r>
            <a:endParaRPr dirty="0"/>
          </a:p>
          <a:p>
            <a:pPr marL="457200" lvl="0" indent="-406400" algn="l" rtl="0">
              <a:lnSpc>
                <a:spcPct val="150000"/>
              </a:lnSpc>
              <a:spcBef>
                <a:spcPts val="600"/>
              </a:spcBef>
              <a:spcAft>
                <a:spcPts val="600"/>
              </a:spcAft>
              <a:buClr>
                <a:schemeClr val="dk1"/>
              </a:buClr>
              <a:buSzPts val="2800"/>
              <a:buFont typeface="Noto Sans Symbols"/>
              <a:buChar char="▪"/>
            </a:pPr>
            <a:r>
              <a:rPr lang="en-US" dirty="0"/>
              <a:t>Large print materials</a:t>
            </a:r>
            <a:endParaRPr dirty="0"/>
          </a:p>
        </p:txBody>
      </p:sp>
      <p:pic>
        <p:nvPicPr>
          <p:cNvPr id="3" name="Picture 2" descr="Close-up of hands reading braille book">
            <a:extLst>
              <a:ext uri="{FF2B5EF4-FFF2-40B4-BE49-F238E27FC236}">
                <a16:creationId xmlns:a16="http://schemas.microsoft.com/office/drawing/2014/main" id="{E8B906C6-0991-EF06-16F4-83E9C5ED9E06}"/>
              </a:ext>
            </a:extLst>
          </p:cNvPr>
          <p:cNvPicPr>
            <a:picLocks noChangeAspect="1"/>
          </p:cNvPicPr>
          <p:nvPr/>
        </p:nvPicPr>
        <p:blipFill>
          <a:blip r:embed="rId3"/>
          <a:stretch>
            <a:fillRect/>
          </a:stretch>
        </p:blipFill>
        <p:spPr>
          <a:xfrm>
            <a:off x="7142480" y="2381599"/>
            <a:ext cx="4436899" cy="295793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5"/>
          <p:cNvSpPr txBox="1">
            <a:spLocks noGrp="1"/>
          </p:cNvSpPr>
          <p:nvPr>
            <p:ph type="title"/>
          </p:nvPr>
        </p:nvSpPr>
        <p:spPr>
          <a:xfrm>
            <a:off x="157066" y="182562"/>
            <a:ext cx="933316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4"/>
              </a:buClr>
              <a:buSzPts val="4400"/>
              <a:buFont typeface="Verdana"/>
              <a:buNone/>
            </a:pPr>
            <a:r>
              <a:rPr lang="en-US"/>
              <a:t>Agenda</a:t>
            </a:r>
            <a:endParaRPr/>
          </a:p>
        </p:txBody>
      </p:sp>
      <p:sp>
        <p:nvSpPr>
          <p:cNvPr id="71" name="Google Shape;71;p5"/>
          <p:cNvSpPr txBox="1">
            <a:spLocks noGrp="1"/>
          </p:cNvSpPr>
          <p:nvPr>
            <p:ph type="body" idx="1"/>
          </p:nvPr>
        </p:nvSpPr>
        <p:spPr>
          <a:xfrm>
            <a:off x="129072" y="1785224"/>
            <a:ext cx="11917925" cy="4890213"/>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70000"/>
              </a:lnSpc>
              <a:spcBef>
                <a:spcPts val="1200"/>
              </a:spcBef>
              <a:spcAft>
                <a:spcPts val="0"/>
              </a:spcAft>
              <a:buClr>
                <a:schemeClr val="dk1"/>
              </a:buClr>
              <a:buSzPct val="142857"/>
              <a:buNone/>
            </a:pPr>
            <a:r>
              <a:rPr lang="en-US" dirty="0"/>
              <a:t>It is important to be part of a culture that supports and embraces disability inclusion. This session will cover:</a:t>
            </a:r>
            <a:endParaRPr dirty="0"/>
          </a:p>
          <a:p>
            <a:pPr marL="635000" lvl="0" indent="-438150" algn="l" rtl="0">
              <a:lnSpc>
                <a:spcPct val="170000"/>
              </a:lnSpc>
              <a:spcBef>
                <a:spcPts val="1200"/>
              </a:spcBef>
              <a:spcAft>
                <a:spcPts val="0"/>
              </a:spcAft>
              <a:buSzPct val="142857"/>
              <a:buChar char="▪"/>
            </a:pPr>
            <a:r>
              <a:rPr lang="en-US" dirty="0"/>
              <a:t>ADA requirements for effective communication</a:t>
            </a:r>
            <a:endParaRPr dirty="0"/>
          </a:p>
          <a:p>
            <a:pPr marL="635000" lvl="0" indent="-438150" algn="l" rtl="0">
              <a:lnSpc>
                <a:spcPct val="170000"/>
              </a:lnSpc>
              <a:spcBef>
                <a:spcPts val="1200"/>
              </a:spcBef>
              <a:spcAft>
                <a:spcPts val="0"/>
              </a:spcAft>
              <a:buSzPct val="142857"/>
              <a:buChar char="▪"/>
            </a:pPr>
            <a:r>
              <a:rPr lang="en-US" dirty="0"/>
              <a:t>Interaction tips for various disability groups</a:t>
            </a:r>
            <a:endParaRPr dirty="0"/>
          </a:p>
          <a:p>
            <a:pPr marL="635000" lvl="0" indent="-438150" algn="l" rtl="0">
              <a:lnSpc>
                <a:spcPct val="170000"/>
              </a:lnSpc>
              <a:spcBef>
                <a:spcPts val="1200"/>
              </a:spcBef>
              <a:spcAft>
                <a:spcPts val="0"/>
              </a:spcAft>
              <a:buSzPct val="142857"/>
              <a:buChar char="▪"/>
            </a:pPr>
            <a:r>
              <a:rPr lang="en-US" dirty="0"/>
              <a:t>7 Cs of Effective Communication</a:t>
            </a:r>
          </a:p>
          <a:p>
            <a:pPr marL="635000" indent="-438150">
              <a:lnSpc>
                <a:spcPct val="170000"/>
              </a:lnSpc>
              <a:spcBef>
                <a:spcPts val="1200"/>
              </a:spcBef>
              <a:buSzPct val="142857"/>
            </a:pPr>
            <a:r>
              <a:rPr lang="en-US" dirty="0"/>
              <a:t>Accommodation examples</a:t>
            </a:r>
          </a:p>
          <a:p>
            <a:pPr marL="635000" lvl="0" indent="-438150" algn="l" rtl="0">
              <a:lnSpc>
                <a:spcPct val="170000"/>
              </a:lnSpc>
              <a:spcBef>
                <a:spcPts val="1200"/>
              </a:spcBef>
              <a:spcAft>
                <a:spcPts val="0"/>
              </a:spcAft>
              <a:buSzPct val="142857"/>
              <a:buChar char="▪"/>
            </a:pPr>
            <a:r>
              <a:rPr lang="en-US" dirty="0"/>
              <a:t>Communication Strategies</a:t>
            </a:r>
            <a:endParaRPr dirty="0"/>
          </a:p>
          <a:p>
            <a:pPr marL="457200" lvl="0" indent="-228600" algn="l" rtl="0">
              <a:lnSpc>
                <a:spcPct val="150000"/>
              </a:lnSpc>
              <a:spcBef>
                <a:spcPts val="0"/>
              </a:spcBef>
              <a:spcAft>
                <a:spcPts val="600"/>
              </a:spcAft>
              <a:buClr>
                <a:schemeClr val="dk1"/>
              </a:buClr>
              <a:buSzPct val="142857"/>
              <a:buFont typeface="Noto Sans Symbols"/>
              <a:buNone/>
            </a:pP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0"/>
          <p:cNvSpPr txBox="1">
            <a:spLocks noGrp="1"/>
          </p:cNvSpPr>
          <p:nvPr>
            <p:ph type="title"/>
          </p:nvPr>
        </p:nvSpPr>
        <p:spPr>
          <a:xfrm>
            <a:off x="157066" y="182562"/>
            <a:ext cx="933316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4"/>
              </a:buClr>
              <a:buSzPts val="4400"/>
              <a:buFont typeface="Verdana"/>
              <a:buNone/>
            </a:pPr>
            <a:r>
              <a:rPr lang="en-US"/>
              <a:t>Accommodations for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Speech </a:t>
            </a:r>
            <a:r>
              <a:rPr lang="en-US"/>
              <a:t>Disabilities</a:t>
            </a:r>
            <a:endParaRPr/>
          </a:p>
        </p:txBody>
      </p:sp>
      <p:sp>
        <p:nvSpPr>
          <p:cNvPr id="175" name="Google Shape;175;p20"/>
          <p:cNvSpPr txBox="1">
            <a:spLocks noGrp="1"/>
          </p:cNvSpPr>
          <p:nvPr>
            <p:ph type="body" idx="1"/>
          </p:nvPr>
        </p:nvSpPr>
        <p:spPr>
          <a:xfrm>
            <a:off x="129072" y="1785225"/>
            <a:ext cx="5763727" cy="4171692"/>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150000"/>
              </a:lnSpc>
              <a:spcBef>
                <a:spcPts val="0"/>
              </a:spcBef>
              <a:spcAft>
                <a:spcPts val="0"/>
              </a:spcAft>
              <a:buClr>
                <a:schemeClr val="dk1"/>
              </a:buClr>
              <a:buSzPts val="2800"/>
              <a:buFont typeface="Noto Sans Symbols"/>
              <a:buChar char="▪"/>
            </a:pPr>
            <a:r>
              <a:rPr lang="en-US" dirty="0"/>
              <a:t>Assistive technology</a:t>
            </a:r>
            <a:endParaRPr dirty="0"/>
          </a:p>
          <a:p>
            <a:pPr marL="457200" lvl="0" indent="-406400" algn="l" rtl="0">
              <a:lnSpc>
                <a:spcPct val="150000"/>
              </a:lnSpc>
              <a:spcBef>
                <a:spcPts val="600"/>
              </a:spcBef>
              <a:spcAft>
                <a:spcPts val="0"/>
              </a:spcAft>
              <a:buClr>
                <a:schemeClr val="dk1"/>
              </a:buClr>
              <a:buSzPts val="2800"/>
              <a:buFont typeface="Noto Sans Symbols"/>
              <a:buChar char="▪"/>
            </a:pPr>
            <a:r>
              <a:rPr lang="en-US" dirty="0"/>
              <a:t>Text to speech software</a:t>
            </a:r>
            <a:endParaRPr dirty="0"/>
          </a:p>
          <a:p>
            <a:pPr marL="457200" lvl="0" indent="-406400" algn="l" rtl="0">
              <a:lnSpc>
                <a:spcPct val="150000"/>
              </a:lnSpc>
              <a:spcBef>
                <a:spcPts val="600"/>
              </a:spcBef>
              <a:spcAft>
                <a:spcPts val="0"/>
              </a:spcAft>
              <a:buClr>
                <a:schemeClr val="dk1"/>
              </a:buClr>
              <a:buSzPts val="2800"/>
              <a:buFont typeface="Noto Sans Symbols"/>
              <a:buChar char="▪"/>
            </a:pPr>
            <a:r>
              <a:rPr lang="en-US" dirty="0"/>
              <a:t>Interpreters</a:t>
            </a:r>
            <a:endParaRPr dirty="0"/>
          </a:p>
          <a:p>
            <a:pPr>
              <a:spcBef>
                <a:spcPts val="600"/>
              </a:spcBef>
            </a:pPr>
            <a:r>
              <a:rPr lang="en-US" dirty="0"/>
              <a:t>Voice-amplification devices</a:t>
            </a:r>
          </a:p>
          <a:p>
            <a:pPr marL="457200" lvl="0" indent="-406400" algn="l" rtl="0">
              <a:lnSpc>
                <a:spcPct val="150000"/>
              </a:lnSpc>
              <a:spcBef>
                <a:spcPts val="600"/>
              </a:spcBef>
              <a:spcAft>
                <a:spcPts val="0"/>
              </a:spcAft>
              <a:buClr>
                <a:schemeClr val="dk1"/>
              </a:buClr>
              <a:buSzPts val="2800"/>
              <a:buFont typeface="Noto Sans Symbols"/>
              <a:buChar char="▪"/>
            </a:pPr>
            <a:r>
              <a:rPr lang="en-US" dirty="0"/>
              <a:t>Augmentative &amp; Alternative Communication (AAC)</a:t>
            </a:r>
            <a:endParaRPr dirty="0"/>
          </a:p>
        </p:txBody>
      </p:sp>
      <p:pic>
        <p:nvPicPr>
          <p:cNvPr id="1028" name="Picture 4" descr="Augmentative and Alternative Communication tablet with colorful words and images">
            <a:extLst>
              <a:ext uri="{FF2B5EF4-FFF2-40B4-BE49-F238E27FC236}">
                <a16:creationId xmlns:a16="http://schemas.microsoft.com/office/drawing/2014/main" id="{D4C211AF-6A0C-A6F9-0A94-C91E27131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999" y="2055477"/>
            <a:ext cx="4410795" cy="39014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8CB68A-9B9B-AC6C-5294-2F2B42B8636C}"/>
              </a:ext>
            </a:extLst>
          </p:cNvPr>
          <p:cNvSpPr>
            <a:spLocks noGrp="1"/>
          </p:cNvSpPr>
          <p:nvPr>
            <p:ph type="title"/>
          </p:nvPr>
        </p:nvSpPr>
        <p:spPr/>
        <p:txBody>
          <a:bodyPr/>
          <a:lstStyle/>
          <a:p>
            <a:r>
              <a:rPr lang="en-US" dirty="0"/>
              <a:t>Accommodations for Deciphering Messages </a:t>
            </a:r>
          </a:p>
        </p:txBody>
      </p:sp>
      <p:sp>
        <p:nvSpPr>
          <p:cNvPr id="5" name="Text Placeholder 4">
            <a:extLst>
              <a:ext uri="{FF2B5EF4-FFF2-40B4-BE49-F238E27FC236}">
                <a16:creationId xmlns:a16="http://schemas.microsoft.com/office/drawing/2014/main" id="{E4B836CB-ABA3-A830-65BB-07E1D536DF59}"/>
              </a:ext>
            </a:extLst>
          </p:cNvPr>
          <p:cNvSpPr>
            <a:spLocks noGrp="1"/>
          </p:cNvSpPr>
          <p:nvPr>
            <p:ph type="body" idx="1"/>
          </p:nvPr>
        </p:nvSpPr>
        <p:spPr>
          <a:xfrm>
            <a:off x="129073" y="1785225"/>
            <a:ext cx="5763728" cy="4554614"/>
          </a:xfrm>
        </p:spPr>
        <p:txBody>
          <a:bodyPr>
            <a:normAutofit fontScale="70000" lnSpcReduction="20000"/>
          </a:bodyPr>
          <a:lstStyle/>
          <a:p>
            <a:pPr>
              <a:lnSpc>
                <a:spcPct val="160000"/>
              </a:lnSpc>
              <a:spcBef>
                <a:spcPts val="600"/>
              </a:spcBef>
              <a:spcAft>
                <a:spcPts val="600"/>
              </a:spcAft>
            </a:pPr>
            <a:r>
              <a:rPr lang="en-US" dirty="0">
                <a:solidFill>
                  <a:srgbClr val="00274C"/>
                </a:solidFill>
                <a:hlinkClick r:id="rId3">
                  <a:extLst>
                    <a:ext uri="{A12FA001-AC4F-418D-AE19-62706E023703}">
                      <ahyp:hlinkClr xmlns:ahyp="http://schemas.microsoft.com/office/drawing/2018/hyperlinkcolor" val="tx"/>
                    </a:ext>
                  </a:extLst>
                </a:hlinkClick>
              </a:rPr>
              <a:t>Goblin Tools</a:t>
            </a:r>
            <a:endParaRPr lang="en-US" dirty="0">
              <a:solidFill>
                <a:srgbClr val="00274C"/>
              </a:solidFill>
            </a:endParaRPr>
          </a:p>
          <a:p>
            <a:pPr lvl="1">
              <a:lnSpc>
                <a:spcPct val="160000"/>
              </a:lnSpc>
              <a:spcBef>
                <a:spcPts val="600"/>
              </a:spcBef>
              <a:spcAft>
                <a:spcPts val="600"/>
              </a:spcAft>
            </a:pPr>
            <a:r>
              <a:rPr lang="en-US" dirty="0"/>
              <a:t>“The Judge” can help to decipher messages and determine the emotional context</a:t>
            </a:r>
          </a:p>
          <a:p>
            <a:pPr>
              <a:lnSpc>
                <a:spcPct val="160000"/>
              </a:lnSpc>
              <a:spcBef>
                <a:spcPts val="600"/>
              </a:spcBef>
              <a:spcAft>
                <a:spcPts val="600"/>
              </a:spcAft>
            </a:pPr>
            <a:r>
              <a:rPr lang="en-US" dirty="0"/>
              <a:t>Grammarly</a:t>
            </a:r>
          </a:p>
          <a:p>
            <a:pPr lvl="1">
              <a:lnSpc>
                <a:spcPct val="160000"/>
              </a:lnSpc>
              <a:spcBef>
                <a:spcPts val="600"/>
              </a:spcBef>
              <a:spcAft>
                <a:spcPts val="600"/>
              </a:spcAft>
            </a:pPr>
            <a:r>
              <a:rPr lang="en-US" dirty="0"/>
              <a:t>Used as a tool to be clearer and more concise</a:t>
            </a:r>
          </a:p>
          <a:p>
            <a:pPr>
              <a:lnSpc>
                <a:spcPct val="160000"/>
              </a:lnSpc>
              <a:spcBef>
                <a:spcPts val="600"/>
              </a:spcBef>
              <a:spcAft>
                <a:spcPts val="600"/>
              </a:spcAft>
            </a:pPr>
            <a:r>
              <a:rPr lang="en-US" dirty="0"/>
              <a:t>UM Chat GPT</a:t>
            </a:r>
          </a:p>
          <a:p>
            <a:pPr lvl="1">
              <a:lnSpc>
                <a:spcPct val="160000"/>
              </a:lnSpc>
              <a:spcBef>
                <a:spcPts val="600"/>
              </a:spcBef>
              <a:spcAft>
                <a:spcPts val="600"/>
              </a:spcAft>
            </a:pPr>
            <a:r>
              <a:rPr lang="en-US" dirty="0"/>
              <a:t>Can help to match a desired tone</a:t>
            </a:r>
          </a:p>
          <a:p>
            <a:pPr marL="50800" indent="0">
              <a:buNone/>
            </a:pPr>
            <a:endParaRPr lang="en-US" dirty="0"/>
          </a:p>
        </p:txBody>
      </p:sp>
      <p:pic>
        <p:nvPicPr>
          <p:cNvPr id="3" name="Picture 2" descr="The Judge from Goblin Tools evaluating the statement &quot;Effective communication is a basic human right!&quot; &#10;&#10;The statement &quot;conveys a strong sense of conviction and urgency. It suggests that the speaker views communication as fundamental to human dignity and interaction. This assertion may evoke feelings of empowerment, as it underscores the importance of being able to express oneself and understand others&quot;">
            <a:extLst>
              <a:ext uri="{FF2B5EF4-FFF2-40B4-BE49-F238E27FC236}">
                <a16:creationId xmlns:a16="http://schemas.microsoft.com/office/drawing/2014/main" id="{D50D85B7-E903-8B34-4244-390BF1552336}"/>
              </a:ext>
            </a:extLst>
          </p:cNvPr>
          <p:cNvPicPr>
            <a:picLocks noChangeAspect="1"/>
          </p:cNvPicPr>
          <p:nvPr/>
        </p:nvPicPr>
        <p:blipFill rotWithShape="1">
          <a:blip r:embed="rId4"/>
          <a:srcRect t="2964" b="4684"/>
          <a:stretch/>
        </p:blipFill>
        <p:spPr>
          <a:xfrm>
            <a:off x="5781040" y="1737547"/>
            <a:ext cx="5598083" cy="4348293"/>
          </a:xfrm>
          <a:prstGeom prst="rect">
            <a:avLst/>
          </a:prstGeom>
        </p:spPr>
      </p:pic>
    </p:spTree>
    <p:extLst>
      <p:ext uri="{BB962C8B-B14F-4D97-AF65-F5344CB8AC3E}">
        <p14:creationId xmlns:p14="http://schemas.microsoft.com/office/powerpoint/2010/main" val="1135961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1"/>
          <p:cNvSpPr txBox="1">
            <a:spLocks noGrp="1"/>
          </p:cNvSpPr>
          <p:nvPr>
            <p:ph type="title"/>
          </p:nvPr>
        </p:nvSpPr>
        <p:spPr>
          <a:xfrm>
            <a:off x="157066" y="182562"/>
            <a:ext cx="933316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4"/>
              </a:buClr>
              <a:buSzPts val="4400"/>
              <a:buFont typeface="Verdana"/>
              <a:buNone/>
            </a:pPr>
            <a:r>
              <a:rPr lang="en-US"/>
              <a:t>Accommodations for Auditory Disabilities</a:t>
            </a:r>
            <a:endParaRPr/>
          </a:p>
        </p:txBody>
      </p:sp>
      <p:sp>
        <p:nvSpPr>
          <p:cNvPr id="181" name="Google Shape;181;p21"/>
          <p:cNvSpPr txBox="1">
            <a:spLocks noGrp="1"/>
          </p:cNvSpPr>
          <p:nvPr>
            <p:ph type="body" idx="1"/>
          </p:nvPr>
        </p:nvSpPr>
        <p:spPr>
          <a:xfrm>
            <a:off x="129073" y="1785225"/>
            <a:ext cx="6607008" cy="4171692"/>
          </a:xfrm>
          <a:prstGeom prst="rect">
            <a:avLst/>
          </a:prstGeom>
          <a:noFill/>
          <a:ln>
            <a:noFill/>
          </a:ln>
        </p:spPr>
        <p:txBody>
          <a:bodyPr spcFirstLastPara="1" wrap="square" lIns="91425" tIns="45700" rIns="91425" bIns="45700" anchor="t" anchorCtr="0">
            <a:normAutofit fontScale="92500" lnSpcReduction="20000"/>
          </a:bodyPr>
          <a:lstStyle/>
          <a:p>
            <a:pPr marL="457200" lvl="0" indent="-406400" algn="l" rtl="0">
              <a:lnSpc>
                <a:spcPct val="150000"/>
              </a:lnSpc>
              <a:spcBef>
                <a:spcPts val="0"/>
              </a:spcBef>
              <a:spcAft>
                <a:spcPts val="0"/>
              </a:spcAft>
              <a:buClr>
                <a:schemeClr val="dk1"/>
              </a:buClr>
              <a:buSzPts val="2800"/>
              <a:buFont typeface="Noto Sans Symbols"/>
              <a:buChar char="▪"/>
            </a:pPr>
            <a:r>
              <a:rPr lang="en-US" dirty="0"/>
              <a:t>Sign language interpreting</a:t>
            </a:r>
            <a:endParaRPr dirty="0"/>
          </a:p>
          <a:p>
            <a:pPr marL="457200" lvl="0" indent="-406400" algn="l" rtl="0">
              <a:lnSpc>
                <a:spcPct val="150000"/>
              </a:lnSpc>
              <a:spcBef>
                <a:spcPts val="600"/>
              </a:spcBef>
              <a:spcAft>
                <a:spcPts val="0"/>
              </a:spcAft>
              <a:buClr>
                <a:schemeClr val="dk1"/>
              </a:buClr>
              <a:buSzPts val="2800"/>
              <a:buFont typeface="Noto Sans Symbols"/>
              <a:buChar char="▪"/>
            </a:pPr>
            <a:r>
              <a:rPr lang="en-US" dirty="0"/>
              <a:t>CART (Computer Assisted Real-Time Transcription)</a:t>
            </a:r>
            <a:endParaRPr dirty="0"/>
          </a:p>
          <a:p>
            <a:pPr marL="457200" lvl="0" indent="-406400" algn="l" rtl="0">
              <a:lnSpc>
                <a:spcPct val="150000"/>
              </a:lnSpc>
              <a:spcBef>
                <a:spcPts val="600"/>
              </a:spcBef>
              <a:spcAft>
                <a:spcPts val="0"/>
              </a:spcAft>
              <a:buClr>
                <a:schemeClr val="dk1"/>
              </a:buClr>
              <a:buSzPts val="2800"/>
              <a:buFont typeface="Noto Sans Symbols"/>
              <a:buChar char="▪"/>
            </a:pPr>
            <a:r>
              <a:rPr lang="en-US" dirty="0"/>
              <a:t>Captioned phones</a:t>
            </a:r>
            <a:endParaRPr dirty="0"/>
          </a:p>
          <a:p>
            <a:pPr marL="457200" lvl="0" indent="-406400" algn="l" rtl="0">
              <a:lnSpc>
                <a:spcPct val="150000"/>
              </a:lnSpc>
              <a:spcBef>
                <a:spcPts val="600"/>
              </a:spcBef>
              <a:spcAft>
                <a:spcPts val="0"/>
              </a:spcAft>
              <a:buClr>
                <a:schemeClr val="dk1"/>
              </a:buClr>
              <a:buSzPts val="2800"/>
              <a:buFont typeface="Noto Sans Symbols"/>
              <a:buChar char="▪"/>
            </a:pPr>
            <a:r>
              <a:rPr lang="en-US" dirty="0"/>
              <a:t>Assistive listening devices</a:t>
            </a:r>
            <a:endParaRPr dirty="0"/>
          </a:p>
          <a:p>
            <a:pPr marL="457200" lvl="0" indent="-406400" algn="l" rtl="0">
              <a:lnSpc>
                <a:spcPct val="150000"/>
              </a:lnSpc>
              <a:spcBef>
                <a:spcPts val="600"/>
              </a:spcBef>
              <a:spcAft>
                <a:spcPts val="0"/>
              </a:spcAft>
              <a:buClr>
                <a:schemeClr val="dk1"/>
              </a:buClr>
              <a:buSzPts val="2800"/>
              <a:buFont typeface="Noto Sans Symbols"/>
              <a:buChar char="▪"/>
            </a:pPr>
            <a:r>
              <a:rPr lang="en-US" dirty="0"/>
              <a:t>Hearing aid compatible phones</a:t>
            </a:r>
            <a:endParaRPr dirty="0"/>
          </a:p>
          <a:p>
            <a:pPr marL="457200" lvl="0" indent="-406400" algn="l" rtl="0">
              <a:lnSpc>
                <a:spcPct val="150000"/>
              </a:lnSpc>
              <a:spcBef>
                <a:spcPts val="600"/>
              </a:spcBef>
              <a:spcAft>
                <a:spcPts val="600"/>
              </a:spcAft>
              <a:buClr>
                <a:schemeClr val="dk1"/>
              </a:buClr>
              <a:buSzPts val="2800"/>
              <a:buFont typeface="Noto Sans Symbols"/>
              <a:buChar char="▪"/>
            </a:pPr>
            <a:r>
              <a:rPr lang="en-US" dirty="0"/>
              <a:t>Videophones </a:t>
            </a:r>
            <a:endParaRPr dirty="0"/>
          </a:p>
        </p:txBody>
      </p:sp>
      <p:pic>
        <p:nvPicPr>
          <p:cNvPr id="6" name="Picture 5" descr="A smiling woman with short dark hair and a black blouse">
            <a:extLst>
              <a:ext uri="{FF2B5EF4-FFF2-40B4-BE49-F238E27FC236}">
                <a16:creationId xmlns:a16="http://schemas.microsoft.com/office/drawing/2014/main" id="{BB963901-AD62-2F0E-1C8B-E3F5E5D6F338}"/>
              </a:ext>
            </a:extLst>
          </p:cNvPr>
          <p:cNvPicPr>
            <a:picLocks noChangeAspect="1"/>
          </p:cNvPicPr>
          <p:nvPr/>
        </p:nvPicPr>
        <p:blipFill>
          <a:blip r:embed="rId3"/>
          <a:stretch>
            <a:fillRect/>
          </a:stretch>
        </p:blipFill>
        <p:spPr>
          <a:xfrm>
            <a:off x="6736081" y="1818556"/>
            <a:ext cx="2343477" cy="31436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descr="A smiling woman with long, curly blonde hair and a black jacket over a purple blouse">
            <a:extLst>
              <a:ext uri="{FF2B5EF4-FFF2-40B4-BE49-F238E27FC236}">
                <a16:creationId xmlns:a16="http://schemas.microsoft.com/office/drawing/2014/main" id="{6C4F1918-0118-D897-27EF-AD9FFE9D5978}"/>
              </a:ext>
            </a:extLst>
          </p:cNvPr>
          <p:cNvPicPr>
            <a:picLocks noChangeAspect="1"/>
          </p:cNvPicPr>
          <p:nvPr/>
        </p:nvPicPr>
        <p:blipFill>
          <a:blip r:embed="rId4"/>
          <a:stretch>
            <a:fillRect/>
          </a:stretch>
        </p:blipFill>
        <p:spPr>
          <a:xfrm flipH="1">
            <a:off x="9303078" y="1818556"/>
            <a:ext cx="2438740" cy="31151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653F0B-01B3-4FEE-864B-B9FDE0029EDB}"/>
              </a:ext>
            </a:extLst>
          </p:cNvPr>
          <p:cNvSpPr>
            <a:spLocks noGrp="1"/>
          </p:cNvSpPr>
          <p:nvPr>
            <p:ph type="title"/>
          </p:nvPr>
        </p:nvSpPr>
        <p:spPr/>
        <p:txBody>
          <a:bodyPr>
            <a:normAutofit/>
          </a:bodyPr>
          <a:lstStyle/>
          <a:p>
            <a:r>
              <a:rPr lang="en-US" dirty="0"/>
              <a:t>Poll #4</a:t>
            </a:r>
          </a:p>
        </p:txBody>
      </p:sp>
      <p:sp>
        <p:nvSpPr>
          <p:cNvPr id="5" name="Text Placeholder 4">
            <a:extLst>
              <a:ext uri="{FF2B5EF4-FFF2-40B4-BE49-F238E27FC236}">
                <a16:creationId xmlns:a16="http://schemas.microsoft.com/office/drawing/2014/main" id="{36192E61-854A-5900-1F83-5BA6C6874E36}"/>
              </a:ext>
            </a:extLst>
          </p:cNvPr>
          <p:cNvSpPr>
            <a:spLocks noGrp="1"/>
          </p:cNvSpPr>
          <p:nvPr>
            <p:ph type="body" idx="1"/>
          </p:nvPr>
        </p:nvSpPr>
        <p:spPr/>
        <p:txBody>
          <a:bodyPr/>
          <a:lstStyle/>
          <a:p>
            <a:pPr marL="457200" lvl="0" indent="-228600" algn="l" rtl="0">
              <a:spcBef>
                <a:spcPts val="0"/>
              </a:spcBef>
              <a:spcAft>
                <a:spcPts val="0"/>
              </a:spcAft>
              <a:buClr>
                <a:schemeClr val="dk1"/>
              </a:buClr>
              <a:buSzPts val="1400"/>
              <a:buFont typeface="Arial"/>
              <a:buNone/>
            </a:pPr>
            <a:r>
              <a:rPr lang="en-US" dirty="0"/>
              <a:t>What percent of information is communicated effectively through lip reading?</a:t>
            </a:r>
          </a:p>
          <a:p>
            <a:pPr marL="457200" lvl="0" indent="-228600" algn="l" rtl="0">
              <a:spcBef>
                <a:spcPts val="0"/>
              </a:spcBef>
              <a:spcAft>
                <a:spcPts val="0"/>
              </a:spcAft>
              <a:buClr>
                <a:schemeClr val="dk1"/>
              </a:buClr>
              <a:buSzPct val="100000"/>
              <a:buFont typeface="Arial"/>
              <a:buAutoNum type="alphaUcPeriod"/>
            </a:pPr>
            <a:r>
              <a:rPr lang="en-US" dirty="0"/>
              <a:t>10%</a:t>
            </a:r>
          </a:p>
          <a:p>
            <a:pPr marL="457200" lvl="0" indent="-228600" algn="l" rtl="0">
              <a:spcBef>
                <a:spcPts val="0"/>
              </a:spcBef>
              <a:spcAft>
                <a:spcPts val="0"/>
              </a:spcAft>
              <a:buClr>
                <a:schemeClr val="dk1"/>
              </a:buClr>
              <a:buSzPct val="100000"/>
              <a:buFont typeface="Arial"/>
              <a:buAutoNum type="alphaUcPeriod"/>
            </a:pPr>
            <a:r>
              <a:rPr lang="en-US" dirty="0"/>
              <a:t>25%</a:t>
            </a:r>
          </a:p>
          <a:p>
            <a:pPr marL="457200" lvl="0" indent="-228600" algn="l" rtl="0">
              <a:spcBef>
                <a:spcPts val="0"/>
              </a:spcBef>
              <a:spcAft>
                <a:spcPts val="0"/>
              </a:spcAft>
              <a:buClr>
                <a:schemeClr val="dk1"/>
              </a:buClr>
              <a:buSzPct val="100000"/>
              <a:buFont typeface="Arial"/>
              <a:buAutoNum type="alphaUcPeriod"/>
            </a:pPr>
            <a:r>
              <a:rPr lang="en-US" dirty="0"/>
              <a:t>50%</a:t>
            </a:r>
          </a:p>
          <a:p>
            <a:pPr marL="457200" lvl="0" indent="-228600" algn="l" rtl="0">
              <a:spcBef>
                <a:spcPts val="0"/>
              </a:spcBef>
              <a:spcAft>
                <a:spcPts val="0"/>
              </a:spcAft>
              <a:buClr>
                <a:schemeClr val="dk1"/>
              </a:buClr>
              <a:buSzPct val="100000"/>
              <a:buFont typeface="Arial"/>
              <a:buAutoNum type="alphaUcPeriod"/>
            </a:pPr>
            <a:r>
              <a:rPr lang="en-US" dirty="0"/>
              <a:t>70-80%</a:t>
            </a:r>
          </a:p>
          <a:p>
            <a:endParaRPr lang="en-US" dirty="0"/>
          </a:p>
        </p:txBody>
      </p:sp>
    </p:spTree>
    <p:extLst>
      <p:ext uri="{BB962C8B-B14F-4D97-AF65-F5344CB8AC3E}">
        <p14:creationId xmlns:p14="http://schemas.microsoft.com/office/powerpoint/2010/main" val="4077930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3"/>
          <p:cNvSpPr txBox="1">
            <a:spLocks noGrp="1"/>
          </p:cNvSpPr>
          <p:nvPr>
            <p:ph type="title"/>
          </p:nvPr>
        </p:nvSpPr>
        <p:spPr>
          <a:xfrm>
            <a:off x="157066" y="182562"/>
            <a:ext cx="933316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4"/>
              </a:buClr>
              <a:buSzPts val="4400"/>
              <a:buFont typeface="Verdana"/>
              <a:buNone/>
            </a:pPr>
            <a:r>
              <a:rPr lang="en-US"/>
              <a:t>Lip Reading is Not Reliable or Effective</a:t>
            </a:r>
            <a:endParaRPr/>
          </a:p>
        </p:txBody>
      </p:sp>
      <p:sp>
        <p:nvSpPr>
          <p:cNvPr id="188" name="Google Shape;188;p23"/>
          <p:cNvSpPr txBox="1">
            <a:spLocks noGrp="1"/>
          </p:cNvSpPr>
          <p:nvPr>
            <p:ph type="body" idx="1"/>
          </p:nvPr>
        </p:nvSpPr>
        <p:spPr>
          <a:xfrm>
            <a:off x="129072" y="1785225"/>
            <a:ext cx="11917925" cy="4171692"/>
          </a:xfrm>
          <a:prstGeom prst="rect">
            <a:avLst/>
          </a:prstGeom>
          <a:noFill/>
          <a:ln>
            <a:noFill/>
          </a:ln>
        </p:spPr>
        <p:txBody>
          <a:bodyPr spcFirstLastPara="1" wrap="square" lIns="91425" tIns="45700" rIns="91425" bIns="45700" anchor="t" anchorCtr="0">
            <a:normAutofit fontScale="92500" lnSpcReduction="20000"/>
          </a:bodyPr>
          <a:lstStyle/>
          <a:p>
            <a:pPr marL="50800" lvl="0" indent="0" algn="l" rtl="0">
              <a:lnSpc>
                <a:spcPct val="150000"/>
              </a:lnSpc>
              <a:spcBef>
                <a:spcPts val="0"/>
              </a:spcBef>
              <a:spcAft>
                <a:spcPts val="0"/>
              </a:spcAft>
              <a:buSzPct val="108108"/>
              <a:buNone/>
            </a:pPr>
            <a:r>
              <a:rPr lang="en-US" i="1" dirty="0"/>
              <a:t>20% effective</a:t>
            </a:r>
            <a:endParaRPr dirty="0"/>
          </a:p>
          <a:p>
            <a:pPr marL="457200" lvl="0" indent="-406400" algn="l" rtl="0">
              <a:lnSpc>
                <a:spcPct val="150000"/>
              </a:lnSpc>
              <a:spcBef>
                <a:spcPts val="600"/>
              </a:spcBef>
              <a:spcAft>
                <a:spcPts val="0"/>
              </a:spcAft>
              <a:buClr>
                <a:schemeClr val="dk1"/>
              </a:buClr>
              <a:buSzPct val="108108"/>
              <a:buFont typeface="Noto Sans Symbols"/>
              <a:buChar char="▪"/>
            </a:pPr>
            <a:r>
              <a:rPr lang="en-US" dirty="0"/>
              <a:t>If - - - - - conversation - - Deaf - - - - not - - - - - communication - - - - - - - lip -, - - - not - - of - - information - - - - - - - - two -.</a:t>
            </a:r>
            <a:endParaRPr dirty="0"/>
          </a:p>
          <a:p>
            <a:pPr marL="50800" lvl="0" indent="0" algn="l" rtl="0">
              <a:lnSpc>
                <a:spcPct val="150000"/>
              </a:lnSpc>
              <a:spcBef>
                <a:spcPts val="600"/>
              </a:spcBef>
              <a:spcAft>
                <a:spcPts val="0"/>
              </a:spcAft>
              <a:buSzPct val="108108"/>
              <a:buNone/>
            </a:pPr>
            <a:r>
              <a:rPr lang="en-US" i="1" dirty="0"/>
              <a:t>50% effective</a:t>
            </a:r>
            <a:endParaRPr dirty="0"/>
          </a:p>
          <a:p>
            <a:pPr marL="457200" lvl="0" indent="-406400" algn="l" rtl="0">
              <a:lnSpc>
                <a:spcPct val="150000"/>
              </a:lnSpc>
              <a:spcBef>
                <a:spcPts val="600"/>
              </a:spcBef>
              <a:spcAft>
                <a:spcPts val="600"/>
              </a:spcAft>
              <a:buClr>
                <a:schemeClr val="dk1"/>
              </a:buClr>
              <a:buSzPct val="108108"/>
              <a:buFont typeface="Noto Sans Symbols"/>
              <a:buChar char="▪"/>
            </a:pPr>
            <a:r>
              <a:rPr lang="en-US" dirty="0"/>
              <a:t>If - were to - in conversation - a Deaf - and - - not provide - - of - communication - - solely - the - to lip -, - would - not obtain - of - - information - was - - be - between - two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88">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88">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8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4"/>
          <p:cNvSpPr txBox="1">
            <a:spLocks noGrp="1"/>
          </p:cNvSpPr>
          <p:nvPr>
            <p:ph type="title"/>
          </p:nvPr>
        </p:nvSpPr>
        <p:spPr>
          <a:xfrm>
            <a:off x="157066" y="182562"/>
            <a:ext cx="933316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4"/>
              </a:buClr>
              <a:buSzPts val="4400"/>
              <a:buFont typeface="Verdana"/>
              <a:buNone/>
            </a:pPr>
            <a:r>
              <a:rPr lang="en-US"/>
              <a:t>Lip Reading Example – 100%</a:t>
            </a:r>
            <a:endParaRPr/>
          </a:p>
        </p:txBody>
      </p:sp>
      <p:sp>
        <p:nvSpPr>
          <p:cNvPr id="194" name="Google Shape;194;p24"/>
          <p:cNvSpPr txBox="1">
            <a:spLocks noGrp="1"/>
          </p:cNvSpPr>
          <p:nvPr>
            <p:ph type="body" idx="1"/>
          </p:nvPr>
        </p:nvSpPr>
        <p:spPr>
          <a:xfrm>
            <a:off x="129072" y="1785225"/>
            <a:ext cx="11917925" cy="4171692"/>
          </a:xfrm>
          <a:prstGeom prst="rect">
            <a:avLst/>
          </a:prstGeom>
          <a:noFill/>
          <a:ln>
            <a:noFill/>
          </a:ln>
        </p:spPr>
        <p:txBody>
          <a:bodyPr spcFirstLastPara="1" wrap="square" lIns="91425" tIns="45700" rIns="91425" bIns="45700" anchor="t" anchorCtr="0">
            <a:normAutofit/>
          </a:bodyPr>
          <a:lstStyle/>
          <a:p>
            <a:pPr marL="50800" lvl="0" indent="0" algn="l" rtl="0">
              <a:lnSpc>
                <a:spcPct val="150000"/>
              </a:lnSpc>
              <a:spcBef>
                <a:spcPts val="0"/>
              </a:spcBef>
              <a:spcAft>
                <a:spcPts val="600"/>
              </a:spcAft>
              <a:buSzPts val="2800"/>
              <a:buNone/>
            </a:pPr>
            <a:r>
              <a:rPr lang="en-US"/>
              <a:t>If we were to engage in conversation with a Deaf individual and we did not provide any type of effective communication but relied solely upon the individual to lip read, they would likely not obtain any of the important information that was meant to be shared between the two parties.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150000"/>
              </a:lnSpc>
              <a:spcBef>
                <a:spcPts val="0"/>
              </a:spcBef>
              <a:spcAft>
                <a:spcPts val="0"/>
              </a:spcAft>
              <a:buClr>
                <a:schemeClr val="dk1"/>
              </a:buClr>
              <a:buSzPts val="6000"/>
              <a:buFont typeface="Verdana"/>
              <a:buNone/>
            </a:pPr>
            <a:r>
              <a:rPr lang="en-US"/>
              <a:t>Communication Strategies</a:t>
            </a:r>
            <a:endParaRPr/>
          </a:p>
        </p:txBody>
      </p:sp>
      <p:sp>
        <p:nvSpPr>
          <p:cNvPr id="226" name="Google Shape;226;p2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457200" lvl="0" indent="-228600" algn="l" rtl="0">
              <a:lnSpc>
                <a:spcPct val="150000"/>
              </a:lnSpc>
              <a:spcBef>
                <a:spcPts val="0"/>
              </a:spcBef>
              <a:spcAft>
                <a:spcPts val="0"/>
              </a:spcAft>
              <a:buClr>
                <a:schemeClr val="dk1"/>
              </a:buClr>
              <a:buSzPts val="2400"/>
              <a:buNone/>
            </a:pPr>
            <a:r>
              <a:rPr lang="en-US" dirty="0"/>
              <a:t>Suggestions for addressing some of the most frequently asked questions</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3062c11f3a1_0_0"/>
          <p:cNvSpPr txBox="1">
            <a:spLocks noGrp="1"/>
          </p:cNvSpPr>
          <p:nvPr>
            <p:ph type="title"/>
          </p:nvPr>
        </p:nvSpPr>
        <p:spPr>
          <a:xfrm>
            <a:off x="157065" y="182562"/>
            <a:ext cx="10146263"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Poll #5</a:t>
            </a:r>
            <a:endParaRPr dirty="0"/>
          </a:p>
        </p:txBody>
      </p:sp>
      <p:sp>
        <p:nvSpPr>
          <p:cNvPr id="300" name="Google Shape;300;g3062c11f3a1_0_0"/>
          <p:cNvSpPr txBox="1">
            <a:spLocks noGrp="1"/>
          </p:cNvSpPr>
          <p:nvPr>
            <p:ph type="body" idx="1"/>
          </p:nvPr>
        </p:nvSpPr>
        <p:spPr>
          <a:xfrm>
            <a:off x="440456" y="1785225"/>
            <a:ext cx="10146264" cy="4171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sz="3600" dirty="0"/>
              <a:t>Why is effective communication important to you?</a:t>
            </a:r>
            <a:endParaRPr sz="36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9"/>
          <p:cNvSpPr txBox="1">
            <a:spLocks noGrp="1"/>
          </p:cNvSpPr>
          <p:nvPr>
            <p:ph type="title"/>
          </p:nvPr>
        </p:nvSpPr>
        <p:spPr>
          <a:xfrm>
            <a:off x="157066" y="182562"/>
            <a:ext cx="10256934"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4"/>
              </a:buClr>
              <a:buSzPct val="111111"/>
              <a:buFont typeface="Verdana"/>
              <a:buNone/>
            </a:pPr>
            <a:r>
              <a:rPr lang="en-US" dirty="0"/>
              <a:t>Asking For Help (Accommodations)</a:t>
            </a:r>
            <a:endParaRPr dirty="0"/>
          </a:p>
        </p:txBody>
      </p:sp>
      <p:sp>
        <p:nvSpPr>
          <p:cNvPr id="232" name="Google Shape;232;p29"/>
          <p:cNvSpPr txBox="1">
            <a:spLocks noGrp="1"/>
          </p:cNvSpPr>
          <p:nvPr>
            <p:ph type="body" idx="1"/>
          </p:nvPr>
        </p:nvSpPr>
        <p:spPr>
          <a:xfrm>
            <a:off x="129072" y="1785225"/>
            <a:ext cx="11917925" cy="4171692"/>
          </a:xfrm>
          <a:prstGeom prst="rect">
            <a:avLst/>
          </a:prstGeom>
          <a:noFill/>
          <a:ln>
            <a:noFill/>
          </a:ln>
        </p:spPr>
        <p:txBody>
          <a:bodyPr spcFirstLastPara="1" wrap="square" lIns="91425" tIns="45700" rIns="91425" bIns="45700" anchor="t" anchorCtr="0">
            <a:normAutofit/>
          </a:bodyPr>
          <a:lstStyle/>
          <a:p>
            <a:pPr marL="685800" indent="-457200"/>
            <a:r>
              <a:rPr lang="en-US" dirty="0"/>
              <a:t>Be direct when stating you need help at work</a:t>
            </a:r>
          </a:p>
          <a:p>
            <a:pPr marL="1143000" lvl="1" indent="-457200">
              <a:lnSpc>
                <a:spcPct val="150000"/>
              </a:lnSpc>
            </a:pPr>
            <a:r>
              <a:rPr lang="en-US" dirty="0"/>
              <a:t>“I am having a hard time concentrating because of the noise level in the room.”</a:t>
            </a:r>
          </a:p>
          <a:p>
            <a:pPr marL="685800" indent="-457200"/>
            <a:r>
              <a:rPr lang="en-US" dirty="0"/>
              <a:t>Don’t be afraid to ask for what you think would help</a:t>
            </a:r>
          </a:p>
          <a:p>
            <a:pPr marL="1143000" lvl="1" indent="-457200">
              <a:lnSpc>
                <a:spcPct val="150000"/>
              </a:lnSpc>
            </a:pPr>
            <a:r>
              <a:rPr lang="en-US" dirty="0"/>
              <a:t>“Can I move my workstation to a quieter area?”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3"/>
          <p:cNvSpPr txBox="1">
            <a:spLocks noGrp="1"/>
          </p:cNvSpPr>
          <p:nvPr>
            <p:ph type="title"/>
          </p:nvPr>
        </p:nvSpPr>
        <p:spPr>
          <a:xfrm>
            <a:off x="157077" y="182550"/>
            <a:ext cx="117741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4"/>
              </a:buClr>
              <a:buSzPct val="100000"/>
              <a:buFont typeface="Verdana"/>
              <a:buNone/>
            </a:pPr>
            <a:r>
              <a:rPr lang="en-US" dirty="0"/>
              <a:t>Discussing Accommodations With Employees</a:t>
            </a:r>
            <a:endParaRPr dirty="0"/>
          </a:p>
        </p:txBody>
      </p:sp>
      <p:sp>
        <p:nvSpPr>
          <p:cNvPr id="256" name="Google Shape;256;p33"/>
          <p:cNvSpPr txBox="1">
            <a:spLocks noGrp="1"/>
          </p:cNvSpPr>
          <p:nvPr>
            <p:ph type="body" idx="1"/>
          </p:nvPr>
        </p:nvSpPr>
        <p:spPr>
          <a:xfrm>
            <a:off x="129075" y="1785225"/>
            <a:ext cx="11917800" cy="4700400"/>
          </a:xfrm>
          <a:prstGeom prst="rect">
            <a:avLst/>
          </a:prstGeom>
          <a:noFill/>
          <a:ln>
            <a:noFill/>
          </a:ln>
        </p:spPr>
        <p:txBody>
          <a:bodyPr spcFirstLastPara="1" wrap="square" lIns="91425" tIns="45700" rIns="91425" bIns="45700" anchor="t" anchorCtr="0">
            <a:normAutofit fontScale="77500" lnSpcReduction="20000"/>
          </a:bodyPr>
          <a:lstStyle/>
          <a:p>
            <a:pPr marL="685800" indent="-457200">
              <a:lnSpc>
                <a:spcPct val="170000"/>
              </a:lnSpc>
              <a:spcAft>
                <a:spcPts val="600"/>
              </a:spcAft>
              <a:buSzPct val="100000"/>
            </a:pPr>
            <a:r>
              <a:rPr lang="en-US" dirty="0"/>
              <a:t>It is important to remind supervisors and managers that the ADA prohibits employers from disclosing an employee's "medical" information.</a:t>
            </a:r>
          </a:p>
          <a:p>
            <a:pPr marL="685800" indent="-457200">
              <a:lnSpc>
                <a:spcPct val="170000"/>
              </a:lnSpc>
              <a:spcAft>
                <a:spcPts val="600"/>
              </a:spcAft>
              <a:buSzPct val="100000"/>
            </a:pPr>
            <a:r>
              <a:rPr lang="en-US" dirty="0"/>
              <a:t>Disclosing that someone is being provided a reasonable accommodation is risky because it could be considered a disclosure of that person’s disability. </a:t>
            </a:r>
          </a:p>
          <a:p>
            <a:pPr marL="685800" indent="-457200">
              <a:lnSpc>
                <a:spcPct val="170000"/>
              </a:lnSpc>
              <a:spcAft>
                <a:spcPts val="600"/>
              </a:spcAft>
              <a:buSzPct val="100000"/>
            </a:pPr>
            <a:r>
              <a:rPr lang="en-US" dirty="0"/>
              <a:t>It is much simpler for an employer to simply disclose that it has made a "modification" to comply with "federal law." </a:t>
            </a:r>
          </a:p>
          <a:p>
            <a:pPr marL="685800" indent="-457200">
              <a:lnSpc>
                <a:spcPct val="170000"/>
              </a:lnSpc>
              <a:spcAft>
                <a:spcPts val="600"/>
              </a:spcAft>
              <a:buSzPct val="100000"/>
            </a:pPr>
            <a:r>
              <a:rPr lang="en-US" dirty="0"/>
              <a:t>Another alternative would be to say that this is private information and cannot be disclosed.</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59"/>
          <p:cNvSpPr txBox="1">
            <a:spLocks noGrp="1"/>
          </p:cNvSpPr>
          <p:nvPr>
            <p:ph type="title"/>
          </p:nvPr>
        </p:nvSpPr>
        <p:spPr>
          <a:xfrm>
            <a:off x="178058" y="127000"/>
            <a:ext cx="919645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400"/>
              <a:buFont typeface="Verdana"/>
              <a:buNone/>
            </a:pPr>
            <a:r>
              <a:rPr lang="en-US"/>
              <a:t>Please Engage</a:t>
            </a:r>
            <a:endParaRPr/>
          </a:p>
        </p:txBody>
      </p:sp>
      <p:pic>
        <p:nvPicPr>
          <p:cNvPr id="77" name="Google Shape;77;p59" descr="Safe space written in a circle of colors"/>
          <p:cNvPicPr preferRelativeResize="0">
            <a:picLocks noGrp="1"/>
          </p:cNvPicPr>
          <p:nvPr>
            <p:ph type="body" idx="2"/>
          </p:nvPr>
        </p:nvPicPr>
        <p:blipFill rotWithShape="1">
          <a:blip r:embed="rId3">
            <a:alphaModFix/>
          </a:blip>
          <a:srcRect l="21925" r="21924"/>
          <a:stretch/>
        </p:blipFill>
        <p:spPr>
          <a:xfrm>
            <a:off x="178058" y="2145261"/>
            <a:ext cx="3631942" cy="3785639"/>
          </a:xfrm>
          <a:prstGeom prst="ellipse">
            <a:avLst/>
          </a:prstGeom>
          <a:noFill/>
          <a:ln>
            <a:noFill/>
          </a:ln>
        </p:spPr>
      </p:pic>
      <p:sp>
        <p:nvSpPr>
          <p:cNvPr id="78" name="Google Shape;78;p59"/>
          <p:cNvSpPr txBox="1">
            <a:spLocks noGrp="1"/>
          </p:cNvSpPr>
          <p:nvPr>
            <p:ph type="body" idx="1"/>
          </p:nvPr>
        </p:nvSpPr>
        <p:spPr>
          <a:xfrm>
            <a:off x="3924300" y="1790700"/>
            <a:ext cx="8089641" cy="4267200"/>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chemeClr val="dk1"/>
              </a:buClr>
              <a:buSzPts val="2400"/>
              <a:buFont typeface="Noto Sans Symbols"/>
              <a:buChar char="▪"/>
            </a:pPr>
            <a:r>
              <a:rPr lang="en-US" sz="2400"/>
              <a:t>We are modeling a comfortable, inclusive, brave, and safe space.</a:t>
            </a:r>
            <a:endParaRPr sz="2400"/>
          </a:p>
          <a:p>
            <a:pPr marL="685800" lvl="1" indent="-228600" algn="l" rtl="0">
              <a:lnSpc>
                <a:spcPct val="150000"/>
              </a:lnSpc>
              <a:spcBef>
                <a:spcPts val="1800"/>
              </a:spcBef>
              <a:spcAft>
                <a:spcPts val="0"/>
              </a:spcAft>
              <a:buClr>
                <a:schemeClr val="dk1"/>
              </a:buClr>
              <a:buSzPts val="1800"/>
              <a:buChar char="▪"/>
            </a:pPr>
            <a:r>
              <a:rPr lang="en-US" sz="1800"/>
              <a:t>Questions are encouraged – we’re all learning together.</a:t>
            </a:r>
            <a:endParaRPr/>
          </a:p>
          <a:p>
            <a:pPr marL="228600" lvl="0" indent="-228600" algn="l" rtl="0">
              <a:lnSpc>
                <a:spcPct val="150000"/>
              </a:lnSpc>
              <a:spcBef>
                <a:spcPts val="1800"/>
              </a:spcBef>
              <a:spcAft>
                <a:spcPts val="0"/>
              </a:spcAft>
              <a:buClr>
                <a:schemeClr val="dk1"/>
              </a:buClr>
              <a:buSzPts val="2400"/>
              <a:buFont typeface="Noto Sans Symbols"/>
              <a:buChar char="▪"/>
            </a:pPr>
            <a:r>
              <a:rPr lang="en-US" sz="2400"/>
              <a:t>We don’t know what we don’t know.</a:t>
            </a:r>
            <a:endParaRPr sz="2400"/>
          </a:p>
          <a:p>
            <a:pPr marL="685800" lvl="1" indent="-228600" algn="l" rtl="0">
              <a:lnSpc>
                <a:spcPct val="150000"/>
              </a:lnSpc>
              <a:spcBef>
                <a:spcPts val="1800"/>
              </a:spcBef>
              <a:spcAft>
                <a:spcPts val="0"/>
              </a:spcAft>
              <a:buClr>
                <a:schemeClr val="dk1"/>
              </a:buClr>
              <a:buSzPts val="1800"/>
              <a:buChar char="▪"/>
            </a:pPr>
            <a:r>
              <a:rPr lang="en-US" sz="1800"/>
              <a:t>Respect the experiences of others.</a:t>
            </a:r>
            <a:endParaRPr sz="1800"/>
          </a:p>
          <a:p>
            <a:pPr marL="685800" lvl="1" indent="-228600" algn="l" rtl="0">
              <a:lnSpc>
                <a:spcPct val="150000"/>
              </a:lnSpc>
              <a:spcBef>
                <a:spcPts val="1800"/>
              </a:spcBef>
              <a:spcAft>
                <a:spcPts val="0"/>
              </a:spcAft>
              <a:buSzPts val="1800"/>
              <a:buChar char="▪"/>
            </a:pPr>
            <a:r>
              <a:rPr lang="en-US" sz="1800"/>
              <a:t>Opportunity for growth and learning.</a:t>
            </a:r>
            <a:endParaRPr sz="1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0"/>
          <p:cNvSpPr txBox="1">
            <a:spLocks noGrp="1"/>
          </p:cNvSpPr>
          <p:nvPr>
            <p:ph type="title"/>
          </p:nvPr>
        </p:nvSpPr>
        <p:spPr>
          <a:xfrm>
            <a:off x="157066" y="182562"/>
            <a:ext cx="933316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4"/>
              </a:buClr>
              <a:buSzPct val="111111"/>
              <a:buFont typeface="Verdana"/>
              <a:buNone/>
            </a:pPr>
            <a:r>
              <a:rPr lang="en-US" dirty="0"/>
              <a:t>Discussing Accommodations With Coworkers</a:t>
            </a:r>
            <a:endParaRPr dirty="0"/>
          </a:p>
        </p:txBody>
      </p:sp>
      <p:sp>
        <p:nvSpPr>
          <p:cNvPr id="238" name="Google Shape;238;p30"/>
          <p:cNvSpPr txBox="1">
            <a:spLocks noGrp="1"/>
          </p:cNvSpPr>
          <p:nvPr>
            <p:ph type="body" idx="1"/>
          </p:nvPr>
        </p:nvSpPr>
        <p:spPr>
          <a:xfrm>
            <a:off x="129072" y="1785225"/>
            <a:ext cx="11917925" cy="4171692"/>
          </a:xfrm>
          <a:prstGeom prst="rect">
            <a:avLst/>
          </a:prstGeom>
          <a:noFill/>
          <a:ln>
            <a:noFill/>
          </a:ln>
        </p:spPr>
        <p:txBody>
          <a:bodyPr spcFirstLastPara="1" wrap="square" lIns="91425" tIns="45700" rIns="91425" bIns="45700" anchor="t" anchorCtr="0">
            <a:normAutofit/>
          </a:bodyPr>
          <a:lstStyle/>
          <a:p>
            <a:pPr marL="685800" indent="-457200"/>
            <a:r>
              <a:rPr lang="en-US" dirty="0"/>
              <a:t>Employees are not required to talk to their coworkers about their accommodations</a:t>
            </a:r>
          </a:p>
          <a:p>
            <a:pPr marL="685800" indent="-457200"/>
            <a:r>
              <a:rPr lang="en-US" dirty="0"/>
              <a:t>If you choose to talk to coworkers, it is up to you on what information you feel comfortable sharing</a:t>
            </a:r>
          </a:p>
          <a:p>
            <a:pPr marL="1143000" lvl="1" indent="-457200"/>
            <a:r>
              <a:rPr lang="en-US" dirty="0"/>
              <a:t>Some people use this as teachable moments</a:t>
            </a:r>
          </a:p>
          <a:p>
            <a:pPr marL="1143000" lvl="1" indent="-457200"/>
            <a:r>
              <a:rPr lang="en-US" dirty="0"/>
              <a:t>Some want to maintain privacy</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3062c11f3a1_1_10"/>
          <p:cNvSpPr txBox="1">
            <a:spLocks noGrp="1"/>
          </p:cNvSpPr>
          <p:nvPr>
            <p:ph type="title"/>
          </p:nvPr>
        </p:nvSpPr>
        <p:spPr>
          <a:xfrm>
            <a:off x="157077" y="182550"/>
            <a:ext cx="117771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4"/>
              </a:buClr>
              <a:buSzPts val="4400"/>
              <a:buFont typeface="Verdana"/>
              <a:buNone/>
            </a:pPr>
            <a:r>
              <a:rPr lang="en-US" dirty="0"/>
              <a:t>Use the Right Communication Medium or Platform</a:t>
            </a:r>
            <a:endParaRPr dirty="0"/>
          </a:p>
        </p:txBody>
      </p:sp>
      <p:sp>
        <p:nvSpPr>
          <p:cNvPr id="293" name="Google Shape;293;g3062c11f3a1_1_10"/>
          <p:cNvSpPr txBox="1">
            <a:spLocks noGrp="1"/>
          </p:cNvSpPr>
          <p:nvPr>
            <p:ph type="body" idx="1"/>
          </p:nvPr>
        </p:nvSpPr>
        <p:spPr>
          <a:xfrm>
            <a:off x="129072" y="1785225"/>
            <a:ext cx="11917800" cy="4171800"/>
          </a:xfrm>
          <a:prstGeom prst="rect">
            <a:avLst/>
          </a:prstGeom>
          <a:noFill/>
          <a:ln>
            <a:noFill/>
          </a:ln>
        </p:spPr>
        <p:txBody>
          <a:bodyPr spcFirstLastPara="1" wrap="square" lIns="91425" tIns="45700" rIns="91425" bIns="45700" anchor="t" anchorCtr="0">
            <a:normAutofit/>
          </a:bodyPr>
          <a:lstStyle/>
          <a:p>
            <a:pPr marL="228600" indent="0">
              <a:buSzPct val="100000"/>
              <a:buNone/>
            </a:pPr>
            <a:r>
              <a:rPr lang="en-US" dirty="0"/>
              <a:t>Determine the most effective method of communicating with those you are engaging with:</a:t>
            </a:r>
          </a:p>
          <a:p>
            <a:pPr marL="1143000" lvl="1" indent="-457200">
              <a:buSzPct val="100000"/>
            </a:pPr>
            <a:r>
              <a:rPr lang="en-US" dirty="0"/>
              <a:t>Email</a:t>
            </a:r>
          </a:p>
          <a:p>
            <a:pPr marL="1143000" lvl="1" indent="-457200">
              <a:buSzPct val="100000"/>
            </a:pPr>
            <a:r>
              <a:rPr lang="en-US" dirty="0"/>
              <a:t>Zoom/Google Meet</a:t>
            </a:r>
          </a:p>
          <a:p>
            <a:pPr marL="1143000" lvl="1" indent="-457200">
              <a:buSzPct val="100000"/>
            </a:pPr>
            <a:r>
              <a:rPr lang="en-US" dirty="0"/>
              <a:t>Face-to-face</a:t>
            </a:r>
          </a:p>
          <a:p>
            <a:pPr marL="1143000" lvl="1" indent="-457200">
              <a:buSzPct val="100000"/>
            </a:pPr>
            <a:r>
              <a:rPr lang="en-US" dirty="0" err="1"/>
              <a:t>Gchat</a:t>
            </a:r>
            <a:endParaRPr lang="en-US" dirty="0"/>
          </a:p>
          <a:p>
            <a:pPr marL="457200" lvl="0" indent="-228600" algn="l" rtl="0">
              <a:lnSpc>
                <a:spcPct val="150000"/>
              </a:lnSpc>
              <a:spcBef>
                <a:spcPts val="0"/>
              </a:spcBef>
              <a:spcAft>
                <a:spcPts val="0"/>
              </a:spcAft>
              <a:buClr>
                <a:schemeClr val="dk1"/>
              </a:buClr>
              <a:buSzPct val="100000"/>
              <a:buFont typeface="Noto Sans Symbols"/>
              <a:buNone/>
            </a:pP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4"/>
          <p:cNvSpPr txBox="1">
            <a:spLocks noGrp="1"/>
          </p:cNvSpPr>
          <p:nvPr>
            <p:ph type="title"/>
          </p:nvPr>
        </p:nvSpPr>
        <p:spPr>
          <a:xfrm>
            <a:off x="157066" y="182562"/>
            <a:ext cx="933316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4"/>
              </a:buClr>
              <a:buSzPct val="100000"/>
              <a:buFont typeface="Verdana"/>
              <a:buNone/>
            </a:pPr>
            <a:r>
              <a:rPr lang="en-US" dirty="0"/>
              <a:t>Communication Preferences</a:t>
            </a:r>
            <a:endParaRPr dirty="0"/>
          </a:p>
        </p:txBody>
      </p:sp>
      <p:sp>
        <p:nvSpPr>
          <p:cNvPr id="262" name="Google Shape;262;p34"/>
          <p:cNvSpPr txBox="1">
            <a:spLocks noGrp="1"/>
          </p:cNvSpPr>
          <p:nvPr>
            <p:ph type="body" idx="1"/>
          </p:nvPr>
        </p:nvSpPr>
        <p:spPr>
          <a:xfrm>
            <a:off x="129072" y="1785225"/>
            <a:ext cx="11917925" cy="4171692"/>
          </a:xfrm>
          <a:prstGeom prst="rect">
            <a:avLst/>
          </a:prstGeom>
          <a:noFill/>
          <a:ln>
            <a:noFill/>
          </a:ln>
        </p:spPr>
        <p:txBody>
          <a:bodyPr spcFirstLastPara="1" wrap="square" lIns="91425" tIns="45700" rIns="91425" bIns="45700" anchor="t" anchorCtr="0">
            <a:normAutofit/>
          </a:bodyPr>
          <a:lstStyle/>
          <a:p>
            <a:pPr marL="685800" indent="-457200"/>
            <a:r>
              <a:rPr lang="en-US" dirty="0"/>
              <a:t>Ask what type of communication is preferred</a:t>
            </a:r>
          </a:p>
          <a:p>
            <a:pPr marL="1143000" lvl="1" indent="-457200"/>
            <a:r>
              <a:rPr lang="en-US" dirty="0" err="1"/>
              <a:t>Gchat</a:t>
            </a:r>
            <a:r>
              <a:rPr lang="en-US" dirty="0"/>
              <a:t>, email, conversation, phone calls, meetings</a:t>
            </a:r>
          </a:p>
          <a:p>
            <a:pPr marL="685800" indent="-457200"/>
            <a:r>
              <a:rPr lang="en-US" dirty="0"/>
              <a:t>Small talk/no small talk</a:t>
            </a:r>
          </a:p>
          <a:p>
            <a:pPr marL="685800" indent="-457200"/>
            <a:r>
              <a:rPr lang="en-US" dirty="0"/>
              <a:t>Straight to the point/niceties (how are you, hello, good morning, etc.)</a:t>
            </a:r>
          </a:p>
          <a:p>
            <a:pPr marL="685800" indent="-457200"/>
            <a:r>
              <a:rPr lang="en-US" dirty="0"/>
              <a:t>I need this/I could use some help if anyone is free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5"/>
          <p:cNvSpPr txBox="1">
            <a:spLocks noGrp="1"/>
          </p:cNvSpPr>
          <p:nvPr>
            <p:ph type="title"/>
          </p:nvPr>
        </p:nvSpPr>
        <p:spPr>
          <a:xfrm>
            <a:off x="157066" y="182562"/>
            <a:ext cx="933316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4"/>
              </a:buClr>
              <a:buSzPts val="4400"/>
              <a:buFont typeface="Verdana"/>
              <a:buNone/>
            </a:pPr>
            <a:r>
              <a:rPr lang="en-US" dirty="0"/>
              <a:t>Consider Your Audience</a:t>
            </a:r>
            <a:endParaRPr dirty="0"/>
          </a:p>
        </p:txBody>
      </p:sp>
      <p:sp>
        <p:nvSpPr>
          <p:cNvPr id="275" name="Google Shape;275;p35"/>
          <p:cNvSpPr txBox="1">
            <a:spLocks noGrp="1"/>
          </p:cNvSpPr>
          <p:nvPr>
            <p:ph type="body" idx="1"/>
          </p:nvPr>
        </p:nvSpPr>
        <p:spPr>
          <a:xfrm>
            <a:off x="129072" y="1785225"/>
            <a:ext cx="11917925" cy="4171692"/>
          </a:xfrm>
          <a:prstGeom prst="rect">
            <a:avLst/>
          </a:prstGeom>
          <a:noFill/>
          <a:ln>
            <a:noFill/>
          </a:ln>
        </p:spPr>
        <p:txBody>
          <a:bodyPr spcFirstLastPara="1" wrap="square" lIns="91425" tIns="45700" rIns="91425" bIns="45700" anchor="t" anchorCtr="0">
            <a:normAutofit fontScale="92500" lnSpcReduction="10000"/>
          </a:bodyPr>
          <a:lstStyle/>
          <a:p>
            <a:pPr marL="685800" indent="-457200">
              <a:buSzPct val="100000"/>
            </a:pPr>
            <a:r>
              <a:rPr lang="en-US" dirty="0"/>
              <a:t>Be aware of your audience—those you intend to communicate with may differ from those who actually receive your messages.</a:t>
            </a:r>
          </a:p>
          <a:p>
            <a:pPr marL="685800" indent="-457200">
              <a:buSzPct val="100000"/>
            </a:pPr>
            <a:r>
              <a:rPr lang="en-US" dirty="0"/>
              <a:t>Knowing your audience can be key to delivering the right messages effectively. </a:t>
            </a:r>
          </a:p>
          <a:p>
            <a:pPr marL="685800" indent="-457200">
              <a:buSzPct val="100000"/>
            </a:pPr>
            <a:r>
              <a:rPr lang="en-US" dirty="0"/>
              <a:t>Their age, race, ethnicity, gender, marital status, income, education level, subject knowledge, and professional experience can all affect how they’ll receive your message.</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3062c11f3a1_1_0"/>
          <p:cNvSpPr txBox="1">
            <a:spLocks noGrp="1"/>
          </p:cNvSpPr>
          <p:nvPr>
            <p:ph type="title"/>
          </p:nvPr>
        </p:nvSpPr>
        <p:spPr>
          <a:xfrm>
            <a:off x="157066" y="182562"/>
            <a:ext cx="93333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4"/>
              </a:buClr>
              <a:buSzPts val="4400"/>
              <a:buFont typeface="Verdana"/>
              <a:buNone/>
            </a:pPr>
            <a:r>
              <a:rPr lang="en-US" dirty="0"/>
              <a:t>Practice Active Listening</a:t>
            </a:r>
            <a:endParaRPr dirty="0"/>
          </a:p>
        </p:txBody>
      </p:sp>
      <p:sp>
        <p:nvSpPr>
          <p:cNvPr id="281" name="Google Shape;281;g3062c11f3a1_1_0"/>
          <p:cNvSpPr txBox="1">
            <a:spLocks noGrp="1"/>
          </p:cNvSpPr>
          <p:nvPr>
            <p:ph type="body" idx="1"/>
          </p:nvPr>
        </p:nvSpPr>
        <p:spPr>
          <a:xfrm>
            <a:off x="129072" y="1785225"/>
            <a:ext cx="6830528" cy="4171800"/>
          </a:xfrm>
          <a:prstGeom prst="rect">
            <a:avLst/>
          </a:prstGeom>
          <a:noFill/>
          <a:ln>
            <a:noFill/>
          </a:ln>
        </p:spPr>
        <p:txBody>
          <a:bodyPr spcFirstLastPara="1" wrap="square" lIns="91425" tIns="45700" rIns="91425" bIns="45700" anchor="t" anchorCtr="0">
            <a:normAutofit fontScale="77500" lnSpcReduction="20000"/>
          </a:bodyPr>
          <a:lstStyle/>
          <a:p>
            <a:pPr marL="228600" indent="0">
              <a:lnSpc>
                <a:spcPct val="170000"/>
              </a:lnSpc>
              <a:buSzPct val="100000"/>
              <a:buNone/>
            </a:pPr>
            <a:r>
              <a:rPr lang="en-US" b="1" dirty="0"/>
              <a:t>Active listening: </a:t>
            </a:r>
            <a:r>
              <a:rPr lang="en-US" dirty="0"/>
              <a:t>the practice of giving your full attention in a communication exchange. </a:t>
            </a:r>
            <a:endParaRPr dirty="0"/>
          </a:p>
          <a:p>
            <a:pPr marL="685800" indent="-457200">
              <a:lnSpc>
                <a:spcPct val="170000"/>
              </a:lnSpc>
              <a:buSzPct val="100000"/>
            </a:pPr>
            <a:r>
              <a:rPr lang="en-US" dirty="0"/>
              <a:t>Pay attention to body language </a:t>
            </a:r>
          </a:p>
          <a:p>
            <a:pPr marL="685800" indent="-457200">
              <a:lnSpc>
                <a:spcPct val="170000"/>
              </a:lnSpc>
              <a:buSzPct val="100000"/>
            </a:pPr>
            <a:r>
              <a:rPr lang="en-US" dirty="0"/>
              <a:t>Give encouraging verbal or visual cues</a:t>
            </a:r>
          </a:p>
          <a:p>
            <a:pPr marL="685800" indent="-457200">
              <a:lnSpc>
                <a:spcPct val="170000"/>
              </a:lnSpc>
              <a:buSzPct val="100000"/>
            </a:pPr>
            <a:r>
              <a:rPr lang="en-US" dirty="0"/>
              <a:t>Ask questions</a:t>
            </a:r>
          </a:p>
          <a:p>
            <a:pPr marL="685800" indent="-457200">
              <a:lnSpc>
                <a:spcPct val="170000"/>
              </a:lnSpc>
              <a:buSzPct val="100000"/>
            </a:pPr>
            <a:r>
              <a:rPr lang="en-US" dirty="0"/>
              <a:t>Repeat back what you heard or think you heard</a:t>
            </a:r>
          </a:p>
          <a:p>
            <a:pPr marL="685800" indent="-457200">
              <a:lnSpc>
                <a:spcPct val="170000"/>
              </a:lnSpc>
              <a:buSzPct val="100000"/>
            </a:pPr>
            <a:r>
              <a:rPr lang="en-US" dirty="0"/>
              <a:t>Practice non-judgment</a:t>
            </a:r>
          </a:p>
        </p:txBody>
      </p:sp>
      <p:pic>
        <p:nvPicPr>
          <p:cNvPr id="5" name="Picture 4" descr="People in a conference room looking forward">
            <a:extLst>
              <a:ext uri="{FF2B5EF4-FFF2-40B4-BE49-F238E27FC236}">
                <a16:creationId xmlns:a16="http://schemas.microsoft.com/office/drawing/2014/main" id="{CCAA4BF9-1E91-203F-6A1D-217BEDE03B33}"/>
              </a:ext>
            </a:extLst>
          </p:cNvPr>
          <p:cNvPicPr>
            <a:picLocks noChangeAspect="1"/>
          </p:cNvPicPr>
          <p:nvPr/>
        </p:nvPicPr>
        <p:blipFill>
          <a:blip r:embed="rId3"/>
          <a:stretch>
            <a:fillRect/>
          </a:stretch>
        </p:blipFill>
        <p:spPr>
          <a:xfrm>
            <a:off x="7111307" y="2283211"/>
            <a:ext cx="4758118" cy="317582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A94842-25A8-0AD1-0E3D-B9CB88B0DB05}"/>
              </a:ext>
            </a:extLst>
          </p:cNvPr>
          <p:cNvSpPr>
            <a:spLocks noGrp="1"/>
          </p:cNvSpPr>
          <p:nvPr>
            <p:ph type="title"/>
          </p:nvPr>
        </p:nvSpPr>
        <p:spPr/>
        <p:txBody>
          <a:bodyPr/>
          <a:lstStyle/>
          <a:p>
            <a:r>
              <a:rPr lang="en-US" dirty="0"/>
              <a:t>Poll #6: Fill in the Blank:</a:t>
            </a:r>
          </a:p>
        </p:txBody>
      </p:sp>
      <p:sp>
        <p:nvSpPr>
          <p:cNvPr id="5" name="Text Placeholder 4">
            <a:extLst>
              <a:ext uri="{FF2B5EF4-FFF2-40B4-BE49-F238E27FC236}">
                <a16:creationId xmlns:a16="http://schemas.microsoft.com/office/drawing/2014/main" id="{237626A4-4E2E-1B0E-0862-EE302ED281FB}"/>
              </a:ext>
            </a:extLst>
          </p:cNvPr>
          <p:cNvSpPr>
            <a:spLocks noGrp="1"/>
          </p:cNvSpPr>
          <p:nvPr>
            <p:ph type="body" idx="1"/>
          </p:nvPr>
        </p:nvSpPr>
        <p:spPr/>
        <p:txBody>
          <a:bodyPr/>
          <a:lstStyle/>
          <a:p>
            <a:pPr marL="50800" indent="0">
              <a:buNone/>
            </a:pPr>
            <a:r>
              <a:rPr lang="en-US" dirty="0"/>
              <a:t>I will now communicate more effectively by </a:t>
            </a:r>
          </a:p>
        </p:txBody>
      </p:sp>
      <p:cxnSp>
        <p:nvCxnSpPr>
          <p:cNvPr id="7" name="Straight Connector 6" descr="Line">
            <a:extLst>
              <a:ext uri="{FF2B5EF4-FFF2-40B4-BE49-F238E27FC236}">
                <a16:creationId xmlns:a16="http://schemas.microsoft.com/office/drawing/2014/main" id="{67F9CB1E-28B3-B22E-38A0-D07497B208C6}"/>
              </a:ext>
            </a:extLst>
          </p:cNvPr>
          <p:cNvCxnSpPr/>
          <p:nvPr/>
        </p:nvCxnSpPr>
        <p:spPr>
          <a:xfrm>
            <a:off x="8463280" y="2367280"/>
            <a:ext cx="2570480" cy="0"/>
          </a:xfrm>
          <a:prstGeom prst="line">
            <a:avLst/>
          </a:prstGeom>
          <a:ln w="28575">
            <a:solidFill>
              <a:srgbClr val="00274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826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400"/>
              <a:buFont typeface="Verdana"/>
              <a:buNone/>
            </a:pPr>
            <a:r>
              <a:rPr lang="en-US"/>
              <a:t>Questions?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150000"/>
              </a:lnSpc>
              <a:spcBef>
                <a:spcPts val="0"/>
              </a:spcBef>
              <a:spcAft>
                <a:spcPts val="0"/>
              </a:spcAft>
              <a:buClr>
                <a:schemeClr val="dk1"/>
              </a:buClr>
              <a:buSzPts val="6000"/>
              <a:buFont typeface="Verdana"/>
              <a:buNone/>
            </a:pPr>
            <a:r>
              <a:rPr lang="en-US"/>
              <a:t>Disability Equity Office</a:t>
            </a:r>
            <a:endParaRPr/>
          </a:p>
        </p:txBody>
      </p:sp>
      <p:sp>
        <p:nvSpPr>
          <p:cNvPr id="326" name="Google Shape;326;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457200" lvl="0" indent="-228600" algn="l" rtl="0">
              <a:lnSpc>
                <a:spcPct val="150000"/>
              </a:lnSpc>
              <a:spcBef>
                <a:spcPts val="0"/>
              </a:spcBef>
              <a:spcAft>
                <a:spcPts val="0"/>
              </a:spcAft>
              <a:buClr>
                <a:schemeClr val="dk1"/>
              </a:buClr>
              <a:buSzPts val="2400"/>
              <a:buNone/>
            </a:pPr>
            <a:r>
              <a:rPr lang="en-US"/>
              <a:t>Contact Information and Resources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1D7B-531F-C3D1-4EAF-30A4E4244832}"/>
              </a:ext>
            </a:extLst>
          </p:cNvPr>
          <p:cNvSpPr>
            <a:spLocks noGrp="1"/>
          </p:cNvSpPr>
          <p:nvPr>
            <p:ph type="title"/>
          </p:nvPr>
        </p:nvSpPr>
        <p:spPr>
          <a:xfrm>
            <a:off x="157019" y="200818"/>
            <a:ext cx="9171945" cy="1325563"/>
          </a:xfrm>
        </p:spPr>
        <p:txBody>
          <a:bodyPr>
            <a:normAutofit/>
          </a:bodyPr>
          <a:lstStyle/>
          <a:p>
            <a:r>
              <a:rPr lang="en-US" dirty="0"/>
              <a:t>National Disability Employment Awareness Month Events</a:t>
            </a:r>
          </a:p>
        </p:txBody>
      </p:sp>
      <p:sp>
        <p:nvSpPr>
          <p:cNvPr id="3" name="Text Placeholder 2">
            <a:extLst>
              <a:ext uri="{FF2B5EF4-FFF2-40B4-BE49-F238E27FC236}">
                <a16:creationId xmlns:a16="http://schemas.microsoft.com/office/drawing/2014/main" id="{8DFA7017-DE90-38C0-E15D-C8CBDFE5D854}"/>
              </a:ext>
            </a:extLst>
          </p:cNvPr>
          <p:cNvSpPr>
            <a:spLocks noGrp="1"/>
          </p:cNvSpPr>
          <p:nvPr>
            <p:ph type="body" idx="1"/>
          </p:nvPr>
        </p:nvSpPr>
        <p:spPr>
          <a:xfrm>
            <a:off x="0" y="1693785"/>
            <a:ext cx="3868616" cy="4963397"/>
          </a:xfrm>
        </p:spPr>
        <p:txBody>
          <a:bodyPr>
            <a:noAutofit/>
          </a:bodyPr>
          <a:lstStyle/>
          <a:p>
            <a:pPr marL="50800" indent="0">
              <a:lnSpc>
                <a:spcPct val="170000"/>
              </a:lnSpc>
              <a:spcBef>
                <a:spcPts val="600"/>
              </a:spcBef>
              <a:spcAft>
                <a:spcPts val="600"/>
              </a:spcAft>
              <a:buSzPct val="100000"/>
              <a:buNone/>
            </a:pPr>
            <a:r>
              <a:rPr lang="en-US" sz="1600" b="1" dirty="0">
                <a:solidFill>
                  <a:srgbClr val="00274C"/>
                </a:solidFill>
              </a:rPr>
              <a:t>NDEAM Trivia Live! </a:t>
            </a:r>
          </a:p>
          <a:p>
            <a:pPr>
              <a:lnSpc>
                <a:spcPct val="170000"/>
              </a:lnSpc>
              <a:spcBef>
                <a:spcPts val="600"/>
              </a:spcBef>
              <a:spcAft>
                <a:spcPts val="600"/>
              </a:spcAft>
              <a:buSzPct val="100000"/>
              <a:buFont typeface="Wingdings" panose="05000000000000000000" pitchFamily="2" charset="2"/>
              <a:buChar char="v"/>
            </a:pPr>
            <a:r>
              <a:rPr lang="en-US" sz="1600" dirty="0">
                <a:solidFill>
                  <a:srgbClr val="00274C"/>
                </a:solidFill>
              </a:rPr>
              <a:t>Oct 16 @ noon </a:t>
            </a:r>
          </a:p>
          <a:p>
            <a:pPr marL="50800" indent="0">
              <a:lnSpc>
                <a:spcPct val="170000"/>
              </a:lnSpc>
              <a:spcBef>
                <a:spcPts val="600"/>
              </a:spcBef>
              <a:spcAft>
                <a:spcPts val="600"/>
              </a:spcAft>
              <a:buSzPct val="100000"/>
              <a:buNone/>
            </a:pPr>
            <a:r>
              <a:rPr lang="en-US" sz="1600" b="1" dirty="0">
                <a:solidFill>
                  <a:srgbClr val="00274C"/>
                </a:solidFill>
              </a:rPr>
              <a:t>Limitations &amp; Accommodations </a:t>
            </a:r>
          </a:p>
          <a:p>
            <a:pPr>
              <a:lnSpc>
                <a:spcPct val="170000"/>
              </a:lnSpc>
              <a:spcBef>
                <a:spcPts val="600"/>
              </a:spcBef>
              <a:spcAft>
                <a:spcPts val="600"/>
              </a:spcAft>
              <a:buSzPct val="100000"/>
              <a:buFont typeface="Wingdings" panose="05000000000000000000" pitchFamily="2" charset="2"/>
              <a:buChar char="v"/>
            </a:pPr>
            <a:r>
              <a:rPr lang="en-US" sz="1600" dirty="0">
                <a:solidFill>
                  <a:srgbClr val="00274C"/>
                </a:solidFill>
              </a:rPr>
              <a:t>Oct 22 @ 10:00am </a:t>
            </a:r>
          </a:p>
          <a:p>
            <a:pPr marL="50800" indent="0">
              <a:lnSpc>
                <a:spcPct val="170000"/>
              </a:lnSpc>
              <a:spcBef>
                <a:spcPts val="600"/>
              </a:spcBef>
              <a:spcAft>
                <a:spcPts val="600"/>
              </a:spcAft>
              <a:buSzPct val="100000"/>
              <a:buNone/>
            </a:pPr>
            <a:r>
              <a:rPr lang="en-US" sz="1600" b="1" dirty="0">
                <a:solidFill>
                  <a:srgbClr val="00274C"/>
                </a:solidFill>
              </a:rPr>
              <a:t>Is Sign Language Universal? </a:t>
            </a:r>
          </a:p>
          <a:p>
            <a:pPr>
              <a:lnSpc>
                <a:spcPct val="170000"/>
              </a:lnSpc>
              <a:spcBef>
                <a:spcPts val="600"/>
              </a:spcBef>
              <a:spcAft>
                <a:spcPts val="600"/>
              </a:spcAft>
              <a:buSzPct val="100000"/>
              <a:buFont typeface="Wingdings" panose="05000000000000000000" pitchFamily="2" charset="2"/>
              <a:buChar char="v"/>
            </a:pPr>
            <a:r>
              <a:rPr lang="en-US" sz="1600" dirty="0">
                <a:solidFill>
                  <a:srgbClr val="00274C"/>
                </a:solidFill>
              </a:rPr>
              <a:t>Oct 23 @ noon </a:t>
            </a:r>
          </a:p>
          <a:p>
            <a:pPr marL="50800" indent="0">
              <a:lnSpc>
                <a:spcPct val="170000"/>
              </a:lnSpc>
              <a:spcBef>
                <a:spcPts val="600"/>
              </a:spcBef>
              <a:spcAft>
                <a:spcPts val="600"/>
              </a:spcAft>
              <a:buSzPct val="100000"/>
              <a:buNone/>
            </a:pPr>
            <a:r>
              <a:rPr lang="en-US" sz="1600" b="1" dirty="0">
                <a:solidFill>
                  <a:srgbClr val="00274C"/>
                </a:solidFill>
              </a:rPr>
              <a:t>Disability Dialogues with the ADA Coordinators </a:t>
            </a:r>
          </a:p>
          <a:p>
            <a:pPr>
              <a:lnSpc>
                <a:spcPct val="170000"/>
              </a:lnSpc>
              <a:spcBef>
                <a:spcPts val="600"/>
              </a:spcBef>
              <a:spcAft>
                <a:spcPts val="600"/>
              </a:spcAft>
              <a:buSzPct val="100000"/>
              <a:buFont typeface="Wingdings" panose="05000000000000000000" pitchFamily="2" charset="2"/>
              <a:buChar char="v"/>
            </a:pPr>
            <a:r>
              <a:rPr lang="en-US" sz="1600" dirty="0">
                <a:solidFill>
                  <a:srgbClr val="00274C"/>
                </a:solidFill>
              </a:rPr>
              <a:t>Oct 24 @ 11:00am</a:t>
            </a:r>
          </a:p>
        </p:txBody>
      </p:sp>
      <p:sp>
        <p:nvSpPr>
          <p:cNvPr id="4" name="Text Placeholder 2">
            <a:extLst>
              <a:ext uri="{FF2B5EF4-FFF2-40B4-BE49-F238E27FC236}">
                <a16:creationId xmlns:a16="http://schemas.microsoft.com/office/drawing/2014/main" id="{5A08E741-B040-0168-C9F2-B504928BFFA7}"/>
              </a:ext>
            </a:extLst>
          </p:cNvPr>
          <p:cNvSpPr txBox="1">
            <a:spLocks/>
          </p:cNvSpPr>
          <p:nvPr/>
        </p:nvSpPr>
        <p:spPr>
          <a:xfrm>
            <a:off x="4454770" y="1676733"/>
            <a:ext cx="3868616" cy="496339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50000"/>
              </a:lnSpc>
              <a:spcBef>
                <a:spcPts val="0"/>
              </a:spcBef>
              <a:spcAft>
                <a:spcPts val="0"/>
              </a:spcAft>
              <a:buClr>
                <a:schemeClr val="dk1"/>
              </a:buClr>
              <a:buSzPts val="2800"/>
              <a:buFont typeface="Noto Sans Symbols"/>
              <a:buChar char="▪"/>
              <a:defRPr sz="2800" b="0" i="0" u="none" strike="noStrike" cap="none">
                <a:solidFill>
                  <a:schemeClr val="dk1"/>
                </a:solidFill>
                <a:latin typeface="Verdana"/>
                <a:ea typeface="Verdana"/>
                <a:cs typeface="Verdana"/>
                <a:sym typeface="Verdana"/>
              </a:defRPr>
            </a:lvl1pPr>
            <a:lvl2pPr marL="914400" marR="0" lvl="1" indent="-381000" algn="l" rtl="0">
              <a:lnSpc>
                <a:spcPct val="100000"/>
              </a:lnSpc>
              <a:spcBef>
                <a:spcPts val="1800"/>
              </a:spcBef>
              <a:spcAft>
                <a:spcPts val="0"/>
              </a:spcAft>
              <a:buClr>
                <a:schemeClr val="dk1"/>
              </a:buClr>
              <a:buSzPts val="2400"/>
              <a:buFont typeface="Noto Sans Symbols"/>
              <a:buChar char="▪"/>
              <a:defRPr sz="2400" b="0" i="0" u="none" strike="noStrike" cap="none">
                <a:solidFill>
                  <a:schemeClr val="dk1"/>
                </a:solidFill>
                <a:latin typeface="Verdana"/>
                <a:ea typeface="Verdana"/>
                <a:cs typeface="Verdana"/>
                <a:sym typeface="Verdana"/>
              </a:defRPr>
            </a:lvl2pPr>
            <a:lvl3pPr marL="1371600" marR="0" lvl="2" indent="-355600" algn="l" rtl="0">
              <a:lnSpc>
                <a:spcPct val="100000"/>
              </a:lnSpc>
              <a:spcBef>
                <a:spcPts val="1800"/>
              </a:spcBef>
              <a:spcAft>
                <a:spcPts val="0"/>
              </a:spcAft>
              <a:buClr>
                <a:schemeClr val="dk1"/>
              </a:buClr>
              <a:buSzPts val="2000"/>
              <a:buFont typeface="Noto Sans Symbols"/>
              <a:buChar char="▪"/>
              <a:defRPr sz="2000" b="0" i="0" u="none" strike="noStrike" cap="none">
                <a:solidFill>
                  <a:schemeClr val="dk1"/>
                </a:solidFill>
                <a:latin typeface="Verdana"/>
                <a:ea typeface="Verdana"/>
                <a:cs typeface="Verdana"/>
                <a:sym typeface="Verdana"/>
              </a:defRPr>
            </a:lvl3pPr>
            <a:lvl4pPr marL="1828800" marR="0" lvl="3" indent="-342900" algn="l" rtl="0">
              <a:lnSpc>
                <a:spcPct val="100000"/>
              </a:lnSpc>
              <a:spcBef>
                <a:spcPts val="1800"/>
              </a:spcBef>
              <a:spcAft>
                <a:spcPts val="0"/>
              </a:spcAft>
              <a:buClr>
                <a:schemeClr val="dk1"/>
              </a:buClr>
              <a:buSzPts val="1800"/>
              <a:buFont typeface="Noto Sans Symbols"/>
              <a:buChar char="▪"/>
              <a:defRPr sz="1800" b="0" i="0" u="none" strike="noStrike" cap="none">
                <a:solidFill>
                  <a:schemeClr val="dk1"/>
                </a:solidFill>
                <a:latin typeface="Verdana"/>
                <a:ea typeface="Verdana"/>
                <a:cs typeface="Verdana"/>
                <a:sym typeface="Verdana"/>
              </a:defRPr>
            </a:lvl4pPr>
            <a:lvl5pPr marL="2286000" marR="0" lvl="4" indent="-342900" algn="l" rtl="0">
              <a:lnSpc>
                <a:spcPct val="100000"/>
              </a:lnSpc>
              <a:spcBef>
                <a:spcPts val="1800"/>
              </a:spcBef>
              <a:spcAft>
                <a:spcPts val="0"/>
              </a:spcAft>
              <a:buClr>
                <a:schemeClr val="dk1"/>
              </a:buClr>
              <a:buSzPts val="1800"/>
              <a:buFont typeface="Noto Sans Symbols"/>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lnSpc>
                <a:spcPct val="170000"/>
              </a:lnSpc>
              <a:spcBef>
                <a:spcPts val="600"/>
              </a:spcBef>
              <a:spcAft>
                <a:spcPts val="600"/>
              </a:spcAft>
              <a:buSzPct val="100000"/>
              <a:buNone/>
            </a:pPr>
            <a:r>
              <a:rPr lang="en-US" sz="1600" b="1" dirty="0">
                <a:solidFill>
                  <a:srgbClr val="00274C"/>
                </a:solidFill>
              </a:rPr>
              <a:t>A Spoon Theory Experience </a:t>
            </a:r>
          </a:p>
          <a:p>
            <a:pPr>
              <a:lnSpc>
                <a:spcPct val="170000"/>
              </a:lnSpc>
              <a:spcBef>
                <a:spcPts val="600"/>
              </a:spcBef>
              <a:spcAft>
                <a:spcPts val="600"/>
              </a:spcAft>
              <a:buSzPct val="100000"/>
              <a:buFont typeface="Wingdings" panose="05000000000000000000" pitchFamily="2" charset="2"/>
              <a:buChar char="v"/>
            </a:pPr>
            <a:r>
              <a:rPr lang="en-US" sz="1600" dirty="0">
                <a:solidFill>
                  <a:srgbClr val="00274C"/>
                </a:solidFill>
              </a:rPr>
              <a:t>Oct 25 @ 9:00am </a:t>
            </a:r>
          </a:p>
          <a:p>
            <a:pPr marL="50800" indent="0">
              <a:lnSpc>
                <a:spcPct val="170000"/>
              </a:lnSpc>
              <a:spcBef>
                <a:spcPts val="600"/>
              </a:spcBef>
              <a:spcAft>
                <a:spcPts val="600"/>
              </a:spcAft>
              <a:buSzPct val="100000"/>
              <a:buNone/>
            </a:pPr>
            <a:r>
              <a:rPr lang="en-US" sz="1600" b="1" dirty="0">
                <a:solidFill>
                  <a:srgbClr val="00274C"/>
                </a:solidFill>
              </a:rPr>
              <a:t>Accessible Word and Google Docs Documents </a:t>
            </a:r>
          </a:p>
          <a:p>
            <a:pPr>
              <a:lnSpc>
                <a:spcPct val="170000"/>
              </a:lnSpc>
              <a:spcBef>
                <a:spcPts val="600"/>
              </a:spcBef>
              <a:spcAft>
                <a:spcPts val="600"/>
              </a:spcAft>
              <a:buSzPct val="100000"/>
              <a:buFont typeface="Wingdings" panose="05000000000000000000" pitchFamily="2" charset="2"/>
              <a:buChar char="v"/>
            </a:pPr>
            <a:r>
              <a:rPr lang="en-US" sz="1600" dirty="0">
                <a:solidFill>
                  <a:srgbClr val="00274C"/>
                </a:solidFill>
              </a:rPr>
              <a:t>Oct 28 @ 11:00am</a:t>
            </a:r>
          </a:p>
          <a:p>
            <a:pPr marL="50800" indent="0">
              <a:lnSpc>
                <a:spcPct val="170000"/>
              </a:lnSpc>
              <a:spcBef>
                <a:spcPts val="600"/>
              </a:spcBef>
              <a:spcAft>
                <a:spcPts val="600"/>
              </a:spcAft>
              <a:buSzPct val="100000"/>
              <a:buNone/>
            </a:pPr>
            <a:r>
              <a:rPr lang="en-US" sz="1600" b="1" dirty="0">
                <a:solidFill>
                  <a:srgbClr val="00274C"/>
                </a:solidFill>
              </a:rPr>
              <a:t>Ask an Accessibility Specialist</a:t>
            </a:r>
          </a:p>
          <a:p>
            <a:pPr>
              <a:lnSpc>
                <a:spcPct val="170000"/>
              </a:lnSpc>
              <a:spcBef>
                <a:spcPts val="600"/>
              </a:spcBef>
              <a:spcAft>
                <a:spcPts val="600"/>
              </a:spcAft>
              <a:buSzPct val="100000"/>
              <a:buFont typeface="Wingdings" panose="05000000000000000000" pitchFamily="2" charset="2"/>
              <a:buChar char="v"/>
            </a:pPr>
            <a:r>
              <a:rPr lang="en-US" sz="1600" dirty="0">
                <a:solidFill>
                  <a:srgbClr val="00274C"/>
                </a:solidFill>
              </a:rPr>
              <a:t>Oct 30 @ noon</a:t>
            </a:r>
          </a:p>
        </p:txBody>
      </p:sp>
      <p:sp>
        <p:nvSpPr>
          <p:cNvPr id="7" name="Text Placeholder 2">
            <a:extLst>
              <a:ext uri="{FF2B5EF4-FFF2-40B4-BE49-F238E27FC236}">
                <a16:creationId xmlns:a16="http://schemas.microsoft.com/office/drawing/2014/main" id="{CDCF1E38-2A95-A593-5E02-41CA6EB04684}"/>
              </a:ext>
            </a:extLst>
          </p:cNvPr>
          <p:cNvSpPr txBox="1">
            <a:spLocks/>
          </p:cNvSpPr>
          <p:nvPr/>
        </p:nvSpPr>
        <p:spPr>
          <a:xfrm>
            <a:off x="8434753" y="1676733"/>
            <a:ext cx="3757247" cy="748691"/>
          </a:xfrm>
          <a:prstGeom prst="rect">
            <a:avLst/>
          </a:prstGeom>
          <a:noFill/>
          <a:ln>
            <a:noFill/>
          </a:ln>
        </p:spPr>
        <p:txBody>
          <a:bodyPr spcFirstLastPara="1" wrap="square" lIns="91425" tIns="45700" rIns="91425" bIns="45700" anchor="t" anchorCtr="0">
            <a:normAutofit fontScale="70000" lnSpcReduction="20000"/>
          </a:bodyPr>
          <a:lstStyle>
            <a:defPPr marR="0" lvl="0" algn="l" rtl="0">
              <a:lnSpc>
                <a:spcPct val="100000"/>
              </a:lnSpc>
              <a:spcBef>
                <a:spcPts val="0"/>
              </a:spcBef>
              <a:spcAft>
                <a:spcPts val="0"/>
              </a:spcAft>
            </a:defPPr>
            <a:lvl1pPr marL="457200" marR="0" lvl="0" indent="-406400" algn="l" rtl="0">
              <a:lnSpc>
                <a:spcPct val="150000"/>
              </a:lnSpc>
              <a:spcBef>
                <a:spcPts val="0"/>
              </a:spcBef>
              <a:spcAft>
                <a:spcPts val="0"/>
              </a:spcAft>
              <a:buClr>
                <a:schemeClr val="dk1"/>
              </a:buClr>
              <a:buSzPts val="2800"/>
              <a:buFont typeface="Noto Sans Symbols"/>
              <a:buChar char="▪"/>
              <a:defRPr sz="2800" b="0" i="0" u="none" strike="noStrike" cap="none">
                <a:solidFill>
                  <a:schemeClr val="dk1"/>
                </a:solidFill>
                <a:latin typeface="Verdana"/>
                <a:ea typeface="Verdana"/>
                <a:cs typeface="Verdana"/>
                <a:sym typeface="Verdana"/>
              </a:defRPr>
            </a:lvl1pPr>
            <a:lvl2pPr marL="914400" marR="0" lvl="1" indent="-381000" algn="l" rtl="0">
              <a:lnSpc>
                <a:spcPct val="100000"/>
              </a:lnSpc>
              <a:spcBef>
                <a:spcPts val="1800"/>
              </a:spcBef>
              <a:spcAft>
                <a:spcPts val="0"/>
              </a:spcAft>
              <a:buClr>
                <a:schemeClr val="dk1"/>
              </a:buClr>
              <a:buSzPts val="2400"/>
              <a:buFont typeface="Noto Sans Symbols"/>
              <a:buChar char="▪"/>
              <a:defRPr sz="2400" b="0" i="0" u="none" strike="noStrike" cap="none">
                <a:solidFill>
                  <a:schemeClr val="dk1"/>
                </a:solidFill>
                <a:latin typeface="Verdana"/>
                <a:ea typeface="Verdana"/>
                <a:cs typeface="Verdana"/>
                <a:sym typeface="Verdana"/>
              </a:defRPr>
            </a:lvl2pPr>
            <a:lvl3pPr marL="1371600" marR="0" lvl="2" indent="-355600" algn="l" rtl="0">
              <a:lnSpc>
                <a:spcPct val="100000"/>
              </a:lnSpc>
              <a:spcBef>
                <a:spcPts val="1800"/>
              </a:spcBef>
              <a:spcAft>
                <a:spcPts val="0"/>
              </a:spcAft>
              <a:buClr>
                <a:schemeClr val="dk1"/>
              </a:buClr>
              <a:buSzPts val="2000"/>
              <a:buFont typeface="Noto Sans Symbols"/>
              <a:buChar char="▪"/>
              <a:defRPr sz="2000" b="0" i="0" u="none" strike="noStrike" cap="none">
                <a:solidFill>
                  <a:schemeClr val="dk1"/>
                </a:solidFill>
                <a:latin typeface="Verdana"/>
                <a:ea typeface="Verdana"/>
                <a:cs typeface="Verdana"/>
                <a:sym typeface="Verdana"/>
              </a:defRPr>
            </a:lvl3pPr>
            <a:lvl4pPr marL="1828800" marR="0" lvl="3" indent="-342900" algn="l" rtl="0">
              <a:lnSpc>
                <a:spcPct val="100000"/>
              </a:lnSpc>
              <a:spcBef>
                <a:spcPts val="1800"/>
              </a:spcBef>
              <a:spcAft>
                <a:spcPts val="0"/>
              </a:spcAft>
              <a:buClr>
                <a:schemeClr val="dk1"/>
              </a:buClr>
              <a:buSzPts val="1800"/>
              <a:buFont typeface="Noto Sans Symbols"/>
              <a:buChar char="▪"/>
              <a:defRPr sz="1800" b="0" i="0" u="none" strike="noStrike" cap="none">
                <a:solidFill>
                  <a:schemeClr val="dk1"/>
                </a:solidFill>
                <a:latin typeface="Verdana"/>
                <a:ea typeface="Verdana"/>
                <a:cs typeface="Verdana"/>
                <a:sym typeface="Verdana"/>
              </a:defRPr>
            </a:lvl4pPr>
            <a:lvl5pPr marL="2286000" marR="0" lvl="4" indent="-342900" algn="l" rtl="0">
              <a:lnSpc>
                <a:spcPct val="100000"/>
              </a:lnSpc>
              <a:spcBef>
                <a:spcPts val="1800"/>
              </a:spcBef>
              <a:spcAft>
                <a:spcPts val="0"/>
              </a:spcAft>
              <a:buClr>
                <a:schemeClr val="dk1"/>
              </a:buClr>
              <a:buSzPts val="1800"/>
              <a:buFont typeface="Noto Sans Symbols"/>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lnSpc>
                <a:spcPct val="170000"/>
              </a:lnSpc>
              <a:spcBef>
                <a:spcPts val="600"/>
              </a:spcBef>
              <a:spcAft>
                <a:spcPts val="600"/>
              </a:spcAft>
              <a:buFont typeface="Noto Sans Symbols"/>
              <a:buNone/>
            </a:pPr>
            <a:r>
              <a:rPr lang="en-US" dirty="0">
                <a:solidFill>
                  <a:srgbClr val="00274C"/>
                </a:solidFill>
                <a:hlinkClick r:id="rId3">
                  <a:extLst>
                    <a:ext uri="{A12FA001-AC4F-418D-AE19-62706E023703}">
                      <ahyp:hlinkClr xmlns:ahyp="http://schemas.microsoft.com/office/drawing/2018/hyperlinkcolor" val="tx"/>
                    </a:ext>
                  </a:extLst>
                </a:hlinkClick>
              </a:rPr>
              <a:t>Register today @ Sessions</a:t>
            </a:r>
            <a:endParaRPr lang="en-US" dirty="0">
              <a:solidFill>
                <a:srgbClr val="00274C"/>
              </a:solidFill>
            </a:endParaRPr>
          </a:p>
        </p:txBody>
      </p:sp>
      <p:pic>
        <p:nvPicPr>
          <p:cNvPr id="5" name="Picture 4" descr="Disability Equity Office stacked M logo with NDEAM 2024 logo and moving wheelchair icon">
            <a:extLst>
              <a:ext uri="{FF2B5EF4-FFF2-40B4-BE49-F238E27FC236}">
                <a16:creationId xmlns:a16="http://schemas.microsoft.com/office/drawing/2014/main" id="{1A8BD494-1BBA-CEC7-F82F-EE4E5BBA595E}"/>
              </a:ext>
            </a:extLst>
          </p:cNvPr>
          <p:cNvPicPr>
            <a:picLocks noChangeAspect="1"/>
          </p:cNvPicPr>
          <p:nvPr/>
        </p:nvPicPr>
        <p:blipFill rotWithShape="1">
          <a:blip r:embed="rId4"/>
          <a:srcRect l="18662" r="18446" b="9452"/>
          <a:stretch/>
        </p:blipFill>
        <p:spPr>
          <a:xfrm>
            <a:off x="8534114" y="2499823"/>
            <a:ext cx="3546517" cy="3579778"/>
          </a:xfrm>
          <a:prstGeom prst="rect">
            <a:avLst/>
          </a:prstGeom>
        </p:spPr>
      </p:pic>
    </p:spTree>
    <p:extLst>
      <p:ext uri="{BB962C8B-B14F-4D97-AF65-F5344CB8AC3E}">
        <p14:creationId xmlns:p14="http://schemas.microsoft.com/office/powerpoint/2010/main" val="37723807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7"/>
          <p:cNvSpPr txBox="1">
            <a:spLocks noGrp="1"/>
          </p:cNvSpPr>
          <p:nvPr>
            <p:ph type="title"/>
          </p:nvPr>
        </p:nvSpPr>
        <p:spPr>
          <a:xfrm>
            <a:off x="96043" y="466817"/>
            <a:ext cx="10943431" cy="88423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4"/>
              </a:buClr>
              <a:buSzPts val="4400"/>
              <a:buFont typeface="Verdana"/>
              <a:buNone/>
            </a:pPr>
            <a:r>
              <a:rPr lang="en-US" sz="4400"/>
              <a:t>Contact the Disability Equity Office</a:t>
            </a:r>
            <a:br>
              <a:rPr lang="en-US" sz="1800"/>
            </a:br>
            <a:r>
              <a:rPr lang="en-US" sz="1800" u="sng">
                <a:solidFill>
                  <a:srgbClr val="FFCB05"/>
                </a:solidFill>
                <a:hlinkClick r:id="rId3">
                  <a:extLst>
                    <a:ext uri="{A12FA001-AC4F-418D-AE19-62706E023703}">
                      <ahyp:hlinkClr xmlns:ahyp="http://schemas.microsoft.com/office/drawing/2018/hyperlinkcolor" val="tx"/>
                    </a:ext>
                  </a:extLst>
                </a:hlinkClick>
              </a:rPr>
              <a:t>https://ecrt-umich-accommodate.symplicity.com/public_accommodation/</a:t>
            </a:r>
            <a:endParaRPr sz="1800">
              <a:solidFill>
                <a:srgbClr val="FFCB05"/>
              </a:solidFill>
            </a:endParaRPr>
          </a:p>
        </p:txBody>
      </p:sp>
      <p:sp>
        <p:nvSpPr>
          <p:cNvPr id="333" name="Google Shape;333;p7"/>
          <p:cNvSpPr txBox="1">
            <a:spLocks noGrp="1"/>
          </p:cNvSpPr>
          <p:nvPr>
            <p:ph type="body" idx="1"/>
          </p:nvPr>
        </p:nvSpPr>
        <p:spPr>
          <a:xfrm>
            <a:off x="247649" y="1857374"/>
            <a:ext cx="3895725" cy="4533809"/>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Clr>
                <a:schemeClr val="dk1"/>
              </a:buClr>
              <a:buSzPts val="1600"/>
              <a:buNone/>
            </a:pPr>
            <a:r>
              <a:rPr lang="en-US"/>
              <a:t>Use the </a:t>
            </a:r>
            <a:r>
              <a:rPr lang="en-US" u="sng">
                <a:solidFill>
                  <a:srgbClr val="00274C"/>
                </a:solidFill>
                <a:hlinkClick r:id="rId3">
                  <a:extLst>
                    <a:ext uri="{A12FA001-AC4F-418D-AE19-62706E023703}">
                      <ahyp:hlinkClr xmlns:ahyp="http://schemas.microsoft.com/office/drawing/2018/hyperlinkcolor" val="tx"/>
                    </a:ext>
                  </a:extLst>
                </a:hlinkClick>
              </a:rPr>
              <a:t>ADA Initial Contact Form</a:t>
            </a:r>
            <a:r>
              <a:rPr lang="en-US">
                <a:solidFill>
                  <a:srgbClr val="00274C"/>
                </a:solidFill>
              </a:rPr>
              <a:t> </a:t>
            </a:r>
            <a:r>
              <a:rPr lang="en-US"/>
              <a:t>to request:</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Workplace accommodation</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Hiring process accommodation</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Consultation with the Disability Equity Office staff</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ASL or CART services</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Event accommodation</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Digital accessibility review or consultation</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Stadium seatback accommodations</a:t>
            </a:r>
            <a:endParaRPr/>
          </a:p>
          <a:p>
            <a:pPr marL="285750" lvl="0" indent="-184150" algn="l" rtl="0">
              <a:lnSpc>
                <a:spcPct val="100000"/>
              </a:lnSpc>
              <a:spcBef>
                <a:spcPts val="1800"/>
              </a:spcBef>
              <a:spcAft>
                <a:spcPts val="0"/>
              </a:spcAft>
              <a:buClr>
                <a:schemeClr val="dk1"/>
              </a:buClr>
              <a:buSzPts val="1600"/>
              <a:buFont typeface="Noto Sans Symbols"/>
              <a:buNone/>
            </a:pPr>
            <a:endParaRPr/>
          </a:p>
          <a:p>
            <a:pPr marL="285750" lvl="0" indent="-184150" algn="l" rtl="0">
              <a:lnSpc>
                <a:spcPct val="100000"/>
              </a:lnSpc>
              <a:spcBef>
                <a:spcPts val="1800"/>
              </a:spcBef>
              <a:spcAft>
                <a:spcPts val="0"/>
              </a:spcAft>
              <a:buClr>
                <a:schemeClr val="dk1"/>
              </a:buClr>
              <a:buSzPts val="1600"/>
              <a:buFont typeface="Noto Sans Symbols"/>
              <a:buNone/>
            </a:pPr>
            <a:endParaRPr/>
          </a:p>
        </p:txBody>
      </p:sp>
      <p:pic>
        <p:nvPicPr>
          <p:cNvPr id="334" name="Google Shape;334;p7" descr="screenshot of the ADA Initial Contact Form"/>
          <p:cNvPicPr preferRelativeResize="0"/>
          <p:nvPr/>
        </p:nvPicPr>
        <p:blipFill rotWithShape="1">
          <a:blip r:embed="rId4">
            <a:alphaModFix/>
          </a:blip>
          <a:srcRect r="8301" b="29859"/>
          <a:stretch/>
        </p:blipFill>
        <p:spPr>
          <a:xfrm>
            <a:off x="4243061" y="1724088"/>
            <a:ext cx="7685032" cy="435947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F85F6B-A9C6-713B-A3F8-39F5D7C4141A}"/>
              </a:ext>
            </a:extLst>
          </p:cNvPr>
          <p:cNvSpPr>
            <a:spLocks noGrp="1"/>
          </p:cNvSpPr>
          <p:nvPr>
            <p:ph type="title"/>
          </p:nvPr>
        </p:nvSpPr>
        <p:spPr/>
        <p:txBody>
          <a:bodyPr/>
          <a:lstStyle/>
          <a:p>
            <a:r>
              <a:rPr lang="en-US" dirty="0"/>
              <a:t>Poll #1: I Am Here Today Because…</a:t>
            </a:r>
          </a:p>
        </p:txBody>
      </p:sp>
      <p:sp>
        <p:nvSpPr>
          <p:cNvPr id="5" name="Text Placeholder 4">
            <a:extLst>
              <a:ext uri="{FF2B5EF4-FFF2-40B4-BE49-F238E27FC236}">
                <a16:creationId xmlns:a16="http://schemas.microsoft.com/office/drawing/2014/main" id="{66BBCA17-969B-A59E-6C71-417D77EDC890}"/>
              </a:ext>
            </a:extLst>
          </p:cNvPr>
          <p:cNvSpPr>
            <a:spLocks noGrp="1"/>
          </p:cNvSpPr>
          <p:nvPr>
            <p:ph type="body" idx="1"/>
          </p:nvPr>
        </p:nvSpPr>
        <p:spPr/>
        <p:txBody>
          <a:bodyPr>
            <a:normAutofit fontScale="85000" lnSpcReduction="20000"/>
          </a:bodyPr>
          <a:lstStyle/>
          <a:p>
            <a:pPr marL="565150" indent="-514350">
              <a:buFont typeface="+mj-lt"/>
              <a:buAutoNum type="alphaUcPeriod"/>
            </a:pPr>
            <a:r>
              <a:rPr lang="en-US" dirty="0"/>
              <a:t>I want to learn more about the requirements of the ADA</a:t>
            </a:r>
          </a:p>
          <a:p>
            <a:pPr marL="565150" indent="-514350">
              <a:buFont typeface="+mj-lt"/>
              <a:buAutoNum type="alphaUcPeriod"/>
            </a:pPr>
            <a:r>
              <a:rPr lang="en-US" dirty="0"/>
              <a:t>I am an employee who wants to learn to communicate more effectively with my supervisor</a:t>
            </a:r>
          </a:p>
          <a:p>
            <a:pPr marL="565150" indent="-514350">
              <a:buFont typeface="+mj-lt"/>
              <a:buAutoNum type="alphaUcPeriod"/>
            </a:pPr>
            <a:r>
              <a:rPr lang="en-US" dirty="0"/>
              <a:t>I am an employee who wants to learn to communicate more effectively with my coworkers</a:t>
            </a:r>
          </a:p>
          <a:p>
            <a:pPr marL="565150" indent="-514350">
              <a:buFont typeface="+mj-lt"/>
              <a:buAutoNum type="alphaUcPeriod"/>
            </a:pPr>
            <a:r>
              <a:rPr lang="en-US" dirty="0"/>
              <a:t>I am a supervisor who wants to learn to communicate more effectively with my employees</a:t>
            </a:r>
          </a:p>
          <a:p>
            <a:pPr marL="565150" indent="-514350">
              <a:buFont typeface="+mj-lt"/>
              <a:buAutoNum type="alphaUcPeriod"/>
            </a:pPr>
            <a:r>
              <a:rPr lang="en-US" dirty="0"/>
              <a:t>I just want to learn more from the Disability Equity Office</a:t>
            </a:r>
          </a:p>
        </p:txBody>
      </p:sp>
    </p:spTree>
    <p:extLst>
      <p:ext uri="{BB962C8B-B14F-4D97-AF65-F5344CB8AC3E}">
        <p14:creationId xmlns:p14="http://schemas.microsoft.com/office/powerpoint/2010/main" val="3791051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9"/>
          <p:cNvSpPr txBox="1">
            <a:spLocks noGrp="1"/>
          </p:cNvSpPr>
          <p:nvPr>
            <p:ph type="title"/>
          </p:nvPr>
        </p:nvSpPr>
        <p:spPr>
          <a:xfrm>
            <a:off x="86518" y="480171"/>
            <a:ext cx="10943431" cy="88423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4"/>
              </a:buClr>
              <a:buSzPts val="4400"/>
              <a:buFont typeface="Verdana"/>
              <a:buNone/>
            </a:pPr>
            <a:r>
              <a:rPr lang="en-US" sz="4400"/>
              <a:t>Request Training or Workshops</a:t>
            </a:r>
            <a:br>
              <a:rPr lang="en-US" sz="1800"/>
            </a:br>
            <a:r>
              <a:rPr lang="en-US" sz="1800" u="sng">
                <a:solidFill>
                  <a:srgbClr val="FFCB05"/>
                </a:solidFill>
                <a:hlinkClick r:id="rId3">
                  <a:extLst>
                    <a:ext uri="{A12FA001-AC4F-418D-AE19-62706E023703}">
                      <ahyp:hlinkClr xmlns:ahyp="http://schemas.microsoft.com/office/drawing/2018/hyperlinkcolor" val="tx"/>
                    </a:ext>
                  </a:extLst>
                </a:hlinkClick>
              </a:rPr>
              <a:t>https://ecrt-umich-accommodate.symplicity.com/activity_provider_request/</a:t>
            </a:r>
            <a:endParaRPr sz="1800">
              <a:solidFill>
                <a:srgbClr val="FFCB05"/>
              </a:solidFill>
            </a:endParaRPr>
          </a:p>
        </p:txBody>
      </p:sp>
      <p:sp>
        <p:nvSpPr>
          <p:cNvPr id="341" name="Google Shape;341;p9"/>
          <p:cNvSpPr txBox="1">
            <a:spLocks noGrp="1"/>
          </p:cNvSpPr>
          <p:nvPr>
            <p:ph type="body" idx="1"/>
          </p:nvPr>
        </p:nvSpPr>
        <p:spPr>
          <a:xfrm>
            <a:off x="350794" y="1857374"/>
            <a:ext cx="4049756" cy="453380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600"/>
              <a:buNone/>
            </a:pPr>
            <a:r>
              <a:rPr lang="en-US"/>
              <a:t>Use the </a:t>
            </a:r>
            <a:r>
              <a:rPr lang="en-US" u="sng">
                <a:solidFill>
                  <a:srgbClr val="00274C"/>
                </a:solidFill>
                <a:hlinkClick r:id="rId3">
                  <a:extLst>
                    <a:ext uri="{A12FA001-AC4F-418D-AE19-62706E023703}">
                      <ahyp:hlinkClr xmlns:ahyp="http://schemas.microsoft.com/office/drawing/2018/hyperlinkcolor" val="tx"/>
                    </a:ext>
                  </a:extLst>
                </a:hlinkClick>
              </a:rPr>
              <a:t>Request Training/Report Barriers form</a:t>
            </a:r>
            <a:r>
              <a:rPr lang="en-US">
                <a:solidFill>
                  <a:srgbClr val="00274C"/>
                </a:solidFill>
              </a:rPr>
              <a:t> </a:t>
            </a:r>
            <a:r>
              <a:rPr lang="en-US"/>
              <a:t>to request training for your department or group. Topics include:</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Ableism Awareness</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Creating Accessible Digital Documents</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Creating Inclusive Environments</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Disability Awareness</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Reasonable Accommodations and the Interactive Process</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Service Animals</a:t>
            </a:r>
            <a:endParaRPr/>
          </a:p>
          <a:p>
            <a:pPr marL="285750" lvl="0" indent="-184150" algn="l" rtl="0">
              <a:lnSpc>
                <a:spcPct val="100000"/>
              </a:lnSpc>
              <a:spcBef>
                <a:spcPts val="1800"/>
              </a:spcBef>
              <a:spcAft>
                <a:spcPts val="0"/>
              </a:spcAft>
              <a:buClr>
                <a:schemeClr val="dk1"/>
              </a:buClr>
              <a:buSzPts val="1600"/>
              <a:buFont typeface="Noto Sans Symbols"/>
              <a:buNone/>
            </a:pPr>
            <a:endParaRPr/>
          </a:p>
        </p:txBody>
      </p:sp>
      <p:pic>
        <p:nvPicPr>
          <p:cNvPr id="342" name="Google Shape;342;p9" descr="Screenshot of the Request Training and Report Barriers Form"/>
          <p:cNvPicPr preferRelativeResize="0"/>
          <p:nvPr/>
        </p:nvPicPr>
        <p:blipFill rotWithShape="1">
          <a:blip r:embed="rId4">
            <a:alphaModFix/>
          </a:blip>
          <a:srcRect/>
          <a:stretch/>
        </p:blipFill>
        <p:spPr>
          <a:xfrm>
            <a:off x="4499809" y="1760473"/>
            <a:ext cx="7595937" cy="427785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10"/>
          <p:cNvSpPr txBox="1">
            <a:spLocks noGrp="1"/>
          </p:cNvSpPr>
          <p:nvPr>
            <p:ph type="title"/>
          </p:nvPr>
        </p:nvSpPr>
        <p:spPr>
          <a:xfrm>
            <a:off x="156448" y="409757"/>
            <a:ext cx="10638631" cy="88423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4"/>
              </a:buClr>
              <a:buSzPts val="4400"/>
              <a:buFont typeface="Verdana"/>
              <a:buNone/>
            </a:pPr>
            <a:r>
              <a:rPr lang="en-US" sz="4400"/>
              <a:t>Report Barriers to Access</a:t>
            </a:r>
            <a:br>
              <a:rPr lang="en-US" sz="4400"/>
            </a:br>
            <a:r>
              <a:rPr lang="en-US" sz="1800" u="sng">
                <a:solidFill>
                  <a:srgbClr val="FFCB05"/>
                </a:solidFill>
                <a:hlinkClick r:id="rId3">
                  <a:extLst>
                    <a:ext uri="{A12FA001-AC4F-418D-AE19-62706E023703}">
                      <ahyp:hlinkClr xmlns:ahyp="http://schemas.microsoft.com/office/drawing/2018/hyperlinkcolor" val="tx"/>
                    </a:ext>
                  </a:extLst>
                </a:hlinkClick>
              </a:rPr>
              <a:t>https://ecrt-umich-accommodate.symplicity.com/activity_provider_request/</a:t>
            </a:r>
            <a:endParaRPr sz="1800">
              <a:solidFill>
                <a:srgbClr val="FFCB05"/>
              </a:solidFill>
            </a:endParaRPr>
          </a:p>
        </p:txBody>
      </p:sp>
      <p:sp>
        <p:nvSpPr>
          <p:cNvPr id="348" name="Google Shape;348;p10"/>
          <p:cNvSpPr txBox="1">
            <a:spLocks noGrp="1"/>
          </p:cNvSpPr>
          <p:nvPr>
            <p:ph type="body" idx="1"/>
          </p:nvPr>
        </p:nvSpPr>
        <p:spPr>
          <a:xfrm>
            <a:off x="194548" y="2057400"/>
            <a:ext cx="4215527" cy="433378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600"/>
              <a:buNone/>
            </a:pPr>
            <a:r>
              <a:rPr lang="en-US"/>
              <a:t>Use the </a:t>
            </a:r>
            <a:r>
              <a:rPr lang="en-US" u="sng">
                <a:solidFill>
                  <a:srgbClr val="00274C"/>
                </a:solidFill>
                <a:hlinkClick r:id="rId3">
                  <a:extLst>
                    <a:ext uri="{A12FA001-AC4F-418D-AE19-62706E023703}">
                      <ahyp:hlinkClr xmlns:ahyp="http://schemas.microsoft.com/office/drawing/2018/hyperlinkcolor" val="tx"/>
                    </a:ext>
                  </a:extLst>
                </a:hlinkClick>
              </a:rPr>
              <a:t>Request Training/Report Barriers form</a:t>
            </a:r>
            <a:r>
              <a:rPr lang="en-US">
                <a:solidFill>
                  <a:srgbClr val="00274C"/>
                </a:solidFill>
              </a:rPr>
              <a:t> </a:t>
            </a:r>
            <a:r>
              <a:rPr lang="en-US"/>
              <a:t>to report physical or digital barriers to access</a:t>
            </a:r>
            <a:endParaRPr/>
          </a:p>
          <a:p>
            <a:pPr marL="0" lvl="0" indent="0" algn="l" rtl="0">
              <a:lnSpc>
                <a:spcPct val="100000"/>
              </a:lnSpc>
              <a:spcBef>
                <a:spcPts val="1800"/>
              </a:spcBef>
              <a:spcAft>
                <a:spcPts val="0"/>
              </a:spcAft>
              <a:buClr>
                <a:schemeClr val="dk1"/>
              </a:buClr>
              <a:buSzPts val="1600"/>
              <a:buNone/>
            </a:pPr>
            <a:r>
              <a:rPr lang="en-US"/>
              <a:t>Examples:</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Inoperable door openers or elevators</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Cracked pavement causing tripping hazards</a:t>
            </a:r>
            <a:endParaRPr/>
          </a:p>
          <a:p>
            <a:pPr marL="285750" lvl="0" indent="-285750" algn="l" rtl="0">
              <a:lnSpc>
                <a:spcPct val="100000"/>
              </a:lnSpc>
              <a:spcBef>
                <a:spcPts val="1800"/>
              </a:spcBef>
              <a:spcAft>
                <a:spcPts val="0"/>
              </a:spcAft>
              <a:buClr>
                <a:schemeClr val="dk1"/>
              </a:buClr>
              <a:buSzPts val="1600"/>
              <a:buFont typeface="Noto Sans Symbols"/>
              <a:buChar char="▪"/>
            </a:pPr>
            <a:r>
              <a:rPr lang="en-US"/>
              <a:t>Inaccessible software or documents</a:t>
            </a:r>
            <a:endParaRPr/>
          </a:p>
        </p:txBody>
      </p:sp>
      <p:pic>
        <p:nvPicPr>
          <p:cNvPr id="349" name="Google Shape;349;p10" descr="Screenshot of the Request Training and Report Barriers Form"/>
          <p:cNvPicPr preferRelativeResize="0"/>
          <p:nvPr/>
        </p:nvPicPr>
        <p:blipFill rotWithShape="1">
          <a:blip r:embed="rId4">
            <a:alphaModFix/>
          </a:blip>
          <a:srcRect/>
          <a:stretch/>
        </p:blipFill>
        <p:spPr>
          <a:xfrm>
            <a:off x="4499809" y="1760473"/>
            <a:ext cx="7595937" cy="427785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3"/>
          <p:cNvSpPr txBox="1">
            <a:spLocks noGrp="1"/>
          </p:cNvSpPr>
          <p:nvPr>
            <p:ph type="title"/>
          </p:nvPr>
        </p:nvSpPr>
        <p:spPr>
          <a:xfrm>
            <a:off x="287693" y="178513"/>
            <a:ext cx="919645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4400"/>
              <a:buFont typeface="Verdana"/>
              <a:buNone/>
            </a:pPr>
            <a:r>
              <a:rPr lang="en-US"/>
              <a:t>More Learning Opportunities From ECRT</a:t>
            </a:r>
            <a:endParaRPr/>
          </a:p>
        </p:txBody>
      </p:sp>
      <p:sp>
        <p:nvSpPr>
          <p:cNvPr id="355" name="Google Shape;355;p43"/>
          <p:cNvSpPr txBox="1">
            <a:spLocks noGrp="1"/>
          </p:cNvSpPr>
          <p:nvPr>
            <p:ph type="body" idx="1"/>
          </p:nvPr>
        </p:nvSpPr>
        <p:spPr>
          <a:xfrm>
            <a:off x="213485" y="1817487"/>
            <a:ext cx="7174867" cy="4862000"/>
          </a:xfrm>
          <a:prstGeom prst="rect">
            <a:avLst/>
          </a:prstGeom>
          <a:noFill/>
          <a:ln>
            <a:noFill/>
          </a:ln>
        </p:spPr>
        <p:txBody>
          <a:bodyPr spcFirstLastPara="1" wrap="square" lIns="91425" tIns="45700" rIns="91425" bIns="45700" anchor="t" anchorCtr="0">
            <a:normAutofit/>
          </a:bodyPr>
          <a:lstStyle/>
          <a:p>
            <a:pPr marL="342900" lvl="0" indent="-342900" algn="l" rtl="0">
              <a:lnSpc>
                <a:spcPct val="150000"/>
              </a:lnSpc>
              <a:spcBef>
                <a:spcPts val="0"/>
              </a:spcBef>
              <a:spcAft>
                <a:spcPts val="0"/>
              </a:spcAft>
              <a:buClr>
                <a:srgbClr val="00274C"/>
              </a:buClr>
              <a:buSzPts val="2353"/>
              <a:buFont typeface="Noto Sans Symbols"/>
              <a:buChar char="▪"/>
            </a:pPr>
            <a:r>
              <a:rPr lang="en-US" sz="2300" u="sng" dirty="0">
                <a:solidFill>
                  <a:srgbClr val="00274C"/>
                </a:solidFill>
                <a:hlinkClick r:id="rId3">
                  <a:extLst>
                    <a:ext uri="{A12FA001-AC4F-418D-AE19-62706E023703}">
                      <ahyp:hlinkClr xmlns:ahyp="http://schemas.microsoft.com/office/drawing/2018/hyperlinkcolor" val="tx"/>
                    </a:ext>
                  </a:extLst>
                </a:hlinkClick>
              </a:rPr>
              <a:t>Filterable list of </a:t>
            </a:r>
            <a:r>
              <a:rPr lang="en-US" sz="2300" b="0" i="0" u="sng" dirty="0">
                <a:solidFill>
                  <a:srgbClr val="00274C"/>
                </a:solidFill>
                <a:hlinkClick r:id="rId3">
                  <a:extLst>
                    <a:ext uri="{A12FA001-AC4F-418D-AE19-62706E023703}">
                      <ahyp:hlinkClr xmlns:ahyp="http://schemas.microsoft.com/office/drawing/2018/hyperlinkcolor" val="tx"/>
                    </a:ext>
                  </a:extLst>
                </a:hlinkClick>
              </a:rPr>
              <a:t>resources on the ECRT website</a:t>
            </a:r>
            <a:endParaRPr sz="2300" b="0" i="0" dirty="0">
              <a:solidFill>
                <a:srgbClr val="00274C"/>
              </a:solidFill>
            </a:endParaRPr>
          </a:p>
          <a:p>
            <a:pPr marL="342900" lvl="0" indent="-342900" algn="l" rtl="0">
              <a:lnSpc>
                <a:spcPct val="150000"/>
              </a:lnSpc>
              <a:spcBef>
                <a:spcPts val="1800"/>
              </a:spcBef>
              <a:spcAft>
                <a:spcPts val="0"/>
              </a:spcAft>
              <a:buClr>
                <a:srgbClr val="00274C"/>
              </a:buClr>
              <a:buSzPts val="2353"/>
              <a:buFont typeface="Noto Sans Symbols"/>
              <a:buChar char="▪"/>
            </a:pPr>
            <a:r>
              <a:rPr lang="en-US" sz="2300" b="0" i="0" u="sng" dirty="0">
                <a:solidFill>
                  <a:srgbClr val="00274C"/>
                </a:solidFill>
                <a:hlinkClick r:id="rId4">
                  <a:extLst>
                    <a:ext uri="{A12FA001-AC4F-418D-AE19-62706E023703}">
                      <ahyp:hlinkClr xmlns:ahyp="http://schemas.microsoft.com/office/drawing/2018/hyperlinkcolor" val="tx"/>
                    </a:ext>
                  </a:extLst>
                </a:hlinkClick>
              </a:rPr>
              <a:t>ECRT's YouTube Channel</a:t>
            </a:r>
            <a:endParaRPr sz="2300" b="0" i="0" dirty="0">
              <a:solidFill>
                <a:srgbClr val="00274C"/>
              </a:solidFill>
            </a:endParaRPr>
          </a:p>
          <a:p>
            <a:pPr marL="342900" lvl="0" indent="-342900" algn="l" rtl="0">
              <a:lnSpc>
                <a:spcPct val="150000"/>
              </a:lnSpc>
              <a:spcBef>
                <a:spcPts val="1800"/>
              </a:spcBef>
              <a:spcAft>
                <a:spcPts val="0"/>
              </a:spcAft>
              <a:buClr>
                <a:srgbClr val="00274C"/>
              </a:buClr>
              <a:buSzPts val="2353"/>
              <a:buFont typeface="Noto Sans Symbols"/>
              <a:buChar char="▪"/>
            </a:pPr>
            <a:r>
              <a:rPr lang="en-US" sz="2300" u="sng" dirty="0">
                <a:solidFill>
                  <a:srgbClr val="00274C"/>
                </a:solidFill>
                <a:hlinkClick r:id="rId5">
                  <a:extLst>
                    <a:ext uri="{A12FA001-AC4F-418D-AE19-62706E023703}">
                      <ahyp:hlinkClr xmlns:ahyp="http://schemas.microsoft.com/office/drawing/2018/hyperlinkcolor" val="tx"/>
                    </a:ext>
                  </a:extLst>
                </a:hlinkClick>
              </a:rPr>
              <a:t>DEO's Upcoming Events Page</a:t>
            </a:r>
            <a:endParaRPr sz="2300" u="sng" dirty="0">
              <a:solidFill>
                <a:srgbClr val="00274C"/>
              </a:solidFill>
            </a:endParaRPr>
          </a:p>
          <a:p>
            <a:pPr marL="342900" lvl="0" indent="-342900" algn="l" rtl="0">
              <a:lnSpc>
                <a:spcPct val="150000"/>
              </a:lnSpc>
              <a:spcBef>
                <a:spcPts val="1800"/>
              </a:spcBef>
              <a:spcAft>
                <a:spcPts val="0"/>
              </a:spcAft>
              <a:buClr>
                <a:srgbClr val="00274C"/>
              </a:buClr>
              <a:buSzPts val="2353"/>
              <a:buFont typeface="Noto Sans Symbols"/>
              <a:buChar char="▪"/>
            </a:pPr>
            <a:r>
              <a:rPr lang="en-US" sz="2300" u="sng" dirty="0">
                <a:solidFill>
                  <a:srgbClr val="00274C"/>
                </a:solidFill>
                <a:hlinkClick r:id="rId6">
                  <a:extLst>
                    <a:ext uri="{A12FA001-AC4F-418D-AE19-62706E023703}">
                      <ahyp:hlinkClr xmlns:ahyp="http://schemas.microsoft.com/office/drawing/2018/hyperlinkcolor" val="tx"/>
                    </a:ext>
                  </a:extLst>
                </a:hlinkClick>
              </a:rPr>
              <a:t>Recorded Presentations &amp; Trainings</a:t>
            </a:r>
            <a:endParaRPr sz="2300" dirty="0">
              <a:solidFill>
                <a:srgbClr val="00274C"/>
              </a:solidFill>
            </a:endParaRPr>
          </a:p>
        </p:txBody>
      </p:sp>
      <p:pic>
        <p:nvPicPr>
          <p:cNvPr id="356" name="Google Shape;356;p43" descr="A blue line drawing of a map with a magnifying glass and compass"/>
          <p:cNvPicPr preferRelativeResize="0"/>
          <p:nvPr/>
        </p:nvPicPr>
        <p:blipFill rotWithShape="1">
          <a:blip r:embed="rId7">
            <a:alphaModFix/>
          </a:blip>
          <a:srcRect/>
          <a:stretch/>
        </p:blipFill>
        <p:spPr>
          <a:xfrm>
            <a:off x="7653908" y="1817487"/>
            <a:ext cx="4131906" cy="413190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265cb7e5e46_2_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Thank You From DEO!</a:t>
            </a:r>
            <a:endParaRPr/>
          </a:p>
        </p:txBody>
      </p:sp>
      <p:pic>
        <p:nvPicPr>
          <p:cNvPr id="362" name="Google Shape;362;g265cb7e5e46_2_11" descr="ASL hands spelling D E O"/>
          <p:cNvPicPr preferRelativeResize="0"/>
          <p:nvPr/>
        </p:nvPicPr>
        <p:blipFill rotWithShape="1">
          <a:blip r:embed="rId3">
            <a:alphaModFix/>
          </a:blip>
          <a:srcRect l="19815" t="38565" r="19815" b="28472"/>
          <a:stretch/>
        </p:blipFill>
        <p:spPr>
          <a:xfrm>
            <a:off x="3086100" y="2478915"/>
            <a:ext cx="6019800" cy="328688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Verdana"/>
              <a:buNone/>
            </a:pPr>
            <a:r>
              <a:rPr lang="en-US"/>
              <a:t>ADA Requirements for Effective Communication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4"/>
          <p:cNvSpPr txBox="1">
            <a:spLocks noGrp="1"/>
          </p:cNvSpPr>
          <p:nvPr>
            <p:ph type="title"/>
          </p:nvPr>
        </p:nvSpPr>
        <p:spPr>
          <a:xfrm>
            <a:off x="129073" y="153242"/>
            <a:ext cx="98920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1800"/>
              <a:buNone/>
            </a:pPr>
            <a:r>
              <a:rPr lang="en-US"/>
              <a:t>Definition &amp; Purpose</a:t>
            </a:r>
            <a:endParaRPr/>
          </a:p>
        </p:txBody>
      </p:sp>
      <p:sp>
        <p:nvSpPr>
          <p:cNvPr id="91" name="Google Shape;91;p4"/>
          <p:cNvSpPr txBox="1">
            <a:spLocks noGrp="1"/>
          </p:cNvSpPr>
          <p:nvPr>
            <p:ph type="body" idx="1"/>
          </p:nvPr>
        </p:nvSpPr>
        <p:spPr>
          <a:xfrm>
            <a:off x="129072" y="1785225"/>
            <a:ext cx="11917925" cy="4171692"/>
          </a:xfrm>
          <a:prstGeom prst="rect">
            <a:avLst/>
          </a:prstGeom>
          <a:noFill/>
          <a:ln>
            <a:noFill/>
          </a:ln>
        </p:spPr>
        <p:txBody>
          <a:bodyPr spcFirstLastPara="1" wrap="square" lIns="91425" tIns="45700" rIns="91425" bIns="45700" anchor="t" anchorCtr="0">
            <a:normAutofit fontScale="92500" lnSpcReduction="10000"/>
          </a:bodyPr>
          <a:lstStyle/>
          <a:p>
            <a:pPr marL="685800" lvl="0" indent="-457200" algn="l" rtl="0">
              <a:lnSpc>
                <a:spcPct val="150000"/>
              </a:lnSpc>
              <a:spcBef>
                <a:spcPts val="0"/>
              </a:spcBef>
              <a:spcAft>
                <a:spcPts val="0"/>
              </a:spcAft>
              <a:buSzPct val="108108"/>
              <a:buChar char="▪"/>
            </a:pPr>
            <a:r>
              <a:rPr lang="en-US" b="1" dirty="0"/>
              <a:t>Effective communication: </a:t>
            </a:r>
            <a:r>
              <a:rPr lang="en-US" dirty="0"/>
              <a:t>a communication between two or more people wherein the intended message is successfully delivered, received, and understood</a:t>
            </a:r>
            <a:r>
              <a:rPr lang="en-US" i="1" dirty="0"/>
              <a:t>. </a:t>
            </a:r>
            <a:endParaRPr dirty="0"/>
          </a:p>
          <a:p>
            <a:pPr marL="685800" lvl="0" indent="-457200" algn="l" rtl="0">
              <a:lnSpc>
                <a:spcPct val="150000"/>
              </a:lnSpc>
              <a:spcBef>
                <a:spcPts val="600"/>
              </a:spcBef>
              <a:spcAft>
                <a:spcPts val="600"/>
              </a:spcAft>
              <a:buSzPct val="108108"/>
              <a:buChar char="▪"/>
            </a:pPr>
            <a:r>
              <a:rPr lang="en-US" dirty="0"/>
              <a:t>The main purpose of the effective communication requirement of the ADA is to ensure that communication with people with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vision, hearing, or speech disabilities </a:t>
            </a:r>
            <a:r>
              <a:rPr lang="en-US" dirty="0"/>
              <a:t>is equally effective as communication with people without disabilities. </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4"/>
          <p:cNvSpPr txBox="1">
            <a:spLocks noGrp="1"/>
          </p:cNvSpPr>
          <p:nvPr>
            <p:ph type="title"/>
          </p:nvPr>
        </p:nvSpPr>
        <p:spPr>
          <a:xfrm>
            <a:off x="157066" y="182562"/>
            <a:ext cx="933316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4"/>
              </a:buClr>
              <a:buSzPts val="4400"/>
              <a:buFont typeface="Verdana"/>
              <a:buNone/>
            </a:pPr>
            <a:r>
              <a:rPr lang="en-US"/>
              <a:t>Prohibited Practices Under the ADA</a:t>
            </a:r>
            <a:endParaRPr/>
          </a:p>
        </p:txBody>
      </p:sp>
      <p:sp>
        <p:nvSpPr>
          <p:cNvPr id="109" name="Google Shape;109;p14"/>
          <p:cNvSpPr txBox="1">
            <a:spLocks noGrp="1"/>
          </p:cNvSpPr>
          <p:nvPr>
            <p:ph type="body" idx="1"/>
          </p:nvPr>
        </p:nvSpPr>
        <p:spPr>
          <a:xfrm>
            <a:off x="129072" y="1785225"/>
            <a:ext cx="11917925" cy="4171692"/>
          </a:xfrm>
          <a:prstGeom prst="rect">
            <a:avLst/>
          </a:prstGeom>
          <a:noFill/>
          <a:ln>
            <a:noFill/>
          </a:ln>
        </p:spPr>
        <p:txBody>
          <a:bodyPr spcFirstLastPara="1" wrap="square" lIns="91425" tIns="45700" rIns="91425" bIns="45700" anchor="t" anchorCtr="0">
            <a:normAutofit fontScale="92500"/>
          </a:bodyPr>
          <a:lstStyle/>
          <a:p>
            <a:pPr marL="457200" lvl="0" indent="-406400" algn="l" rtl="0">
              <a:lnSpc>
                <a:spcPct val="150000"/>
              </a:lnSpc>
              <a:spcBef>
                <a:spcPts val="0"/>
              </a:spcBef>
              <a:spcAft>
                <a:spcPts val="0"/>
              </a:spcAft>
              <a:buClr>
                <a:schemeClr val="dk1"/>
              </a:buClr>
              <a:buSzPct val="108108"/>
              <a:buFont typeface="Noto Sans Symbols"/>
              <a:buChar char="▪"/>
            </a:pPr>
            <a:r>
              <a:rPr lang="en-US" dirty="0"/>
              <a:t>Failure to provide auxiliary aids or services/failure to accommodate</a:t>
            </a:r>
            <a:endParaRPr dirty="0"/>
          </a:p>
          <a:p>
            <a:pPr marL="457200" lvl="0" indent="-406400" algn="l" rtl="0">
              <a:lnSpc>
                <a:spcPct val="150000"/>
              </a:lnSpc>
              <a:spcBef>
                <a:spcPts val="600"/>
              </a:spcBef>
              <a:spcAft>
                <a:spcPts val="0"/>
              </a:spcAft>
              <a:buClr>
                <a:schemeClr val="dk1"/>
              </a:buClr>
              <a:buSzPct val="108108"/>
              <a:buFont typeface="Noto Sans Symbols"/>
              <a:buChar char="▪"/>
            </a:pPr>
            <a:r>
              <a:rPr lang="en-US" dirty="0"/>
              <a:t>Imposing eligibility criteria to screen out individuals with disabilities</a:t>
            </a:r>
            <a:endParaRPr dirty="0"/>
          </a:p>
          <a:p>
            <a:pPr marL="457200" lvl="0" indent="-406400" algn="l" rtl="0">
              <a:lnSpc>
                <a:spcPct val="150000"/>
              </a:lnSpc>
              <a:spcBef>
                <a:spcPts val="600"/>
              </a:spcBef>
              <a:spcAft>
                <a:spcPts val="0"/>
              </a:spcAft>
              <a:buClr>
                <a:schemeClr val="dk1"/>
              </a:buClr>
              <a:buSzPct val="108108"/>
              <a:buFont typeface="Noto Sans Symbols"/>
              <a:buChar char="▪"/>
            </a:pPr>
            <a:r>
              <a:rPr lang="en-US" dirty="0"/>
              <a:t>Imposing charges on individuals with disabilities to cover the cost of providing accommodations</a:t>
            </a:r>
            <a:endParaRPr dirty="0"/>
          </a:p>
          <a:p>
            <a:pPr marL="457200" lvl="0" indent="-406400" algn="l" rtl="0">
              <a:lnSpc>
                <a:spcPct val="150000"/>
              </a:lnSpc>
              <a:spcBef>
                <a:spcPts val="600"/>
              </a:spcBef>
              <a:spcAft>
                <a:spcPts val="0"/>
              </a:spcAft>
              <a:buClr>
                <a:schemeClr val="dk1"/>
              </a:buClr>
              <a:buSzPct val="108108"/>
              <a:buFont typeface="Noto Sans Symbols"/>
              <a:buChar char="▪"/>
            </a:pPr>
            <a:r>
              <a:rPr lang="en-US" dirty="0"/>
              <a:t>Discrimination based on disability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Verdana"/>
              <a:buNone/>
            </a:pPr>
            <a:r>
              <a:rPr lang="en-US" dirty="0"/>
              <a:t>Communication is Key</a:t>
            </a:r>
            <a:endParaRPr dirty="0"/>
          </a:p>
        </p:txBody>
      </p:sp>
    </p:spTree>
  </p:cSld>
  <p:clrMapOvr>
    <a:masterClrMapping/>
  </p:clrMapOvr>
</p:sld>
</file>

<file path=ppt/theme/theme1.xml><?xml version="1.0" encoding="utf-8"?>
<a:theme xmlns:a="http://schemas.openxmlformats.org/drawingml/2006/main" name="Office Theme">
  <a:themeElements>
    <a:clrScheme name="umich">
      <a:dk1>
        <a:srgbClr val="00274C"/>
      </a:dk1>
      <a:lt1>
        <a:srgbClr val="FFFFFF"/>
      </a:lt1>
      <a:dk2>
        <a:srgbClr val="2F65A7"/>
      </a:dk2>
      <a:lt2>
        <a:srgbClr val="E7E6E6"/>
      </a:lt2>
      <a:accent1>
        <a:srgbClr val="4472C4"/>
      </a:accent1>
      <a:accent2>
        <a:srgbClr val="D65F17"/>
      </a:accent2>
      <a:accent3>
        <a:srgbClr val="719489"/>
      </a:accent3>
      <a:accent4>
        <a:srgbClr val="FFCB05"/>
      </a:accent4>
      <a:accent5>
        <a:srgbClr val="00AEA6"/>
      </a:accent5>
      <a:accent6>
        <a:srgbClr val="9D9B09"/>
      </a:accent6>
      <a:hlink>
        <a:srgbClr val="6E1E7F"/>
      </a:hlink>
      <a:folHlink>
        <a:srgbClr val="524E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TotalTime>
  <Words>3006</Words>
  <Application>Microsoft Macintosh PowerPoint</Application>
  <PresentationFormat>Widescreen</PresentationFormat>
  <Paragraphs>329</Paragraphs>
  <Slides>53</Slides>
  <Notes>47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Verdana</vt:lpstr>
      <vt:lpstr>Noto Sans Symbols</vt:lpstr>
      <vt:lpstr>Arial</vt:lpstr>
      <vt:lpstr>Calibri</vt:lpstr>
      <vt:lpstr>Roboto</vt:lpstr>
      <vt:lpstr>Wingdings</vt:lpstr>
      <vt:lpstr>Segoe UI</vt:lpstr>
      <vt:lpstr>Helvetica Neue</vt:lpstr>
      <vt:lpstr>Office Theme</vt:lpstr>
      <vt:lpstr>Effective Communication</vt:lpstr>
      <vt:lpstr>Zoom Webinar Tips</vt:lpstr>
      <vt:lpstr>Agenda</vt:lpstr>
      <vt:lpstr>Please Engage</vt:lpstr>
      <vt:lpstr>Poll #1: I Am Here Today Because…</vt:lpstr>
      <vt:lpstr>ADA Requirements for Effective Communication</vt:lpstr>
      <vt:lpstr>Definition &amp; Purpose</vt:lpstr>
      <vt:lpstr>Prohibited Practices Under the ADA</vt:lpstr>
      <vt:lpstr>Communication is Key</vt:lpstr>
      <vt:lpstr>U.S. Statistics</vt:lpstr>
      <vt:lpstr>Communication Myths</vt:lpstr>
      <vt:lpstr>Communication Assumptions</vt:lpstr>
      <vt:lpstr>Different Ways to Communicate</vt:lpstr>
      <vt:lpstr>Communication is Key (1 of 2) </vt:lpstr>
      <vt:lpstr>Communication is Key (2 of 2) </vt:lpstr>
      <vt:lpstr>The 7 Cs of Effective Communication</vt:lpstr>
      <vt:lpstr>Poll #2: I Communicate Effectively With Others…</vt:lpstr>
      <vt:lpstr>Poll #3: Others Communicate Effectively With Me…</vt:lpstr>
      <vt:lpstr>1st C: Clarity</vt:lpstr>
      <vt:lpstr>2nd C: Coherence</vt:lpstr>
      <vt:lpstr>3rd C: Confidence</vt:lpstr>
      <vt:lpstr>4th C: Correctness</vt:lpstr>
      <vt:lpstr>5th C: Conciseness</vt:lpstr>
      <vt:lpstr>6th C: Concreteness</vt:lpstr>
      <vt:lpstr>7th C: Courtesy</vt:lpstr>
      <vt:lpstr>All 7 Cs</vt:lpstr>
      <vt:lpstr>Accommodations</vt:lpstr>
      <vt:lpstr>Reasonable Modifications</vt:lpstr>
      <vt:lpstr>Accommodations for Print Disabilities</vt:lpstr>
      <vt:lpstr>Accommodations for Speech Disabilities</vt:lpstr>
      <vt:lpstr>Accommodations for Deciphering Messages </vt:lpstr>
      <vt:lpstr>Accommodations for Auditory Disabilities</vt:lpstr>
      <vt:lpstr>Poll #4</vt:lpstr>
      <vt:lpstr>Lip Reading is Not Reliable or Effective</vt:lpstr>
      <vt:lpstr>Lip Reading Example – 100%</vt:lpstr>
      <vt:lpstr>Communication Strategies</vt:lpstr>
      <vt:lpstr>Poll #5</vt:lpstr>
      <vt:lpstr>Asking For Help (Accommodations)</vt:lpstr>
      <vt:lpstr>Discussing Accommodations With Employees</vt:lpstr>
      <vt:lpstr>Discussing Accommodations With Coworkers</vt:lpstr>
      <vt:lpstr>Use the Right Communication Medium or Platform</vt:lpstr>
      <vt:lpstr>Communication Preferences</vt:lpstr>
      <vt:lpstr>Consider Your Audience</vt:lpstr>
      <vt:lpstr>Practice Active Listening</vt:lpstr>
      <vt:lpstr>Poll #6: Fill in the Blank:</vt:lpstr>
      <vt:lpstr>Questions?</vt:lpstr>
      <vt:lpstr>Disability Equity Office</vt:lpstr>
      <vt:lpstr>National Disability Employment Awareness Month Events</vt:lpstr>
      <vt:lpstr>Contact the Disability Equity Office https://ecrt-umich-accommodate.symplicity.com/public_accommodation/</vt:lpstr>
      <vt:lpstr>Request Training or Workshops https://ecrt-umich-accommodate.symplicity.com/activity_provider_request/</vt:lpstr>
      <vt:lpstr>Report Barriers to Access https://ecrt-umich-accommodate.symplicity.com/activity_provider_request/</vt:lpstr>
      <vt:lpstr>More Learning Opportunities From ECRT</vt:lpstr>
      <vt:lpstr>Thank You From DEO!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Effective Communication</dc:title>
  <dc:creator>Erin Metz</dc:creator>
  <cp:lastModifiedBy>Metz, Erin</cp:lastModifiedBy>
  <cp:revision>9</cp:revision>
  <dcterms:created xsi:type="dcterms:W3CDTF">2023-10-25T20:34:20Z</dcterms:created>
  <dcterms:modified xsi:type="dcterms:W3CDTF">2024-10-14T21:06:23Z</dcterms:modified>
</cp:coreProperties>
</file>