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dfx5wrvmAIpZb+l/ItAZ1g==" hashData="Usaf4JcVpWxPfpfPZ56HZbeMj607GbnW/3kOPS7G24s6Usc+0TDJKawaqZBEKoZJPy6lHddtC5/kmYnaKYFfzg=="/>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wJBGDFZm6RpsFaPVFhHxVoo6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1"/>
    <p:restoredTop sz="94669"/>
  </p:normalViewPr>
  <p:slideViewPr>
    <p:cSldViewPr snapToGrid="0">
      <p:cViewPr varScale="1">
        <p:scale>
          <a:sx n="98" d="100"/>
          <a:sy n="98" d="100"/>
        </p:scale>
        <p:origin x="5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6JAq8lrRo5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_7zTalX1A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rtha%27s_Vineyard_Sign_Languag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theatlantic.com/health/archive/2015/09/marthas-vineyard-sign-language-asl/407191/" TargetMode="External"/><Relationship Id="rId4" Type="http://schemas.openxmlformats.org/officeDocument/2006/relationships/hyperlink" Target="https://www.youtube.com/watch?v=NG1WRa4w-f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Martha%27s_Vineyard_Sign_Languag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theatlantic.com/health/archive/2015/09/marthas-vineyard-sign-language-asl/407191/" TargetMode="External"/><Relationship Id="rId4" Type="http://schemas.openxmlformats.org/officeDocument/2006/relationships/hyperlink" Target="https://www.youtube.com/watch?v=NG1WRa4w-f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Martha%27s_Vineyard_Sign_Languag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n.wikipedia.org/wiki/Sandy_River_Valley_Sign_Language" TargetMode="External"/><Relationship Id="rId4" Type="http://schemas.openxmlformats.org/officeDocument/2006/relationships/hyperlink" Target="https://en.wikipedia.org/wiki/Plains_Indian_Sign_Langua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Alice_Cogswel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gallaudet.edu/museum/history/thomas-hopkins-gallaudet-meets-alice-cogswell/" TargetMode="External"/><Relationship Id="rId4" Type="http://schemas.openxmlformats.org/officeDocument/2006/relationships/hyperlink" Target="https://gallaudet.edu/"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Alice_Cogswel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gallaudet.edu/museum/history/thomas-hopkins-gallaudet-meets-alice-cogswell/" TargetMode="External"/><Relationship Id="rId4" Type="http://schemas.openxmlformats.org/officeDocument/2006/relationships/hyperlink" Target="https://gallaudet.edu/"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allaudet.edu/student-success/tutorial-center/english-center/reading-esl/esl-practice-reading-exercises/biography-of-laurent-clerc/"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gallaudet.edu/museum/history/thomas-hopkins-gallaudet-meets-alice-cogswell/" TargetMode="External"/><Relationship Id="rId4" Type="http://schemas.openxmlformats.org/officeDocument/2006/relationships/hyperlink" Target="https://gallaudet.edu/"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allaudet.edu/student-success/tutorial-center/english-center/reading-esl/esl-practice-reading-exercises/biography-of-laurent-clerc/"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gallaudet.edu/museum/history/thomas-hopkins-gallaudet-meets-alice-cogswell/" TargetMode="External"/><Relationship Id="rId5" Type="http://schemas.openxmlformats.org/officeDocument/2006/relationships/hyperlink" Target="https://gallaudet.edu/" TargetMode="External"/><Relationship Id="rId4" Type="http://schemas.openxmlformats.org/officeDocument/2006/relationships/hyperlink" Target="https://gallaudet.edu/museum/exhibits/history-through-deaf-eyes/formation-of-a-community/from-asylum-to-school-families-pool-their-resources/#:~:text=In%20the%20early%201800s%2C%20some,taught%20students%20at%20the%20schoo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nsidehook.com/television/revisiting-snl-coneheads-sketch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rologue.blogs.archives.gov/2022/04/01/facial-hair-friday-edward-miner-gallaudet/"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gallaudet.edu/museum/history/the-legacy-" TargetMode="External"/><Relationship Id="rId4" Type="http://schemas.openxmlformats.org/officeDocument/2006/relationships/hyperlink" Target="https://gallaudet.edu/museum/histor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allaudet.edu/museum/history/"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gallaudet.edu/museum/history/the-legacy-" TargetMode="External"/><Relationship Id="rId4" Type="http://schemas.openxmlformats.org/officeDocument/2006/relationships/hyperlink" Target="https://gallaudet.edu/museum/history/house-one-the-edward-miner-gallaudet-residence/"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allaudet.edu/museum/history/"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gallaudet.edu/museum/history/the-legacy-" TargetMode="External"/><Relationship Id="rId4" Type="http://schemas.openxmlformats.org/officeDocument/2006/relationships/hyperlink" Target="https://gallaudet.edu/museum/history/house-one-the-edward-miner-gallaudet-reside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afhistory.eu/index.php/component/zoo/item/188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allaudet.edu/louise-b-miller-memoria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allaudet.edu/louise-b-miller-memoria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gallaudet.edu/louise-b-miller-memoria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ew.nsf.gov/news/american-sign-language-spoken-here"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gallaudet.edu/museum/history/i-king-jordan-bio/" TargetMode="External"/><Relationship Id="rId4" Type="http://schemas.openxmlformats.org/officeDocument/2006/relationships/hyperlink" Target="https://gallaudet.edu/museum/history/"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ew.nsf.gov/news/american-sign-language-spoken-here"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gallaudet.edu/museum/history/i-king-jordan-bio/" TargetMode="External"/><Relationship Id="rId4" Type="http://schemas.openxmlformats.org/officeDocument/2006/relationships/hyperlink" Target="https://gallaudet.edu/museum/history/"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International_Sig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youtube.com/watch?v=s1-StAlw3aE" TargetMode="External"/><Relationship Id="rId3" Type="http://schemas.openxmlformats.org/officeDocument/2006/relationships/hyperlink" Target="https://judithheumann.com/melaniemckaycody/" TargetMode="External"/><Relationship Id="rId7" Type="http://schemas.openxmlformats.org/officeDocument/2006/relationships/hyperlink" Target="https://sidrichardsonmuseum.org/plains-indian-sign-language-and-charles-russel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youtube.com/watch?app=desktop&amp;v=tkOuYBAXvag&amp;t=3s" TargetMode="External"/><Relationship Id="rId5" Type="http://schemas.openxmlformats.org/officeDocument/2006/relationships/hyperlink" Target="https://en.wikipedia.org/wiki/Plains_Indian_Sign_Languag" TargetMode="External"/><Relationship Id="rId4" Type="http://schemas.openxmlformats.org/officeDocument/2006/relationships/hyperlink" Target="https://news.arizona.edu/news/researcher-will-showcase-native-american-sign-language-super-bowl-performanc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youtube.com/watch?v=s1-StAlw3aE" TargetMode="External"/><Relationship Id="rId3" Type="http://schemas.openxmlformats.org/officeDocument/2006/relationships/hyperlink" Target="https://judithheumann.com/melaniemckaycody/" TargetMode="External"/><Relationship Id="rId7" Type="http://schemas.openxmlformats.org/officeDocument/2006/relationships/hyperlink" Target="https://sidrichardsonmuseum.org/plains-indian-sign-language-and-charles-russel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youtube.com/watch?app=desktop&amp;v=tkOuYBAXvag&amp;t=3s" TargetMode="External"/><Relationship Id="rId5" Type="http://schemas.openxmlformats.org/officeDocument/2006/relationships/hyperlink" Target="https://en.wikipedia.org/wiki/Plains_Indian_Sign_Languag" TargetMode="External"/><Relationship Id="rId4" Type="http://schemas.openxmlformats.org/officeDocument/2006/relationships/hyperlink" Target="https://news.arizona.edu/news/researcher-will-showcase-native-american-sign-language-super-bowl-performanc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youtube.com/watch?v=s1-StAlw3aE" TargetMode="External"/><Relationship Id="rId3" Type="http://schemas.openxmlformats.org/officeDocument/2006/relationships/hyperlink" Target="https://judithheumann.com/melaniemckaycody/" TargetMode="External"/><Relationship Id="rId7" Type="http://schemas.openxmlformats.org/officeDocument/2006/relationships/hyperlink" Target="https://sidrichardsonmuseum.org/plains-indian-sign-language-and-charles-russel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app=desktop&amp;v=tkOuYBAXvag&amp;t=3s" TargetMode="External"/><Relationship Id="rId5" Type="http://schemas.openxmlformats.org/officeDocument/2006/relationships/hyperlink" Target="https://en.wikipedia.org/wiki/Plains_Indian_Sign_Languag" TargetMode="External"/><Relationship Id="rId4" Type="http://schemas.openxmlformats.org/officeDocument/2006/relationships/hyperlink" Target="https://news.arizona.edu/news/researcher-will-showcase-native-american-sign-language-super-bowl-performa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a:solidFill>
                  <a:schemeClr val="dk1"/>
                </a:solidFill>
                <a:latin typeface="Verdana"/>
                <a:ea typeface="Verdana"/>
                <a:cs typeface="Verdana"/>
                <a:sym typeface="Verdana"/>
              </a:rPr>
              <a:t>Hand Talk. (2022, March 5). </a:t>
            </a:r>
            <a:r>
              <a:rPr lang="en-US" sz="1200" b="0" i="1" u="none" strike="noStrike">
                <a:solidFill>
                  <a:schemeClr val="dk1"/>
                </a:solidFill>
                <a:latin typeface="Verdana"/>
                <a:ea typeface="Verdana"/>
                <a:cs typeface="Verdana"/>
                <a:sym typeface="Verdana"/>
              </a:rPr>
              <a:t>1930 PISL Council</a:t>
            </a:r>
            <a:r>
              <a:rPr lang="en-US" sz="1200" b="0" i="0" u="none" strike="noStrike">
                <a:solidFill>
                  <a:schemeClr val="dk1"/>
                </a:solidFill>
                <a:latin typeface="Verdana"/>
                <a:ea typeface="Verdana"/>
                <a:cs typeface="Verdana"/>
                <a:sym typeface="Verdana"/>
              </a:rPr>
              <a:t>. YouTube.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 https://www.youtube.com/watch?v=6JAq8lrRo5c</a:t>
            </a: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SWIC ASL. (2023, February 12). </a:t>
            </a:r>
            <a:r>
              <a:rPr lang="en-US" sz="1200" b="0" i="1" u="none" strike="noStrike" cap="none">
                <a:solidFill>
                  <a:schemeClr val="dk1"/>
                </a:solidFill>
                <a:latin typeface="Verdana"/>
                <a:ea typeface="Verdana"/>
                <a:cs typeface="Verdana"/>
                <a:sym typeface="Verdana"/>
              </a:rPr>
              <a:t>Super Bowl 2023:  America the Beautiful - ASL Performer, Colin Denny</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https://www.youtube.com/watch?v=v_7zTalX1As</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lvl="0" indent="-139700" algn="l" rtl="0">
              <a:lnSpc>
                <a:spcPct val="100000"/>
              </a:lnSpc>
              <a:spcBef>
                <a:spcPts val="0"/>
              </a:spcBef>
              <a:spcAft>
                <a:spcPts val="0"/>
              </a:spcAft>
              <a:buSzPts val="1400"/>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26" name="Google Shape;1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a:solidFill>
                  <a:schemeClr val="dk1"/>
                </a:solidFill>
                <a:latin typeface="Verdana"/>
                <a:ea typeface="Verdana"/>
                <a:cs typeface="Verdana"/>
                <a:sym typeface="Verdana"/>
              </a:rPr>
              <a:t>Martha’s Vineyard Sign Language</a:t>
            </a:r>
            <a:r>
              <a:rPr lang="en-US" sz="1200" b="0" i="0" u="none" strike="noStrike">
                <a:solidFill>
                  <a:schemeClr val="dk1"/>
                </a:solidFill>
                <a:latin typeface="Verdana"/>
                <a:ea typeface="Verdana"/>
                <a:cs typeface="Verdana"/>
                <a:sym typeface="Verdana"/>
              </a:rPr>
              <a:t>. (December 29, 2023). Wikipedia. Retrieved July 29, 2024, from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https://en.wikipedia.org/wiki/Martha%27s_Vineyard_Sign_Language</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Rhode Island PBS. (2023, October 15). </a:t>
            </a:r>
            <a:r>
              <a:rPr lang="en-US" sz="1200" b="0" i="1" u="none" strike="noStrike" cap="none">
                <a:solidFill>
                  <a:schemeClr val="dk1"/>
                </a:solidFill>
                <a:latin typeface="Verdana"/>
                <a:ea typeface="Verdana"/>
                <a:cs typeface="Verdana"/>
                <a:sym typeface="Verdana"/>
              </a:rPr>
              <a:t>The Hidden History of Martha’s Vineyard Sign Language: Rhode Island PBS Weekly</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https://www.youtube.com/watch?v=NG1WRa4w-fA</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Romm, Cari. (2015, September 25). </a:t>
            </a:r>
            <a:r>
              <a:rPr lang="en-US" sz="1200" b="0" i="1" u="none" strike="noStrike" cap="none">
                <a:solidFill>
                  <a:schemeClr val="dk1"/>
                </a:solidFill>
                <a:latin typeface="Verdana"/>
                <a:ea typeface="Verdana"/>
                <a:cs typeface="Verdana"/>
                <a:sym typeface="Verdana"/>
              </a:rPr>
              <a:t>The Life and Deaf of Martha’s Vineyard Sign Language</a:t>
            </a:r>
            <a:r>
              <a:rPr lang="en-US" sz="1200" b="0" i="0" u="none" strike="noStrike" cap="none">
                <a:solidFill>
                  <a:schemeClr val="dk1"/>
                </a:solidFill>
                <a:latin typeface="Verdana"/>
                <a:ea typeface="Verdana"/>
                <a:cs typeface="Verdana"/>
                <a:sym typeface="Verdana"/>
              </a:rPr>
              <a:t>. The Atlantic.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https://www.theatlantic.com/health/archive/2015/09/marthas-vineyard-sign-language-asl/407191/</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46" name="Google Shape;1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0c69990cb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a:solidFill>
                  <a:schemeClr val="dk1"/>
                </a:solidFill>
                <a:latin typeface="Verdana"/>
                <a:ea typeface="Verdana"/>
                <a:cs typeface="Verdana"/>
                <a:sym typeface="Verdana"/>
              </a:rPr>
              <a:t>Martha’s Vineyard Sign Language</a:t>
            </a:r>
            <a:r>
              <a:rPr lang="en-US" sz="1200" b="0" i="0" u="none" strike="noStrike">
                <a:solidFill>
                  <a:schemeClr val="dk1"/>
                </a:solidFill>
                <a:latin typeface="Verdana"/>
                <a:ea typeface="Verdana"/>
                <a:cs typeface="Verdana"/>
                <a:sym typeface="Verdana"/>
              </a:rPr>
              <a:t>. (December 29, 2023). Wikipedia. Retrieved July 29, 2024, from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https://en.wikipedia.org/wiki/Martha%27s_Vineyard_Sign_Language</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Rhode Island PBS. (2023, October 15). </a:t>
            </a:r>
            <a:r>
              <a:rPr lang="en-US" sz="1200" b="0" i="1" u="none" strike="noStrike" cap="none">
                <a:solidFill>
                  <a:schemeClr val="dk1"/>
                </a:solidFill>
                <a:latin typeface="Verdana"/>
                <a:ea typeface="Verdana"/>
                <a:cs typeface="Verdana"/>
                <a:sym typeface="Verdana"/>
              </a:rPr>
              <a:t>The Hidden History of Martha’s Vineyard Sign Language: Rhode Island PBS Weekly</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https://www.youtube.com/watch?v=NG1WRa4w-fA</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Romm, Cari. (2015, September 25). </a:t>
            </a:r>
            <a:r>
              <a:rPr lang="en-US" sz="1200" b="0" i="1" u="none" strike="noStrike" cap="none">
                <a:solidFill>
                  <a:schemeClr val="dk1"/>
                </a:solidFill>
                <a:latin typeface="Verdana"/>
                <a:ea typeface="Verdana"/>
                <a:cs typeface="Verdana"/>
                <a:sym typeface="Verdana"/>
              </a:rPr>
              <a:t>The Life and Deaf of Martha’s Vineyard Sign Language</a:t>
            </a:r>
            <a:r>
              <a:rPr lang="en-US" sz="1200" b="0" i="0" u="none" strike="noStrike" cap="none">
                <a:solidFill>
                  <a:schemeClr val="dk1"/>
                </a:solidFill>
                <a:latin typeface="Verdana"/>
                <a:ea typeface="Verdana"/>
                <a:cs typeface="Verdana"/>
                <a:sym typeface="Verdana"/>
              </a:rPr>
              <a:t>. The Atlantic.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https://www.theatlantic.com/health/archive/2015/09/marthas-vineyard-sign-language-asl/407191/</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52" name="Google Shape;152;g30c69990cb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a:solidFill>
                  <a:schemeClr val="dk1"/>
                </a:solidFill>
                <a:latin typeface="Verdana"/>
                <a:ea typeface="Verdana"/>
                <a:cs typeface="Verdana"/>
                <a:sym typeface="Verdana"/>
              </a:rPr>
              <a:t>Martha’s Vineyard Sign Language</a:t>
            </a:r>
            <a:r>
              <a:rPr lang="en-US" sz="1200" b="0" i="0" u="none" strike="noStrike">
                <a:solidFill>
                  <a:schemeClr val="dk1"/>
                </a:solidFill>
                <a:latin typeface="Verdana"/>
                <a:ea typeface="Verdana"/>
                <a:cs typeface="Verdana"/>
                <a:sym typeface="Verdana"/>
              </a:rPr>
              <a:t>. (December 29, 2023). Wikipedia. Retrieved July 29, 2024, from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https://en.wikipedia.org/wiki/Martha%27s_Vineyard_Sign_Language</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Plains Indian Sign Language</a:t>
            </a:r>
            <a:r>
              <a:rPr lang="en-US" sz="1200" b="0" i="0" u="none" strike="noStrike" cap="none">
                <a:solidFill>
                  <a:schemeClr val="dk1"/>
                </a:solidFill>
                <a:latin typeface="Verdana"/>
                <a:ea typeface="Verdana"/>
                <a:cs typeface="Verdana"/>
                <a:sym typeface="Verdana"/>
              </a:rPr>
              <a:t>. (2024, July 1). Wikipedia. Retrieved July 15, 2024, from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https://en.wikipedia.org/wiki/Plains_Indian_Sign_Lang  uag</a:t>
            </a:r>
            <a:r>
              <a:rPr lang="en-US" sz="1200" b="0" i="0" u="sng" strike="noStrike" cap="none">
                <a:solidFill>
                  <a:schemeClr val="dk1"/>
                </a:solidFill>
                <a:latin typeface="Verdana"/>
                <a:ea typeface="Verdana"/>
                <a:cs typeface="Verdana"/>
                <a:sym typeface="Verdana"/>
              </a:rPr>
              <a:t>e</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Sandy River Valley Sign Language. (2022, December 16). Wikipedia. Retrieved August 8, 2024 from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https://en.wikipedia.org/wiki/Sandy_River_Valley_Sign_Language</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58" name="Google Shape;1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a:solidFill>
                  <a:schemeClr val="dk1"/>
                </a:solidFill>
                <a:latin typeface="Verdana"/>
                <a:ea typeface="Verdana"/>
                <a:cs typeface="Verdana"/>
                <a:sym typeface="Verdana"/>
              </a:rPr>
              <a:t>Alice Cogswell</a:t>
            </a:r>
            <a:r>
              <a:rPr lang="en-US" sz="1200" b="0" i="0" u="none" strike="noStrike">
                <a:solidFill>
                  <a:schemeClr val="dk1"/>
                </a:solidFill>
                <a:latin typeface="Verdana"/>
                <a:ea typeface="Verdana"/>
                <a:cs typeface="Verdana"/>
                <a:sym typeface="Verdana"/>
              </a:rPr>
              <a:t>. (2024, March 18). Wikipedia. Retrieved July 25, 2024, from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https://en.wikipedia.org/wiki/Alice_Cogswell</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Thomas Hopkins Gallaudet Meets Alice Cogswell</a:t>
            </a:r>
            <a:r>
              <a:rPr lang="en-US" sz="1200" b="0" i="0" u="none" strike="noStrike" cap="none">
                <a:solidFill>
                  <a:schemeClr val="dk1"/>
                </a:solidFill>
                <a:latin typeface="Verdana"/>
                <a:ea typeface="Verdana"/>
                <a:cs typeface="Verdana"/>
                <a:sym typeface="Verdana"/>
              </a:rPr>
              <a:t>. Gallaudet University.</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https://gallaudet.edu/museum/history/thomas-hopkins-gallaudet-meets-alice-cogswell/</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83" name="Google Shape;1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c69990cb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a:solidFill>
                  <a:schemeClr val="dk1"/>
                </a:solidFill>
                <a:latin typeface="Verdana"/>
                <a:ea typeface="Verdana"/>
                <a:cs typeface="Verdana"/>
                <a:sym typeface="Verdana"/>
              </a:rPr>
              <a:t>Alice Cogswell</a:t>
            </a:r>
            <a:r>
              <a:rPr lang="en-US" sz="1200" b="0" i="0" u="none" strike="noStrike">
                <a:solidFill>
                  <a:schemeClr val="dk1"/>
                </a:solidFill>
                <a:latin typeface="Verdana"/>
                <a:ea typeface="Verdana"/>
                <a:cs typeface="Verdana"/>
                <a:sym typeface="Verdana"/>
              </a:rPr>
              <a:t>. (2024, March 18). Wikipedia. Retrieved July 25, 2024, from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https://en.wikipedia.org/wiki/Alice_Cogswell</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Thomas Hopkins Gallaudet Meets Alice Cogswell</a:t>
            </a:r>
            <a:r>
              <a:rPr lang="en-US" sz="1200" b="0" i="0" u="none" strike="noStrike" cap="none">
                <a:solidFill>
                  <a:schemeClr val="dk1"/>
                </a:solidFill>
                <a:latin typeface="Verdana"/>
                <a:ea typeface="Verdana"/>
                <a:cs typeface="Verdana"/>
                <a:sym typeface="Verdana"/>
              </a:rPr>
              <a:t>. Gallaudet University.</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https://gallaudet.edu/museum/history/thomas-hopkins-gallaudet-meets-alice-cogswell/</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90" name="Google Shape;190;g30c69990cb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England</a:t>
            </a:r>
            <a:endParaRPr/>
          </a:p>
        </p:txBody>
      </p:sp>
      <p:sp>
        <p:nvSpPr>
          <p:cNvPr id="197" name="Google Shape;1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a:p>
        </p:txBody>
      </p:sp>
      <p:sp>
        <p:nvSpPr>
          <p:cNvPr id="65" name="Google Shape;6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a:solidFill>
                  <a:schemeClr val="dk1"/>
                </a:solidFill>
                <a:latin typeface="Verdana"/>
                <a:ea typeface="Verdana"/>
                <a:cs typeface="Verdana"/>
                <a:sym typeface="Verdana"/>
              </a:rPr>
              <a:t>Biography of Laurent Clerc</a:t>
            </a:r>
            <a:r>
              <a:rPr lang="en-US" sz="1200" b="0" i="0" u="none" strike="noStrike">
                <a:solidFill>
                  <a:schemeClr val="dk1"/>
                </a:solidFill>
                <a:latin typeface="Verdana"/>
                <a:ea typeface="Verdana"/>
                <a:cs typeface="Verdana"/>
                <a:sym typeface="Verdana"/>
              </a:rPr>
              <a:t>. (2024). Gallaudet University.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https://gallaudet.edu/student-success/tutorial-center/english-center/reading-esl/esl-practice-reading-exercises/biography-of-laurent-clerc/</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Thomas Hopkins Gallaudet Meets Alice Cogswell</a:t>
            </a:r>
            <a:r>
              <a:rPr lang="en-US" sz="1200" b="0" i="0" u="none" strike="noStrike" cap="none">
                <a:solidFill>
                  <a:schemeClr val="dk1"/>
                </a:solidFill>
                <a:latin typeface="Verdana"/>
                <a:ea typeface="Verdana"/>
                <a:cs typeface="Verdana"/>
                <a:sym typeface="Verdana"/>
              </a:rPr>
              <a:t>. Gallaudet University.</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https://gallaudet.edu/museum/history/thomas-hopkins-gallaudet-meets-alice-cogswell/</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03" name="Google Shape;2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Citations:</a:t>
            </a:r>
            <a:endParaRPr dirty="0"/>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dirty="0">
                <a:solidFill>
                  <a:schemeClr val="dk1"/>
                </a:solidFill>
                <a:latin typeface="Verdana"/>
                <a:ea typeface="Verdana"/>
                <a:cs typeface="Verdana"/>
                <a:sym typeface="Verdana"/>
              </a:rPr>
              <a:t>Biography of Laurent Clerc</a:t>
            </a:r>
            <a:r>
              <a:rPr lang="en-US" sz="1200" b="0" i="0" u="none" strike="noStrike" dirty="0">
                <a:solidFill>
                  <a:schemeClr val="dk1"/>
                </a:solidFill>
                <a:latin typeface="Verdana"/>
                <a:ea typeface="Verdana"/>
                <a:cs typeface="Verdana"/>
                <a:sym typeface="Verdana"/>
              </a:rPr>
              <a:t>. (2024). Gallaudet University. </a:t>
            </a:r>
            <a:r>
              <a:rPr lang="en-US" sz="1200" b="0" i="0" u="sng" strike="noStrike" dirty="0">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https://gallaudet.edu/student-success/tutorial-center/english-center/reading-esl/esl-practice-reading-</a:t>
            </a:r>
            <a:r>
              <a:rPr lang="en-US" sz="1200" b="0" i="0" u="sng" strike="noStrike" dirty="0">
                <a:solidFill>
                  <a:schemeClr val="hlink"/>
                </a:solidFill>
                <a:latin typeface="Verdana"/>
                <a:ea typeface="Verdana"/>
                <a:cs typeface="Verdana"/>
                <a:sym typeface="Verdana"/>
                <a:hlinkClick r:id="rId3"/>
              </a:rPr>
              <a:t>exercises/biography-of-laurent-clerc/</a:t>
            </a:r>
            <a:endParaRPr sz="1200" b="0" i="0" u="sng" strike="noStrike" dirty="0">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i="1" dirty="0">
                <a:latin typeface="Verdana"/>
                <a:ea typeface="Verdana"/>
                <a:cs typeface="Verdana"/>
                <a:sym typeface="Verdana"/>
              </a:rPr>
              <a:t>From Asylum to School: Families Pool Their Resources</a:t>
            </a:r>
            <a:r>
              <a:rPr lang="en-US" dirty="0">
                <a:latin typeface="Verdana"/>
                <a:ea typeface="Verdana"/>
                <a:cs typeface="Verdana"/>
                <a:sym typeface="Verdana"/>
              </a:rPr>
              <a:t>. (2024). Gallaudet University. </a:t>
            </a:r>
            <a:r>
              <a:rPr lang="en-US" u="sng" dirty="0">
                <a:solidFill>
                  <a:schemeClr val="hlink"/>
                </a:solidFill>
                <a:latin typeface="Verdana"/>
                <a:ea typeface="Verdana"/>
                <a:cs typeface="Verdana"/>
                <a:sym typeface="Verdana"/>
                <a:hlinkClick r:id="rId4"/>
              </a:rPr>
              <a:t>https://gallaudet.edu/museum/exhibits/history-through-deaf-eyes/formation-of-a-community/from-asylum-to-school-families-pool-their-resources/#:~:text=In%20the%20early%201800s%2C%20some,taught%20students%20at%20the%20school. </a:t>
            </a:r>
            <a:endParaRPr u="sng" dirty="0">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dirty="0">
                <a:solidFill>
                  <a:schemeClr val="dk1"/>
                </a:solidFill>
                <a:latin typeface="Verdana"/>
                <a:ea typeface="Verdana"/>
                <a:cs typeface="Verdana"/>
                <a:sym typeface="Verdana"/>
              </a:rPr>
              <a:t>National Deaf Life Museum. (2024). </a:t>
            </a:r>
            <a:r>
              <a:rPr lang="en-US" sz="1200" b="0" i="1" u="none" strike="noStrike" cap="none" dirty="0">
                <a:solidFill>
                  <a:schemeClr val="dk1"/>
                </a:solidFill>
                <a:latin typeface="Verdana"/>
                <a:ea typeface="Verdana"/>
                <a:cs typeface="Verdana"/>
                <a:sym typeface="Verdana"/>
              </a:rPr>
              <a:t>Thomas Hopkins Gallaudet Meets Alice Cogswell</a:t>
            </a:r>
            <a:r>
              <a:rPr lang="en-US" sz="1200" b="0" i="0" u="none" strike="noStrike" cap="none" dirty="0">
                <a:solidFill>
                  <a:schemeClr val="dk1"/>
                </a:solidFill>
                <a:latin typeface="Verdana"/>
                <a:ea typeface="Verdana"/>
                <a:cs typeface="Verdana"/>
                <a:sym typeface="Verdana"/>
              </a:rPr>
              <a:t>. Gallaudet University.</a:t>
            </a:r>
            <a:r>
              <a:rPr lang="en-US" sz="1200" b="0" i="0" u="sng" strike="noStrike" cap="none" dirty="0">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 </a:t>
            </a:r>
            <a:r>
              <a:rPr lang="en-US" sz="1200" b="0" i="0" u="sng" strike="noStrike" cap="none" dirty="0">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https://gallaudet.edu/museum/history/thomas-hopkins-gallaudet-meets-alice-cogswell/</a:t>
            </a:r>
            <a:endParaRPr sz="1200" b="0" i="0" u="none" strike="noStrike" cap="none" dirty="0">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dirty="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dirty="0"/>
          </a:p>
        </p:txBody>
      </p:sp>
      <p:sp>
        <p:nvSpPr>
          <p:cNvPr id="210" name="Google Shape;2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a:solidFill>
                  <a:schemeClr val="dk1"/>
                </a:solidFill>
                <a:latin typeface="Verdana"/>
                <a:ea typeface="Verdana"/>
                <a:cs typeface="Verdana"/>
                <a:sym typeface="Verdana"/>
              </a:rPr>
              <a:t>Carrol, Tobias. (2022, January 18). </a:t>
            </a:r>
            <a:r>
              <a:rPr lang="en-US" sz="1200" b="0" i="1" u="none" strike="noStrike">
                <a:solidFill>
                  <a:schemeClr val="dk1"/>
                </a:solidFill>
                <a:latin typeface="Verdana"/>
                <a:ea typeface="Verdana"/>
                <a:cs typeface="Verdana"/>
                <a:sym typeface="Verdana"/>
              </a:rPr>
              <a:t>Revisiting the Early Days of “SNL”’s Coneheads</a:t>
            </a:r>
            <a:r>
              <a:rPr lang="en-US" sz="1200" b="0" i="0" u="none" strike="noStrike">
                <a:solidFill>
                  <a:schemeClr val="dk1"/>
                </a:solidFill>
                <a:latin typeface="Verdana"/>
                <a:ea typeface="Verdana"/>
                <a:cs typeface="Verdana"/>
                <a:sym typeface="Verdana"/>
              </a:rPr>
              <a:t>. InsideHook.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https://www.insidehook.com/television/revisiting-snl-coneheads-sketches</a:t>
            </a: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7" name="Google Shape;2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br>
              <a:rPr lang="en-US"/>
            </a:br>
            <a:endParaRPr/>
          </a:p>
        </p:txBody>
      </p:sp>
      <p:sp>
        <p:nvSpPr>
          <p:cNvPr id="224" name="Google Shape;2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0c69990cb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0c69990cb2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0c69990cb2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Additional notes: </a:t>
            </a:r>
            <a:r>
              <a:rPr lang="en-US">
                <a:latin typeface="Arial"/>
                <a:ea typeface="Arial"/>
                <a:cs typeface="Arial"/>
                <a:sym typeface="Arial"/>
              </a:rPr>
              <a:t> In 1856 a man named Amos Kendell donated two acres of his northeast Washington D.C. estate to establish a school and dormitories for 12 deaf and 6 blind students. Amos Kendell was postmaster general for two different presidents and a wealthy businessman but we don’t really know why he was moved to make such a generous donation for these children. A year later when the school was completed, Amos Kendell convinced congress to incorporate the school.</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Kratz, Jessie. (2022, April 1). </a:t>
            </a:r>
            <a:r>
              <a:rPr lang="en-US" sz="1200" b="0" i="1" u="none" strike="noStrike">
                <a:solidFill>
                  <a:schemeClr val="dk1"/>
                </a:solidFill>
                <a:latin typeface="Verdana"/>
                <a:ea typeface="Verdana"/>
                <a:cs typeface="Verdana"/>
                <a:sym typeface="Verdana"/>
              </a:rPr>
              <a:t>Facial Hair Friday: Edward Minor Gallaudet</a:t>
            </a:r>
            <a:r>
              <a:rPr lang="en-US" sz="1200" b="0" i="0" u="none" strike="noStrike">
                <a:solidFill>
                  <a:schemeClr val="dk1"/>
                </a:solidFill>
                <a:latin typeface="Verdana"/>
                <a:ea typeface="Verdana"/>
                <a:cs typeface="Verdana"/>
                <a:sym typeface="Verdana"/>
              </a:rPr>
              <a:t>. The National Archives: Pieces of History.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https://prologue.blogs.archives.gov/2022/04/01/facial-hair-friday-edward-miner-gallaudet/</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History</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https://gallaudet.edu/museum/history/</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The Legacy Begins</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https://gallaudet.edu/museum/history/the-legacy-</a:t>
            </a:r>
            <a:r>
              <a:rPr lang="en-US" sz="1200" b="0" i="0" u="sng" strike="noStrike" cap="none">
                <a:solidFill>
                  <a:schemeClr val="dk1"/>
                </a:solidFill>
                <a:latin typeface="Verdana"/>
                <a:ea typeface="Verdana"/>
                <a:cs typeface="Verdana"/>
                <a:sym typeface="Verdana"/>
              </a:rPr>
              <a:t>begins/</a:t>
            </a:r>
            <a:r>
              <a:rPr lang="en-US" sz="1200" b="0" i="0" u="sng" strike="noStrike" cap="none">
                <a:solidFill>
                  <a:schemeClr val="dk1"/>
                </a:solidFill>
                <a:highlight>
                  <a:srgbClr val="4A86E8"/>
                </a:highlight>
                <a:latin typeface="Verdana"/>
                <a:ea typeface="Verdana"/>
                <a:cs typeface="Verdana"/>
                <a:sym typeface="Verdana"/>
              </a:rPr>
              <a:t> </a:t>
            </a:r>
            <a:r>
              <a:rPr lang="en-US" sz="1200" b="0" i="0" u="none" strike="noStrike" cap="none">
                <a:solidFill>
                  <a:schemeClr val="dk1"/>
                </a:solidFill>
                <a:latin typeface="Verdana"/>
                <a:ea typeface="Verdana"/>
                <a:cs typeface="Verdana"/>
                <a:sym typeface="Verdana"/>
              </a:rPr>
              <a:t> </a:t>
            </a:r>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45" name="Google Shape;2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President Lincoln</a:t>
            </a:r>
            <a:endParaRPr/>
          </a:p>
        </p:txBody>
      </p:sp>
      <p:sp>
        <p:nvSpPr>
          <p:cNvPr id="252" name="Google Shape;2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0c69990cb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President Lincoln</a:t>
            </a:r>
            <a:endParaRPr/>
          </a:p>
        </p:txBody>
      </p:sp>
      <p:sp>
        <p:nvSpPr>
          <p:cNvPr id="258" name="Google Shape;258;g30c69990cb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Additional notes: </a:t>
            </a:r>
            <a:r>
              <a:rPr lang="en-US">
                <a:latin typeface="Arial"/>
                <a:ea typeface="Arial"/>
                <a:cs typeface="Arial"/>
                <a:sym typeface="Arial"/>
              </a:rPr>
              <a:t>Edward Minor has two nice buildings named after him on campus including a 35-room Victorian Gothic mansion, which was built in 1869 for him and his family to live in while he was president. That mansion is still in use today, every university President since Edward Minor has lived there. But the school was named in honor of his father. There is a famous statue of Gallaudet meeting young Alice at the front of the school to honor that history. One of the dormitories is named after Clerc and Clerc also has a nice bust in a courtyard on campus.  </a:t>
            </a:r>
            <a:endParaRPr>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History</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https://gallaudet.edu/museum/history/</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House One, The Edward Minor Gallaudet Residence</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https://gallaudet.edu/museum/history/house-one-the-edward-miner-gallaudet-residence/</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The Legacy Begins</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https://gallaudet.edu/museum/history/the-legacy-</a:t>
            </a:r>
            <a:r>
              <a:rPr lang="en-US" sz="1200" b="0" i="0" u="sng" strike="noStrike" cap="none">
                <a:solidFill>
                  <a:schemeClr val="dk1"/>
                </a:solidFill>
                <a:latin typeface="Verdana"/>
                <a:ea typeface="Verdana"/>
                <a:cs typeface="Verdana"/>
                <a:sym typeface="Verdana"/>
              </a:rPr>
              <a:t>begins/</a:t>
            </a:r>
            <a:r>
              <a:rPr lang="en-US" sz="1200" b="0" i="0" u="sng" strike="noStrike" cap="none">
                <a:solidFill>
                  <a:schemeClr val="dk1"/>
                </a:solidFill>
                <a:highlight>
                  <a:srgbClr val="4A86E8"/>
                </a:highlight>
                <a:latin typeface="Verdana"/>
                <a:ea typeface="Verdana"/>
                <a:cs typeface="Verdana"/>
                <a:sym typeface="Verdana"/>
              </a:rPr>
              <a:t> </a:t>
            </a:r>
            <a:r>
              <a:rPr lang="en-US" sz="1200" b="0" i="0" u="none" strike="noStrike" cap="none">
                <a:solidFill>
                  <a:schemeClr val="dk1"/>
                </a:solidFill>
                <a:latin typeface="Verdana"/>
                <a:ea typeface="Verdana"/>
                <a:cs typeface="Verdana"/>
                <a:sym typeface="Verdana"/>
              </a:rPr>
              <a:t> </a:t>
            </a:r>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63" name="Google Shape;2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0c69990cb2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 </a:t>
            </a: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History</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https://gallaudet.edu/museum/history/</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House One, The Edward Minor Gallaudet Residence</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https://gallaudet.edu/museum/history/house-one-the-edward-miner-gallaudet-residence/</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The Legacy Begins</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https://gallaudet.edu/museum/history/the-legacy-</a:t>
            </a:r>
            <a:r>
              <a:rPr lang="en-US" sz="1200" b="0" i="0" u="sng" strike="noStrike" cap="none">
                <a:solidFill>
                  <a:schemeClr val="dk1"/>
                </a:solidFill>
                <a:latin typeface="Verdana"/>
                <a:ea typeface="Verdana"/>
                <a:cs typeface="Verdana"/>
                <a:sym typeface="Verdana"/>
              </a:rPr>
              <a:t>begins/</a:t>
            </a:r>
            <a:r>
              <a:rPr lang="en-US" sz="1200" b="0" i="0" u="sng" strike="noStrike" cap="none">
                <a:solidFill>
                  <a:schemeClr val="dk1"/>
                </a:solidFill>
                <a:highlight>
                  <a:srgbClr val="4A86E8"/>
                </a:highlight>
                <a:latin typeface="Verdana"/>
                <a:ea typeface="Verdana"/>
                <a:cs typeface="Verdana"/>
                <a:sym typeface="Verdana"/>
              </a:rPr>
              <a:t> </a:t>
            </a:r>
            <a:r>
              <a:rPr lang="en-US" sz="1200" b="0" i="0" u="none" strike="noStrike" cap="none">
                <a:solidFill>
                  <a:schemeClr val="dk1"/>
                </a:solidFill>
                <a:latin typeface="Verdana"/>
                <a:ea typeface="Verdana"/>
                <a:cs typeface="Verdana"/>
                <a:sym typeface="Verdana"/>
              </a:rPr>
              <a:t> </a:t>
            </a:r>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70" name="Google Shape;270;g30c69990cb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Pyfers, Liesbeth. (2020, October). Deaf History: Europe. Retrieved August 13, 2024, from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https://deafhistory.eu/index.php/component/zoo/item/1880</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77" name="Google Shape;27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McCaskill, C., Lucas, C., Bayley, R., Hill, J. C., Dummett, R., Baldwin, P., Hogue, R., &amp; Anderson, G. B. (2020). </a:t>
            </a:r>
            <a:r>
              <a:rPr lang="en-US" sz="1200" b="0" i="1" u="none" strike="noStrike" cap="none">
                <a:solidFill>
                  <a:schemeClr val="dk1"/>
                </a:solidFill>
                <a:latin typeface="Verdana"/>
                <a:ea typeface="Verdana"/>
                <a:cs typeface="Verdana"/>
                <a:sym typeface="Verdana"/>
              </a:rPr>
              <a:t>The hidden treasure of black ASL: Its history and structure</a:t>
            </a:r>
            <a:r>
              <a:rPr lang="en-US" sz="1200" b="0" i="0" u="none" strike="noStrike" cap="none">
                <a:solidFill>
                  <a:schemeClr val="dk1"/>
                </a:solidFill>
                <a:latin typeface="Verdana"/>
                <a:ea typeface="Verdana"/>
                <a:cs typeface="Verdana"/>
                <a:sym typeface="Verdana"/>
              </a:rPr>
              <a:t>. Gallaudet University Press.</a:t>
            </a:r>
            <a:endParaRPr sz="1200" b="0" i="1" u="none"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Miller Memorial</a:t>
            </a:r>
            <a:r>
              <a:rPr lang="en-US" sz="1200" b="0" i="0" u="none" strike="noStrike" cap="none">
                <a:solidFill>
                  <a:schemeClr val="dk1"/>
                </a:solidFill>
                <a:latin typeface="Verdana"/>
                <a:ea typeface="Verdana"/>
                <a:cs typeface="Verdana"/>
                <a:sym typeface="Verdana"/>
              </a:rPr>
              <a:t>. (2024). Gallaudet University.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https://gallaudet.edu/louise-b-miller-memorial/</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84" name="Google Shape;28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McCaskill, C., Lucas, C., Bayley, R., Hill, J. C., Dummett, R., Baldwin, P., Hogue, R., &amp; Anderson, G. B. (2020). </a:t>
            </a:r>
            <a:r>
              <a:rPr lang="en-US" sz="1200" b="0" i="1" u="none" strike="noStrike" cap="none">
                <a:solidFill>
                  <a:schemeClr val="dk1"/>
                </a:solidFill>
                <a:latin typeface="Verdana"/>
                <a:ea typeface="Verdana"/>
                <a:cs typeface="Verdana"/>
                <a:sym typeface="Verdana"/>
              </a:rPr>
              <a:t>The hidden treasure of black ASL: Its history and structure</a:t>
            </a:r>
            <a:r>
              <a:rPr lang="en-US" sz="1200" b="0" i="0" u="none" strike="noStrike" cap="none">
                <a:solidFill>
                  <a:schemeClr val="dk1"/>
                </a:solidFill>
                <a:latin typeface="Verdana"/>
                <a:ea typeface="Verdana"/>
                <a:cs typeface="Verdana"/>
                <a:sym typeface="Verdana"/>
              </a:rPr>
              <a:t>. Gallaudet University Press.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Miller Memorial</a:t>
            </a:r>
            <a:r>
              <a:rPr lang="en-US" sz="1200" b="0" i="0" u="none" strike="noStrike" cap="none">
                <a:solidFill>
                  <a:schemeClr val="dk1"/>
                </a:solidFill>
                <a:latin typeface="Verdana"/>
                <a:ea typeface="Verdana"/>
                <a:cs typeface="Verdana"/>
                <a:sym typeface="Verdana"/>
              </a:rPr>
              <a:t>. (2024). Gallaudet University.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https://gallaudet.edu/louise-b-miller-memorial/</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0" name="Google Shape;2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c69990cb2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McCaskill, C., Lucas, C., Bayley, R., Hill, J. C., Dummett, R., Baldwin, P., Hogue, R., &amp; Anderson, G. B. (2020). </a:t>
            </a:r>
            <a:r>
              <a:rPr lang="en-US" sz="1200" b="0" i="1" u="none" strike="noStrike" cap="none">
                <a:solidFill>
                  <a:schemeClr val="dk1"/>
                </a:solidFill>
                <a:latin typeface="Verdana"/>
                <a:ea typeface="Verdana"/>
                <a:cs typeface="Verdana"/>
                <a:sym typeface="Verdana"/>
              </a:rPr>
              <a:t>The hidden treasure of black ASL: Its history and structure</a:t>
            </a:r>
            <a:r>
              <a:rPr lang="en-US" sz="1200" b="0" i="0" u="none" strike="noStrike" cap="none">
                <a:solidFill>
                  <a:schemeClr val="dk1"/>
                </a:solidFill>
                <a:latin typeface="Verdana"/>
                <a:ea typeface="Verdana"/>
                <a:cs typeface="Verdana"/>
                <a:sym typeface="Verdana"/>
              </a:rPr>
              <a:t>. Gallaudet University Press.</a:t>
            </a:r>
            <a:endParaRPr sz="1200" b="0" i="1" u="none"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Miller Memorial</a:t>
            </a:r>
            <a:r>
              <a:rPr lang="en-US" sz="1200" b="0" i="0" u="none" strike="noStrike" cap="none">
                <a:solidFill>
                  <a:schemeClr val="dk1"/>
                </a:solidFill>
                <a:latin typeface="Verdana"/>
                <a:ea typeface="Verdana"/>
                <a:cs typeface="Verdana"/>
                <a:sym typeface="Verdana"/>
              </a:rPr>
              <a:t>. (2024). Gallaudet University. </a:t>
            </a:r>
            <a:r>
              <a:rPr lang="en-US" sz="1200" b="0" i="0" u="sng" strike="noStrike" cap="non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https://gallaudet.edu/louise-b-miller-memorial/</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7" name="Google Shape;297;g30c69990cb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Additional Notes: </a:t>
            </a:r>
            <a:r>
              <a:rPr lang="en-US">
                <a:latin typeface="Arial"/>
                <a:ea typeface="Arial"/>
                <a:cs typeface="Arial"/>
                <a:sym typeface="Arial"/>
              </a:rPr>
              <a:t>In 1960, in a huge victory for sign language, linguist Dr. William C Stokoe published proof that ASL is an official language. It is not pantomime. It’s not just gestures. It is its own language, equal to spoken language. Research into bilingualism and language acquisition have proven that learning ASL does not prevent a Deaf child from learning English, in fact it only helps. During his research Dr. Stoke devised one of the first attempts at a written form of ASL. It’s called Stokoe notation and is the one pictured here in the top right corner. It’s mostly fallen out of use but there are still some academic circles that use it. There is still no standardized written form of ASL, pictured here are some of the other attempts at creating one. These are all various ways of writing the sign for HOUSE. Some linguists argue that video recordings are the written form of ASL.</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1988 there was another huge victory for the Deaf Community. In its 124 year history, Gallaudet had never had a Deaf President. There were four presidential candidates that year, three of them were Deaf. However, the Board picked the only hearing candidate and this ignited a week of intense protesting that is now called the Deaf President Now movement. Under pressure and media scrutiny, the Board eventually reversed its decision and elected Dr. I. King Jordan, the first Deaf President in Gallaudet’s history. He was President for 18 years, and a tireless advocate for not only the Deaf community but the disability community at large. He retired in 2006.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a:latin typeface="Arial"/>
                <a:ea typeface="Arial"/>
                <a:cs typeface="Arial"/>
                <a:sym typeface="Arial"/>
              </a:rPr>
              <a:t>In 1990 the ADA was passed which has had a huge positive impact on the Deaf Community. Deaf individuals were a key part of the protests that led up to the passage of the ADA. Judy Heumann noted that in 1977 when they took over the Government Heath, Education, and Welfare building in San Francisco and the police cut the phone lines, Deaf protesters were able to sign out the windows to supporters on the street to pass along information, keeping lines of communication open and the protest going.</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Chamot, Josh. (2003, June 25). </a:t>
            </a:r>
            <a:r>
              <a:rPr lang="en-US" sz="1200" b="0" i="1" u="none" strike="noStrike">
                <a:solidFill>
                  <a:schemeClr val="dk1"/>
                </a:solidFill>
                <a:latin typeface="Verdana"/>
                <a:ea typeface="Verdana"/>
                <a:cs typeface="Verdana"/>
                <a:sym typeface="Verdana"/>
              </a:rPr>
              <a:t>American Sign Language Spoken Here</a:t>
            </a:r>
            <a:r>
              <a:rPr lang="en-US" sz="1200" b="0" i="0" u="none" strike="noStrike">
                <a:solidFill>
                  <a:schemeClr val="dk1"/>
                </a:solidFill>
                <a:latin typeface="Verdana"/>
                <a:ea typeface="Verdana"/>
                <a:cs typeface="Verdana"/>
                <a:sym typeface="Verdana"/>
              </a:rPr>
              <a:t>. U.S. National Science Foundation.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https://new.nsf.gov/news/american-sign-language-spoken-here</a:t>
            </a:r>
            <a:endParaRPr sz="1200" b="0" i="0" u="none"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highlight>
                  <a:srgbClr val="FFFFFF"/>
                </a:highlight>
                <a:latin typeface="Verdana"/>
                <a:ea typeface="Verdana"/>
                <a:cs typeface="Verdana"/>
                <a:sym typeface="Verdana"/>
              </a:rPr>
              <a:t>Heumann, J. E., &amp; Joiner, K. (2020). </a:t>
            </a:r>
            <a:r>
              <a:rPr lang="en-US" sz="1200" b="0" i="1" u="none" strike="noStrike">
                <a:solidFill>
                  <a:schemeClr val="dk1"/>
                </a:solidFill>
                <a:highlight>
                  <a:srgbClr val="FFFFFF"/>
                </a:highlight>
                <a:latin typeface="Verdana"/>
                <a:ea typeface="Verdana"/>
                <a:cs typeface="Verdana"/>
                <a:sym typeface="Verdana"/>
              </a:rPr>
              <a:t>Being Heumann: an unrepentant memoir of a disability rights activist.</a:t>
            </a:r>
            <a:r>
              <a:rPr lang="en-US" sz="1200" b="0" i="0" u="none" strike="noStrike">
                <a:solidFill>
                  <a:schemeClr val="dk1"/>
                </a:solidFill>
                <a:highlight>
                  <a:srgbClr val="FFFFFF"/>
                </a:highlight>
                <a:latin typeface="Verdana"/>
                <a:ea typeface="Verdana"/>
                <a:cs typeface="Verdana"/>
                <a:sym typeface="Verdana"/>
              </a:rPr>
              <a:t> Beacon Press.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History</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https://gallaudet.edu/museum/history/</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I. King Jordan Biography. Gallaudet University.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https://gallaudet.edu/museum/history/i-king-jordan-bio/</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04" name="Google Shape;30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0c69990cb2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Chamot, Josh. (2003, June 25). </a:t>
            </a:r>
            <a:r>
              <a:rPr lang="en-US" sz="1200" b="0" i="1" u="none" strike="noStrike">
                <a:solidFill>
                  <a:schemeClr val="dk1"/>
                </a:solidFill>
                <a:latin typeface="Verdana"/>
                <a:ea typeface="Verdana"/>
                <a:cs typeface="Verdana"/>
                <a:sym typeface="Verdana"/>
              </a:rPr>
              <a:t>American Sign Language Spoken Here</a:t>
            </a:r>
            <a:r>
              <a:rPr lang="en-US" sz="1200" b="0" i="0" u="none" strike="noStrike">
                <a:solidFill>
                  <a:schemeClr val="dk1"/>
                </a:solidFill>
                <a:latin typeface="Verdana"/>
                <a:ea typeface="Verdana"/>
                <a:cs typeface="Verdana"/>
                <a:sym typeface="Verdana"/>
              </a:rPr>
              <a:t>. U.S. National Science Foundation.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https://new.nsf.gov/news/american-sign-language-spoken-here</a:t>
            </a:r>
            <a:endParaRPr sz="1200" b="0" i="0" u="none"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i="1">
                <a:latin typeface="Verdana"/>
                <a:ea typeface="Verdana"/>
                <a:cs typeface="Verdana"/>
                <a:sym typeface="Verdana"/>
              </a:rPr>
              <a:t>Deaf President Now (DPN) Protest</a:t>
            </a:r>
            <a:r>
              <a:rPr lang="en-US">
                <a:latin typeface="Verdana"/>
                <a:ea typeface="Verdana"/>
                <a:cs typeface="Verdana"/>
                <a:sym typeface="Verdana"/>
              </a:rPr>
              <a:t>. (2024). Gallaudet University. https://gallaudet.edu/museum/history/the-deaf-president-now-dpn-protest/ </a:t>
            </a:r>
            <a:endParaRPr>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a:solidFill>
                  <a:schemeClr val="dk1"/>
                </a:solidFill>
                <a:latin typeface="Verdana"/>
                <a:ea typeface="Verdana"/>
                <a:cs typeface="Verdana"/>
                <a:sym typeface="Verdana"/>
              </a:rPr>
              <a:t>Heumann, J. E., &amp; Joiner, K. (2020). </a:t>
            </a:r>
            <a:r>
              <a:rPr lang="en-US" sz="1200" b="0" i="1" u="none" strike="noStrike">
                <a:solidFill>
                  <a:schemeClr val="dk1"/>
                </a:solidFill>
                <a:latin typeface="Verdana"/>
                <a:ea typeface="Verdana"/>
                <a:cs typeface="Verdana"/>
                <a:sym typeface="Verdana"/>
              </a:rPr>
              <a:t>Being Heumann: an unrepentant memoir of a disability rights activist.</a:t>
            </a:r>
            <a:r>
              <a:rPr lang="en-US" sz="1200" b="0" i="0" u="none" strike="noStrike">
                <a:solidFill>
                  <a:schemeClr val="dk1"/>
                </a:solidFill>
                <a:latin typeface="Verdana"/>
                <a:ea typeface="Verdana"/>
                <a:cs typeface="Verdana"/>
                <a:sym typeface="Verdana"/>
              </a:rPr>
              <a:t> Beacon Press.</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History</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https://gallaudet.edu/museum/history/</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National Deaf Life Museum. (2024). </a:t>
            </a:r>
            <a:r>
              <a:rPr lang="en-US" sz="1200" b="0" i="1" u="none" strike="noStrike" cap="none">
                <a:solidFill>
                  <a:schemeClr val="dk1"/>
                </a:solidFill>
                <a:latin typeface="Verdana"/>
                <a:ea typeface="Verdana"/>
                <a:cs typeface="Verdana"/>
                <a:sym typeface="Verdana"/>
              </a:rPr>
              <a:t>I. King Jordan Biography</a:t>
            </a:r>
            <a:r>
              <a:rPr lang="en-US" sz="1200" b="0" i="0" u="none" strike="noStrike" cap="none">
                <a:solidFill>
                  <a:schemeClr val="dk1"/>
                </a:solidFill>
                <a:latin typeface="Verdana"/>
                <a:ea typeface="Verdana"/>
                <a:cs typeface="Verdana"/>
                <a:sym typeface="Verdana"/>
              </a:rPr>
              <a:t>. Gallaudet University.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https://gallaudet.edu/museum/history/i-king-jordan-bio/</a:t>
            </a:r>
            <a:endParaRPr>
              <a:latin typeface="Verdana"/>
              <a:ea typeface="Verdana"/>
              <a:cs typeface="Verdana"/>
              <a:sym typeface="Verdana"/>
            </a:endParaRPr>
          </a:p>
          <a:p>
            <a:pPr marL="228600" marR="0" lvl="0" indent="-228600" algn="l" rtl="0">
              <a:lnSpc>
                <a:spcPct val="100000"/>
              </a:lnSpc>
              <a:spcBef>
                <a:spcPts val="0"/>
              </a:spcBef>
              <a:spcAft>
                <a:spcPts val="0"/>
              </a:spcAft>
              <a:buSzPts val="1400"/>
              <a:buFont typeface="Verdana"/>
              <a:buAutoNum type="arabicPeriod"/>
            </a:pPr>
            <a:r>
              <a:rPr lang="en-US">
                <a:latin typeface="Verdana"/>
                <a:ea typeface="Verdana"/>
                <a:cs typeface="Verdana"/>
                <a:sym typeface="Verdana"/>
              </a:rPr>
              <a:t>Weinstock, Robert. (2024, October 14). </a:t>
            </a:r>
            <a:r>
              <a:rPr lang="en-US" i="1">
                <a:latin typeface="Verdana"/>
                <a:ea typeface="Verdana"/>
                <a:cs typeface="Verdana"/>
                <a:sym typeface="Verdana"/>
              </a:rPr>
              <a:t>Washington Business Journal Names President Cordano 2024 DEI Champion</a:t>
            </a:r>
            <a:r>
              <a:rPr lang="en-US">
                <a:latin typeface="Verdana"/>
                <a:ea typeface="Verdana"/>
                <a:cs typeface="Verdana"/>
                <a:sym typeface="Verdana"/>
              </a:rPr>
              <a:t>. Gallaudet University: University Communications. https://gallaudet.edu/university-communications/washington-business-journal-names-president-cordano-2024-dei-champion/</a:t>
            </a:r>
            <a:endParaRPr>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12" name="Google Shape;312;g30c69990cb2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a:solidFill>
                  <a:schemeClr val="dk1"/>
                </a:solidFill>
                <a:latin typeface="Verdana"/>
                <a:ea typeface="Verdana"/>
                <a:cs typeface="Verdana"/>
                <a:sym typeface="Verdana"/>
              </a:rPr>
              <a:t>1. DiMarco, N. &amp; Siebert, R. (2022). </a:t>
            </a:r>
            <a:r>
              <a:rPr lang="en-US" sz="1200" b="0" i="1" u="none" strike="noStrike">
                <a:solidFill>
                  <a:schemeClr val="dk1"/>
                </a:solidFill>
                <a:latin typeface="Verdana"/>
                <a:ea typeface="Verdana"/>
                <a:cs typeface="Verdana"/>
                <a:sym typeface="Verdana"/>
              </a:rPr>
              <a:t>Deaf Utopia: A Memoir – and a Love Letter to a Way of Life</a:t>
            </a:r>
            <a:r>
              <a:rPr lang="en-US" sz="1200" b="0" i="0" u="none" strike="noStrike">
                <a:solidFill>
                  <a:schemeClr val="dk1"/>
                </a:solidFill>
                <a:latin typeface="Verdana"/>
                <a:ea typeface="Verdana"/>
                <a:cs typeface="Verdana"/>
                <a:sym typeface="Verdana"/>
              </a:rPr>
              <a:t>. William Morrow. April 19, 2022.</a:t>
            </a:r>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a:solidFill>
                  <a:schemeClr val="dk1"/>
                </a:solidFill>
                <a:latin typeface="Verdana"/>
                <a:ea typeface="Verdana"/>
                <a:cs typeface="Verdana"/>
                <a:sym typeface="Verdana"/>
              </a:rPr>
              <a:t>2. International Sign</a:t>
            </a:r>
            <a:r>
              <a:rPr lang="en-US" sz="1200" b="0" i="0" u="none" strike="noStrike">
                <a:solidFill>
                  <a:schemeClr val="dk1"/>
                </a:solidFill>
                <a:latin typeface="Verdana"/>
                <a:ea typeface="Verdana"/>
                <a:cs typeface="Verdana"/>
                <a:sym typeface="Verdana"/>
              </a:rPr>
              <a:t>. (2024, May 6). Wikipedia. Retrieved August 13, 2024, from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https://en.wikipedia.org/wiki/International_Sign</a:t>
            </a:r>
            <a:endParaRPr sz="1200" b="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b="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19" name="Google Shape;3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45" name="Google Shape;34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 Initial Contact Form: </a:t>
            </a:r>
            <a:r>
              <a:rPr lang="en-US" sz="12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a:p>
        </p:txBody>
      </p:sp>
      <p:sp>
        <p:nvSpPr>
          <p:cNvPr id="354" name="Google Shape;35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Happening @ Michigan Events Calendar for Equity, Civil Rights, and Title IX: https://events.umich.edu/group/4765</a:t>
            </a:r>
            <a:endParaRPr/>
          </a:p>
          <a:p>
            <a:pPr marL="0" lvl="0" indent="0" algn="l" rtl="0">
              <a:lnSpc>
                <a:spcPct val="100000"/>
              </a:lnSpc>
              <a:spcBef>
                <a:spcPts val="0"/>
              </a:spcBef>
              <a:spcAft>
                <a:spcPts val="0"/>
              </a:spcAft>
              <a:buSzPts val="1400"/>
              <a:buNone/>
            </a:pPr>
            <a:endParaRPr/>
          </a:p>
        </p:txBody>
      </p:sp>
      <p:sp>
        <p:nvSpPr>
          <p:cNvPr id="362" name="Google Shape;36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369" name="Google Shape;36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Filterable list of resources on the ECRT website: https://ecrt.umich.edu/get-help-support/resources/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YouTube Channel: https://www.youtube.com/@ECRTumich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Upcoming Events are listed on the Happening @ Michigan website: https://events.umich.edu/group/4765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Recorded Presentations &amp; Trainings website: https://ecrt.umich.edu/disability-accessibility/presentations-trainings/</a:t>
            </a:r>
            <a:endParaRPr/>
          </a:p>
        </p:txBody>
      </p:sp>
      <p:sp>
        <p:nvSpPr>
          <p:cNvPr id="376" name="Google Shape;37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c640a66d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30c640a66d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30c640a66d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0c640a66d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lvl="0" indent="-228600" algn="l" rtl="0">
              <a:lnSpc>
                <a:spcPct val="100000"/>
              </a:lnSpc>
              <a:spcBef>
                <a:spcPts val="0"/>
              </a:spcBef>
              <a:spcAft>
                <a:spcPts val="0"/>
              </a:spcAft>
              <a:buSzPts val="1400"/>
              <a:buAutoNum type="arabicPeriod"/>
            </a:pPr>
            <a:r>
              <a:rPr lang="en-US" sz="1200" b="0" i="0" u="none" strike="noStrike">
                <a:solidFill>
                  <a:schemeClr val="dk1"/>
                </a:solidFill>
                <a:latin typeface="Verdana"/>
                <a:ea typeface="Verdana"/>
                <a:cs typeface="Verdana"/>
                <a:sym typeface="Verdana"/>
              </a:rPr>
              <a:t>Heumann, Judy. (2023, February 22). </a:t>
            </a:r>
            <a:r>
              <a:rPr lang="en-US" sz="1200" b="0" i="1" u="none" strike="noStrike">
                <a:solidFill>
                  <a:schemeClr val="dk1"/>
                </a:solidFill>
                <a:latin typeface="Verdana"/>
                <a:ea typeface="Verdana"/>
                <a:cs typeface="Verdana"/>
                <a:sym typeface="Verdana"/>
              </a:rPr>
              <a:t>Indigenous Sign Languages with Dr. Melanie McKay-Cody</a:t>
            </a:r>
            <a:r>
              <a:rPr lang="en-US" sz="1200" b="0" i="0" u="none" strike="noStrike">
                <a:solidFill>
                  <a:schemeClr val="dk1"/>
                </a:solidFill>
                <a:latin typeface="Verdana"/>
                <a:ea typeface="Verdana"/>
                <a:cs typeface="Verdana"/>
                <a:sym typeface="Verdana"/>
              </a:rPr>
              <a:t>. The Heumann</a:t>
            </a:r>
            <a:r>
              <a:rPr lang="en-US" sz="1200">
                <a:solidFill>
                  <a:schemeClr val="dk1"/>
                </a:solidFill>
                <a:latin typeface="Verdana"/>
                <a:ea typeface="Verdana"/>
                <a:cs typeface="Verdana"/>
                <a:sym typeface="Verdana"/>
              </a:rPr>
              <a:t> </a:t>
            </a:r>
            <a:r>
              <a:rPr lang="en-US" sz="1200" b="0" i="0" u="none" strike="noStrike">
                <a:solidFill>
                  <a:schemeClr val="dk1"/>
                </a:solidFill>
                <a:latin typeface="Verdana"/>
                <a:ea typeface="Verdana"/>
                <a:cs typeface="Verdana"/>
                <a:sym typeface="Verdana"/>
              </a:rPr>
              <a:t>Experience.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 https://judithheumann.com/melaniemckaycody/</a:t>
            </a:r>
            <a:endParaRPr sz="1200" b="0" i="0" u="sng" strike="noStrike">
              <a:solidFill>
                <a:schemeClr val="dk1"/>
              </a:solidFill>
              <a:latin typeface="Verdana"/>
              <a:ea typeface="Verdana"/>
              <a:cs typeface="Verdana"/>
              <a:sym typeface="Verdana"/>
            </a:endParaRPr>
          </a:p>
          <a:p>
            <a:pPr marL="228600" lvl="0" indent="-228600" algn="l" rtl="0">
              <a:lnSpc>
                <a:spcPct val="100000"/>
              </a:lnSpc>
              <a:spcBef>
                <a:spcPts val="0"/>
              </a:spcBef>
              <a:spcAft>
                <a:spcPts val="0"/>
              </a:spcAft>
              <a:buSzPts val="1400"/>
              <a:buAutoNum type="arabicPeriod"/>
            </a:pPr>
            <a:r>
              <a:rPr lang="en-US" sz="1200" b="0" i="0" u="none" strike="noStrike">
                <a:solidFill>
                  <a:schemeClr val="dk1"/>
                </a:solidFill>
                <a:latin typeface="Verdana"/>
                <a:ea typeface="Verdana"/>
                <a:cs typeface="Verdana"/>
                <a:sym typeface="Verdana"/>
              </a:rPr>
              <a:t>Mittan, Kyle. (2023, February 6). </a:t>
            </a:r>
            <a:r>
              <a:rPr lang="en-US" sz="1200" b="0" i="1" u="none" strike="noStrike">
                <a:solidFill>
                  <a:schemeClr val="dk1"/>
                </a:solidFill>
                <a:latin typeface="Verdana"/>
                <a:ea typeface="Verdana"/>
                <a:cs typeface="Verdana"/>
                <a:sym typeface="Verdana"/>
              </a:rPr>
              <a:t>Researcher will Showcase Native American Sign Language in Super Bowl Performance</a:t>
            </a:r>
            <a:r>
              <a:rPr lang="en-US" sz="1200" b="0" i="0" u="none" strike="noStrike">
                <a:solidFill>
                  <a:schemeClr val="dk1"/>
                </a:solidFill>
                <a:latin typeface="Verdana"/>
                <a:ea typeface="Verdana"/>
                <a:cs typeface="Verdana"/>
                <a:sym typeface="Verdana"/>
              </a:rPr>
              <a:t>. The University of Arizona. </a:t>
            </a:r>
            <a:r>
              <a:rPr lang="en-US" sz="1200" b="0" i="0" u="sng" strike="noStrik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https://news.arizona.edu/news/researcher-will-showcase-native-american-sign-language-super-bowl-performance</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Plains Indian Sign Language</a:t>
            </a:r>
            <a:r>
              <a:rPr lang="en-US" sz="1200" b="0" i="0" u="none" strike="noStrike" cap="none">
                <a:solidFill>
                  <a:schemeClr val="dk1"/>
                </a:solidFill>
                <a:latin typeface="Verdana"/>
                <a:ea typeface="Verdana"/>
                <a:cs typeface="Verdana"/>
                <a:sym typeface="Verdana"/>
              </a:rPr>
              <a:t>. (2024, July 1). Wikipedia. Retrieved July 15, 2024, from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https://en.wikipedia.org/wiki/Plains_Indian_Sign_Lang  uag</a:t>
            </a:r>
            <a:r>
              <a:rPr lang="en-US" sz="1200" b="0" i="0" u="sng" strike="noStrike" cap="none">
                <a:solidFill>
                  <a:schemeClr val="dk1"/>
                </a:solidFill>
                <a:latin typeface="Verdana"/>
                <a:ea typeface="Verdana"/>
                <a:cs typeface="Verdana"/>
                <a:sym typeface="Verdana"/>
              </a:rPr>
              <a:t>e</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Tomkins, William. (1969). </a:t>
            </a:r>
            <a:r>
              <a:rPr lang="en-US" sz="1200" b="0" i="1" u="none" strike="noStrike" cap="none">
                <a:solidFill>
                  <a:schemeClr val="dk1"/>
                </a:solidFill>
                <a:latin typeface="Verdana"/>
                <a:ea typeface="Verdana"/>
                <a:cs typeface="Verdana"/>
                <a:sym typeface="Verdana"/>
              </a:rPr>
              <a:t>Indian Sign Language</a:t>
            </a:r>
            <a:r>
              <a:rPr lang="en-US" sz="1200" b="0" i="0" u="none" strike="noStrike" cap="none">
                <a:solidFill>
                  <a:schemeClr val="dk1"/>
                </a:solidFill>
                <a:latin typeface="Verdana"/>
                <a:ea typeface="Verdana"/>
                <a:cs typeface="Verdana"/>
                <a:sym typeface="Verdana"/>
              </a:rPr>
              <a:t>. Dover Publications, Inc. </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Sid Richardson Museum. (2023, October 4). </a:t>
            </a:r>
            <a:r>
              <a:rPr lang="en-US" sz="1200" b="0" i="1" u="none" strike="noStrike" cap="none">
                <a:solidFill>
                  <a:schemeClr val="dk1"/>
                </a:solidFill>
                <a:latin typeface="Verdana"/>
                <a:ea typeface="Verdana"/>
                <a:cs typeface="Verdana"/>
                <a:sym typeface="Verdana"/>
              </a:rPr>
              <a:t>Lecture: The Inclusive Work of C. M. Russell and Hand Talk Signs</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https://www.youtube.com/watch?app=desktop&amp;v=tkOuYBAXvag&amp;t=3s</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Sid Richardson Museum. (2023, December 20). </a:t>
            </a:r>
            <a:r>
              <a:rPr lang="en-US" sz="1200" b="0" i="1" u="none" strike="noStrike" cap="none">
                <a:solidFill>
                  <a:schemeClr val="dk1"/>
                </a:solidFill>
                <a:latin typeface="Verdana"/>
                <a:ea typeface="Verdana"/>
                <a:cs typeface="Verdana"/>
                <a:sym typeface="Verdana"/>
              </a:rPr>
              <a:t>Plains Indian Sign Language and Charles Russell</a:t>
            </a:r>
            <a:r>
              <a:rPr lang="en-US" sz="1200" b="0" i="0" u="none" strike="noStrike" cap="none">
                <a:solidFill>
                  <a:schemeClr val="dk1"/>
                </a:solidFill>
                <a:latin typeface="Verdana"/>
                <a:ea typeface="Verdana"/>
                <a:cs typeface="Verdana"/>
                <a:sym typeface="Verdana"/>
              </a:rPr>
              <a:t>. </a:t>
            </a:r>
            <a:r>
              <a:rPr lang="en-US" sz="1200" b="0" i="0" u="sng" strike="noStrike" cap="none">
                <a:solidFill>
                  <a:schemeClr val="dk1"/>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https://sidrichardsonmuseum.org/plains-indian-sign-language-and-charles-russell/</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Vox. (2022, May 16). </a:t>
            </a:r>
            <a:r>
              <a:rPr lang="en-US" sz="1200" b="0" i="1" u="none" strike="noStrike" cap="none">
                <a:solidFill>
                  <a:schemeClr val="dk1"/>
                </a:solidFill>
                <a:latin typeface="Verdana"/>
                <a:ea typeface="Verdana"/>
                <a:cs typeface="Verdana"/>
                <a:sym typeface="Verdana"/>
              </a:rPr>
              <a:t>The Hidden History of Hand Talk</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 https://www.youtube.com/watch?v=s1-StAlw3aE</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lvl="0" indent="-139700" algn="l" rtl="0">
              <a:lnSpc>
                <a:spcPct val="100000"/>
              </a:lnSpc>
              <a:spcBef>
                <a:spcPts val="0"/>
              </a:spcBef>
              <a:spcAft>
                <a:spcPts val="0"/>
              </a:spcAft>
              <a:buSzPts val="1400"/>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99" name="Google Shape;99;g30c640a66d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lvl="0" indent="-228600" algn="l" rtl="0">
              <a:lnSpc>
                <a:spcPct val="100000"/>
              </a:lnSpc>
              <a:spcBef>
                <a:spcPts val="0"/>
              </a:spcBef>
              <a:spcAft>
                <a:spcPts val="0"/>
              </a:spcAft>
              <a:buSzPts val="1400"/>
              <a:buAutoNum type="arabicPeriod"/>
            </a:pPr>
            <a:r>
              <a:rPr lang="en-US" sz="1200" b="0" i="0" u="none" strike="noStrike">
                <a:solidFill>
                  <a:schemeClr val="dk1"/>
                </a:solidFill>
                <a:latin typeface="Verdana"/>
                <a:ea typeface="Verdana"/>
                <a:cs typeface="Verdana"/>
                <a:sym typeface="Verdana"/>
              </a:rPr>
              <a:t>Heumann, Judy. (2023, February 22). </a:t>
            </a:r>
            <a:r>
              <a:rPr lang="en-US" sz="1200" b="0" i="1" u="none" strike="noStrike">
                <a:solidFill>
                  <a:schemeClr val="dk1"/>
                </a:solidFill>
                <a:latin typeface="Verdana"/>
                <a:ea typeface="Verdana"/>
                <a:cs typeface="Verdana"/>
                <a:sym typeface="Verdana"/>
              </a:rPr>
              <a:t>Indigenous Sign Languages with Dr. Melanie McKay-Cody</a:t>
            </a:r>
            <a:r>
              <a:rPr lang="en-US" sz="1200" b="0" i="0" u="none" strike="noStrike">
                <a:solidFill>
                  <a:schemeClr val="dk1"/>
                </a:solidFill>
                <a:latin typeface="Verdana"/>
                <a:ea typeface="Verdana"/>
                <a:cs typeface="Verdana"/>
                <a:sym typeface="Verdana"/>
              </a:rPr>
              <a:t>. The Heumann</a:t>
            </a:r>
            <a:r>
              <a:rPr lang="en-US" sz="1200">
                <a:solidFill>
                  <a:schemeClr val="dk1"/>
                </a:solidFill>
                <a:latin typeface="Verdana"/>
                <a:ea typeface="Verdana"/>
                <a:cs typeface="Verdana"/>
                <a:sym typeface="Verdana"/>
              </a:rPr>
              <a:t> </a:t>
            </a:r>
            <a:r>
              <a:rPr lang="en-US" sz="1200" b="0" i="0" u="none" strike="noStrike">
                <a:solidFill>
                  <a:schemeClr val="dk1"/>
                </a:solidFill>
                <a:latin typeface="Verdana"/>
                <a:ea typeface="Verdana"/>
                <a:cs typeface="Verdana"/>
                <a:sym typeface="Verdana"/>
              </a:rPr>
              <a:t>Experience.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 https://judithheumann.com/melaniemckaycody/</a:t>
            </a:r>
            <a:endParaRPr sz="1200" b="0" i="0" u="sng" strike="noStrike">
              <a:solidFill>
                <a:schemeClr val="dk1"/>
              </a:solidFill>
              <a:latin typeface="Verdana"/>
              <a:ea typeface="Verdana"/>
              <a:cs typeface="Verdana"/>
              <a:sym typeface="Verdana"/>
            </a:endParaRPr>
          </a:p>
          <a:p>
            <a:pPr marL="228600" lvl="0" indent="-228600" algn="l" rtl="0">
              <a:lnSpc>
                <a:spcPct val="100000"/>
              </a:lnSpc>
              <a:spcBef>
                <a:spcPts val="0"/>
              </a:spcBef>
              <a:spcAft>
                <a:spcPts val="0"/>
              </a:spcAft>
              <a:buSzPts val="1400"/>
              <a:buAutoNum type="arabicPeriod"/>
            </a:pPr>
            <a:r>
              <a:rPr lang="en-US" sz="1200" b="0" i="0" u="none" strike="noStrike">
                <a:solidFill>
                  <a:schemeClr val="dk1"/>
                </a:solidFill>
                <a:latin typeface="Verdana"/>
                <a:ea typeface="Verdana"/>
                <a:cs typeface="Verdana"/>
                <a:sym typeface="Verdana"/>
              </a:rPr>
              <a:t>Mittan, Kyle. (2023, February 6). </a:t>
            </a:r>
            <a:r>
              <a:rPr lang="en-US" sz="1200" b="0" i="1" u="none" strike="noStrike">
                <a:solidFill>
                  <a:schemeClr val="dk1"/>
                </a:solidFill>
                <a:latin typeface="Verdana"/>
                <a:ea typeface="Verdana"/>
                <a:cs typeface="Verdana"/>
                <a:sym typeface="Verdana"/>
              </a:rPr>
              <a:t>Researcher will Showcase Native American Sign Language in Super Bowl Performance</a:t>
            </a:r>
            <a:r>
              <a:rPr lang="en-US" sz="1200" b="0" i="0" u="none" strike="noStrike">
                <a:solidFill>
                  <a:schemeClr val="dk1"/>
                </a:solidFill>
                <a:latin typeface="Verdana"/>
                <a:ea typeface="Verdana"/>
                <a:cs typeface="Verdana"/>
                <a:sym typeface="Verdana"/>
              </a:rPr>
              <a:t>. The University of Arizona. </a:t>
            </a:r>
            <a:r>
              <a:rPr lang="en-US" sz="1200" b="0" i="0" u="sng" strike="noStrik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https://news.arizona.edu/news/researcher-will-showcase-native-american-sign-language-super-bowl-performance</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Plains Indian Sign Language</a:t>
            </a:r>
            <a:r>
              <a:rPr lang="en-US" sz="1200" b="0" i="0" u="none" strike="noStrike" cap="none">
                <a:solidFill>
                  <a:schemeClr val="dk1"/>
                </a:solidFill>
                <a:latin typeface="Verdana"/>
                <a:ea typeface="Verdana"/>
                <a:cs typeface="Verdana"/>
                <a:sym typeface="Verdana"/>
              </a:rPr>
              <a:t>. (2024, July 1). Wikipedia. Retrieved July 15, 2024, from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https://en.wikipedia.org/wiki/Plains_Indian_Sign_Lang  uag</a:t>
            </a:r>
            <a:r>
              <a:rPr lang="en-US" sz="1200" b="0" i="0" u="sng" strike="noStrike" cap="none">
                <a:solidFill>
                  <a:schemeClr val="dk1"/>
                </a:solidFill>
                <a:latin typeface="Verdana"/>
                <a:ea typeface="Verdana"/>
                <a:cs typeface="Verdana"/>
                <a:sym typeface="Verdana"/>
              </a:rPr>
              <a:t>e</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Tomkins, William. (1969). </a:t>
            </a:r>
            <a:r>
              <a:rPr lang="en-US" sz="1200" b="0" i="1" u="none" strike="noStrike" cap="none">
                <a:solidFill>
                  <a:schemeClr val="dk1"/>
                </a:solidFill>
                <a:latin typeface="Verdana"/>
                <a:ea typeface="Verdana"/>
                <a:cs typeface="Verdana"/>
                <a:sym typeface="Verdana"/>
              </a:rPr>
              <a:t>Indian Sign Language</a:t>
            </a:r>
            <a:r>
              <a:rPr lang="en-US" sz="1200" b="0" i="0" u="none" strike="noStrike" cap="none">
                <a:solidFill>
                  <a:schemeClr val="dk1"/>
                </a:solidFill>
                <a:latin typeface="Verdana"/>
                <a:ea typeface="Verdana"/>
                <a:cs typeface="Verdana"/>
                <a:sym typeface="Verdana"/>
              </a:rPr>
              <a:t>. Dover Publications, Inc. </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Sid Richardson Museum. (2023, October 4). </a:t>
            </a:r>
            <a:r>
              <a:rPr lang="en-US" sz="1200" b="0" i="1" u="none" strike="noStrike" cap="none">
                <a:solidFill>
                  <a:schemeClr val="dk1"/>
                </a:solidFill>
                <a:latin typeface="Verdana"/>
                <a:ea typeface="Verdana"/>
                <a:cs typeface="Verdana"/>
                <a:sym typeface="Verdana"/>
              </a:rPr>
              <a:t>Lecture: The Inclusive Work of C. M. Russell and Hand Talk Signs</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https://www.youtube.com/watch?app=desktop&amp;v=tkOuYBAXvag&amp;t=3s</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Sid Richardson Museum. (2023, December 20). </a:t>
            </a:r>
            <a:r>
              <a:rPr lang="en-US" sz="1200" b="0" i="1" u="none" strike="noStrike" cap="none">
                <a:solidFill>
                  <a:schemeClr val="dk1"/>
                </a:solidFill>
                <a:latin typeface="Verdana"/>
                <a:ea typeface="Verdana"/>
                <a:cs typeface="Verdana"/>
                <a:sym typeface="Verdana"/>
              </a:rPr>
              <a:t>Plains Indian Sign Language and Charles Russell</a:t>
            </a:r>
            <a:r>
              <a:rPr lang="en-US" sz="1200" b="0" i="0" u="none" strike="noStrike" cap="none">
                <a:solidFill>
                  <a:schemeClr val="dk1"/>
                </a:solidFill>
                <a:latin typeface="Verdana"/>
                <a:ea typeface="Verdana"/>
                <a:cs typeface="Verdana"/>
                <a:sym typeface="Verdana"/>
              </a:rPr>
              <a:t>. </a:t>
            </a:r>
            <a:r>
              <a:rPr lang="en-US" sz="1200" b="0" i="0" u="sng" strike="noStrike" cap="none">
                <a:solidFill>
                  <a:schemeClr val="dk1"/>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https://sidrichardsonmuseum.org/plains-indian-sign-language-and-charles-russell/</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Vox. (2022, May 16). </a:t>
            </a:r>
            <a:r>
              <a:rPr lang="en-US" sz="1200" b="0" i="1" u="none" strike="noStrike" cap="none">
                <a:solidFill>
                  <a:schemeClr val="dk1"/>
                </a:solidFill>
                <a:latin typeface="Verdana"/>
                <a:ea typeface="Verdana"/>
                <a:cs typeface="Verdana"/>
                <a:sym typeface="Verdana"/>
              </a:rPr>
              <a:t>The Hidden History of Hand Talk</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 https://www.youtube.com/watch?v=s1-StAlw3aE</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lvl="0" indent="-139700" algn="l" rtl="0">
              <a:lnSpc>
                <a:spcPct val="100000"/>
              </a:lnSpc>
              <a:spcBef>
                <a:spcPts val="0"/>
              </a:spcBef>
              <a:spcAft>
                <a:spcPts val="0"/>
              </a:spcAft>
              <a:buSzPts val="1400"/>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06" name="Google Shape;1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Citations:</a:t>
            </a:r>
            <a:endParaRPr/>
          </a:p>
          <a:p>
            <a:pPr marL="228600" lvl="0" indent="-228600" algn="l" rtl="0">
              <a:lnSpc>
                <a:spcPct val="100000"/>
              </a:lnSpc>
              <a:spcBef>
                <a:spcPts val="0"/>
              </a:spcBef>
              <a:spcAft>
                <a:spcPts val="0"/>
              </a:spcAft>
              <a:buSzPts val="1400"/>
              <a:buAutoNum type="arabicPeriod"/>
            </a:pPr>
            <a:r>
              <a:rPr lang="en-US" sz="1200" b="0" i="0" u="none" strike="noStrike">
                <a:solidFill>
                  <a:schemeClr val="dk1"/>
                </a:solidFill>
                <a:latin typeface="Verdana"/>
                <a:ea typeface="Verdana"/>
                <a:cs typeface="Verdana"/>
                <a:sym typeface="Verdana"/>
              </a:rPr>
              <a:t>Heumann, Judy. (2023, February 22). </a:t>
            </a:r>
            <a:r>
              <a:rPr lang="en-US" sz="1200" b="0" i="1" u="none" strike="noStrike">
                <a:solidFill>
                  <a:schemeClr val="dk1"/>
                </a:solidFill>
                <a:latin typeface="Verdana"/>
                <a:ea typeface="Verdana"/>
                <a:cs typeface="Verdana"/>
                <a:sym typeface="Verdana"/>
              </a:rPr>
              <a:t>Indigenous Sign Languages with Dr. Melanie McKay-Cody</a:t>
            </a:r>
            <a:r>
              <a:rPr lang="en-US" sz="1200" b="0" i="0" u="none" strike="noStrike">
                <a:solidFill>
                  <a:schemeClr val="dk1"/>
                </a:solidFill>
                <a:latin typeface="Verdana"/>
                <a:ea typeface="Verdana"/>
                <a:cs typeface="Verdana"/>
                <a:sym typeface="Verdana"/>
              </a:rPr>
              <a:t>. The Heumann</a:t>
            </a:r>
            <a:r>
              <a:rPr lang="en-US" sz="1200">
                <a:solidFill>
                  <a:schemeClr val="dk1"/>
                </a:solidFill>
                <a:latin typeface="Verdana"/>
                <a:ea typeface="Verdana"/>
                <a:cs typeface="Verdana"/>
                <a:sym typeface="Verdana"/>
              </a:rPr>
              <a:t> </a:t>
            </a:r>
            <a:r>
              <a:rPr lang="en-US" sz="1200" b="0" i="0" u="none" strike="noStrike">
                <a:solidFill>
                  <a:schemeClr val="dk1"/>
                </a:solidFill>
                <a:latin typeface="Verdana"/>
                <a:ea typeface="Verdana"/>
                <a:cs typeface="Verdana"/>
                <a:sym typeface="Verdana"/>
              </a:rPr>
              <a:t>Experience. </a:t>
            </a:r>
            <a:r>
              <a:rPr lang="en-US" sz="1200" b="0" i="0" u="sng" strike="noStrike">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 https://judithheumann.com/melaniemckaycody/</a:t>
            </a:r>
            <a:endParaRPr sz="1200" b="0" i="0" u="sng" strike="noStrike">
              <a:solidFill>
                <a:schemeClr val="dk1"/>
              </a:solidFill>
              <a:latin typeface="Verdana"/>
              <a:ea typeface="Verdana"/>
              <a:cs typeface="Verdana"/>
              <a:sym typeface="Verdana"/>
            </a:endParaRPr>
          </a:p>
          <a:p>
            <a:pPr marL="228600" lvl="0" indent="-228600" algn="l" rtl="0">
              <a:lnSpc>
                <a:spcPct val="100000"/>
              </a:lnSpc>
              <a:spcBef>
                <a:spcPts val="0"/>
              </a:spcBef>
              <a:spcAft>
                <a:spcPts val="0"/>
              </a:spcAft>
              <a:buSzPts val="1400"/>
              <a:buAutoNum type="arabicPeriod"/>
            </a:pPr>
            <a:r>
              <a:rPr lang="en-US" sz="1200" b="0" i="0" u="none" strike="noStrike">
                <a:solidFill>
                  <a:schemeClr val="dk1"/>
                </a:solidFill>
                <a:latin typeface="Verdana"/>
                <a:ea typeface="Verdana"/>
                <a:cs typeface="Verdana"/>
                <a:sym typeface="Verdana"/>
              </a:rPr>
              <a:t>Mittan, Kyle. (2023, February 6). </a:t>
            </a:r>
            <a:r>
              <a:rPr lang="en-US" sz="1200" b="0" i="1" u="none" strike="noStrike">
                <a:solidFill>
                  <a:schemeClr val="dk1"/>
                </a:solidFill>
                <a:latin typeface="Verdana"/>
                <a:ea typeface="Verdana"/>
                <a:cs typeface="Verdana"/>
                <a:sym typeface="Verdana"/>
              </a:rPr>
              <a:t>Researcher will Showcase Native American Sign Language in Super Bowl Performance</a:t>
            </a:r>
            <a:r>
              <a:rPr lang="en-US" sz="1200" b="0" i="0" u="none" strike="noStrike">
                <a:solidFill>
                  <a:schemeClr val="dk1"/>
                </a:solidFill>
                <a:latin typeface="Verdana"/>
                <a:ea typeface="Verdana"/>
                <a:cs typeface="Verdana"/>
                <a:sym typeface="Verdana"/>
              </a:rPr>
              <a:t>. The University of Arizona. </a:t>
            </a:r>
            <a:r>
              <a:rPr lang="en-US" sz="1200" b="0" i="0" u="sng" strike="noStrike">
                <a:solidFill>
                  <a:schemeClr val="dk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https://news.arizona.edu/news/researcher-will-showcase-native-american-sign-language-super-bowl-performance</a:t>
            </a:r>
            <a:endParaRPr sz="1200" b="0" i="0" u="sng" strike="noStrik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1" u="none" strike="noStrike" cap="none">
                <a:solidFill>
                  <a:schemeClr val="dk1"/>
                </a:solidFill>
                <a:latin typeface="Verdana"/>
                <a:ea typeface="Verdana"/>
                <a:cs typeface="Verdana"/>
                <a:sym typeface="Verdana"/>
              </a:rPr>
              <a:t>Plains Indian Sign Language</a:t>
            </a:r>
            <a:r>
              <a:rPr lang="en-US" sz="1200" b="0" i="0" u="none" strike="noStrike" cap="none">
                <a:solidFill>
                  <a:schemeClr val="dk1"/>
                </a:solidFill>
                <a:latin typeface="Verdana"/>
                <a:ea typeface="Verdana"/>
                <a:cs typeface="Verdana"/>
                <a:sym typeface="Verdana"/>
              </a:rPr>
              <a:t>. (2024, July 1). Wikipedia. Retrieved July 15, 2024, from </a:t>
            </a:r>
            <a:r>
              <a:rPr lang="en-US" sz="12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https://en.wikipedia.org/wiki/Plains_Indian_Sign_Lang  uag</a:t>
            </a:r>
            <a:r>
              <a:rPr lang="en-US" sz="1200" b="0" i="0" u="sng" strike="noStrike" cap="none">
                <a:solidFill>
                  <a:schemeClr val="dk1"/>
                </a:solidFill>
                <a:latin typeface="Verdana"/>
                <a:ea typeface="Verdana"/>
                <a:cs typeface="Verdana"/>
                <a:sym typeface="Verdana"/>
              </a:rPr>
              <a:t>e</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Tomkins, William. (1969). </a:t>
            </a:r>
            <a:r>
              <a:rPr lang="en-US" sz="1200" b="0" i="1" u="none" strike="noStrike" cap="none">
                <a:solidFill>
                  <a:schemeClr val="dk1"/>
                </a:solidFill>
                <a:latin typeface="Verdana"/>
                <a:ea typeface="Verdana"/>
                <a:cs typeface="Verdana"/>
                <a:sym typeface="Verdana"/>
              </a:rPr>
              <a:t>Indian Sign Language</a:t>
            </a:r>
            <a:r>
              <a:rPr lang="en-US" sz="1200" b="0" i="0" u="none" strike="noStrike" cap="none">
                <a:solidFill>
                  <a:schemeClr val="dk1"/>
                </a:solidFill>
                <a:latin typeface="Verdana"/>
                <a:ea typeface="Verdana"/>
                <a:cs typeface="Verdana"/>
                <a:sym typeface="Verdana"/>
              </a:rPr>
              <a:t>. Dover Publications, Inc. </a:t>
            </a:r>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Sid Richardson Museum. (2023, October 4). </a:t>
            </a:r>
            <a:r>
              <a:rPr lang="en-US" sz="1200" b="0" i="1" u="none" strike="noStrike" cap="none">
                <a:solidFill>
                  <a:schemeClr val="dk1"/>
                </a:solidFill>
                <a:latin typeface="Verdana"/>
                <a:ea typeface="Verdana"/>
                <a:cs typeface="Verdana"/>
                <a:sym typeface="Verdana"/>
              </a:rPr>
              <a:t>Lecture: The Inclusive Work of C. M. Russell and Hand Talk Signs</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https://www.youtube.com/watch?app=desktop&amp;v=tkOuYBAXvag&amp;t=3s</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Sid Richardson Museum. (2023, December 20). </a:t>
            </a:r>
            <a:r>
              <a:rPr lang="en-US" sz="1200" b="0" i="1" u="none" strike="noStrike" cap="none">
                <a:solidFill>
                  <a:schemeClr val="dk1"/>
                </a:solidFill>
                <a:latin typeface="Verdana"/>
                <a:ea typeface="Verdana"/>
                <a:cs typeface="Verdana"/>
                <a:sym typeface="Verdana"/>
              </a:rPr>
              <a:t>Plains Indian Sign Language and Charles Russell</a:t>
            </a:r>
            <a:r>
              <a:rPr lang="en-US" sz="1200" b="0" i="0" u="none" strike="noStrike" cap="none">
                <a:solidFill>
                  <a:schemeClr val="dk1"/>
                </a:solidFill>
                <a:latin typeface="Verdana"/>
                <a:ea typeface="Verdana"/>
                <a:cs typeface="Verdana"/>
                <a:sym typeface="Verdana"/>
              </a:rPr>
              <a:t>. </a:t>
            </a:r>
            <a:r>
              <a:rPr lang="en-US" sz="1200" b="0" i="0" u="sng" strike="noStrike" cap="none">
                <a:solidFill>
                  <a:schemeClr val="dk1"/>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https://sidrichardsonmuseum.org/plains-indian-sign-language-and-charles-russell/</a:t>
            </a:r>
            <a:endParaRPr sz="1200" b="0" i="0" u="sng" strike="noStrike" cap="none">
              <a:solidFill>
                <a:schemeClr val="dk1"/>
              </a:solidFill>
              <a:latin typeface="Verdana"/>
              <a:ea typeface="Verdana"/>
              <a:cs typeface="Verdana"/>
              <a:sym typeface="Verdana"/>
            </a:endParaRPr>
          </a:p>
          <a:p>
            <a:pPr marL="228600" marR="0" lvl="0" indent="-228600" algn="l" rtl="0">
              <a:lnSpc>
                <a:spcPct val="100000"/>
              </a:lnSpc>
              <a:spcBef>
                <a:spcPts val="0"/>
              </a:spcBef>
              <a:spcAft>
                <a:spcPts val="0"/>
              </a:spcAft>
              <a:buClr>
                <a:srgbClr val="000000"/>
              </a:buClr>
              <a:buSzPts val="1400"/>
              <a:buFont typeface="Arial"/>
              <a:buAutoNum type="arabicPeriod"/>
            </a:pPr>
            <a:r>
              <a:rPr lang="en-US" sz="1200" b="0" i="0" u="none" strike="noStrike" cap="none">
                <a:solidFill>
                  <a:schemeClr val="dk1"/>
                </a:solidFill>
                <a:latin typeface="Verdana"/>
                <a:ea typeface="Verdana"/>
                <a:cs typeface="Verdana"/>
                <a:sym typeface="Verdana"/>
              </a:rPr>
              <a:t>Vox. (2022, May 16). </a:t>
            </a:r>
            <a:r>
              <a:rPr lang="en-US" sz="1200" b="0" i="1" u="none" strike="noStrike" cap="none">
                <a:solidFill>
                  <a:schemeClr val="dk1"/>
                </a:solidFill>
                <a:latin typeface="Verdana"/>
                <a:ea typeface="Verdana"/>
                <a:cs typeface="Verdana"/>
                <a:sym typeface="Verdana"/>
              </a:rPr>
              <a:t>The Hidden History of Hand Talk</a:t>
            </a:r>
            <a:r>
              <a:rPr lang="en-US" sz="1200" b="0" i="0" u="none" strike="noStrike" cap="none">
                <a:solidFill>
                  <a:schemeClr val="dk1"/>
                </a:solidFill>
                <a:latin typeface="Verdana"/>
                <a:ea typeface="Verdana"/>
                <a:cs typeface="Verdana"/>
                <a:sym typeface="Verdana"/>
              </a:rPr>
              <a:t>. YouTube.  </a:t>
            </a:r>
            <a:r>
              <a:rPr lang="en-US" sz="1200" b="0" i="0" u="sng" strike="noStrike" cap="none">
                <a:solidFill>
                  <a:schemeClr val="dk1"/>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 https://www.youtube.com/watch?v=s1-StAlw3aE</a:t>
            </a: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marR="0" lvl="0" indent="-1397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Verdana"/>
              <a:ea typeface="Verdana"/>
              <a:cs typeface="Verdana"/>
              <a:sym typeface="Verdana"/>
            </a:endParaRPr>
          </a:p>
          <a:p>
            <a:pPr marL="228600" lvl="0" indent="-139700" algn="l" rtl="0">
              <a:lnSpc>
                <a:spcPct val="100000"/>
              </a:lnSpc>
              <a:spcBef>
                <a:spcPts val="0"/>
              </a:spcBef>
              <a:spcAft>
                <a:spcPts val="0"/>
              </a:spcAft>
              <a:buSzPts val="1400"/>
              <a:buNone/>
            </a:pPr>
            <a:endParaRPr sz="1200" b="0" i="0" u="sng" strike="noStrike">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13" name="Google Shape;1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48" descr="Light-skinned woman with hands in front of her making the ASL sign for the concepts “lineage, hereditary, passing on to future generations, etc.”"/>
          <p:cNvPicPr preferRelativeResize="0"/>
          <p:nvPr/>
        </p:nvPicPr>
        <p:blipFill rotWithShape="1">
          <a:blip r:embed="rId2">
            <a:alphaModFix/>
          </a:blip>
          <a:srcRect/>
          <a:stretch/>
        </p:blipFill>
        <p:spPr>
          <a:xfrm>
            <a:off x="292304" y="199177"/>
            <a:ext cx="5393272" cy="4044953"/>
          </a:xfrm>
          <a:prstGeom prst="rect">
            <a:avLst/>
          </a:prstGeom>
          <a:noFill/>
          <a:ln>
            <a:noFill/>
          </a:ln>
        </p:spPr>
      </p:pic>
      <p:pic>
        <p:nvPicPr>
          <p:cNvPr id="20" name="Google Shape;20;p48" descr="Wheelchair logo for NDEAM 2024"/>
          <p:cNvPicPr preferRelativeResize="0"/>
          <p:nvPr/>
        </p:nvPicPr>
        <p:blipFill rotWithShape="1">
          <a:blip r:embed="rId3">
            <a:alphaModFix/>
          </a:blip>
          <a:srcRect/>
          <a:stretch/>
        </p:blipFill>
        <p:spPr>
          <a:xfrm>
            <a:off x="1144616" y="5007681"/>
            <a:ext cx="3412820" cy="10156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body" idx="1"/>
          </p:nvPr>
        </p:nvSpPr>
        <p:spPr>
          <a:xfrm rot="5400000">
            <a:off x="4035425" y="-1141412"/>
            <a:ext cx="4121150"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8"/>
          <p:cNvSpPr txBox="1">
            <a:spLocks noGrp="1"/>
          </p:cNvSpPr>
          <p:nvPr>
            <p:ph type="body" idx="1"/>
          </p:nvPr>
        </p:nvSpPr>
        <p:spPr>
          <a:xfrm rot="5400000">
            <a:off x="2526914" y="131377"/>
            <a:ext cx="4356872"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200"/>
              </a:spcBef>
              <a:spcAft>
                <a:spcPts val="0"/>
              </a:spcAft>
              <a:buClr>
                <a:schemeClr val="dk1"/>
              </a:buClr>
              <a:buSzPts val="2800"/>
              <a:buFont typeface="Noto Sans Symbols"/>
              <a:buChar char="▪"/>
              <a:defRPr/>
            </a:lvl1pPr>
            <a:lvl2pPr marL="914400" lvl="1" indent="-381000" algn="l">
              <a:lnSpc>
                <a:spcPct val="100000"/>
              </a:lnSpc>
              <a:spcBef>
                <a:spcPts val="1200"/>
              </a:spcBef>
              <a:spcAft>
                <a:spcPts val="0"/>
              </a:spcAft>
              <a:buClr>
                <a:schemeClr val="dk1"/>
              </a:buClr>
              <a:buSzPts val="2400"/>
              <a:buFont typeface="Noto Sans Symbols"/>
              <a:buChar char="▪"/>
              <a:defRPr/>
            </a:lvl2pPr>
            <a:lvl3pPr marL="1371600" lvl="2" indent="-355600" algn="l">
              <a:lnSpc>
                <a:spcPct val="100000"/>
              </a:lnSpc>
              <a:spcBef>
                <a:spcPts val="1200"/>
              </a:spcBef>
              <a:spcAft>
                <a:spcPts val="0"/>
              </a:spcAft>
              <a:buClr>
                <a:schemeClr val="dk1"/>
              </a:buClr>
              <a:buSzPts val="2000"/>
              <a:buFont typeface="Noto Sans Symbols"/>
              <a:buChar char="▪"/>
              <a:defRPr/>
            </a:lvl3pPr>
            <a:lvl4pPr marL="1828800" lvl="3" indent="-342900" algn="l">
              <a:lnSpc>
                <a:spcPct val="100000"/>
              </a:lnSpc>
              <a:spcBef>
                <a:spcPts val="1200"/>
              </a:spcBef>
              <a:spcAft>
                <a:spcPts val="0"/>
              </a:spcAft>
              <a:buClr>
                <a:schemeClr val="dk1"/>
              </a:buClr>
              <a:buSzPts val="1800"/>
              <a:buFont typeface="Noto Sans Symbols"/>
              <a:buChar char="▪"/>
              <a:defRPr/>
            </a:lvl4pPr>
            <a:lvl5pPr marL="2286000" lvl="4" indent="-342900" algn="l">
              <a:lnSpc>
                <a:spcPct val="100000"/>
              </a:lnSpc>
              <a:spcBef>
                <a:spcPts val="12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149323" y="233266"/>
            <a:ext cx="9843763" cy="1112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2"/>
          <p:cNvSpPr>
            <a:spLocks noGrp="1"/>
          </p:cNvSpPr>
          <p:nvPr>
            <p:ph type="pic" idx="2"/>
          </p:nvPr>
        </p:nvSpPr>
        <p:spPr>
          <a:xfrm>
            <a:off x="4464730" y="1777481"/>
            <a:ext cx="6806650" cy="4978827"/>
          </a:xfrm>
          <a:prstGeom prst="rect">
            <a:avLst/>
          </a:prstGeom>
          <a:noFill/>
          <a:ln>
            <a:noFill/>
          </a:ln>
        </p:spPr>
      </p:sp>
      <p:sp>
        <p:nvSpPr>
          <p:cNvPr id="24" name="Google Shape;24;p52"/>
          <p:cNvSpPr txBox="1">
            <a:spLocks noGrp="1"/>
          </p:cNvSpPr>
          <p:nvPr>
            <p:ph type="body" idx="1"/>
          </p:nvPr>
        </p:nvSpPr>
        <p:spPr>
          <a:xfrm>
            <a:off x="149323" y="1777482"/>
            <a:ext cx="3932237" cy="461370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0"/>
          <p:cNvSpPr txBox="1">
            <a:spLocks noGrp="1"/>
          </p:cNvSpPr>
          <p:nvPr>
            <p:ph type="body" idx="1"/>
          </p:nvPr>
        </p:nvSpPr>
        <p:spPr>
          <a:xfrm>
            <a:off x="147734" y="1822819"/>
            <a:ext cx="5181600"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0"/>
          <p:cNvSpPr txBox="1">
            <a:spLocks noGrp="1"/>
          </p:cNvSpPr>
          <p:nvPr>
            <p:ph type="body" idx="2"/>
          </p:nvPr>
        </p:nvSpPr>
        <p:spPr>
          <a:xfrm>
            <a:off x="5453743" y="1822819"/>
            <a:ext cx="518160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8627"/>
              </a:srgbClr>
            </a:gs>
            <a:gs pos="9000">
              <a:srgbClr val="FFCB05">
                <a:alpha val="48627"/>
              </a:srgbClr>
            </a:gs>
            <a:gs pos="100000">
              <a:srgbClr val="FFCB05">
                <a:alpha val="0"/>
              </a:srgbClr>
            </a:gs>
          </a:gsLst>
          <a:lin ang="5400000" scaled="0"/>
        </a:gradFill>
        <a:effectLst/>
      </p:bgPr>
    </p:bg>
    <p:spTree>
      <p:nvGrpSpPr>
        <p:cNvPr id="1" name="Shape 29"/>
        <p:cNvGrpSpPr/>
        <p:nvPr/>
      </p:nvGrpSpPr>
      <p:grpSpPr>
        <a:xfrm>
          <a:off x="0" y="0"/>
          <a:ext cx="0" cy="0"/>
          <a:chOff x="0" y="0"/>
          <a:chExt cx="0" cy="0"/>
        </a:xfrm>
      </p:grpSpPr>
      <p:sp>
        <p:nvSpPr>
          <p:cNvPr id="30" name="Google Shape;30;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9"/>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9"/>
          <p:cNvSpPr txBox="1">
            <a:spLocks noGrp="1"/>
          </p:cNvSpPr>
          <p:nvPr>
            <p:ph type="body" idx="1"/>
          </p:nvPr>
        </p:nvSpPr>
        <p:spPr>
          <a:xfrm>
            <a:off x="129073" y="1785225"/>
            <a:ext cx="11039670" cy="482084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4"/>
          <p:cNvSpPr txBox="1">
            <a:spLocks noGrp="1"/>
          </p:cNvSpPr>
          <p:nvPr>
            <p:ph type="title"/>
          </p:nvPr>
        </p:nvSpPr>
        <p:spPr>
          <a:xfrm>
            <a:off x="147735" y="149575"/>
            <a:ext cx="988267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839788" y="457200"/>
            <a:ext cx="3932237" cy="11128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5183188" y="2049462"/>
            <a:ext cx="6172200" cy="3811588"/>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800"/>
              </a:spcBef>
              <a:spcAft>
                <a:spcPts val="0"/>
              </a:spcAft>
              <a:buClr>
                <a:schemeClr val="dk1"/>
              </a:buClr>
              <a:buSzPts val="3200"/>
              <a:buFont typeface="Noto Sans Symbols"/>
              <a:buChar char="▪"/>
              <a:defRPr sz="3200"/>
            </a:lvl1pPr>
            <a:lvl2pPr marL="914400" lvl="1" indent="-406400" algn="l">
              <a:lnSpc>
                <a:spcPct val="100000"/>
              </a:lnSpc>
              <a:spcBef>
                <a:spcPts val="1800"/>
              </a:spcBef>
              <a:spcAft>
                <a:spcPts val="0"/>
              </a:spcAft>
              <a:buClr>
                <a:schemeClr val="dk1"/>
              </a:buClr>
              <a:buSzPts val="2800"/>
              <a:buFont typeface="Noto Sans Symbols"/>
              <a:buChar char="▪"/>
              <a:defRPr sz="2800"/>
            </a:lvl2pPr>
            <a:lvl3pPr marL="1371600" lvl="2" indent="-381000" algn="l">
              <a:lnSpc>
                <a:spcPct val="100000"/>
              </a:lnSpc>
              <a:spcBef>
                <a:spcPts val="1800"/>
              </a:spcBef>
              <a:spcAft>
                <a:spcPts val="0"/>
              </a:spcAft>
              <a:buClr>
                <a:schemeClr val="dk1"/>
              </a:buClr>
              <a:buSzPts val="2400"/>
              <a:buFont typeface="Noto Sans Symbols"/>
              <a:buChar char="▪"/>
              <a:defRPr sz="2400"/>
            </a:lvl3pPr>
            <a:lvl4pPr marL="1828800" lvl="3" indent="-355600" algn="l">
              <a:lnSpc>
                <a:spcPct val="100000"/>
              </a:lnSpc>
              <a:spcBef>
                <a:spcPts val="1800"/>
              </a:spcBef>
              <a:spcAft>
                <a:spcPts val="0"/>
              </a:spcAft>
              <a:buClr>
                <a:schemeClr val="dk1"/>
              </a:buClr>
              <a:buSzPts val="2000"/>
              <a:buFont typeface="Noto Sans Symbols"/>
              <a:buChar char="▪"/>
              <a:defRPr sz="2000"/>
            </a:lvl4pPr>
            <a:lvl5pPr marL="2286000" lvl="4" indent="-355600" algn="l">
              <a:lnSpc>
                <a:spcPct val="100000"/>
              </a:lnSpc>
              <a:spcBef>
                <a:spcPts val="1800"/>
              </a:spcBef>
              <a:spcAft>
                <a:spcPts val="0"/>
              </a:spcAft>
              <a:buClr>
                <a:schemeClr val="dk1"/>
              </a:buClr>
              <a:buSzPts val="2000"/>
              <a:buFont typeface="Noto Sans Symbols"/>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
        <p:nvSpPr>
          <p:cNvPr id="42" name="Google Shape;42;p64"/>
          <p:cNvSpPr txBox="1">
            <a:spLocks noGrp="1"/>
          </p:cNvSpPr>
          <p:nvPr>
            <p:ph type="title"/>
          </p:nvPr>
        </p:nvSpPr>
        <p:spPr>
          <a:xfrm>
            <a:off x="157066" y="1825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0515600" cy="41211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JAq8lrRo5c"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sessions.studentlife.umich.edu/login?r=/track/1170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hyperlink" Target="https://ecrt.umich.edu/get-help-support/resources/" TargetMode="External"/><Relationship Id="rId7"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4765" TargetMode="External"/><Relationship Id="rId4" Type="http://schemas.openxmlformats.org/officeDocument/2006/relationships/hyperlink" Target="https://www.youtube.com/@ECRTumic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6300699" y="519085"/>
            <a:ext cx="5546558" cy="4374746"/>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600"/>
              </a:spcAft>
              <a:buClr>
                <a:schemeClr val="dk1"/>
              </a:buClr>
              <a:buSzPts val="6000"/>
              <a:buFont typeface="Verdana"/>
              <a:buNone/>
            </a:pPr>
            <a:r>
              <a:rPr lang="en-US"/>
              <a:t>Is Sign Language Universal?</a:t>
            </a:r>
            <a:br>
              <a:rPr lang="en-US"/>
            </a:br>
            <a:r>
              <a:rPr lang="en-US" sz="3600"/>
              <a:t>A Brief History of ASL</a:t>
            </a:r>
            <a:endParaRPr sz="3600"/>
          </a:p>
        </p:txBody>
      </p:sp>
      <p:sp>
        <p:nvSpPr>
          <p:cNvPr id="61" name="Google Shape;61;p1"/>
          <p:cNvSpPr txBox="1">
            <a:spLocks noGrp="1"/>
          </p:cNvSpPr>
          <p:nvPr>
            <p:ph type="subTitle" idx="1"/>
          </p:nvPr>
        </p:nvSpPr>
        <p:spPr>
          <a:xfrm>
            <a:off x="6571734" y="5389976"/>
            <a:ext cx="5004487" cy="1109806"/>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50000"/>
              </a:lnSpc>
              <a:spcBef>
                <a:spcPts val="0"/>
              </a:spcBef>
              <a:spcAft>
                <a:spcPts val="0"/>
              </a:spcAft>
              <a:buClr>
                <a:schemeClr val="dk1"/>
              </a:buClr>
              <a:buSzPct val="108108"/>
              <a:buNone/>
            </a:pPr>
            <a:r>
              <a:rPr lang="en-US"/>
              <a:t>Kacey Lundgren</a:t>
            </a:r>
            <a:endParaRPr/>
          </a:p>
          <a:p>
            <a:pPr marL="0" lvl="0" indent="0" algn="ctr" rtl="0">
              <a:lnSpc>
                <a:spcPct val="150000"/>
              </a:lnSpc>
              <a:spcBef>
                <a:spcPts val="0"/>
              </a:spcBef>
              <a:spcAft>
                <a:spcPts val="0"/>
              </a:spcAft>
              <a:buClr>
                <a:schemeClr val="dk1"/>
              </a:buClr>
              <a:buSzPct val="108108"/>
              <a:buNone/>
            </a:pPr>
            <a:r>
              <a:rPr lang="en-US"/>
              <a:t>ASL Interpreter</a:t>
            </a:r>
            <a:endParaRPr/>
          </a:p>
          <a:p>
            <a:pPr marL="0" lvl="0" indent="0" algn="ctr" rtl="0">
              <a:lnSpc>
                <a:spcPct val="100000"/>
              </a:lnSpc>
              <a:spcBef>
                <a:spcPts val="1800"/>
              </a:spcBef>
              <a:spcAft>
                <a:spcPts val="0"/>
              </a:spcAft>
              <a:buClr>
                <a:schemeClr val="dk1"/>
              </a:buClr>
              <a:buSzPct val="108108"/>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147735" y="149575"/>
            <a:ext cx="11689361"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sz="4000" dirty="0"/>
              <a:t>1930 Plains Indian Sign Language Council </a:t>
            </a:r>
            <a:endParaRPr dirty="0"/>
          </a:p>
        </p:txBody>
      </p:sp>
      <p:pic>
        <p:nvPicPr>
          <p:cNvPr id="123" name="Google Shape;123;p13" descr="An old black and white movie title screen that says United States Department of the Interior Office of Indian Affairs presents The Indian Sign Language. Subject matter and lecture by Hugh L. Scott, Major General, USA, Retired. Produced by US Department of Agriculture, Office of Motion Pictures. ">
            <a:hlinkClick r:id="rId3"/>
          </p:cNvPr>
          <p:cNvPicPr preferRelativeResize="0"/>
          <p:nvPr/>
        </p:nvPicPr>
        <p:blipFill rotWithShape="1">
          <a:blip r:embed="rId4">
            <a:alphaModFix/>
          </a:blip>
          <a:srcRect/>
          <a:stretch/>
        </p:blipFill>
        <p:spPr>
          <a:xfrm>
            <a:off x="3157075" y="1812375"/>
            <a:ext cx="5779426" cy="4362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129073" y="153242"/>
            <a:ext cx="11720549"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Colin Denny uses Plains Indian Sign Language at Superbowl LVII in 2022</a:t>
            </a:r>
            <a:endParaRPr dirty="0"/>
          </a:p>
        </p:txBody>
      </p:sp>
      <p:pic>
        <p:nvPicPr>
          <p:cNvPr id="129" name="Google Shape;129;p14" descr="A screenshot from YouTube showing a split screen of Babyface and Colin Denny performing America the Beautiful at Super Bowl LVII"/>
          <p:cNvPicPr preferRelativeResize="0"/>
          <p:nvPr/>
        </p:nvPicPr>
        <p:blipFill rotWithShape="1">
          <a:blip r:embed="rId3">
            <a:alphaModFix/>
          </a:blip>
          <a:srcRect/>
          <a:stretch/>
        </p:blipFill>
        <p:spPr>
          <a:xfrm>
            <a:off x="1668049" y="1943331"/>
            <a:ext cx="8855902" cy="4144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Title 2">
            <a:extLst>
              <a:ext uri="{FF2B5EF4-FFF2-40B4-BE49-F238E27FC236}">
                <a16:creationId xmlns:a16="http://schemas.microsoft.com/office/drawing/2014/main" id="{51A3A7ED-122D-70C4-7CCA-5184995C809C}"/>
              </a:ext>
            </a:extLst>
          </p:cNvPr>
          <p:cNvSpPr>
            <a:spLocks noGrp="1"/>
          </p:cNvSpPr>
          <p:nvPr>
            <p:ph type="title"/>
          </p:nvPr>
        </p:nvSpPr>
        <p:spPr/>
        <p:txBody>
          <a:bodyPr/>
          <a:lstStyle/>
          <a:p>
            <a:r>
              <a:rPr lang="en-US" dirty="0"/>
              <a:t>The First Piece of the Puzzle</a:t>
            </a:r>
          </a:p>
        </p:txBody>
      </p:sp>
      <p:sp>
        <p:nvSpPr>
          <p:cNvPr id="135" name="Google Shape;135;p15"/>
          <p:cNvSpPr txBox="1">
            <a:spLocks noGrp="1" noRot="1" noMove="1" noResize="1" noEditPoints="1" noAdjustHandles="1" noChangeArrowheads="1" noChangeShapeType="1"/>
          </p:cNvSpPr>
          <p:nvPr/>
        </p:nvSpPr>
        <p:spPr>
          <a:xfrm>
            <a:off x="237250" y="1972075"/>
            <a:ext cx="3277200" cy="2185800"/>
          </a:xfrm>
          <a:prstGeom prst="rect">
            <a:avLst/>
          </a:prstGeom>
          <a:noFill/>
          <a:ln>
            <a:noFill/>
          </a:ln>
        </p:spPr>
        <p:txBody>
          <a:bodyPr spcFirstLastPara="1" wrap="square" lIns="91425" tIns="45700" rIns="91425" bIns="45700" anchor="t" anchorCtr="0">
            <a:spAutoFit/>
          </a:bodyPr>
          <a:lstStyle/>
          <a:p>
            <a:pPr marL="457200" marR="0" lvl="0" indent="-444500" algn="ctr" rtl="0">
              <a:lnSpc>
                <a:spcPct val="100000"/>
              </a:lnSpc>
              <a:spcBef>
                <a:spcPts val="0"/>
              </a:spcBef>
              <a:spcAft>
                <a:spcPts val="0"/>
              </a:spcAft>
              <a:buClr>
                <a:schemeClr val="dk1"/>
              </a:buClr>
              <a:buSzPts val="3400"/>
              <a:buFont typeface="Verdana"/>
              <a:buAutoNum type="arabicPeriod"/>
            </a:pPr>
            <a:r>
              <a:rPr lang="en-US" sz="3400" b="0" i="0" u="none" strike="noStrike" cap="none" dirty="0">
                <a:solidFill>
                  <a:schemeClr val="dk1"/>
                </a:solidFill>
                <a:latin typeface="Verdana"/>
                <a:ea typeface="Verdana"/>
                <a:cs typeface="Verdana"/>
                <a:sym typeface="Verdana"/>
              </a:rPr>
              <a:t>North American Indian Sign Language</a:t>
            </a:r>
            <a:endParaRPr sz="1600" b="0" i="0" u="none" strike="noStrike" cap="none" dirty="0">
              <a:solidFill>
                <a:srgbClr val="000000"/>
              </a:solidFill>
              <a:latin typeface="Arial"/>
              <a:ea typeface="Arial"/>
              <a:cs typeface="Arial"/>
              <a:sym typeface="Arial"/>
            </a:endParaRPr>
          </a:p>
        </p:txBody>
      </p:sp>
      <p:cxnSp>
        <p:nvCxnSpPr>
          <p:cNvPr id="140" name="Google Shape;140;p15">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739019" y="3206663"/>
            <a:ext cx="1375776" cy="651353"/>
          </a:xfrm>
          <a:prstGeom prst="straightConnector1">
            <a:avLst/>
          </a:prstGeom>
          <a:noFill/>
          <a:ln w="9525" cap="flat" cmpd="sng">
            <a:solidFill>
              <a:srgbClr val="00264B"/>
            </a:solidFill>
            <a:prstDash val="solid"/>
            <a:round/>
            <a:headEnd type="none" w="sm" len="sm"/>
            <a:tailEnd type="triangle" w="med" len="med"/>
          </a:ln>
        </p:spPr>
      </p:cxnSp>
      <p:sp>
        <p:nvSpPr>
          <p:cNvPr id="136" name="Google Shape;136;p15"/>
          <p:cNvSpPr txBox="1">
            <a:spLocks noGrp="1" noRot="1" noMove="1" noResize="1" noEditPoints="1" noAdjustHandles="1" noChangeArrowheads="1" noChangeShapeType="1"/>
          </p:cNvSpPr>
          <p:nvPr/>
        </p:nvSpPr>
        <p:spPr>
          <a:xfrm>
            <a:off x="8452983" y="2471895"/>
            <a:ext cx="16659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400" b="0" i="0" u="none" strike="noStrike" cap="none">
                <a:solidFill>
                  <a:schemeClr val="dk1"/>
                </a:solidFill>
                <a:latin typeface="Verdana"/>
                <a:ea typeface="Verdana"/>
                <a:cs typeface="Verdana"/>
                <a:sym typeface="Verdana"/>
              </a:rPr>
              <a:t>?</a:t>
            </a:r>
            <a:endParaRPr sz="1200" b="0" i="0" u="none" strike="noStrike" cap="none">
              <a:solidFill>
                <a:srgbClr val="000000"/>
              </a:solidFill>
              <a:latin typeface="Arial"/>
              <a:ea typeface="Arial"/>
              <a:cs typeface="Arial"/>
              <a:sym typeface="Arial"/>
            </a:endParaRPr>
          </a:p>
        </p:txBody>
      </p:sp>
      <p:cxnSp>
        <p:nvCxnSpPr>
          <p:cNvPr id="142" name="Google Shape;142;p15">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6925327" y="3206663"/>
            <a:ext cx="1527656" cy="651353"/>
          </a:xfrm>
          <a:prstGeom prst="straightConnector1">
            <a:avLst/>
          </a:prstGeom>
          <a:noFill/>
          <a:ln w="9525" cap="flat" cmpd="sng">
            <a:solidFill>
              <a:srgbClr val="00264B"/>
            </a:solidFill>
            <a:prstDash val="solid"/>
            <a:round/>
            <a:headEnd type="none" w="sm" len="sm"/>
            <a:tailEnd type="triangle" w="med" len="med"/>
          </a:ln>
        </p:spPr>
      </p:cxnSp>
      <p:sp>
        <p:nvSpPr>
          <p:cNvPr id="137" name="Google Shape;137;p15"/>
          <p:cNvSpPr txBox="1">
            <a:spLocks noGrp="1" noRot="1" noMove="1" noResize="1" noEditPoints="1" noAdjustHandles="1" noChangeArrowheads="1" noChangeShapeType="1"/>
          </p:cNvSpPr>
          <p:nvPr/>
        </p:nvSpPr>
        <p:spPr>
          <a:xfrm>
            <a:off x="2641255" y="5110618"/>
            <a:ext cx="7650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400" b="0" i="0" u="none" strike="noStrike" cap="none">
                <a:solidFill>
                  <a:schemeClr val="dk1"/>
                </a:solidFill>
                <a:latin typeface="Verdana"/>
                <a:ea typeface="Verdana"/>
                <a:cs typeface="Verdana"/>
                <a:sym typeface="Verdana"/>
              </a:rPr>
              <a:t>?</a:t>
            </a:r>
            <a:endParaRPr sz="1200" b="0" i="0" u="none" strike="noStrike" cap="none">
              <a:solidFill>
                <a:srgbClr val="000000"/>
              </a:solidFill>
              <a:latin typeface="Arial"/>
              <a:ea typeface="Arial"/>
              <a:cs typeface="Arial"/>
              <a:sym typeface="Arial"/>
            </a:endParaRPr>
          </a:p>
        </p:txBody>
      </p:sp>
      <p:cxnSp>
        <p:nvCxnSpPr>
          <p:cNvPr id="141" name="Google Shape;141;p15">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rot="10800000" flipH="1">
            <a:off x="3858016" y="4612443"/>
            <a:ext cx="1256779" cy="711119"/>
          </a:xfrm>
          <a:prstGeom prst="straightConnector1">
            <a:avLst/>
          </a:prstGeom>
          <a:noFill/>
          <a:ln w="9525" cap="flat" cmpd="sng">
            <a:solidFill>
              <a:srgbClr val="00264B"/>
            </a:solidFill>
            <a:prstDash val="solid"/>
            <a:round/>
            <a:headEnd type="none" w="sm" len="sm"/>
            <a:tailEnd type="triangle" w="med" len="med"/>
          </a:ln>
        </p:spPr>
      </p:cxnSp>
      <p:sp>
        <p:nvSpPr>
          <p:cNvPr id="138" name="Google Shape;138;p15"/>
          <p:cNvSpPr txBox="1">
            <a:spLocks noGrp="1" noRot="1" noMove="1" noResize="1" noEditPoints="1" noAdjustHandles="1" noChangeArrowheads="1" noChangeShapeType="1"/>
          </p:cNvSpPr>
          <p:nvPr/>
        </p:nvSpPr>
        <p:spPr>
          <a:xfrm>
            <a:off x="8903397" y="5110618"/>
            <a:ext cx="7650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400" b="0" i="0" u="none" strike="noStrike" cap="none">
                <a:solidFill>
                  <a:schemeClr val="dk1"/>
                </a:solidFill>
                <a:latin typeface="Verdana"/>
                <a:ea typeface="Verdana"/>
                <a:cs typeface="Verdana"/>
                <a:sym typeface="Verdana"/>
              </a:rPr>
              <a:t>?</a:t>
            </a:r>
            <a:endParaRPr sz="1200" b="0" i="0" u="none" strike="noStrike" cap="none">
              <a:solidFill>
                <a:srgbClr val="000000"/>
              </a:solidFill>
              <a:latin typeface="Arial"/>
              <a:ea typeface="Arial"/>
              <a:cs typeface="Arial"/>
              <a:sym typeface="Arial"/>
            </a:endParaRPr>
          </a:p>
        </p:txBody>
      </p:sp>
      <p:cxnSp>
        <p:nvCxnSpPr>
          <p:cNvPr id="143" name="Google Shape;143;p15">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rot="10800000">
            <a:off x="6925327" y="4612442"/>
            <a:ext cx="1375778" cy="711119"/>
          </a:xfrm>
          <a:prstGeom prst="straightConnector1">
            <a:avLst/>
          </a:prstGeom>
          <a:noFill/>
          <a:ln w="9525" cap="flat" cmpd="sng">
            <a:solidFill>
              <a:srgbClr val="00264B"/>
            </a:solidFill>
            <a:prstDash val="solid"/>
            <a:round/>
            <a:headEnd type="none" w="sm" len="sm"/>
            <a:tailEnd type="triangle" w="med" len="med"/>
          </a:ln>
        </p:spPr>
      </p:cxnSp>
      <p:sp>
        <p:nvSpPr>
          <p:cNvPr id="139" name="Google Shape;139;p15"/>
          <p:cNvSpPr txBox="1">
            <a:spLocks noGrp="1" noRot="1" noMove="1" noResize="1" noEditPoints="1" noAdjustHandles="1" noChangeArrowheads="1" noChangeShapeType="1"/>
          </p:cNvSpPr>
          <p:nvPr>
            <p:ph type="body" idx="1"/>
          </p:nvPr>
        </p:nvSpPr>
        <p:spPr>
          <a:xfrm>
            <a:off x="5339372" y="3858015"/>
            <a:ext cx="1361400" cy="1070700"/>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sz="4400"/>
              <a:t>ASL</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49323" y="233266"/>
            <a:ext cx="9843763" cy="1112838"/>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SzPts val="3556"/>
              <a:buNone/>
            </a:pPr>
            <a:r>
              <a:rPr lang="en-US" sz="4000" dirty="0"/>
              <a:t>Martha’s Vineyard</a:t>
            </a:r>
            <a:endParaRPr dirty="0"/>
          </a:p>
        </p:txBody>
      </p:sp>
      <p:sp>
        <p:nvSpPr>
          <p:cNvPr id="149" name="Google Shape;149;p16"/>
          <p:cNvSpPr txBox="1">
            <a:spLocks noGrp="1"/>
          </p:cNvSpPr>
          <p:nvPr>
            <p:ph type="body" idx="1"/>
          </p:nvPr>
        </p:nvSpPr>
        <p:spPr>
          <a:xfrm>
            <a:off x="149323" y="1563797"/>
            <a:ext cx="11657100" cy="4731900"/>
          </a:xfrm>
          <a:prstGeom prst="rect">
            <a:avLst/>
          </a:prstGeom>
          <a:noFill/>
          <a:ln>
            <a:noFill/>
          </a:ln>
        </p:spPr>
        <p:txBody>
          <a:bodyPr spcFirstLastPara="1" wrap="square" lIns="91425" tIns="45700" rIns="91425" bIns="45700" anchor="t" anchorCtr="0">
            <a:noAutofit/>
          </a:bodyPr>
          <a:lstStyle/>
          <a:p>
            <a:pPr marL="457200" lvl="0" indent="-368300" algn="l" rtl="0">
              <a:lnSpc>
                <a:spcPct val="150000"/>
              </a:lnSpc>
              <a:spcBef>
                <a:spcPts val="1800"/>
              </a:spcBef>
              <a:spcAft>
                <a:spcPts val="0"/>
              </a:spcAft>
              <a:buSzPts val="2200"/>
              <a:buChar char="•"/>
            </a:pPr>
            <a:r>
              <a:rPr lang="en-US" sz="1800" dirty="0"/>
              <a:t>Martha’s Vineyard is a small, very isolated island that was located in the Massachusetts Bay Colony</a:t>
            </a:r>
          </a:p>
          <a:p>
            <a:pPr marL="457200" lvl="0" indent="-368300" algn="l" rtl="0">
              <a:lnSpc>
                <a:spcPct val="150000"/>
              </a:lnSpc>
              <a:spcBef>
                <a:spcPts val="1800"/>
              </a:spcBef>
              <a:spcAft>
                <a:spcPts val="0"/>
              </a:spcAft>
              <a:buSzPts val="2200"/>
              <a:buChar char="•"/>
            </a:pPr>
            <a:r>
              <a:rPr lang="en-US" sz="1800" dirty="0"/>
              <a:t>Puritan families emigrated there from the Kentish Weald (Southeast England)</a:t>
            </a:r>
          </a:p>
          <a:p>
            <a:pPr marL="457200" lvl="0" indent="-368300" algn="l" rtl="0">
              <a:lnSpc>
                <a:spcPct val="150000"/>
              </a:lnSpc>
              <a:spcBef>
                <a:spcPts val="1800"/>
              </a:spcBef>
              <a:spcAft>
                <a:spcPts val="0"/>
              </a:spcAft>
              <a:buSzPts val="2200"/>
              <a:buChar char="•"/>
            </a:pPr>
            <a:r>
              <a:rPr lang="en-US" sz="1800" dirty="0"/>
              <a:t>Possible existence of an Old Kentish Sign Language (OKSL) in the area that was also brought over</a:t>
            </a:r>
          </a:p>
          <a:p>
            <a:pPr marL="457200" lvl="0" indent="-368300" algn="l" rtl="0">
              <a:lnSpc>
                <a:spcPct val="150000"/>
              </a:lnSpc>
              <a:spcBef>
                <a:spcPts val="1800"/>
              </a:spcBef>
              <a:spcAft>
                <a:spcPts val="0"/>
              </a:spcAft>
              <a:buSzPts val="2200"/>
              <a:buChar char="•"/>
            </a:pPr>
            <a:r>
              <a:rPr lang="en-US" sz="1800" dirty="0"/>
              <a:t>Jonathan Lambert was the first known Deaf person to immigrate (1694). He had two Deaf children who were the first deaf individuals born on the island</a:t>
            </a:r>
          </a:p>
          <a:p>
            <a:pPr marL="457200" lvl="0" indent="-368300" algn="l" rtl="0">
              <a:lnSpc>
                <a:spcPct val="150000"/>
              </a:lnSpc>
              <a:spcBef>
                <a:spcPts val="1800"/>
              </a:spcBef>
              <a:spcAft>
                <a:spcPts val="0"/>
              </a:spcAft>
              <a:buSzPts val="2200"/>
              <a:buChar char="•"/>
            </a:pPr>
            <a:r>
              <a:rPr lang="en-US" sz="1800" dirty="0"/>
              <a:t>Residents on the island typically married each other</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0c69990cb2_0_7"/>
          <p:cNvSpPr txBox="1">
            <a:spLocks noGrp="1"/>
          </p:cNvSpPr>
          <p:nvPr>
            <p:ph type="title"/>
          </p:nvPr>
        </p:nvSpPr>
        <p:spPr>
          <a:xfrm>
            <a:off x="172563" y="265924"/>
            <a:ext cx="9843900" cy="1112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88886"/>
              <a:buNone/>
            </a:pPr>
            <a:r>
              <a:rPr lang="en-US" sz="4000" dirty="0"/>
              <a:t>Martha’s Vineyard Sign Language (MVSL)</a:t>
            </a:r>
            <a:endParaRPr dirty="0"/>
          </a:p>
        </p:txBody>
      </p:sp>
      <p:sp>
        <p:nvSpPr>
          <p:cNvPr id="155" name="Google Shape;155;g30c69990cb2_0_7"/>
          <p:cNvSpPr txBox="1">
            <a:spLocks noGrp="1"/>
          </p:cNvSpPr>
          <p:nvPr>
            <p:ph type="body" idx="1"/>
          </p:nvPr>
        </p:nvSpPr>
        <p:spPr>
          <a:xfrm>
            <a:off x="65098" y="1782435"/>
            <a:ext cx="12061800" cy="4397648"/>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800"/>
              </a:spcBef>
              <a:spcAft>
                <a:spcPts val="0"/>
              </a:spcAft>
              <a:buSzPts val="2400"/>
              <a:buChar char="•"/>
            </a:pPr>
            <a:r>
              <a:rPr lang="en-US" sz="2000" dirty="0"/>
              <a:t>Deafness ratio is typically 1:6,000 however in Martha’s Vineyard it was 1:25 and in the Chilmark area of Martha’s Vineyard it was even 1:4</a:t>
            </a:r>
          </a:p>
          <a:p>
            <a:pPr marL="457200" lvl="0" indent="-381000" algn="l" rtl="0">
              <a:lnSpc>
                <a:spcPct val="150000"/>
              </a:lnSpc>
              <a:spcBef>
                <a:spcPts val="1800"/>
              </a:spcBef>
              <a:spcAft>
                <a:spcPts val="0"/>
              </a:spcAft>
              <a:buSzPts val="2400"/>
              <a:buChar char="•"/>
            </a:pPr>
            <a:r>
              <a:rPr lang="en-US" sz="2000" dirty="0"/>
              <a:t>Due to the isolation and high rate of deafness, a (possibly) new sign language developed</a:t>
            </a:r>
          </a:p>
          <a:p>
            <a:pPr marL="457200" lvl="0" indent="-381000" algn="l" rtl="0">
              <a:lnSpc>
                <a:spcPct val="150000"/>
              </a:lnSpc>
              <a:spcBef>
                <a:spcPts val="1800"/>
              </a:spcBef>
              <a:spcAft>
                <a:spcPts val="0"/>
              </a:spcAft>
              <a:buSzPts val="2400"/>
              <a:buChar char="•"/>
            </a:pPr>
            <a:r>
              <a:rPr lang="en-US" sz="2000" dirty="0"/>
              <a:t>Martha’s Vineyard Sign Language either developed naturally there or was based on the old Kent Sign Language that was possibly brought over from England </a:t>
            </a:r>
          </a:p>
          <a:p>
            <a:pPr marL="457200" lvl="0" indent="-381000" algn="l" rtl="0">
              <a:lnSpc>
                <a:spcPct val="150000"/>
              </a:lnSpc>
              <a:spcBef>
                <a:spcPts val="1800"/>
              </a:spcBef>
              <a:spcAft>
                <a:spcPts val="0"/>
              </a:spcAft>
              <a:buSzPts val="2400"/>
              <a:buChar char="•"/>
            </a:pPr>
            <a:r>
              <a:rPr lang="en-US" sz="2000" dirty="0"/>
              <a:t>Martha’s Vineyard was often called “the place where everybody spoke sign”</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49324" y="220275"/>
            <a:ext cx="11117389" cy="11127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SzPts val="3200"/>
              <a:buNone/>
            </a:pPr>
            <a:r>
              <a:rPr lang="en-US" sz="4400" dirty="0"/>
              <a:t>Triangle of Village Sign Languages</a:t>
            </a:r>
            <a:endParaRPr sz="4400" dirty="0"/>
          </a:p>
        </p:txBody>
      </p:sp>
      <p:pic>
        <p:nvPicPr>
          <p:cNvPr id="161" name="Google Shape;161;p17" descr="A map of the Eastern half of the US showing sign languages in the early 1900s. Three colored dots in Maine, New Hampshire and Massachusetts represent the triangle of village sign languages. "/>
          <p:cNvPicPr preferRelativeResize="0"/>
          <p:nvPr/>
        </p:nvPicPr>
        <p:blipFill rotWithShape="1">
          <a:blip r:embed="rId3">
            <a:alphaModFix/>
          </a:blip>
          <a:srcRect/>
          <a:stretch/>
        </p:blipFill>
        <p:spPr>
          <a:xfrm>
            <a:off x="149325" y="2144925"/>
            <a:ext cx="4948025" cy="4114925"/>
          </a:xfrm>
          <a:prstGeom prst="rect">
            <a:avLst/>
          </a:prstGeom>
          <a:noFill/>
          <a:ln>
            <a:noFill/>
          </a:ln>
        </p:spPr>
      </p:pic>
      <p:sp>
        <p:nvSpPr>
          <p:cNvPr id="162" name="Google Shape;162;p17"/>
          <p:cNvSpPr txBox="1"/>
          <p:nvPr/>
        </p:nvSpPr>
        <p:spPr>
          <a:xfrm>
            <a:off x="5005022" y="1643122"/>
            <a:ext cx="7081500" cy="5078273"/>
          </a:xfrm>
          <a:prstGeom prst="rect">
            <a:avLst/>
          </a:prstGeom>
          <a:noFill/>
          <a:ln>
            <a:noFill/>
          </a:ln>
        </p:spPr>
        <p:txBody>
          <a:bodyPr spcFirstLastPara="1" wrap="square" lIns="91425" tIns="45700" rIns="91425" bIns="45700" anchor="t" anchorCtr="0">
            <a:spAutoFit/>
          </a:bodyPr>
          <a:lstStyle/>
          <a:p>
            <a:pPr marL="6350" marR="0" lvl="0" algn="l" rtl="0">
              <a:lnSpc>
                <a:spcPct val="150000"/>
              </a:lnSpc>
              <a:spcBef>
                <a:spcPts val="0"/>
              </a:spcBef>
              <a:spcAft>
                <a:spcPts val="0"/>
              </a:spcAft>
              <a:buClr>
                <a:srgbClr val="000000"/>
              </a:buClr>
              <a:buSzPts val="2300"/>
            </a:pPr>
            <a:r>
              <a:rPr lang="en-US" sz="1900" b="0" i="0" u="none" strike="noStrike" cap="none" dirty="0">
                <a:solidFill>
                  <a:schemeClr val="dk1"/>
                </a:solidFill>
                <a:latin typeface="Verdana"/>
                <a:ea typeface="Verdana"/>
                <a:cs typeface="Verdana"/>
                <a:sym typeface="Verdana"/>
              </a:rPr>
              <a:t>Some Martha’s Vineyard residents moved inland and founded additional villages; these sign languages may or may not be related to Martha’s Vineyard Sign Language</a:t>
            </a:r>
            <a:endParaRPr lang="en-US" sz="1900" dirty="0">
              <a:solidFill>
                <a:schemeClr val="dk1"/>
              </a:solidFill>
              <a:latin typeface="Verdana"/>
              <a:ea typeface="Verdana"/>
              <a:cs typeface="Verdana"/>
              <a:sym typeface="Verdana"/>
            </a:endParaRPr>
          </a:p>
          <a:p>
            <a:pPr marL="342900" lvl="8" indent="-336550">
              <a:lnSpc>
                <a:spcPct val="150000"/>
              </a:lnSpc>
              <a:buSzPts val="2300"/>
              <a:buFont typeface="Arial"/>
              <a:buChar char="•"/>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Martha’s Vineyard Sign Language, Massachusetts </a:t>
            </a:r>
            <a:r>
              <a:rPr lang="en-US" sz="2000" b="0" i="0" u="none" strike="noStrike" cap="none" dirty="0">
                <a:solidFill>
                  <a:srgbClr val="9900FF"/>
                </a:solidFill>
                <a:latin typeface="Verdana" panose="020B0604030504040204" pitchFamily="34" charset="0"/>
                <a:ea typeface="Verdana" panose="020B0604030504040204" pitchFamily="34" charset="0"/>
                <a:cs typeface="Verdana" panose="020B0604030504040204" pitchFamily="34" charset="0"/>
                <a:sym typeface="Verdana"/>
              </a:rPr>
              <a:t>(1- purple dot)</a:t>
            </a:r>
            <a:endParaRPr lang="en-US" sz="2000" b="0" i="0" u="none" strike="noStrike" cap="none" dirty="0">
              <a:solidFill>
                <a:srgbClr val="9900FF"/>
              </a:solidFill>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04800" algn="l" rtl="0">
              <a:lnSpc>
                <a:spcPct val="150000"/>
              </a:lnSpc>
              <a:spcBef>
                <a:spcPts val="0"/>
              </a:spcBef>
              <a:spcAft>
                <a:spcPts val="0"/>
              </a:spcAft>
              <a:buClr>
                <a:srgbClr val="000000"/>
              </a:buClr>
              <a:buSzPts val="1800"/>
              <a:buFont typeface="Noto Sans Symbols"/>
              <a:buChar char="▪"/>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Henniker Village Sign Language, New Hampshire </a:t>
            </a:r>
            <a:r>
              <a:rPr lang="en-US" sz="2000" b="0" i="0" u="none" strike="noStrike" cap="none" dirty="0">
                <a:solidFill>
                  <a:srgbClr val="85200C"/>
                </a:solidFill>
                <a:latin typeface="Verdana" panose="020B0604030504040204" pitchFamily="34" charset="0"/>
                <a:ea typeface="Verdana" panose="020B0604030504040204" pitchFamily="34" charset="0"/>
                <a:cs typeface="Verdana" panose="020B0604030504040204" pitchFamily="34" charset="0"/>
                <a:sym typeface="Verdana"/>
              </a:rPr>
              <a:t>(2 - brown dot)</a:t>
            </a: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a:t>
            </a:r>
            <a:endParaRPr lang="en-US" sz="20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04800" algn="l" rtl="0">
              <a:lnSpc>
                <a:spcPct val="150000"/>
              </a:lnSpc>
              <a:spcBef>
                <a:spcPts val="0"/>
              </a:spcBef>
              <a:spcAft>
                <a:spcPts val="0"/>
              </a:spcAft>
              <a:buClr>
                <a:srgbClr val="000000"/>
              </a:buClr>
              <a:buSzPts val="1800"/>
              <a:buFont typeface="Noto Sans Symbols"/>
              <a:buChar char="▪"/>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Sandy River Valley Sign Language, Maine </a:t>
            </a:r>
            <a:r>
              <a:rPr lang="en-US" sz="2000" b="0" i="0" u="none" strike="noStrike" cap="none" dirty="0">
                <a:solidFill>
                  <a:srgbClr val="CC0000"/>
                </a:solidFill>
                <a:latin typeface="Verdana" panose="020B0604030504040204" pitchFamily="34" charset="0"/>
                <a:ea typeface="Verdana" panose="020B0604030504040204" pitchFamily="34" charset="0"/>
                <a:cs typeface="Verdana" panose="020B0604030504040204" pitchFamily="34" charset="0"/>
                <a:sym typeface="Verdana"/>
              </a:rPr>
              <a:t>(3 - red dot) </a:t>
            </a:r>
            <a:endParaRPr lang="en-US" sz="2000" b="0" i="0" u="none" strike="noStrike" cap="none" dirty="0">
              <a:solidFill>
                <a:srgbClr val="CC0000"/>
              </a:solidFill>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04800" algn="l" rtl="0">
              <a:lnSpc>
                <a:spcPct val="150000"/>
              </a:lnSpc>
              <a:spcBef>
                <a:spcPts val="0"/>
              </a:spcBef>
              <a:spcAft>
                <a:spcPts val="0"/>
              </a:spcAft>
              <a:buClr>
                <a:srgbClr val="000000"/>
              </a:buClr>
              <a:buSzPts val="1800"/>
              <a:buFont typeface="Noto Sans Symbols"/>
              <a:buChar char="▪"/>
            </a:pPr>
            <a:r>
              <a:rPr lang="en-US" sz="20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Plains Indian Sign Language </a:t>
            </a:r>
            <a:r>
              <a:rPr lang="en-US" sz="2000" b="0" i="0" u="none" strike="noStrike" cap="none" dirty="0">
                <a:solidFill>
                  <a:srgbClr val="FF00FF"/>
                </a:solidFill>
                <a:latin typeface="Verdana" panose="020B0604030504040204" pitchFamily="34" charset="0"/>
                <a:ea typeface="Verdana" panose="020B0604030504040204" pitchFamily="34" charset="0"/>
                <a:cs typeface="Verdana" panose="020B0604030504040204" pitchFamily="34" charset="0"/>
                <a:sym typeface="Verdana"/>
              </a:rPr>
              <a:t>(pink area)</a:t>
            </a:r>
            <a:endParaRPr lang="en-US" sz="2000" b="0" i="0" u="none" strike="noStrike" cap="none" dirty="0">
              <a:solidFill>
                <a:srgbClr val="FF00FF"/>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164" name="Google Shape;164;p17">
            <a:extLst>
              <a:ext uri="{C183D7F6-B498-43B3-948B-1728B52AA6E4}">
                <adec:decorative xmlns:adec="http://schemas.microsoft.com/office/drawing/2017/decorative" val="0"/>
              </a:ext>
            </a:extLst>
          </p:cNvPr>
          <p:cNvSpPr txBox="1"/>
          <p:nvPr/>
        </p:nvSpPr>
        <p:spPr>
          <a:xfrm>
            <a:off x="4245450" y="2925025"/>
            <a:ext cx="3408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Verdana"/>
                <a:ea typeface="Verdana"/>
                <a:cs typeface="Verdana"/>
                <a:sym typeface="Verdana"/>
              </a:rPr>
              <a:t>1</a:t>
            </a:r>
            <a:endParaRPr sz="1900" b="0" i="0" u="none" strike="noStrike" cap="none">
              <a:solidFill>
                <a:schemeClr val="dk1"/>
              </a:solidFill>
              <a:latin typeface="Verdana"/>
              <a:ea typeface="Verdana"/>
              <a:cs typeface="Verdana"/>
              <a:sym typeface="Verdana"/>
            </a:endParaRPr>
          </a:p>
        </p:txBody>
      </p:sp>
      <p:sp>
        <p:nvSpPr>
          <p:cNvPr id="165" name="Google Shape;165;p17">
            <a:extLst>
              <a:ext uri="{C183D7F6-B498-43B3-948B-1728B52AA6E4}">
                <adec:decorative xmlns:adec="http://schemas.microsoft.com/office/drawing/2017/decorative" val="0"/>
              </a:ext>
            </a:extLst>
          </p:cNvPr>
          <p:cNvSpPr txBox="1"/>
          <p:nvPr/>
        </p:nvSpPr>
        <p:spPr>
          <a:xfrm>
            <a:off x="3904650" y="2413825"/>
            <a:ext cx="3408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Verdana"/>
                <a:ea typeface="Verdana"/>
                <a:cs typeface="Verdana"/>
                <a:sym typeface="Verdana"/>
              </a:rPr>
              <a:t>2 </a:t>
            </a:r>
            <a:endParaRPr sz="1900" b="0" i="0" u="none" strike="noStrike" cap="none">
              <a:solidFill>
                <a:schemeClr val="dk1"/>
              </a:solidFill>
              <a:latin typeface="Verdana"/>
              <a:ea typeface="Verdana"/>
              <a:cs typeface="Verdana"/>
              <a:sym typeface="Verdana"/>
            </a:endParaRPr>
          </a:p>
        </p:txBody>
      </p:sp>
      <p:sp>
        <p:nvSpPr>
          <p:cNvPr id="166" name="Google Shape;166;p17">
            <a:extLst>
              <a:ext uri="{C183D7F6-B498-43B3-948B-1728B52AA6E4}">
                <adec:decorative xmlns:adec="http://schemas.microsoft.com/office/drawing/2017/decorative" val="0"/>
              </a:ext>
            </a:extLst>
          </p:cNvPr>
          <p:cNvSpPr txBox="1"/>
          <p:nvPr/>
        </p:nvSpPr>
        <p:spPr>
          <a:xfrm>
            <a:off x="4096350" y="1902625"/>
            <a:ext cx="3408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Verdana"/>
                <a:ea typeface="Verdana"/>
                <a:cs typeface="Verdana"/>
                <a:sym typeface="Verdana"/>
              </a:rPr>
              <a:t>3</a:t>
            </a:r>
            <a:endParaRPr sz="1900" b="0" i="0" u="none" strike="noStrike" cap="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Title 2">
            <a:extLst>
              <a:ext uri="{FF2B5EF4-FFF2-40B4-BE49-F238E27FC236}">
                <a16:creationId xmlns:a16="http://schemas.microsoft.com/office/drawing/2014/main" id="{BB45F90D-F16E-878B-A2D2-D8AD4EBB22EB}"/>
              </a:ext>
            </a:extLst>
          </p:cNvPr>
          <p:cNvSpPr>
            <a:spLocks noGrp="1"/>
          </p:cNvSpPr>
          <p:nvPr>
            <p:ph type="title"/>
          </p:nvPr>
        </p:nvSpPr>
        <p:spPr/>
        <p:txBody>
          <a:bodyPr/>
          <a:lstStyle/>
          <a:p>
            <a:r>
              <a:rPr lang="en-US" dirty="0"/>
              <a:t>More Puzzle Pieces </a:t>
            </a:r>
          </a:p>
        </p:txBody>
      </p:sp>
      <p:sp>
        <p:nvSpPr>
          <p:cNvPr id="172" name="Google Shape;172;p18"/>
          <p:cNvSpPr txBox="1">
            <a:spLocks noGrp="1" noRot="1" noMove="1" noResize="1" noEditPoints="1" noAdjustHandles="1" noChangeArrowheads="1" noChangeShapeType="1"/>
          </p:cNvSpPr>
          <p:nvPr/>
        </p:nvSpPr>
        <p:spPr>
          <a:xfrm>
            <a:off x="219200" y="2088700"/>
            <a:ext cx="3187200" cy="2185800"/>
          </a:xfrm>
          <a:prstGeom prst="rect">
            <a:avLst/>
          </a:prstGeom>
          <a:noFill/>
          <a:ln>
            <a:noFill/>
          </a:ln>
        </p:spPr>
        <p:txBody>
          <a:bodyPr spcFirstLastPara="1" wrap="square" lIns="91425" tIns="45700" rIns="91425" bIns="45700" anchor="t" anchorCtr="0">
            <a:spAutoFit/>
          </a:bodyPr>
          <a:lstStyle/>
          <a:p>
            <a:pPr marL="457200" marR="0" lvl="0" indent="-444500" algn="ctr" rtl="0">
              <a:lnSpc>
                <a:spcPct val="100000"/>
              </a:lnSpc>
              <a:spcBef>
                <a:spcPts val="0"/>
              </a:spcBef>
              <a:spcAft>
                <a:spcPts val="0"/>
              </a:spcAft>
              <a:buClr>
                <a:schemeClr val="dk1"/>
              </a:buClr>
              <a:buSzPts val="3400"/>
              <a:buFont typeface="Verdana"/>
              <a:buAutoNum type="arabicPeriod"/>
            </a:pPr>
            <a:r>
              <a:rPr lang="en-US" sz="3400" b="0" i="0" u="none" strike="noStrike" cap="none">
                <a:solidFill>
                  <a:schemeClr val="dk1"/>
                </a:solidFill>
                <a:latin typeface="Verdana"/>
                <a:ea typeface="Verdana"/>
                <a:cs typeface="Verdana"/>
                <a:sym typeface="Verdana"/>
              </a:rPr>
              <a:t>North American Indian Sign Language</a:t>
            </a:r>
            <a:endParaRPr sz="1600" b="0" i="0" u="none" strike="noStrike" cap="none">
              <a:solidFill>
                <a:srgbClr val="000000"/>
              </a:solidFill>
              <a:latin typeface="Arial"/>
              <a:ea typeface="Arial"/>
              <a:cs typeface="Arial"/>
              <a:sym typeface="Arial"/>
            </a:endParaRPr>
          </a:p>
        </p:txBody>
      </p:sp>
      <p:cxnSp>
        <p:nvCxnSpPr>
          <p:cNvPr id="177" name="Google Shape;177;p1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739019" y="3206663"/>
            <a:ext cx="1375776" cy="651353"/>
          </a:xfrm>
          <a:prstGeom prst="straightConnector1">
            <a:avLst/>
          </a:prstGeom>
          <a:noFill/>
          <a:ln w="9525" cap="flat" cmpd="sng">
            <a:solidFill>
              <a:srgbClr val="00264B"/>
            </a:solidFill>
            <a:prstDash val="solid"/>
            <a:round/>
            <a:headEnd type="none" w="sm" len="sm"/>
            <a:tailEnd type="triangle" w="med" len="med"/>
          </a:ln>
        </p:spPr>
      </p:cxnSp>
      <p:sp>
        <p:nvSpPr>
          <p:cNvPr id="173" name="Google Shape;173;p18"/>
          <p:cNvSpPr txBox="1">
            <a:spLocks noGrp="1" noRot="1" noMove="1" noResize="1" noEditPoints="1" noAdjustHandles="1" noChangeArrowheads="1" noChangeShapeType="1"/>
          </p:cNvSpPr>
          <p:nvPr/>
        </p:nvSpPr>
        <p:spPr>
          <a:xfrm>
            <a:off x="8452983" y="2088709"/>
            <a:ext cx="3519900" cy="16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400" b="0" i="0" u="none" strike="noStrike" cap="none">
                <a:solidFill>
                  <a:schemeClr val="dk1"/>
                </a:solidFill>
                <a:latin typeface="Verdana"/>
                <a:ea typeface="Verdana"/>
                <a:cs typeface="Verdana"/>
                <a:sym typeface="Verdana"/>
              </a:rPr>
              <a:t>2. Martha’s Vineyard Sign Language(s?)</a:t>
            </a:r>
            <a:endParaRPr sz="1600" b="0" i="0" u="none" strike="noStrike" cap="none">
              <a:solidFill>
                <a:srgbClr val="000000"/>
              </a:solidFill>
              <a:latin typeface="Arial"/>
              <a:ea typeface="Arial"/>
              <a:cs typeface="Arial"/>
              <a:sym typeface="Arial"/>
            </a:endParaRPr>
          </a:p>
        </p:txBody>
      </p:sp>
      <p:cxnSp>
        <p:nvCxnSpPr>
          <p:cNvPr id="179" name="Google Shape;179;p1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6925327" y="3206663"/>
            <a:ext cx="1527656" cy="651353"/>
          </a:xfrm>
          <a:prstGeom prst="straightConnector1">
            <a:avLst/>
          </a:prstGeom>
          <a:noFill/>
          <a:ln w="9525" cap="flat" cmpd="sng">
            <a:solidFill>
              <a:srgbClr val="00264B"/>
            </a:solidFill>
            <a:prstDash val="solid"/>
            <a:round/>
            <a:headEnd type="none" w="sm" len="sm"/>
            <a:tailEnd type="triangle" w="med" len="med"/>
          </a:ln>
        </p:spPr>
      </p:cxnSp>
      <p:sp>
        <p:nvSpPr>
          <p:cNvPr id="174" name="Google Shape;174;p18"/>
          <p:cNvSpPr txBox="1">
            <a:spLocks noGrp="1" noRot="1" noMove="1" noResize="1" noEditPoints="1" noAdjustHandles="1" noChangeArrowheads="1" noChangeShapeType="1"/>
          </p:cNvSpPr>
          <p:nvPr/>
        </p:nvSpPr>
        <p:spPr>
          <a:xfrm>
            <a:off x="609951" y="5323550"/>
            <a:ext cx="24057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400" b="0" i="0" u="none" strike="noStrike" cap="none">
                <a:solidFill>
                  <a:schemeClr val="dk1"/>
                </a:solidFill>
                <a:latin typeface="Verdana"/>
                <a:ea typeface="Verdana"/>
                <a:cs typeface="Verdana"/>
                <a:sym typeface="Verdana"/>
              </a:rPr>
              <a:t>3. Other</a:t>
            </a:r>
            <a:endParaRPr sz="1200" b="0" i="0" u="none" strike="noStrike" cap="none">
              <a:solidFill>
                <a:srgbClr val="000000"/>
              </a:solidFill>
              <a:latin typeface="Arial"/>
              <a:ea typeface="Arial"/>
              <a:cs typeface="Arial"/>
              <a:sym typeface="Arial"/>
            </a:endParaRPr>
          </a:p>
        </p:txBody>
      </p:sp>
      <p:cxnSp>
        <p:nvCxnSpPr>
          <p:cNvPr id="178" name="Google Shape;178;p1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rot="10800000" flipH="1">
            <a:off x="3858016" y="4612443"/>
            <a:ext cx="1256779" cy="711119"/>
          </a:xfrm>
          <a:prstGeom prst="straightConnector1">
            <a:avLst/>
          </a:prstGeom>
          <a:noFill/>
          <a:ln w="9525" cap="flat" cmpd="sng">
            <a:solidFill>
              <a:srgbClr val="00264B"/>
            </a:solidFill>
            <a:prstDash val="solid"/>
            <a:round/>
            <a:headEnd type="none" w="sm" len="sm"/>
            <a:tailEnd type="triangle" w="med" len="med"/>
          </a:ln>
        </p:spPr>
      </p:cxnSp>
      <p:sp>
        <p:nvSpPr>
          <p:cNvPr id="175" name="Google Shape;175;p18"/>
          <p:cNvSpPr txBox="1">
            <a:spLocks noGrp="1" noRot="1" noMove="1" noResize="1" noEditPoints="1" noAdjustHandles="1" noChangeArrowheads="1" noChangeShapeType="1"/>
          </p:cNvSpPr>
          <p:nvPr/>
        </p:nvSpPr>
        <p:spPr>
          <a:xfrm>
            <a:off x="8881605" y="5110618"/>
            <a:ext cx="7650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400" b="0" i="0" u="none" strike="noStrike" cap="none">
                <a:solidFill>
                  <a:schemeClr val="dk1"/>
                </a:solidFill>
                <a:latin typeface="Verdana"/>
                <a:ea typeface="Verdana"/>
                <a:cs typeface="Verdana"/>
                <a:sym typeface="Verdana"/>
              </a:rPr>
              <a:t>?</a:t>
            </a:r>
            <a:endParaRPr sz="3400" b="0" i="0" u="none" strike="noStrike" cap="none">
              <a:solidFill>
                <a:srgbClr val="000000"/>
              </a:solidFill>
              <a:latin typeface="Arial"/>
              <a:ea typeface="Arial"/>
              <a:cs typeface="Arial"/>
              <a:sym typeface="Arial"/>
            </a:endParaRPr>
          </a:p>
        </p:txBody>
      </p:sp>
      <p:cxnSp>
        <p:nvCxnSpPr>
          <p:cNvPr id="180" name="Google Shape;180;p1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rot="10800000">
            <a:off x="6925327" y="4612442"/>
            <a:ext cx="1375778" cy="711119"/>
          </a:xfrm>
          <a:prstGeom prst="straightConnector1">
            <a:avLst/>
          </a:prstGeom>
          <a:noFill/>
          <a:ln w="9525" cap="flat" cmpd="sng">
            <a:solidFill>
              <a:srgbClr val="00264B"/>
            </a:solidFill>
            <a:prstDash val="solid"/>
            <a:round/>
            <a:headEnd type="none" w="sm" len="sm"/>
            <a:tailEnd type="triangle" w="med" len="med"/>
          </a:ln>
        </p:spPr>
      </p:cxnSp>
      <p:sp>
        <p:nvSpPr>
          <p:cNvPr id="176" name="Google Shape;176;p18"/>
          <p:cNvSpPr txBox="1">
            <a:spLocks noGrp="1" noRot="1" noMove="1" noResize="1" noEditPoints="1" noAdjustHandles="1" noChangeArrowheads="1" noChangeShapeType="1"/>
          </p:cNvSpPr>
          <p:nvPr>
            <p:ph type="body" idx="1"/>
          </p:nvPr>
        </p:nvSpPr>
        <p:spPr>
          <a:xfrm>
            <a:off x="5339363" y="3858019"/>
            <a:ext cx="1361400" cy="1070700"/>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sz="4400"/>
              <a:t>ASL</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111896" y="225164"/>
            <a:ext cx="9634450" cy="111270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SzPts val="3200"/>
              <a:buNone/>
            </a:pPr>
            <a:r>
              <a:rPr lang="en-US" sz="4800"/>
              <a:t>Alice Cogswell</a:t>
            </a:r>
            <a:endParaRPr/>
          </a:p>
        </p:txBody>
      </p:sp>
      <p:pic>
        <p:nvPicPr>
          <p:cNvPr id="186" name="Google Shape;186;p19" descr="An old illustration of a young girl, Alice Cogswell, holding a book of the alphabet in one hand."/>
          <p:cNvPicPr preferRelativeResize="0"/>
          <p:nvPr/>
        </p:nvPicPr>
        <p:blipFill rotWithShape="1">
          <a:blip r:embed="rId3">
            <a:alphaModFix/>
          </a:blip>
          <a:srcRect/>
          <a:stretch/>
        </p:blipFill>
        <p:spPr>
          <a:xfrm>
            <a:off x="111896" y="1855867"/>
            <a:ext cx="4187901" cy="4067508"/>
          </a:xfrm>
          <a:prstGeom prst="rect">
            <a:avLst/>
          </a:prstGeom>
          <a:noFill/>
          <a:ln>
            <a:noFill/>
          </a:ln>
        </p:spPr>
      </p:pic>
      <p:sp>
        <p:nvSpPr>
          <p:cNvPr id="187" name="Google Shape;187;p19"/>
          <p:cNvSpPr txBox="1">
            <a:spLocks noGrp="1"/>
          </p:cNvSpPr>
          <p:nvPr>
            <p:ph type="body" idx="1"/>
          </p:nvPr>
        </p:nvSpPr>
        <p:spPr>
          <a:xfrm>
            <a:off x="4299800" y="1855875"/>
            <a:ext cx="7662000" cy="4371930"/>
          </a:xfrm>
          <a:prstGeom prst="rect">
            <a:avLst/>
          </a:prstGeom>
          <a:noFill/>
          <a:ln>
            <a:noFill/>
          </a:ln>
        </p:spPr>
        <p:txBody>
          <a:bodyPr spcFirstLastPara="1" wrap="square" lIns="91425" tIns="45700" rIns="91425" bIns="45700" anchor="t" anchorCtr="0">
            <a:normAutofit fontScale="92500"/>
          </a:bodyPr>
          <a:lstStyle/>
          <a:p>
            <a:pPr marL="457200" lvl="0" indent="-364490" algn="l" rtl="0">
              <a:lnSpc>
                <a:spcPct val="150000"/>
              </a:lnSpc>
              <a:spcBef>
                <a:spcPts val="1800"/>
              </a:spcBef>
              <a:spcAft>
                <a:spcPts val="600"/>
              </a:spcAft>
              <a:buSzPts val="2140"/>
              <a:buChar char="•"/>
            </a:pPr>
            <a:r>
              <a:rPr lang="en-US" sz="2140" dirty="0"/>
              <a:t>Born in 1805 in Hartford, Connecticut</a:t>
            </a:r>
            <a:endParaRPr sz="2140" dirty="0"/>
          </a:p>
          <a:p>
            <a:pPr marL="457200" lvl="0" indent="-364490" algn="l" rtl="0">
              <a:lnSpc>
                <a:spcPct val="150000"/>
              </a:lnSpc>
              <a:spcBef>
                <a:spcPts val="0"/>
              </a:spcBef>
              <a:spcAft>
                <a:spcPts val="600"/>
              </a:spcAft>
              <a:buSzPts val="2140"/>
              <a:buChar char="•"/>
            </a:pPr>
            <a:r>
              <a:rPr lang="en-US" sz="2140" dirty="0"/>
              <a:t>She became deaf at age two due to Spotted Fever (cerebral spinal meningitis)</a:t>
            </a:r>
          </a:p>
          <a:p>
            <a:pPr marL="457200" lvl="0" indent="-364490" algn="l" rtl="0">
              <a:lnSpc>
                <a:spcPct val="150000"/>
              </a:lnSpc>
              <a:spcBef>
                <a:spcPts val="0"/>
              </a:spcBef>
              <a:spcAft>
                <a:spcPts val="600"/>
              </a:spcAft>
              <a:buSzPts val="2140"/>
              <a:buChar char="•"/>
            </a:pPr>
            <a:r>
              <a:rPr lang="en-US" sz="2140" dirty="0"/>
              <a:t>Public opinion in America at that time was that deaf people could not be educated, Alice’s father disagreed</a:t>
            </a:r>
          </a:p>
          <a:p>
            <a:pPr marL="457200" lvl="0" indent="-364490" algn="l" rtl="0">
              <a:lnSpc>
                <a:spcPct val="150000"/>
              </a:lnSpc>
              <a:spcBef>
                <a:spcPts val="0"/>
              </a:spcBef>
              <a:spcAft>
                <a:spcPts val="600"/>
              </a:spcAft>
              <a:buSzPts val="2140"/>
              <a:buChar char="•"/>
            </a:pPr>
            <a:r>
              <a:rPr lang="en-US" sz="2140" dirty="0"/>
              <a:t>With no sign language or specialized education available, she had limited access to language and educational opportunities</a:t>
            </a:r>
            <a:endParaRPr sz="214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0c69990cb2_0_19"/>
          <p:cNvSpPr txBox="1">
            <a:spLocks noGrp="1"/>
          </p:cNvSpPr>
          <p:nvPr>
            <p:ph type="title"/>
          </p:nvPr>
        </p:nvSpPr>
        <p:spPr>
          <a:xfrm>
            <a:off x="111901" y="225175"/>
            <a:ext cx="11826000" cy="1112700"/>
          </a:xfrm>
          <a:prstGeom prst="rect">
            <a:avLst/>
          </a:prstGeom>
          <a:noFill/>
          <a:ln>
            <a:noFill/>
          </a:ln>
        </p:spPr>
        <p:txBody>
          <a:bodyPr spcFirstLastPara="1" wrap="square" lIns="91425" tIns="45700" rIns="91425" bIns="45700" anchor="b" anchorCtr="0">
            <a:normAutofit fontScale="90000"/>
          </a:bodyPr>
          <a:lstStyle/>
          <a:p>
            <a:pPr marL="0" lvl="0" indent="0" rtl="0">
              <a:lnSpc>
                <a:spcPct val="90000"/>
              </a:lnSpc>
              <a:spcBef>
                <a:spcPts val="0"/>
              </a:spcBef>
              <a:spcAft>
                <a:spcPts val="0"/>
              </a:spcAft>
              <a:buSzPct val="66666"/>
              <a:buNone/>
            </a:pPr>
            <a:r>
              <a:rPr lang="en-US" sz="4800" dirty="0"/>
              <a:t>Alice Cogswell meets Thomas Hopkins Gallaudet</a:t>
            </a:r>
            <a:endParaRPr dirty="0"/>
          </a:p>
        </p:txBody>
      </p:sp>
      <p:pic>
        <p:nvPicPr>
          <p:cNvPr id="193" name="Google Shape;193;g30c69990cb2_0_19" descr="A black and white image of Thomas Hopkins Gallaudet, a white man with small wire rimmed oval glasses and short dark hair that curls above his ears. He wears a high collared shirt, cravat and coat. "/>
          <p:cNvPicPr preferRelativeResize="0"/>
          <p:nvPr/>
        </p:nvPicPr>
        <p:blipFill rotWithShape="1">
          <a:blip r:embed="rId3">
            <a:alphaModFix/>
          </a:blip>
          <a:srcRect t="7654" b="7655"/>
          <a:stretch/>
        </p:blipFill>
        <p:spPr>
          <a:xfrm>
            <a:off x="111896" y="1855867"/>
            <a:ext cx="4187901" cy="4067507"/>
          </a:xfrm>
          <a:prstGeom prst="rect">
            <a:avLst/>
          </a:prstGeom>
          <a:noFill/>
          <a:ln>
            <a:noFill/>
          </a:ln>
        </p:spPr>
      </p:pic>
      <p:sp>
        <p:nvSpPr>
          <p:cNvPr id="194" name="Google Shape;194;g30c69990cb2_0_19"/>
          <p:cNvSpPr txBox="1">
            <a:spLocks noGrp="1"/>
          </p:cNvSpPr>
          <p:nvPr>
            <p:ph type="body" idx="1"/>
          </p:nvPr>
        </p:nvSpPr>
        <p:spPr>
          <a:xfrm>
            <a:off x="4299797" y="1736874"/>
            <a:ext cx="7737600" cy="4330294"/>
          </a:xfrm>
          <a:prstGeom prst="rect">
            <a:avLst/>
          </a:prstGeom>
          <a:noFill/>
          <a:ln>
            <a:noFill/>
          </a:ln>
        </p:spPr>
        <p:txBody>
          <a:bodyPr spcFirstLastPara="1" wrap="square" lIns="91425" tIns="45700" rIns="91425" bIns="45700" anchor="t" anchorCtr="0">
            <a:noAutofit/>
          </a:bodyPr>
          <a:lstStyle/>
          <a:p>
            <a:pPr marL="457200" lvl="0" indent="-370840" algn="l" rtl="0">
              <a:lnSpc>
                <a:spcPct val="150000"/>
              </a:lnSpc>
              <a:spcBef>
                <a:spcPts val="0"/>
              </a:spcBef>
              <a:spcAft>
                <a:spcPts val="600"/>
              </a:spcAft>
              <a:buSzPts val="2240"/>
              <a:buChar char="•"/>
            </a:pPr>
            <a:r>
              <a:rPr lang="en-US" sz="2000" dirty="0"/>
              <a:t>Recently graduated, Gallaudet decided to go home and visit his family, who were neighbors of the </a:t>
            </a:r>
            <a:r>
              <a:rPr lang="en-US" sz="2000" dirty="0" err="1"/>
              <a:t>Cogswells</a:t>
            </a:r>
            <a:endParaRPr lang="en-US" sz="2000" dirty="0"/>
          </a:p>
          <a:p>
            <a:pPr marL="457200" lvl="0" indent="-370840" algn="l" rtl="0">
              <a:lnSpc>
                <a:spcPct val="150000"/>
              </a:lnSpc>
              <a:spcBef>
                <a:spcPts val="0"/>
              </a:spcBef>
              <a:spcAft>
                <a:spcPts val="600"/>
              </a:spcAft>
              <a:buSzPts val="2240"/>
              <a:buChar char="•"/>
            </a:pPr>
            <a:r>
              <a:rPr lang="en-US" sz="2000" dirty="0"/>
              <a:t>Gallaudet meets and successfully communicates the word “hat” with Alice (age 9) and is inspired</a:t>
            </a:r>
          </a:p>
          <a:p>
            <a:pPr marL="457200" lvl="0" indent="-370840" algn="l" rtl="0">
              <a:lnSpc>
                <a:spcPct val="150000"/>
              </a:lnSpc>
              <a:spcBef>
                <a:spcPts val="0"/>
              </a:spcBef>
              <a:spcAft>
                <a:spcPts val="600"/>
              </a:spcAft>
              <a:buSzPts val="2240"/>
              <a:buChar char="•"/>
            </a:pPr>
            <a:r>
              <a:rPr lang="en-US" sz="2000" dirty="0"/>
              <a:t>Alice’s father, a wealthy surgeon, enlists Thomas Hopkins Gallaudet to go to Europe and learn how they educate deaf children so he can replicate it here in America (goal: give Alice an education)</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831850" y="1855082"/>
            <a:ext cx="10515600" cy="10209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dirty="0"/>
              <a:t>Trivia Time!</a:t>
            </a:r>
            <a:endParaRPr dirty="0"/>
          </a:p>
        </p:txBody>
      </p:sp>
      <p:sp>
        <p:nvSpPr>
          <p:cNvPr id="200" name="Google Shape;200;p20"/>
          <p:cNvSpPr txBox="1"/>
          <p:nvPr/>
        </p:nvSpPr>
        <p:spPr>
          <a:xfrm>
            <a:off x="2228023" y="2876018"/>
            <a:ext cx="7735953" cy="323684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chemeClr val="dk1"/>
                </a:solidFill>
                <a:latin typeface="Verdana"/>
                <a:ea typeface="Verdana"/>
                <a:cs typeface="Verdana"/>
                <a:sym typeface="Verdana"/>
              </a:rPr>
              <a:t>Gallaudet travels to Europe and goes to: </a:t>
            </a:r>
            <a:endParaRPr sz="1400" b="0" i="0" u="none" strike="noStrike" cap="none" dirty="0">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rgbClr val="000000"/>
              </a:buClr>
              <a:buSzPts val="2800"/>
              <a:buFont typeface="Arial"/>
              <a:buAutoNum type="alphaUcPeriod"/>
            </a:pPr>
            <a:r>
              <a:rPr lang="en-US" sz="2800" b="0" i="0" u="none" strike="noStrike" cap="none" dirty="0">
                <a:solidFill>
                  <a:schemeClr val="dk1"/>
                </a:solidFill>
                <a:latin typeface="Verdana"/>
                <a:ea typeface="Verdana"/>
                <a:cs typeface="Verdana"/>
                <a:sym typeface="Verdana"/>
              </a:rPr>
              <a:t>Germany </a:t>
            </a:r>
            <a:endParaRPr sz="2800" b="0" i="0" u="none" strike="noStrike" cap="none" dirty="0">
              <a:solidFill>
                <a:schemeClr val="dk1"/>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Arial"/>
              <a:buAutoNum type="alphaUcPeriod"/>
            </a:pPr>
            <a:r>
              <a:rPr lang="en-US" sz="2800" b="0" i="0" u="none" strike="noStrike" cap="none" dirty="0">
                <a:solidFill>
                  <a:schemeClr val="dk1"/>
                </a:solidFill>
                <a:latin typeface="Verdana"/>
                <a:ea typeface="Verdana"/>
                <a:cs typeface="Verdana"/>
                <a:sym typeface="Verdana"/>
              </a:rPr>
              <a:t>France </a:t>
            </a:r>
            <a:endParaRPr sz="1400" b="0" i="0" u="none" strike="noStrike" cap="none" dirty="0">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rgbClr val="000000"/>
              </a:buClr>
              <a:buSzPts val="2800"/>
              <a:buFont typeface="Arial"/>
              <a:buAutoNum type="alphaUcPeriod"/>
            </a:pPr>
            <a:r>
              <a:rPr lang="en-US" sz="2800" b="0" i="0" u="none" strike="noStrike" cap="none" dirty="0">
                <a:solidFill>
                  <a:schemeClr val="dk1"/>
                </a:solidFill>
                <a:latin typeface="Verdana"/>
                <a:ea typeface="Verdana"/>
                <a:cs typeface="Verdana"/>
                <a:sym typeface="Verdana"/>
              </a:rPr>
              <a:t>England </a:t>
            </a:r>
            <a:endParaRPr sz="1400" b="0" i="0" u="none" strike="noStrike" cap="none" dirty="0">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rgbClr val="000000"/>
              </a:buClr>
              <a:buSzPts val="2800"/>
              <a:buFont typeface="Arial"/>
              <a:buAutoNum type="alphaUcPeriod"/>
            </a:pPr>
            <a:r>
              <a:rPr lang="en-US" sz="2800" b="0" i="0" u="none" strike="noStrike" cap="none" dirty="0">
                <a:solidFill>
                  <a:schemeClr val="dk1"/>
                </a:solidFill>
                <a:latin typeface="Verdana"/>
                <a:ea typeface="Verdana"/>
                <a:cs typeface="Verdana"/>
                <a:sym typeface="Verdana"/>
              </a:rPr>
              <a:t>Italy</a:t>
            </a:r>
            <a:endParaRPr sz="28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a:t>Zoom Webinar Tips</a:t>
            </a:r>
            <a:endParaRPr sz="4400"/>
          </a:p>
        </p:txBody>
      </p:sp>
      <p:sp>
        <p:nvSpPr>
          <p:cNvPr id="68" name="Google Shape;68;p3"/>
          <p:cNvSpPr txBox="1">
            <a:spLocks noGrp="1"/>
          </p:cNvSpPr>
          <p:nvPr>
            <p:ph type="body" idx="1"/>
          </p:nvPr>
        </p:nvSpPr>
        <p:spPr>
          <a:xfrm>
            <a:off x="115613" y="1857702"/>
            <a:ext cx="11804243" cy="2387631"/>
          </a:xfrm>
          <a:prstGeom prst="rect">
            <a:avLst/>
          </a:prstGeom>
          <a:noFill/>
          <a:ln>
            <a:noFill/>
          </a:ln>
        </p:spPr>
        <p:txBody>
          <a:bodyPr spcFirstLastPara="1" wrap="square" lIns="91425" tIns="45700" rIns="91425" bIns="45700" anchor="t" anchorCtr="0">
            <a:normAutofit/>
          </a:bodyPr>
          <a:lstStyle/>
          <a:p>
            <a:pPr marL="514350" lvl="0" indent="-285750" algn="l" rtl="0">
              <a:lnSpc>
                <a:spcPct val="10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0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0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69" name="Google Shape;69;p3"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70" name="Google Shape;70;p3" descr="Red circle surrounding the Zoom CC/Show Captions button to turn on or off CART transcription services"/>
          <p:cNvSpPr/>
          <p:nvPr/>
        </p:nvSpPr>
        <p:spPr>
          <a:xfrm>
            <a:off x="6017734"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3" descr="Red circle surrounding the Zoom Interpretation button used to turn on and see Amerian Sign Lanugage window."/>
          <p:cNvSpPr/>
          <p:nvPr/>
        </p:nvSpPr>
        <p:spPr>
          <a:xfrm>
            <a:off x="7495679"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305536" y="196823"/>
            <a:ext cx="99666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England! Wait, What?</a:t>
            </a:r>
            <a:endParaRPr dirty="0"/>
          </a:p>
        </p:txBody>
      </p:sp>
      <p:pic>
        <p:nvPicPr>
          <p:cNvPr id="206" name="Google Shape;206;p21" descr="A black and white portrait style illustration of Abbe Sicard, a white male with longer hair curled at his ears and wearing an old style cravat and coat."/>
          <p:cNvPicPr preferRelativeResize="0"/>
          <p:nvPr/>
        </p:nvPicPr>
        <p:blipFill rotWithShape="1">
          <a:blip r:embed="rId3">
            <a:alphaModFix/>
          </a:blip>
          <a:srcRect/>
          <a:stretch/>
        </p:blipFill>
        <p:spPr>
          <a:xfrm>
            <a:off x="422268" y="1960119"/>
            <a:ext cx="3276600" cy="4181761"/>
          </a:xfrm>
          <a:prstGeom prst="rect">
            <a:avLst/>
          </a:prstGeom>
          <a:noFill/>
          <a:ln>
            <a:noFill/>
          </a:ln>
        </p:spPr>
      </p:pic>
      <p:sp>
        <p:nvSpPr>
          <p:cNvPr id="207" name="Google Shape;207;p21"/>
          <p:cNvSpPr txBox="1">
            <a:spLocks noGrp="1"/>
          </p:cNvSpPr>
          <p:nvPr>
            <p:ph type="body" idx="1"/>
          </p:nvPr>
        </p:nvSpPr>
        <p:spPr>
          <a:xfrm>
            <a:off x="3698868" y="1723896"/>
            <a:ext cx="8239200" cy="485558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800"/>
              </a:spcBef>
              <a:spcAft>
                <a:spcPts val="0"/>
              </a:spcAft>
              <a:buSzPts val="2000"/>
              <a:buChar char="•"/>
            </a:pPr>
            <a:r>
              <a:rPr lang="en-US" sz="1800" dirty="0"/>
              <a:t>Gallaudet first travels to England, but is rebuffed by the </a:t>
            </a:r>
            <a:r>
              <a:rPr lang="en-US" sz="1800" dirty="0" err="1"/>
              <a:t>Braidwoods</a:t>
            </a:r>
            <a:r>
              <a:rPr lang="en-US" sz="1800" dirty="0"/>
              <a:t>, whose schools focused on oral methods (learning to speak and lipread)</a:t>
            </a:r>
          </a:p>
          <a:p>
            <a:pPr marL="457200" lvl="0" indent="-355600" algn="l" rtl="0">
              <a:lnSpc>
                <a:spcPct val="150000"/>
              </a:lnSpc>
              <a:spcBef>
                <a:spcPts val="1800"/>
              </a:spcBef>
              <a:spcAft>
                <a:spcPts val="0"/>
              </a:spcAft>
              <a:buSzPts val="2000"/>
              <a:buChar char="•"/>
            </a:pPr>
            <a:r>
              <a:rPr lang="en-US" sz="1800" dirty="0"/>
              <a:t>Meets Abbe Sicard (pictured), Laurent Clerc, and Jean Massieu, who came from a school in France that focused on manual methods (using sign language)</a:t>
            </a:r>
          </a:p>
          <a:p>
            <a:pPr marL="457200" lvl="0" indent="-355600" algn="l" rtl="0">
              <a:lnSpc>
                <a:spcPct val="150000"/>
              </a:lnSpc>
              <a:spcBef>
                <a:spcPts val="1800"/>
              </a:spcBef>
              <a:spcAft>
                <a:spcPts val="0"/>
              </a:spcAft>
              <a:buSzPts val="2000"/>
              <a:buChar char="•"/>
            </a:pPr>
            <a:r>
              <a:rPr lang="en-US" sz="1800" dirty="0"/>
              <a:t>Gallaudet travels with them to Paris, France where he begins to study their methods to bring back to America</a:t>
            </a:r>
          </a:p>
          <a:p>
            <a:pPr marL="457200" lvl="0" indent="-355600" algn="l" rtl="0">
              <a:lnSpc>
                <a:spcPct val="150000"/>
              </a:lnSpc>
              <a:spcBef>
                <a:spcPts val="1800"/>
              </a:spcBef>
              <a:spcAft>
                <a:spcPts val="0"/>
              </a:spcAft>
              <a:buSzPts val="2000"/>
              <a:buChar char="•"/>
            </a:pPr>
            <a:r>
              <a:rPr lang="en-US" sz="1800" dirty="0"/>
              <a:t>Laurent Clerc agrees to come to America to help</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147733" y="185000"/>
            <a:ext cx="11188321"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Laurent Clerc, First Teacher of the Deaf in America</a:t>
            </a:r>
            <a:endParaRPr dirty="0"/>
          </a:p>
        </p:txBody>
      </p:sp>
      <p:pic>
        <p:nvPicPr>
          <p:cNvPr id="213" name="Google Shape;213;p22" descr="An old photograph of an elderly white man, Laurent Clerc, sitting in a chair holding a pen and paper. "/>
          <p:cNvPicPr preferRelativeResize="0"/>
          <p:nvPr/>
        </p:nvPicPr>
        <p:blipFill rotWithShape="1">
          <a:blip r:embed="rId3">
            <a:alphaModFix/>
          </a:blip>
          <a:srcRect/>
          <a:stretch/>
        </p:blipFill>
        <p:spPr>
          <a:xfrm>
            <a:off x="147733" y="1843942"/>
            <a:ext cx="3675637" cy="4376305"/>
          </a:xfrm>
          <a:prstGeom prst="rect">
            <a:avLst/>
          </a:prstGeom>
          <a:noFill/>
          <a:ln>
            <a:noFill/>
          </a:ln>
        </p:spPr>
      </p:pic>
      <p:sp>
        <p:nvSpPr>
          <p:cNvPr id="214" name="Google Shape;214;p22"/>
          <p:cNvSpPr txBox="1">
            <a:spLocks noGrp="1"/>
          </p:cNvSpPr>
          <p:nvPr>
            <p:ph type="body" idx="2"/>
          </p:nvPr>
        </p:nvSpPr>
        <p:spPr>
          <a:xfrm>
            <a:off x="3823367" y="1510563"/>
            <a:ext cx="8220900" cy="4709684"/>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800"/>
              </a:spcBef>
              <a:spcAft>
                <a:spcPts val="0"/>
              </a:spcAft>
              <a:buSzPts val="2000"/>
              <a:buChar char="•"/>
            </a:pPr>
            <a:r>
              <a:rPr lang="en-US" sz="1800" dirty="0"/>
              <a:t>With Thomas Hopkins Gallaudet, founded the first school for the Deaf in America: The Connecticut Asylum for the Instruction of Deaf and Dumb persons in 1817 (still going strong today! Name eventually changed to: The American School for the Deaf)</a:t>
            </a:r>
          </a:p>
          <a:p>
            <a:pPr marL="457200" lvl="0" indent="-355600" algn="l" rtl="0">
              <a:lnSpc>
                <a:spcPct val="150000"/>
              </a:lnSpc>
              <a:spcBef>
                <a:spcPts val="1800"/>
              </a:spcBef>
              <a:spcAft>
                <a:spcPts val="0"/>
              </a:spcAft>
              <a:buSzPts val="2000"/>
              <a:buChar char="•"/>
            </a:pPr>
            <a:r>
              <a:rPr lang="en-US" sz="1800" dirty="0"/>
              <a:t>Alice Cogswell, age 12, is part of the first class to enroll</a:t>
            </a:r>
          </a:p>
          <a:p>
            <a:pPr marL="457200" lvl="0" indent="-355600" algn="l" rtl="0">
              <a:lnSpc>
                <a:spcPct val="150000"/>
              </a:lnSpc>
              <a:spcBef>
                <a:spcPts val="1800"/>
              </a:spcBef>
              <a:spcAft>
                <a:spcPts val="0"/>
              </a:spcAft>
              <a:buSzPts val="2000"/>
              <a:buChar char="•"/>
            </a:pPr>
            <a:r>
              <a:rPr lang="en-US" sz="1800" dirty="0"/>
              <a:t>Clerc never returned to France. He married, had six children, and taught for 42 years before retiring </a:t>
            </a:r>
          </a:p>
          <a:p>
            <a:pPr marL="457200" lvl="0" indent="-355600" algn="l" rtl="0">
              <a:lnSpc>
                <a:spcPct val="150000"/>
              </a:lnSpc>
              <a:spcBef>
                <a:spcPts val="1800"/>
              </a:spcBef>
              <a:spcAft>
                <a:spcPts val="0"/>
              </a:spcAft>
              <a:buSzPts val="2000"/>
              <a:buChar char="•"/>
            </a:pPr>
            <a:r>
              <a:rPr lang="en-US" sz="1800" dirty="0"/>
              <a:t>Helped found an additional 30 schools in America and advocated for the use of sign language</a:t>
            </a: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txBox="1">
            <a:spLocks noGrp="1"/>
          </p:cNvSpPr>
          <p:nvPr>
            <p:ph type="title"/>
          </p:nvPr>
        </p:nvSpPr>
        <p:spPr>
          <a:xfrm>
            <a:off x="147734" y="161175"/>
            <a:ext cx="99666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We are from France</a:t>
            </a:r>
            <a:endParaRPr dirty="0"/>
          </a:p>
        </p:txBody>
      </p:sp>
      <p:pic>
        <p:nvPicPr>
          <p:cNvPr id="220" name="Google Shape;220;p23" descr="A still photo from Saturday Night Live from one of their conehead skits showing three actors playing aliens with tall heads dressed as humans who claim to be from France. "/>
          <p:cNvPicPr preferRelativeResize="0"/>
          <p:nvPr/>
        </p:nvPicPr>
        <p:blipFill rotWithShape="1">
          <a:blip r:embed="rId3">
            <a:alphaModFix/>
          </a:blip>
          <a:srcRect l="11891" t="2698" r="19855" b="12572"/>
          <a:stretch/>
        </p:blipFill>
        <p:spPr>
          <a:xfrm>
            <a:off x="147717" y="2193797"/>
            <a:ext cx="4767322" cy="3848969"/>
          </a:xfrm>
          <a:prstGeom prst="rect">
            <a:avLst/>
          </a:prstGeom>
          <a:noFill/>
          <a:ln>
            <a:noFill/>
          </a:ln>
        </p:spPr>
      </p:pic>
      <p:sp>
        <p:nvSpPr>
          <p:cNvPr id="221" name="Google Shape;221;p23"/>
          <p:cNvSpPr txBox="1">
            <a:spLocks noGrp="1"/>
          </p:cNvSpPr>
          <p:nvPr>
            <p:ph type="body" idx="2"/>
          </p:nvPr>
        </p:nvSpPr>
        <p:spPr>
          <a:xfrm>
            <a:off x="4915039" y="1819718"/>
            <a:ext cx="7056900" cy="4422744"/>
          </a:xfrm>
          <a:prstGeom prst="rect">
            <a:avLst/>
          </a:prstGeom>
          <a:noFill/>
          <a:ln>
            <a:noFill/>
          </a:ln>
        </p:spPr>
        <p:txBody>
          <a:bodyPr spcFirstLastPara="1" wrap="square" lIns="91425" tIns="45700" rIns="91425" bIns="45700" anchor="t" anchorCtr="0">
            <a:normAutofit fontScale="92500" lnSpcReduction="10000"/>
          </a:bodyPr>
          <a:lstStyle/>
          <a:p>
            <a:pPr marL="457200" lvl="0" indent="-373380" algn="l" rtl="0">
              <a:lnSpc>
                <a:spcPct val="150000"/>
              </a:lnSpc>
              <a:spcBef>
                <a:spcPts val="1800"/>
              </a:spcBef>
              <a:spcAft>
                <a:spcPts val="600"/>
              </a:spcAft>
              <a:buSzPts val="2280"/>
              <a:buChar char="•"/>
            </a:pPr>
            <a:r>
              <a:rPr lang="en-US" sz="2280" dirty="0"/>
              <a:t>ASL is considered a part of the French Sign Language family, however it has evolved enough that a French Sign Language user and an ASL user cannot understand each other</a:t>
            </a:r>
          </a:p>
          <a:p>
            <a:pPr marL="457200" lvl="0" indent="-373380" algn="l" rtl="0">
              <a:lnSpc>
                <a:spcPct val="150000"/>
              </a:lnSpc>
              <a:spcBef>
                <a:spcPts val="1800"/>
              </a:spcBef>
              <a:spcAft>
                <a:spcPts val="600"/>
              </a:spcAft>
              <a:buSzPts val="2280"/>
              <a:buChar char="•"/>
            </a:pPr>
            <a:r>
              <a:rPr lang="en-US" sz="2280" dirty="0"/>
              <a:t>About 58% of ASL signs are similar to their old French signs</a:t>
            </a:r>
          </a:p>
          <a:p>
            <a:pPr marL="457200" lvl="0" indent="-373380" algn="l" rtl="0">
              <a:lnSpc>
                <a:spcPct val="150000"/>
              </a:lnSpc>
              <a:spcBef>
                <a:spcPts val="0"/>
              </a:spcBef>
              <a:spcAft>
                <a:spcPts val="600"/>
              </a:spcAft>
              <a:buSzPts val="2280"/>
              <a:buChar char="•"/>
            </a:pPr>
            <a:r>
              <a:rPr lang="en-US" sz="2280" dirty="0"/>
              <a:t>Languages must be 80% similar or more to be considered a dialect of one another</a:t>
            </a:r>
            <a:endParaRPr sz="228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noRot="1" noMove="1" noResize="1" noEditPoints="1" noAdjustHandles="1" noChangeArrowheads="1" noChangeShapeType="1"/>
          </p:cNvSpPr>
          <p:nvPr>
            <p:ph type="title"/>
          </p:nvPr>
        </p:nvSpPr>
        <p:spPr>
          <a:xfrm>
            <a:off x="129073" y="153242"/>
            <a:ext cx="98919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The Completed Puzzle</a:t>
            </a:r>
            <a:endParaRPr dirty="0"/>
          </a:p>
        </p:txBody>
      </p:sp>
      <p:sp>
        <p:nvSpPr>
          <p:cNvPr id="227" name="Google Shape;227;p24"/>
          <p:cNvSpPr txBox="1">
            <a:spLocks noGrp="1" noRot="1" noMove="1" noResize="1" noEditPoints="1" noAdjustHandles="1" noChangeArrowheads="1" noChangeShapeType="1"/>
          </p:cNvSpPr>
          <p:nvPr/>
        </p:nvSpPr>
        <p:spPr>
          <a:xfrm>
            <a:off x="219200" y="2088700"/>
            <a:ext cx="3219300" cy="2185800"/>
          </a:xfrm>
          <a:prstGeom prst="rect">
            <a:avLst/>
          </a:prstGeom>
          <a:noFill/>
          <a:ln>
            <a:noFill/>
          </a:ln>
        </p:spPr>
        <p:txBody>
          <a:bodyPr spcFirstLastPara="1" wrap="square" lIns="91425" tIns="45700" rIns="91425" bIns="45700" anchor="t" anchorCtr="0">
            <a:spAutoFit/>
          </a:bodyPr>
          <a:lstStyle/>
          <a:p>
            <a:pPr marL="457200" marR="0" lvl="0" indent="-444500" algn="ctr" rtl="0">
              <a:lnSpc>
                <a:spcPct val="100000"/>
              </a:lnSpc>
              <a:spcBef>
                <a:spcPts val="0"/>
              </a:spcBef>
              <a:spcAft>
                <a:spcPts val="0"/>
              </a:spcAft>
              <a:buClr>
                <a:schemeClr val="dk1"/>
              </a:buClr>
              <a:buSzPts val="3400"/>
              <a:buFont typeface="Verdana"/>
              <a:buAutoNum type="arabicPeriod"/>
            </a:pPr>
            <a:r>
              <a:rPr lang="en-US" sz="3400" b="0" i="0" u="none" strike="noStrike" cap="none">
                <a:solidFill>
                  <a:schemeClr val="dk1"/>
                </a:solidFill>
                <a:latin typeface="Verdana"/>
                <a:ea typeface="Verdana"/>
                <a:cs typeface="Verdana"/>
                <a:sym typeface="Verdana"/>
              </a:rPr>
              <a:t>North American Indian Sign Language</a:t>
            </a:r>
            <a:endParaRPr sz="1600" b="0" i="0" u="none" strike="noStrike" cap="none">
              <a:solidFill>
                <a:srgbClr val="000000"/>
              </a:solidFill>
              <a:latin typeface="Arial"/>
              <a:ea typeface="Arial"/>
              <a:cs typeface="Arial"/>
              <a:sym typeface="Arial"/>
            </a:endParaRPr>
          </a:p>
        </p:txBody>
      </p:sp>
      <p:cxnSp>
        <p:nvCxnSpPr>
          <p:cNvPr id="232" name="Google Shape;232;p24">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739019" y="3206663"/>
            <a:ext cx="1375776" cy="651353"/>
          </a:xfrm>
          <a:prstGeom prst="straightConnector1">
            <a:avLst/>
          </a:prstGeom>
          <a:noFill/>
          <a:ln w="9525" cap="flat" cmpd="sng">
            <a:solidFill>
              <a:srgbClr val="00264B"/>
            </a:solidFill>
            <a:prstDash val="solid"/>
            <a:round/>
            <a:headEnd type="none" w="sm" len="sm"/>
            <a:tailEnd type="triangle" w="med" len="med"/>
          </a:ln>
        </p:spPr>
      </p:cxnSp>
      <p:sp>
        <p:nvSpPr>
          <p:cNvPr id="228" name="Google Shape;228;p24"/>
          <p:cNvSpPr txBox="1">
            <a:spLocks noGrp="1" noRot="1" noMove="1" noResize="1" noEditPoints="1" noAdjustHandles="1" noChangeArrowheads="1" noChangeShapeType="1"/>
          </p:cNvSpPr>
          <p:nvPr/>
        </p:nvSpPr>
        <p:spPr>
          <a:xfrm>
            <a:off x="8452983" y="2088709"/>
            <a:ext cx="3519900" cy="16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400" b="0" i="0" u="none" strike="noStrike" cap="none">
                <a:solidFill>
                  <a:schemeClr val="dk1"/>
                </a:solidFill>
                <a:latin typeface="Verdana"/>
                <a:ea typeface="Verdana"/>
                <a:cs typeface="Verdana"/>
                <a:sym typeface="Verdana"/>
              </a:rPr>
              <a:t>2. Martha’s Vineyard Sign Language(s?)</a:t>
            </a:r>
            <a:endParaRPr sz="1600" b="0" i="0" u="none" strike="noStrike" cap="none">
              <a:solidFill>
                <a:srgbClr val="000000"/>
              </a:solidFill>
              <a:latin typeface="Arial"/>
              <a:ea typeface="Arial"/>
              <a:cs typeface="Arial"/>
              <a:sym typeface="Arial"/>
            </a:endParaRPr>
          </a:p>
        </p:txBody>
      </p:sp>
      <p:cxnSp>
        <p:nvCxnSpPr>
          <p:cNvPr id="234" name="Google Shape;234;p24">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6925327" y="3206663"/>
            <a:ext cx="1527656" cy="651353"/>
          </a:xfrm>
          <a:prstGeom prst="straightConnector1">
            <a:avLst/>
          </a:prstGeom>
          <a:noFill/>
          <a:ln w="9525" cap="flat" cmpd="sng">
            <a:solidFill>
              <a:srgbClr val="00264B"/>
            </a:solidFill>
            <a:prstDash val="solid"/>
            <a:round/>
            <a:headEnd type="none" w="sm" len="sm"/>
            <a:tailEnd type="triangle" w="med" len="med"/>
          </a:ln>
        </p:spPr>
      </p:cxnSp>
      <p:sp>
        <p:nvSpPr>
          <p:cNvPr id="229" name="Google Shape;229;p24"/>
          <p:cNvSpPr txBox="1">
            <a:spLocks noGrp="1" noRot="1" noMove="1" noResize="1" noEditPoints="1" noAdjustHandles="1" noChangeArrowheads="1" noChangeShapeType="1"/>
          </p:cNvSpPr>
          <p:nvPr/>
        </p:nvSpPr>
        <p:spPr>
          <a:xfrm>
            <a:off x="701406" y="5323561"/>
            <a:ext cx="25704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400" b="0" i="0" u="none" strike="noStrike" cap="none">
                <a:solidFill>
                  <a:schemeClr val="dk1"/>
                </a:solidFill>
                <a:latin typeface="Verdana"/>
                <a:ea typeface="Verdana"/>
                <a:cs typeface="Verdana"/>
                <a:sym typeface="Verdana"/>
              </a:rPr>
              <a:t>3. Other</a:t>
            </a:r>
            <a:endParaRPr sz="1600" b="0" i="0" u="none" strike="noStrike" cap="none">
              <a:solidFill>
                <a:srgbClr val="000000"/>
              </a:solidFill>
              <a:latin typeface="Arial"/>
              <a:ea typeface="Arial"/>
              <a:cs typeface="Arial"/>
              <a:sym typeface="Arial"/>
            </a:endParaRPr>
          </a:p>
        </p:txBody>
      </p:sp>
      <p:cxnSp>
        <p:nvCxnSpPr>
          <p:cNvPr id="233" name="Google Shape;233;p24">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rot="10800000" flipH="1">
            <a:off x="3858016" y="4612443"/>
            <a:ext cx="1256779" cy="711119"/>
          </a:xfrm>
          <a:prstGeom prst="straightConnector1">
            <a:avLst/>
          </a:prstGeom>
          <a:noFill/>
          <a:ln w="9525" cap="flat" cmpd="sng">
            <a:solidFill>
              <a:srgbClr val="00264B"/>
            </a:solidFill>
            <a:prstDash val="solid"/>
            <a:round/>
            <a:headEnd type="none" w="sm" len="sm"/>
            <a:tailEnd type="triangle" w="med" len="med"/>
          </a:ln>
        </p:spPr>
      </p:cxnSp>
      <p:sp>
        <p:nvSpPr>
          <p:cNvPr id="230" name="Google Shape;230;p24"/>
          <p:cNvSpPr txBox="1">
            <a:spLocks noGrp="1" noRot="1" noMove="1" noResize="1" noEditPoints="1" noAdjustHandles="1" noChangeArrowheads="1" noChangeShapeType="1"/>
          </p:cNvSpPr>
          <p:nvPr/>
        </p:nvSpPr>
        <p:spPr>
          <a:xfrm>
            <a:off x="8799925" y="4612450"/>
            <a:ext cx="2826000" cy="1662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400" b="0" i="0" u="none" strike="noStrike" cap="none">
                <a:solidFill>
                  <a:schemeClr val="dk1"/>
                </a:solidFill>
                <a:latin typeface="Verdana"/>
                <a:ea typeface="Verdana"/>
                <a:cs typeface="Verdana"/>
                <a:sym typeface="Verdana"/>
              </a:rPr>
              <a:t>4. French Sign Language</a:t>
            </a:r>
            <a:endParaRPr sz="1600" b="0" i="0" u="none" strike="noStrike" cap="none">
              <a:solidFill>
                <a:srgbClr val="000000"/>
              </a:solidFill>
              <a:latin typeface="Arial"/>
              <a:ea typeface="Arial"/>
              <a:cs typeface="Arial"/>
              <a:sym typeface="Arial"/>
            </a:endParaRPr>
          </a:p>
        </p:txBody>
      </p:sp>
      <p:cxnSp>
        <p:nvCxnSpPr>
          <p:cNvPr id="235" name="Google Shape;235;p24">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rot="10800000">
            <a:off x="6925327" y="4612442"/>
            <a:ext cx="1375778" cy="711119"/>
          </a:xfrm>
          <a:prstGeom prst="straightConnector1">
            <a:avLst/>
          </a:prstGeom>
          <a:noFill/>
          <a:ln w="9525" cap="flat" cmpd="sng">
            <a:solidFill>
              <a:srgbClr val="00264B"/>
            </a:solidFill>
            <a:prstDash val="solid"/>
            <a:round/>
            <a:headEnd type="none" w="sm" len="sm"/>
            <a:tailEnd type="triangle" w="med" len="med"/>
          </a:ln>
        </p:spPr>
      </p:cxnSp>
      <p:sp>
        <p:nvSpPr>
          <p:cNvPr id="231" name="Google Shape;231;p24"/>
          <p:cNvSpPr txBox="1">
            <a:spLocks noGrp="1" noRot="1" noMove="1" noResize="1" noEditPoints="1" noAdjustHandles="1" noChangeArrowheads="1" noChangeShapeType="1"/>
          </p:cNvSpPr>
          <p:nvPr>
            <p:ph type="body" idx="1"/>
          </p:nvPr>
        </p:nvSpPr>
        <p:spPr>
          <a:xfrm>
            <a:off x="5339350" y="3858019"/>
            <a:ext cx="1361400" cy="1070700"/>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1800"/>
              </a:spcBef>
              <a:spcAft>
                <a:spcPts val="0"/>
              </a:spcAft>
              <a:buSzPts val="2800"/>
              <a:buNone/>
            </a:pPr>
            <a:r>
              <a:rPr lang="en-US" sz="4400"/>
              <a:t>ASL</a:t>
            </a:r>
            <a:endParaRPr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0c69990cb2_0_31"/>
          <p:cNvSpPr txBox="1">
            <a:spLocks noGrp="1"/>
          </p:cNvSpPr>
          <p:nvPr>
            <p:ph type="title"/>
          </p:nvPr>
        </p:nvSpPr>
        <p:spPr>
          <a:xfrm>
            <a:off x="129073" y="153242"/>
            <a:ext cx="98919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American Sign Language </a:t>
            </a:r>
            <a:endParaRPr dirty="0"/>
          </a:p>
        </p:txBody>
      </p:sp>
      <p:sp>
        <p:nvSpPr>
          <p:cNvPr id="242" name="Google Shape;242;g30c69990cb2_0_31"/>
          <p:cNvSpPr txBox="1">
            <a:spLocks noGrp="1"/>
          </p:cNvSpPr>
          <p:nvPr>
            <p:ph type="body" idx="1"/>
          </p:nvPr>
        </p:nvSpPr>
        <p:spPr>
          <a:xfrm>
            <a:off x="129073" y="1738914"/>
            <a:ext cx="11039700" cy="4483210"/>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1800"/>
              </a:spcBef>
              <a:spcAft>
                <a:spcPts val="0"/>
              </a:spcAft>
              <a:buSzPts val="2800"/>
              <a:buChar char="●"/>
            </a:pPr>
            <a:r>
              <a:rPr lang="en-US" sz="2400" dirty="0"/>
              <a:t>Clerc used French Sign Language while children who enrolled at the school brought their own fully developed sign languages, home signs, and gestures</a:t>
            </a:r>
          </a:p>
          <a:p>
            <a:pPr marL="457200" lvl="0" indent="-406400" algn="l" rtl="0">
              <a:lnSpc>
                <a:spcPct val="150000"/>
              </a:lnSpc>
              <a:spcBef>
                <a:spcPts val="1800"/>
              </a:spcBef>
              <a:spcAft>
                <a:spcPts val="0"/>
              </a:spcAft>
              <a:buSzPts val="2800"/>
              <a:buChar char="●"/>
            </a:pPr>
            <a:r>
              <a:rPr lang="en-US" sz="2400" dirty="0"/>
              <a:t>These languages mixed to become ASL</a:t>
            </a:r>
          </a:p>
          <a:p>
            <a:pPr marL="457200" lvl="0" indent="-406400" algn="l" rtl="0">
              <a:lnSpc>
                <a:spcPct val="150000"/>
              </a:lnSpc>
              <a:spcBef>
                <a:spcPts val="1800"/>
              </a:spcBef>
              <a:spcAft>
                <a:spcPts val="0"/>
              </a:spcAft>
              <a:buSzPts val="2800"/>
              <a:buChar char="●"/>
            </a:pPr>
            <a:r>
              <a:rPr lang="en-US" sz="2400" dirty="0"/>
              <a:t>ASL is not based on English</a:t>
            </a:r>
          </a:p>
          <a:p>
            <a:pPr marL="457200" lvl="0" indent="-406400" algn="l" rtl="0">
              <a:lnSpc>
                <a:spcPct val="150000"/>
              </a:lnSpc>
              <a:spcBef>
                <a:spcPts val="1800"/>
              </a:spcBef>
              <a:spcAft>
                <a:spcPts val="0"/>
              </a:spcAft>
              <a:buSzPts val="2800"/>
              <a:buChar char="●"/>
            </a:pPr>
            <a:r>
              <a:rPr lang="en-US" sz="2400" dirty="0"/>
              <a:t>ASL is grammatically closer to Navajo </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Edward Minor Gallaudet</a:t>
            </a:r>
            <a:endParaRPr dirty="0"/>
          </a:p>
        </p:txBody>
      </p:sp>
      <p:pic>
        <p:nvPicPr>
          <p:cNvPr id="248" name="Google Shape;248;p25" descr="A black and white photo of Edward Minor Gallaudet, a white adult man sitting in a chair. He has short, curled hair and a bushy moustache. "/>
          <p:cNvPicPr preferRelativeResize="0"/>
          <p:nvPr/>
        </p:nvPicPr>
        <p:blipFill rotWithShape="1">
          <a:blip r:embed="rId3">
            <a:alphaModFix/>
          </a:blip>
          <a:srcRect/>
          <a:stretch/>
        </p:blipFill>
        <p:spPr>
          <a:xfrm>
            <a:off x="286681" y="1874736"/>
            <a:ext cx="3407749" cy="4318259"/>
          </a:xfrm>
          <a:prstGeom prst="rect">
            <a:avLst/>
          </a:prstGeom>
          <a:noFill/>
          <a:ln>
            <a:noFill/>
          </a:ln>
        </p:spPr>
      </p:pic>
      <p:sp>
        <p:nvSpPr>
          <p:cNvPr id="249" name="Google Shape;249;p25"/>
          <p:cNvSpPr txBox="1">
            <a:spLocks noGrp="1"/>
          </p:cNvSpPr>
          <p:nvPr>
            <p:ph type="body" idx="2"/>
          </p:nvPr>
        </p:nvSpPr>
        <p:spPr>
          <a:xfrm>
            <a:off x="3883672" y="1645162"/>
            <a:ext cx="8120628" cy="4777406"/>
          </a:xfrm>
          <a:prstGeom prst="rect">
            <a:avLst/>
          </a:prstGeom>
          <a:noFill/>
          <a:ln>
            <a:noFill/>
          </a:ln>
        </p:spPr>
        <p:txBody>
          <a:bodyPr spcFirstLastPara="1" wrap="square" lIns="91425" tIns="45700" rIns="91425" bIns="45700" anchor="t" anchorCtr="0">
            <a:normAutofit fontScale="62500" lnSpcReduction="20000"/>
          </a:bodyPr>
          <a:lstStyle/>
          <a:p>
            <a:pPr marL="457200" lvl="0" indent="-379730" algn="l" rtl="0">
              <a:lnSpc>
                <a:spcPct val="170000"/>
              </a:lnSpc>
              <a:spcBef>
                <a:spcPts val="1800"/>
              </a:spcBef>
              <a:spcAft>
                <a:spcPts val="600"/>
              </a:spcAft>
              <a:buSzPct val="100000"/>
              <a:buChar char="•"/>
            </a:pPr>
            <a:r>
              <a:rPr lang="en-US" dirty="0"/>
              <a:t>Born February 5</a:t>
            </a:r>
            <a:r>
              <a:rPr lang="en-US" baseline="30000" dirty="0"/>
              <a:t>th</a:t>
            </a:r>
            <a:r>
              <a:rPr lang="en-US" dirty="0"/>
              <a:t>, 1837, the youngest of Thomas Hopkins Gallaudet’s eight children</a:t>
            </a:r>
          </a:p>
          <a:p>
            <a:pPr marL="457200" lvl="0" indent="-379730" algn="l" rtl="0">
              <a:lnSpc>
                <a:spcPct val="170000"/>
              </a:lnSpc>
              <a:spcBef>
                <a:spcPts val="1800"/>
              </a:spcBef>
              <a:spcAft>
                <a:spcPts val="600"/>
              </a:spcAft>
              <a:buSzPct val="100000"/>
              <a:buChar char="•"/>
            </a:pPr>
            <a:r>
              <a:rPr lang="en-US" dirty="0"/>
              <a:t>Amos Kendell donated land for a school in D.C.</a:t>
            </a:r>
          </a:p>
          <a:p>
            <a:pPr marL="457200" lvl="0" indent="-379730" algn="l" rtl="0">
              <a:lnSpc>
                <a:spcPct val="170000"/>
              </a:lnSpc>
              <a:spcBef>
                <a:spcPts val="0"/>
              </a:spcBef>
              <a:spcAft>
                <a:spcPts val="600"/>
              </a:spcAft>
              <a:buSzPct val="100000"/>
              <a:buChar char="•"/>
            </a:pPr>
            <a:r>
              <a:rPr lang="en-US" dirty="0"/>
              <a:t>In 1857, age 20, became superintendent of the new Columbia Institution for the Instruction of the Deaf, Dumb, and Blind in Washington D.C.</a:t>
            </a:r>
          </a:p>
          <a:p>
            <a:pPr marL="457200" lvl="0" indent="-379730" algn="l" rtl="0">
              <a:lnSpc>
                <a:spcPct val="170000"/>
              </a:lnSpc>
              <a:spcBef>
                <a:spcPts val="0"/>
              </a:spcBef>
              <a:spcAft>
                <a:spcPts val="600"/>
              </a:spcAft>
              <a:buSzPct val="100000"/>
              <a:buChar char="•"/>
            </a:pPr>
            <a:r>
              <a:rPr lang="en-US" dirty="0"/>
              <a:t>E.M. Gallaudet successfully lobbied Congress and in 1864, Congress passed an act allowing the Columbia Institution to become a university and confer degrees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1998410" y="1469912"/>
            <a:ext cx="7930482" cy="13944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a:t>More Trivia Time!</a:t>
            </a:r>
            <a:endParaRPr/>
          </a:p>
        </p:txBody>
      </p:sp>
      <p:sp>
        <p:nvSpPr>
          <p:cNvPr id="255" name="Google Shape;255;p26"/>
          <p:cNvSpPr txBox="1">
            <a:spLocks noGrp="1"/>
          </p:cNvSpPr>
          <p:nvPr>
            <p:ph type="body" idx="1"/>
          </p:nvPr>
        </p:nvSpPr>
        <p:spPr>
          <a:xfrm>
            <a:off x="910389" y="2864322"/>
            <a:ext cx="10371221" cy="3344779"/>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1800"/>
              </a:spcBef>
              <a:spcAft>
                <a:spcPts val="0"/>
              </a:spcAft>
              <a:buSzPts val="2400"/>
              <a:buNone/>
            </a:pPr>
            <a:r>
              <a:rPr lang="en-US"/>
              <a:t>The year is 1864. Which US President signed that bill into law?</a:t>
            </a:r>
            <a:endParaRPr/>
          </a:p>
          <a:p>
            <a:pPr marL="457200" lvl="0" indent="-228600" algn="l" rtl="0">
              <a:lnSpc>
                <a:spcPct val="150000"/>
              </a:lnSpc>
              <a:spcBef>
                <a:spcPts val="0"/>
              </a:spcBef>
              <a:spcAft>
                <a:spcPts val="0"/>
              </a:spcAft>
              <a:buSzPts val="2400"/>
              <a:buFont typeface="Arial"/>
              <a:buAutoNum type="arabicPeriod"/>
            </a:pPr>
            <a:r>
              <a:rPr lang="en-US" b="0" i="0" strike="noStrike">
                <a:solidFill>
                  <a:schemeClr val="dk1"/>
                </a:solidFill>
                <a:latin typeface="Verdana"/>
                <a:ea typeface="Verdana"/>
                <a:cs typeface="Verdana"/>
                <a:sym typeface="Verdana"/>
              </a:rPr>
              <a:t> President Monroe </a:t>
            </a:r>
            <a:endParaRPr/>
          </a:p>
          <a:p>
            <a:pPr marL="457200" lvl="0" indent="-228600" algn="l" rtl="0">
              <a:lnSpc>
                <a:spcPct val="150000"/>
              </a:lnSpc>
              <a:spcBef>
                <a:spcPts val="0"/>
              </a:spcBef>
              <a:spcAft>
                <a:spcPts val="0"/>
              </a:spcAft>
              <a:buSzPts val="2400"/>
              <a:buFont typeface="Arial"/>
              <a:buAutoNum type="arabicPeriod"/>
            </a:pPr>
            <a:r>
              <a:rPr lang="en-US" i="0" strike="noStrike">
                <a:solidFill>
                  <a:schemeClr val="dk1"/>
                </a:solidFill>
                <a:latin typeface="Verdana"/>
                <a:ea typeface="Verdana"/>
                <a:cs typeface="Verdana"/>
                <a:sym typeface="Verdana"/>
              </a:rPr>
              <a:t> President Lincoln </a:t>
            </a:r>
            <a:endParaRPr/>
          </a:p>
          <a:p>
            <a:pPr marL="457200" lvl="0" indent="-228600" algn="l" rtl="0">
              <a:lnSpc>
                <a:spcPct val="150000"/>
              </a:lnSpc>
              <a:spcBef>
                <a:spcPts val="0"/>
              </a:spcBef>
              <a:spcAft>
                <a:spcPts val="0"/>
              </a:spcAft>
              <a:buSzPts val="2400"/>
              <a:buFont typeface="Arial"/>
              <a:buAutoNum type="arabicPeriod"/>
            </a:pPr>
            <a:r>
              <a:rPr lang="en-US" b="0" i="0" strike="noStrike">
                <a:solidFill>
                  <a:schemeClr val="dk1"/>
                </a:solidFill>
                <a:latin typeface="Verdana"/>
                <a:ea typeface="Verdana"/>
                <a:cs typeface="Verdana"/>
                <a:sym typeface="Verdana"/>
              </a:rPr>
              <a:t> President Van Buren</a:t>
            </a:r>
            <a:endParaRPr/>
          </a:p>
          <a:p>
            <a:pPr marL="457200" lvl="0" indent="-228600" algn="l" rtl="0">
              <a:lnSpc>
                <a:spcPct val="150000"/>
              </a:lnSpc>
              <a:spcBef>
                <a:spcPts val="0"/>
              </a:spcBef>
              <a:spcAft>
                <a:spcPts val="0"/>
              </a:spcAft>
              <a:buSzPts val="2400"/>
              <a:buFont typeface="Arial"/>
              <a:buAutoNum type="arabicPeriod"/>
            </a:pPr>
            <a:r>
              <a:rPr lang="en-US" b="0" i="0" strike="noStrike">
                <a:solidFill>
                  <a:schemeClr val="dk1"/>
                </a:solidFill>
                <a:latin typeface="Verdana"/>
                <a:ea typeface="Verdana"/>
                <a:cs typeface="Verdana"/>
                <a:sym typeface="Verdana"/>
              </a:rPr>
              <a:t> President Garfield </a:t>
            </a:r>
            <a:endParaRPr/>
          </a:p>
          <a:p>
            <a:pPr marL="457200" lvl="0" indent="-228600" algn="l" rtl="0">
              <a:lnSpc>
                <a:spcPct val="150000"/>
              </a:lnSpc>
              <a:spcBef>
                <a:spcPts val="1800"/>
              </a:spcBef>
              <a:spcAft>
                <a:spcPts val="0"/>
              </a:spcAft>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0c69990cb2_0_26"/>
          <p:cNvSpPr txBox="1">
            <a:spLocks noGrp="1"/>
          </p:cNvSpPr>
          <p:nvPr>
            <p:ph type="title"/>
          </p:nvPr>
        </p:nvSpPr>
        <p:spPr>
          <a:xfrm>
            <a:off x="869100" y="2993900"/>
            <a:ext cx="10453800" cy="1394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a:t>Answer: President Lincoln!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Gallaudet University</a:t>
            </a:r>
            <a:endParaRPr dirty="0"/>
          </a:p>
        </p:txBody>
      </p:sp>
      <p:pic>
        <p:nvPicPr>
          <p:cNvPr id="266" name="Google Shape;266;p27" descr="A yellowed old photograph of Gallaudet University when it was recently constructed. Three buildings are visible, one of which is a large gothic style building which was used as the dormitory and school. "/>
          <p:cNvPicPr preferRelativeResize="0"/>
          <p:nvPr/>
        </p:nvPicPr>
        <p:blipFill rotWithShape="1">
          <a:blip r:embed="rId3">
            <a:alphaModFix/>
          </a:blip>
          <a:srcRect/>
          <a:stretch/>
        </p:blipFill>
        <p:spPr>
          <a:xfrm>
            <a:off x="340731" y="1882977"/>
            <a:ext cx="6812733" cy="4172799"/>
          </a:xfrm>
          <a:prstGeom prst="rect">
            <a:avLst/>
          </a:prstGeom>
          <a:noFill/>
          <a:ln>
            <a:noFill/>
          </a:ln>
        </p:spPr>
      </p:pic>
      <p:sp>
        <p:nvSpPr>
          <p:cNvPr id="267" name="Google Shape;267;p27"/>
          <p:cNvSpPr txBox="1">
            <a:spLocks noGrp="1"/>
          </p:cNvSpPr>
          <p:nvPr>
            <p:ph type="body" idx="2"/>
          </p:nvPr>
        </p:nvSpPr>
        <p:spPr>
          <a:xfrm>
            <a:off x="7153464" y="1670026"/>
            <a:ext cx="4876800" cy="4598700"/>
          </a:xfrm>
          <a:prstGeom prst="rect">
            <a:avLst/>
          </a:prstGeom>
          <a:noFill/>
          <a:ln>
            <a:noFill/>
          </a:ln>
        </p:spPr>
        <p:txBody>
          <a:bodyPr spcFirstLastPara="1" wrap="square" lIns="91425" tIns="45700" rIns="91425" bIns="45700" anchor="t" anchorCtr="0">
            <a:normAutofit/>
          </a:bodyPr>
          <a:lstStyle/>
          <a:p>
            <a:pPr marL="457200" lvl="0" indent="-353060" algn="l" rtl="0">
              <a:lnSpc>
                <a:spcPct val="150000"/>
              </a:lnSpc>
              <a:spcBef>
                <a:spcPts val="1800"/>
              </a:spcBef>
              <a:spcAft>
                <a:spcPts val="600"/>
              </a:spcAft>
              <a:buSzPct val="100000"/>
              <a:buChar char="•"/>
            </a:pPr>
            <a:r>
              <a:rPr lang="en-US" sz="1800" dirty="0"/>
              <a:t>Charter signed by President Lincoln</a:t>
            </a:r>
          </a:p>
          <a:p>
            <a:pPr marL="457200" lvl="0" indent="-353060" algn="l" rtl="0">
              <a:lnSpc>
                <a:spcPct val="150000"/>
              </a:lnSpc>
              <a:spcBef>
                <a:spcPts val="0"/>
              </a:spcBef>
              <a:spcAft>
                <a:spcPts val="600"/>
              </a:spcAft>
              <a:buSzPct val="100000"/>
              <a:buChar char="•"/>
            </a:pPr>
            <a:r>
              <a:rPr lang="en-US" sz="1800" dirty="0"/>
              <a:t>First and only University for Deaf and Hard of Hearing students in the world</a:t>
            </a:r>
          </a:p>
          <a:p>
            <a:pPr marL="457200" lvl="0" indent="-353060" algn="l" rtl="0">
              <a:lnSpc>
                <a:spcPct val="150000"/>
              </a:lnSpc>
              <a:spcBef>
                <a:spcPts val="0"/>
              </a:spcBef>
              <a:spcAft>
                <a:spcPts val="600"/>
              </a:spcAft>
              <a:buSzPct val="100000"/>
              <a:buChar char="•"/>
            </a:pPr>
            <a:r>
              <a:rPr lang="en-US" sz="1800" dirty="0"/>
              <a:t>E.M. Gallaudet served as President until 1910 (53 years)</a:t>
            </a:r>
          </a:p>
          <a:p>
            <a:pPr marL="457200" lvl="0" indent="-353060" algn="l" rtl="0">
              <a:lnSpc>
                <a:spcPct val="150000"/>
              </a:lnSpc>
              <a:spcBef>
                <a:spcPts val="0"/>
              </a:spcBef>
              <a:spcAft>
                <a:spcPts val="600"/>
              </a:spcAft>
              <a:buSzPct val="100000"/>
              <a:buChar char="•"/>
            </a:pPr>
            <a:r>
              <a:rPr lang="en-US" sz="1800" dirty="0"/>
              <a:t>1894 the name was changed to Gallaudet College and in 1986, it obtained university status</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0c69990cb2_0_45"/>
          <p:cNvSpPr txBox="1">
            <a:spLocks noGrp="1"/>
          </p:cNvSpPr>
          <p:nvPr>
            <p:ph type="title"/>
          </p:nvPr>
        </p:nvSpPr>
        <p:spPr>
          <a:xfrm>
            <a:off x="266800" y="185000"/>
            <a:ext cx="100518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Edward Minor Gallaudet Residence</a:t>
            </a:r>
            <a:endParaRPr/>
          </a:p>
        </p:txBody>
      </p:sp>
      <p:pic>
        <p:nvPicPr>
          <p:cNvPr id="273" name="Google Shape;273;g30c69990cb2_0_45" descr="A black and white photograph of a large, two story, Victorian mansion, the Edward Minor Gallaudet Residence on Gallaudet University's campus."/>
          <p:cNvPicPr preferRelativeResize="0"/>
          <p:nvPr/>
        </p:nvPicPr>
        <p:blipFill rotWithShape="1">
          <a:blip r:embed="rId3">
            <a:alphaModFix/>
          </a:blip>
          <a:srcRect l="11396" t="24162" r="13521" b="7292"/>
          <a:stretch/>
        </p:blipFill>
        <p:spPr>
          <a:xfrm>
            <a:off x="266800" y="2016200"/>
            <a:ext cx="5287101" cy="3524174"/>
          </a:xfrm>
          <a:prstGeom prst="rect">
            <a:avLst/>
          </a:prstGeom>
          <a:noFill/>
          <a:ln>
            <a:noFill/>
          </a:ln>
        </p:spPr>
      </p:pic>
      <p:sp>
        <p:nvSpPr>
          <p:cNvPr id="274" name="Google Shape;274;g30c69990cb2_0_45"/>
          <p:cNvSpPr txBox="1">
            <a:spLocks noGrp="1"/>
          </p:cNvSpPr>
          <p:nvPr>
            <p:ph type="body" idx="2"/>
          </p:nvPr>
        </p:nvSpPr>
        <p:spPr>
          <a:xfrm>
            <a:off x="5689400" y="1630727"/>
            <a:ext cx="6235800" cy="4598700"/>
          </a:xfrm>
          <a:prstGeom prst="rect">
            <a:avLst/>
          </a:prstGeom>
          <a:noFill/>
          <a:ln>
            <a:noFill/>
          </a:ln>
        </p:spPr>
        <p:txBody>
          <a:bodyPr spcFirstLastPara="1" wrap="square" lIns="91425" tIns="45700" rIns="91425" bIns="45700" anchor="t" anchorCtr="0">
            <a:normAutofit/>
          </a:bodyPr>
          <a:lstStyle/>
          <a:p>
            <a:pPr marL="457200" lvl="0" indent="-353060" algn="l" rtl="0">
              <a:lnSpc>
                <a:spcPct val="150000"/>
              </a:lnSpc>
              <a:spcBef>
                <a:spcPts val="0"/>
              </a:spcBef>
              <a:spcAft>
                <a:spcPts val="600"/>
              </a:spcAft>
              <a:buSzPct val="100000"/>
              <a:buChar char="•"/>
            </a:pPr>
            <a:r>
              <a:rPr lang="en-US" sz="1800" dirty="0"/>
              <a:t>Edward Minor Gallaudet has a 35-room Victorian Gothic mansion named for him. It was built in 1869 for him and his family to live in. Every President of the University since has lived there</a:t>
            </a:r>
          </a:p>
          <a:p>
            <a:pPr marL="457200" lvl="0" indent="-353060" algn="l" rtl="0">
              <a:lnSpc>
                <a:spcPct val="150000"/>
              </a:lnSpc>
              <a:spcBef>
                <a:spcPts val="0"/>
              </a:spcBef>
              <a:spcAft>
                <a:spcPts val="600"/>
              </a:spcAft>
              <a:buSzPct val="100000"/>
              <a:buChar char="•"/>
            </a:pPr>
            <a:r>
              <a:rPr lang="en-US" sz="1800" dirty="0"/>
              <a:t>Edward Minor also has a statue on campus</a:t>
            </a:r>
          </a:p>
          <a:p>
            <a:pPr marL="457200" lvl="0" indent="-353060" algn="l" rtl="0">
              <a:lnSpc>
                <a:spcPct val="150000"/>
              </a:lnSpc>
              <a:spcBef>
                <a:spcPts val="0"/>
              </a:spcBef>
              <a:spcAft>
                <a:spcPts val="600"/>
              </a:spcAft>
              <a:buSzPct val="100000"/>
              <a:buChar char="•"/>
            </a:pPr>
            <a:r>
              <a:rPr lang="en-US" sz="1800" dirty="0"/>
              <a:t>Near the entrance of campus is a statue of Thomas Hopkins Gallaudet meeting Alice</a:t>
            </a:r>
          </a:p>
          <a:p>
            <a:pPr marL="457200" lvl="0" indent="-353060" algn="l" rtl="0">
              <a:lnSpc>
                <a:spcPct val="150000"/>
              </a:lnSpc>
              <a:spcBef>
                <a:spcPts val="0"/>
              </a:spcBef>
              <a:spcAft>
                <a:spcPts val="600"/>
              </a:spcAft>
              <a:buSzPct val="100000"/>
              <a:buChar char="•"/>
            </a:pPr>
            <a:r>
              <a:rPr lang="en-US" sz="1800" dirty="0"/>
              <a:t>Clerc has a dorm named after him, as well as a bust in a courtyard</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77" name="Google Shape;77;p5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78" name="Google Shape;78;p59"/>
          <p:cNvSpPr txBox="1">
            <a:spLocks noGrp="1"/>
          </p:cNvSpPr>
          <p:nvPr>
            <p:ph type="body" idx="1"/>
          </p:nvPr>
        </p:nvSpPr>
        <p:spPr>
          <a:xfrm>
            <a:off x="3924301" y="1790700"/>
            <a:ext cx="7404100" cy="4420914"/>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1700" dirty="0"/>
              <a:t>We are modeling a comfortable, inclusive, brave, and safe space.</a:t>
            </a:r>
            <a:endParaRPr sz="1700" dirty="0"/>
          </a:p>
          <a:p>
            <a:pPr marL="685800" lvl="1" indent="-228600" algn="l" rtl="0">
              <a:lnSpc>
                <a:spcPct val="150000"/>
              </a:lnSpc>
              <a:spcBef>
                <a:spcPts val="1800"/>
              </a:spcBef>
              <a:spcAft>
                <a:spcPts val="0"/>
              </a:spcAft>
              <a:buClr>
                <a:schemeClr val="dk1"/>
              </a:buClr>
              <a:buSzPts val="1800"/>
              <a:buChar char="▪"/>
            </a:pPr>
            <a:r>
              <a:rPr lang="en-US" sz="1700" dirty="0"/>
              <a:t>Questions are encouraged – we’re all learning together.</a:t>
            </a:r>
            <a:endParaRPr sz="1700" dirty="0"/>
          </a:p>
          <a:p>
            <a:pPr marL="685800" lvl="1" indent="-228600" algn="l" rtl="0">
              <a:lnSpc>
                <a:spcPct val="150000"/>
              </a:lnSpc>
              <a:spcBef>
                <a:spcPts val="1800"/>
              </a:spcBef>
              <a:spcAft>
                <a:spcPts val="0"/>
              </a:spcAft>
              <a:buClr>
                <a:schemeClr val="dk1"/>
              </a:buClr>
              <a:buSzPts val="1800"/>
              <a:buChar char="▪"/>
            </a:pPr>
            <a:r>
              <a:rPr lang="en-US" sz="1700" dirty="0"/>
              <a:t>If you’re thinking about it, chances are someone else is, too!</a:t>
            </a:r>
            <a:endParaRPr sz="1700" dirty="0"/>
          </a:p>
          <a:p>
            <a:pPr marL="228600" lvl="0" indent="-228600" algn="l" rtl="0">
              <a:lnSpc>
                <a:spcPct val="150000"/>
              </a:lnSpc>
              <a:spcBef>
                <a:spcPts val="1800"/>
              </a:spcBef>
              <a:spcAft>
                <a:spcPts val="0"/>
              </a:spcAft>
              <a:buClr>
                <a:schemeClr val="dk1"/>
              </a:buClr>
              <a:buSzPts val="2400"/>
              <a:buFont typeface="Noto Sans Symbols"/>
              <a:buChar char="▪"/>
            </a:pPr>
            <a:r>
              <a:rPr lang="en-US" sz="1700" dirty="0"/>
              <a:t>We don’t know what we don’t know.</a:t>
            </a:r>
            <a:endParaRPr sz="1700" dirty="0"/>
          </a:p>
          <a:p>
            <a:pPr marL="685800" lvl="1" indent="-228600" algn="l" rtl="0">
              <a:lnSpc>
                <a:spcPct val="150000"/>
              </a:lnSpc>
              <a:spcBef>
                <a:spcPts val="1800"/>
              </a:spcBef>
              <a:spcAft>
                <a:spcPts val="0"/>
              </a:spcAft>
              <a:buClr>
                <a:schemeClr val="dk1"/>
              </a:buClr>
              <a:buSzPts val="1800"/>
              <a:buChar char="▪"/>
            </a:pPr>
            <a:r>
              <a:rPr lang="en-US" sz="1700" dirty="0"/>
              <a:t>Respect the experiences of others.</a:t>
            </a:r>
            <a:endParaRPr sz="1700" dirty="0"/>
          </a:p>
          <a:p>
            <a:pPr marL="685800" lvl="1" indent="-228600" algn="l" rtl="0">
              <a:lnSpc>
                <a:spcPct val="150000"/>
              </a:lnSpc>
              <a:spcBef>
                <a:spcPts val="1800"/>
              </a:spcBef>
              <a:spcAft>
                <a:spcPts val="0"/>
              </a:spcAft>
              <a:buSzPts val="1800"/>
              <a:buChar char="▪"/>
            </a:pPr>
            <a:r>
              <a:rPr lang="en-US" sz="1700" dirty="0"/>
              <a:t>Opportunity for growth and learning.</a:t>
            </a:r>
            <a:endParaRPr sz="1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A Clash of Methods</a:t>
            </a:r>
            <a:endParaRPr dirty="0"/>
          </a:p>
        </p:txBody>
      </p:sp>
      <p:pic>
        <p:nvPicPr>
          <p:cNvPr id="280" name="Google Shape;280;p28" descr="A close-up of the cover of an old looking, dark black leather bound book with gold letters titled: Speech for the Deaf - Essays Written for Milan International Congress - Proceedings and Resolutions"/>
          <p:cNvPicPr preferRelativeResize="0"/>
          <p:nvPr/>
        </p:nvPicPr>
        <p:blipFill rotWithShape="1">
          <a:blip r:embed="rId3">
            <a:alphaModFix/>
          </a:blip>
          <a:srcRect l="12402" r="8501"/>
          <a:stretch/>
        </p:blipFill>
        <p:spPr>
          <a:xfrm>
            <a:off x="317500" y="2127175"/>
            <a:ext cx="4357675" cy="3564100"/>
          </a:xfrm>
          <a:prstGeom prst="rect">
            <a:avLst/>
          </a:prstGeom>
          <a:noFill/>
          <a:ln>
            <a:noFill/>
          </a:ln>
        </p:spPr>
      </p:pic>
      <p:sp>
        <p:nvSpPr>
          <p:cNvPr id="281" name="Google Shape;281;p28"/>
          <p:cNvSpPr txBox="1">
            <a:spLocks noGrp="1"/>
          </p:cNvSpPr>
          <p:nvPr>
            <p:ph type="body" idx="2"/>
          </p:nvPr>
        </p:nvSpPr>
        <p:spPr>
          <a:xfrm>
            <a:off x="4675175" y="1713187"/>
            <a:ext cx="7362600" cy="4635062"/>
          </a:xfrm>
          <a:prstGeom prst="rect">
            <a:avLst/>
          </a:prstGeom>
          <a:noFill/>
          <a:ln>
            <a:noFill/>
          </a:ln>
        </p:spPr>
        <p:txBody>
          <a:bodyPr spcFirstLastPara="1" wrap="square" lIns="91425" tIns="45700" rIns="91425" bIns="45700" anchor="t" anchorCtr="0">
            <a:normAutofit fontScale="92500" lnSpcReduction="10000"/>
          </a:bodyPr>
          <a:lstStyle/>
          <a:p>
            <a:pPr marL="457200" lvl="0" indent="-349250" algn="l" rtl="0">
              <a:lnSpc>
                <a:spcPct val="160000"/>
              </a:lnSpc>
              <a:spcBef>
                <a:spcPts val="0"/>
              </a:spcBef>
              <a:spcAft>
                <a:spcPts val="600"/>
              </a:spcAft>
              <a:buSzPts val="1900"/>
              <a:buChar char="•"/>
            </a:pPr>
            <a:r>
              <a:rPr lang="en-US" sz="1900" dirty="0"/>
              <a:t>1880 International Congress on Deaf Education convened in Milan, Italy (called the Milan Conference)</a:t>
            </a:r>
          </a:p>
          <a:p>
            <a:pPr marL="457200" lvl="0" indent="-349250" algn="l" rtl="0">
              <a:lnSpc>
                <a:spcPct val="160000"/>
              </a:lnSpc>
              <a:spcBef>
                <a:spcPts val="0"/>
              </a:spcBef>
              <a:spcAft>
                <a:spcPts val="600"/>
              </a:spcAft>
              <a:buSzPts val="1900"/>
              <a:buChar char="•"/>
            </a:pPr>
            <a:r>
              <a:rPr lang="en-US" sz="1900" dirty="0"/>
              <a:t>164 attendees, only one was Deaf (James Denison, USA, who attended with Edward Minor Gallaudet)</a:t>
            </a:r>
          </a:p>
          <a:p>
            <a:pPr marL="457200" lvl="0" indent="-349250" algn="l" rtl="0">
              <a:lnSpc>
                <a:spcPct val="160000"/>
              </a:lnSpc>
              <a:spcBef>
                <a:spcPts val="0"/>
              </a:spcBef>
              <a:spcAft>
                <a:spcPts val="600"/>
              </a:spcAft>
              <a:buSzPts val="1900"/>
              <a:buChar char="•"/>
            </a:pPr>
            <a:r>
              <a:rPr lang="en-US" sz="1900" dirty="0"/>
              <a:t>Decided to ban sign language use in Europe and America, which had devastating effects on the Deaf community</a:t>
            </a:r>
          </a:p>
          <a:p>
            <a:pPr marL="457200" lvl="0" indent="-349250" algn="l" rtl="0">
              <a:lnSpc>
                <a:spcPct val="160000"/>
              </a:lnSpc>
              <a:spcBef>
                <a:spcPts val="0"/>
              </a:spcBef>
              <a:spcAft>
                <a:spcPts val="600"/>
              </a:spcAft>
              <a:buSzPts val="1900"/>
              <a:buChar char="•"/>
            </a:pPr>
            <a:r>
              <a:rPr lang="en-US" sz="1900" dirty="0"/>
              <a:t>In 2010, the International Congress on Deaf Education issued a formal apology acknowledging that this discriminatory ruling was a violation of both human and constitutional rights</a:t>
            </a:r>
            <a:endParaRPr sz="1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A New Dialect </a:t>
            </a:r>
            <a:endParaRPr dirty="0"/>
          </a:p>
        </p:txBody>
      </p:sp>
      <p:sp>
        <p:nvSpPr>
          <p:cNvPr id="287" name="Google Shape;287;p30"/>
          <p:cNvSpPr txBox="1">
            <a:spLocks noGrp="1"/>
          </p:cNvSpPr>
          <p:nvPr>
            <p:ph type="body" idx="2"/>
          </p:nvPr>
        </p:nvSpPr>
        <p:spPr>
          <a:xfrm>
            <a:off x="337350" y="1698010"/>
            <a:ext cx="11517300" cy="4524300"/>
          </a:xfrm>
          <a:prstGeom prst="rect">
            <a:avLst/>
          </a:prstGeom>
          <a:noFill/>
          <a:ln>
            <a:noFill/>
          </a:ln>
        </p:spPr>
        <p:txBody>
          <a:bodyPr spcFirstLastPara="1" wrap="square" lIns="91425" tIns="45700" rIns="91425" bIns="45700" anchor="t" anchorCtr="0">
            <a:normAutofit/>
          </a:bodyPr>
          <a:lstStyle/>
          <a:p>
            <a:pPr marL="457200" lvl="0" indent="-374650" algn="l" rtl="0">
              <a:lnSpc>
                <a:spcPct val="150000"/>
              </a:lnSpc>
              <a:spcBef>
                <a:spcPts val="0"/>
              </a:spcBef>
              <a:spcAft>
                <a:spcPts val="600"/>
              </a:spcAft>
              <a:buSzPts val="2300"/>
              <a:buChar char="•"/>
            </a:pPr>
            <a:r>
              <a:rPr lang="en-US" sz="2000" dirty="0"/>
              <a:t>Two language communities developed during segregation: white schools for the Deaf were prioritized with the “best” resources and methods (oralism) while many Black Schools for the Deaf continued to use ASL</a:t>
            </a:r>
          </a:p>
          <a:p>
            <a:pPr marL="457200" lvl="0" indent="-374650" algn="l" rtl="0">
              <a:lnSpc>
                <a:spcPct val="150000"/>
              </a:lnSpc>
              <a:spcBef>
                <a:spcPts val="0"/>
              </a:spcBef>
              <a:spcAft>
                <a:spcPts val="600"/>
              </a:spcAft>
              <a:buSzPts val="2300"/>
              <a:buChar char="•"/>
            </a:pPr>
            <a:r>
              <a:rPr lang="en-US" sz="2000" dirty="0"/>
              <a:t>Where oralism was enforced, Deaf teachers were often fired and replaced with hearing teachers who could teach speech and lipreading. Deaf students were even physically punished for using ASL</a:t>
            </a:r>
          </a:p>
          <a:p>
            <a:pPr marL="457200" lvl="0" indent="-374650" algn="l" rtl="0">
              <a:lnSpc>
                <a:spcPct val="150000"/>
              </a:lnSpc>
              <a:spcBef>
                <a:spcPts val="0"/>
              </a:spcBef>
              <a:spcAft>
                <a:spcPts val="600"/>
              </a:spcAft>
              <a:buSzPts val="2300"/>
              <a:buChar char="•"/>
            </a:pPr>
            <a:r>
              <a:rPr lang="en-US" sz="2000" dirty="0"/>
              <a:t>Black communities helped preserve and pass on ASL during this time</a:t>
            </a:r>
          </a:p>
          <a:p>
            <a:pPr marL="457200" lvl="0" indent="-374650" algn="l" rtl="0">
              <a:lnSpc>
                <a:spcPct val="150000"/>
              </a:lnSpc>
              <a:spcBef>
                <a:spcPts val="0"/>
              </a:spcBef>
              <a:spcAft>
                <a:spcPts val="600"/>
              </a:spcAft>
              <a:buSzPts val="2300"/>
              <a:buChar char="•"/>
            </a:pPr>
            <a:r>
              <a:rPr lang="en-US" sz="2000" dirty="0"/>
              <a:t>In isolation, a new dialect of ASL emerged - Black ASL (BASL)</a:t>
            </a:r>
            <a:endParaRPr sz="2000" dirty="0"/>
          </a:p>
          <a:p>
            <a:pPr marL="457200" lvl="0" indent="0" algn="l" rtl="0">
              <a:lnSpc>
                <a:spcPct val="150000"/>
              </a:lnSpc>
              <a:spcBef>
                <a:spcPts val="1800"/>
              </a:spcBef>
              <a:spcAft>
                <a:spcPts val="0"/>
              </a:spcAft>
              <a:buSzPts val="2800"/>
              <a:buNone/>
            </a:pPr>
            <a:endParaRPr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9"/>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Miller v. Board of Education of District of Columbia</a:t>
            </a:r>
            <a:endParaRPr dirty="0"/>
          </a:p>
        </p:txBody>
      </p:sp>
      <p:pic>
        <p:nvPicPr>
          <p:cNvPr id="293" name="Google Shape;293;p29" descr="A black and white photograph of Louise B. Miller, a petite woman wearing a suit with her hair pinned back who is standing with her husband, a tall thin man wearing a sharp suit and hat, along with their young Deaf son, Kenneth, who is standing in the middle and also wearing a suit. "/>
          <p:cNvPicPr preferRelativeResize="0"/>
          <p:nvPr/>
        </p:nvPicPr>
        <p:blipFill rotWithShape="1">
          <a:blip r:embed="rId3">
            <a:alphaModFix/>
          </a:blip>
          <a:srcRect/>
          <a:stretch/>
        </p:blipFill>
        <p:spPr>
          <a:xfrm>
            <a:off x="147734" y="2037272"/>
            <a:ext cx="4864730" cy="4120441"/>
          </a:xfrm>
          <a:prstGeom prst="rect">
            <a:avLst/>
          </a:prstGeom>
          <a:noFill/>
          <a:ln>
            <a:noFill/>
          </a:ln>
        </p:spPr>
      </p:pic>
      <p:sp>
        <p:nvSpPr>
          <p:cNvPr id="294" name="Google Shape;294;p29"/>
          <p:cNvSpPr txBox="1">
            <a:spLocks noGrp="1"/>
          </p:cNvSpPr>
          <p:nvPr>
            <p:ph type="body" idx="2"/>
          </p:nvPr>
        </p:nvSpPr>
        <p:spPr>
          <a:xfrm>
            <a:off x="5012464" y="1732475"/>
            <a:ext cx="7179600" cy="4584242"/>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600"/>
              </a:spcAft>
              <a:buSzPts val="1800"/>
              <a:buChar char="•"/>
            </a:pPr>
            <a:r>
              <a:rPr lang="en-US" sz="1700" dirty="0"/>
              <a:t>In 1877, as schools were segregated, so too were schools for the Deaf segregated, including Gallaudet University, which was only for white Deaf students</a:t>
            </a:r>
          </a:p>
          <a:p>
            <a:pPr marL="457200" lvl="0" indent="-342900" algn="l" rtl="0">
              <a:lnSpc>
                <a:spcPct val="150000"/>
              </a:lnSpc>
              <a:spcBef>
                <a:spcPts val="0"/>
              </a:spcBef>
              <a:spcAft>
                <a:spcPts val="600"/>
              </a:spcAft>
              <a:buSzPts val="1800"/>
              <a:buChar char="•"/>
            </a:pPr>
            <a:r>
              <a:rPr lang="en-US" sz="1700" dirty="0"/>
              <a:t>Louise B. Miller, a resident of DC, had to send her three children out of state to get an education. She sued in 1954 to get her children access to Gallaudet, and won</a:t>
            </a:r>
          </a:p>
          <a:p>
            <a:pPr marL="457200" lvl="0" indent="-342900" algn="l" rtl="0">
              <a:lnSpc>
                <a:spcPct val="150000"/>
              </a:lnSpc>
              <a:spcBef>
                <a:spcPts val="0"/>
              </a:spcBef>
              <a:spcAft>
                <a:spcPts val="600"/>
              </a:spcAft>
              <a:buSzPts val="1800"/>
              <a:buChar char="•"/>
            </a:pPr>
            <a:r>
              <a:rPr lang="en-US" sz="1700" dirty="0"/>
              <a:t>Gallaudet University was forced to construct a separate, segregated elementary school on campus</a:t>
            </a:r>
          </a:p>
          <a:p>
            <a:pPr marL="457200" lvl="0" indent="-342900" algn="l" rtl="0">
              <a:lnSpc>
                <a:spcPct val="150000"/>
              </a:lnSpc>
              <a:spcBef>
                <a:spcPts val="0"/>
              </a:spcBef>
              <a:spcAft>
                <a:spcPts val="600"/>
              </a:spcAft>
              <a:buSzPts val="1800"/>
              <a:buChar char="•"/>
            </a:pPr>
            <a:r>
              <a:rPr lang="en-US" sz="1700" dirty="0"/>
              <a:t>This decision is seen as a precursor to Brown v. Board of Education</a:t>
            </a:r>
            <a:endParaRPr sz="17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30c69990cb2_0_37"/>
          <p:cNvSpPr txBox="1">
            <a:spLocks noGrp="1"/>
          </p:cNvSpPr>
          <p:nvPr>
            <p:ph type="title"/>
          </p:nvPr>
        </p:nvSpPr>
        <p:spPr>
          <a:xfrm>
            <a:off x="147734" y="185000"/>
            <a:ext cx="99666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Black ASL (BASL)</a:t>
            </a:r>
            <a:endParaRPr dirty="0"/>
          </a:p>
        </p:txBody>
      </p:sp>
      <p:pic>
        <p:nvPicPr>
          <p:cNvPr id="300" name="Google Shape;300;g30c69990cb2_0_37" descr="The cover of a green book titled: The Hidden Treasure of Black ASL: It's History and Structure."/>
          <p:cNvPicPr preferRelativeResize="0"/>
          <p:nvPr/>
        </p:nvPicPr>
        <p:blipFill rotWithShape="1">
          <a:blip r:embed="rId3">
            <a:alphaModFix/>
          </a:blip>
          <a:srcRect/>
          <a:stretch/>
        </p:blipFill>
        <p:spPr>
          <a:xfrm>
            <a:off x="424876" y="1926043"/>
            <a:ext cx="2797509" cy="4238650"/>
          </a:xfrm>
          <a:prstGeom prst="rect">
            <a:avLst/>
          </a:prstGeom>
          <a:noFill/>
          <a:ln>
            <a:noFill/>
          </a:ln>
        </p:spPr>
      </p:pic>
      <p:sp>
        <p:nvSpPr>
          <p:cNvPr id="301" name="Google Shape;301;g30c69990cb2_0_37"/>
          <p:cNvSpPr txBox="1">
            <a:spLocks noGrp="1"/>
          </p:cNvSpPr>
          <p:nvPr>
            <p:ph type="body" idx="2"/>
          </p:nvPr>
        </p:nvSpPr>
        <p:spPr>
          <a:xfrm>
            <a:off x="3369812" y="1674981"/>
            <a:ext cx="8738100" cy="4578674"/>
          </a:xfrm>
          <a:prstGeom prst="rect">
            <a:avLst/>
          </a:prstGeom>
          <a:noFill/>
          <a:ln>
            <a:noFill/>
          </a:ln>
        </p:spPr>
        <p:txBody>
          <a:bodyPr spcFirstLastPara="1" wrap="square" lIns="91425" tIns="45700" rIns="91425" bIns="45700" anchor="t" anchorCtr="0">
            <a:noAutofit/>
          </a:bodyPr>
          <a:lstStyle/>
          <a:p>
            <a:pPr marL="457200" lvl="0" indent="-349250" algn="l" rtl="0">
              <a:lnSpc>
                <a:spcPct val="150000"/>
              </a:lnSpc>
              <a:spcBef>
                <a:spcPts val="0"/>
              </a:spcBef>
              <a:spcAft>
                <a:spcPts val="600"/>
              </a:spcAft>
              <a:buSzPts val="1900"/>
              <a:buChar char="•"/>
            </a:pPr>
            <a:r>
              <a:rPr lang="en-US" sz="1800" dirty="0"/>
              <a:t>Desegregation began in 1954 but was a slow process and the last school for the Deaf to desegregate was Louisiana in 1978</a:t>
            </a:r>
          </a:p>
          <a:p>
            <a:pPr marL="457200" lvl="0" indent="-349250" algn="l" rtl="0">
              <a:lnSpc>
                <a:spcPct val="150000"/>
              </a:lnSpc>
              <a:spcBef>
                <a:spcPts val="0"/>
              </a:spcBef>
              <a:spcAft>
                <a:spcPts val="600"/>
              </a:spcAft>
              <a:buSzPts val="1900"/>
              <a:buChar char="•"/>
            </a:pPr>
            <a:r>
              <a:rPr lang="en-US" sz="1800" dirty="0"/>
              <a:t>When students integrated, they had a hard time understanding each other - the language had changed </a:t>
            </a:r>
          </a:p>
          <a:p>
            <a:pPr marL="457200" lvl="0" indent="-349250" algn="l" rtl="0">
              <a:lnSpc>
                <a:spcPct val="150000"/>
              </a:lnSpc>
              <a:spcBef>
                <a:spcPts val="0"/>
              </a:spcBef>
              <a:spcAft>
                <a:spcPts val="600"/>
              </a:spcAft>
              <a:buSzPts val="1900"/>
              <a:buChar char="•"/>
            </a:pPr>
            <a:r>
              <a:rPr lang="en-US" sz="1800" dirty="0"/>
              <a:t>Research was published in 2011 proving that ASL and BASL are dialects (80% similar or more)</a:t>
            </a:r>
          </a:p>
          <a:p>
            <a:pPr marL="457200" lvl="0" indent="-349250" algn="l" rtl="0">
              <a:lnSpc>
                <a:spcPct val="150000"/>
              </a:lnSpc>
              <a:spcBef>
                <a:spcPts val="0"/>
              </a:spcBef>
              <a:spcAft>
                <a:spcPts val="600"/>
              </a:spcAft>
              <a:buSzPts val="1900"/>
              <a:buChar char="•"/>
            </a:pPr>
            <a:r>
              <a:rPr lang="en-US" sz="1800" dirty="0"/>
              <a:t>Some scholars believe BASL aligns more closely with the ASL used prior to the Milan Conference due to less language interruption</a:t>
            </a:r>
          </a:p>
          <a:p>
            <a:pPr marL="457200" lvl="0" indent="-349250" algn="l" rtl="0">
              <a:lnSpc>
                <a:spcPct val="150000"/>
              </a:lnSpc>
              <a:spcBef>
                <a:spcPts val="0"/>
              </a:spcBef>
              <a:spcAft>
                <a:spcPts val="600"/>
              </a:spcAft>
              <a:buSzPts val="1900"/>
              <a:buChar char="•"/>
            </a:pPr>
            <a:r>
              <a:rPr lang="en-US" sz="1800" dirty="0"/>
              <a:t>BASL is still used today, mainly in the South (USA)</a:t>
            </a:r>
            <a:endParaRPr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1"/>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Major Victories Since Milan</a:t>
            </a:r>
            <a:endParaRPr dirty="0"/>
          </a:p>
        </p:txBody>
      </p:sp>
      <p:sp>
        <p:nvSpPr>
          <p:cNvPr id="307" name="Google Shape;307;p31"/>
          <p:cNvSpPr txBox="1">
            <a:spLocks noGrp="1"/>
          </p:cNvSpPr>
          <p:nvPr>
            <p:ph type="body" idx="2"/>
          </p:nvPr>
        </p:nvSpPr>
        <p:spPr>
          <a:xfrm>
            <a:off x="4430500" y="1546902"/>
            <a:ext cx="7613766" cy="4790836"/>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600"/>
              </a:spcAft>
              <a:buSzPts val="1600"/>
              <a:buChar char="•"/>
            </a:pPr>
            <a:r>
              <a:rPr lang="en-US" sz="1700" dirty="0"/>
              <a:t>Gallaudet University is still going strong, the campus has expanded to include an elementary, middle and high school to go along with the university</a:t>
            </a:r>
          </a:p>
          <a:p>
            <a:pPr marL="457200" lvl="0" indent="-330200" algn="l" rtl="0">
              <a:lnSpc>
                <a:spcPct val="150000"/>
              </a:lnSpc>
              <a:spcBef>
                <a:spcPts val="0"/>
              </a:spcBef>
              <a:spcAft>
                <a:spcPts val="600"/>
              </a:spcAft>
              <a:buSzPts val="1600"/>
              <a:buChar char="•"/>
            </a:pPr>
            <a:r>
              <a:rPr lang="en-US" sz="1700" dirty="0"/>
              <a:t>In 1960, Dr. William </a:t>
            </a:r>
            <a:r>
              <a:rPr lang="en-US" sz="1700" dirty="0" err="1"/>
              <a:t>Stokoe</a:t>
            </a:r>
            <a:r>
              <a:rPr lang="en-US" sz="1700" dirty="0"/>
              <a:t> proved that ASL is a language, not just gestures or pantomime </a:t>
            </a:r>
          </a:p>
          <a:p>
            <a:pPr marL="457200" lvl="0" indent="-330200" algn="l" rtl="0">
              <a:lnSpc>
                <a:spcPct val="150000"/>
              </a:lnSpc>
              <a:spcBef>
                <a:spcPts val="0"/>
              </a:spcBef>
              <a:spcAft>
                <a:spcPts val="600"/>
              </a:spcAft>
              <a:buSzPts val="1600"/>
              <a:buChar char="•"/>
            </a:pPr>
            <a:r>
              <a:rPr lang="en-US" sz="1700" dirty="0"/>
              <a:t>Learning ASL does not prevent a child from learning English; research shows it actually helps</a:t>
            </a:r>
          </a:p>
          <a:p>
            <a:pPr marL="457200" lvl="0" indent="-330200" algn="l" rtl="0">
              <a:lnSpc>
                <a:spcPct val="150000"/>
              </a:lnSpc>
              <a:spcBef>
                <a:spcPts val="0"/>
              </a:spcBef>
              <a:spcAft>
                <a:spcPts val="600"/>
              </a:spcAft>
              <a:buSzPts val="1600"/>
              <a:buChar char="•"/>
            </a:pPr>
            <a:r>
              <a:rPr lang="en-US" sz="1700" dirty="0"/>
              <a:t>Currently there is still no official written form of ASL, although many have tried to create one (see left)</a:t>
            </a:r>
          </a:p>
          <a:p>
            <a:pPr marL="457200" lvl="0" indent="-330200" algn="l" rtl="0">
              <a:lnSpc>
                <a:spcPct val="150000"/>
              </a:lnSpc>
              <a:spcBef>
                <a:spcPts val="0"/>
              </a:spcBef>
              <a:spcAft>
                <a:spcPts val="600"/>
              </a:spcAft>
              <a:buSzPts val="1600"/>
              <a:buChar char="•"/>
            </a:pPr>
            <a:r>
              <a:rPr lang="en-US" sz="1700" dirty="0"/>
              <a:t>Some linguists argue that video recordings are its written form</a:t>
            </a:r>
          </a:p>
          <a:p>
            <a:pPr marL="457200" lvl="0" indent="-330200" algn="l" rtl="0">
              <a:lnSpc>
                <a:spcPct val="150000"/>
              </a:lnSpc>
              <a:spcBef>
                <a:spcPts val="0"/>
              </a:spcBef>
              <a:spcAft>
                <a:spcPts val="600"/>
              </a:spcAft>
              <a:buSzPts val="1600"/>
              <a:buChar char="•"/>
            </a:pPr>
            <a:r>
              <a:rPr lang="en-US" sz="1700" dirty="0"/>
              <a:t>ASL is now being offered at high schools and colleges all around the country</a:t>
            </a:r>
            <a:endParaRPr sz="1700" dirty="0"/>
          </a:p>
        </p:txBody>
      </p:sp>
      <p:pic>
        <p:nvPicPr>
          <p:cNvPr id="308" name="Google Shape;308;p31" descr="Three different proposed writing systems of ASL all showing how to dictate the sign for House. The first is Signwriting, the second is Si5s, and the third is Stokoe Notation. Signwriting and Si5s look more pictoral, with lines and shapes and arrows that take up a lot of space. Stokoe Notation looks more linear, but the symbols and arrangement appear more hieroglyphic. "/>
          <p:cNvPicPr preferRelativeResize="0"/>
          <p:nvPr/>
        </p:nvPicPr>
        <p:blipFill rotWithShape="1">
          <a:blip r:embed="rId3">
            <a:alphaModFix/>
          </a:blip>
          <a:srcRect/>
          <a:stretch/>
        </p:blipFill>
        <p:spPr>
          <a:xfrm>
            <a:off x="147734" y="1875650"/>
            <a:ext cx="4360774" cy="2118400"/>
          </a:xfrm>
          <a:prstGeom prst="rect">
            <a:avLst/>
          </a:prstGeom>
          <a:noFill/>
          <a:ln>
            <a:noFill/>
          </a:ln>
        </p:spPr>
      </p:pic>
      <p:pic>
        <p:nvPicPr>
          <p:cNvPr id="309" name="Google Shape;309;p31" descr="Two additional proposed writing systems of ASL both showing how to dictate the sign for House. The first is SignFont and the second is ASLphabet. Both of these systems are more linear and look more like variations of the alphabet but with slightly different letters.  "/>
          <p:cNvPicPr preferRelativeResize="0"/>
          <p:nvPr/>
        </p:nvPicPr>
        <p:blipFill rotWithShape="1">
          <a:blip r:embed="rId4">
            <a:alphaModFix/>
          </a:blip>
          <a:srcRect/>
          <a:stretch/>
        </p:blipFill>
        <p:spPr>
          <a:xfrm>
            <a:off x="344408" y="3994050"/>
            <a:ext cx="3967425" cy="1697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0c69990cb2_0_51"/>
          <p:cNvSpPr txBox="1">
            <a:spLocks noGrp="1"/>
          </p:cNvSpPr>
          <p:nvPr>
            <p:ph type="title"/>
          </p:nvPr>
        </p:nvSpPr>
        <p:spPr>
          <a:xfrm>
            <a:off x="147734" y="185000"/>
            <a:ext cx="99666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Deaf President Now</a:t>
            </a:r>
            <a:endParaRPr dirty="0"/>
          </a:p>
        </p:txBody>
      </p:sp>
      <p:sp>
        <p:nvSpPr>
          <p:cNvPr id="315" name="Google Shape;315;g30c69990cb2_0_51"/>
          <p:cNvSpPr txBox="1">
            <a:spLocks noGrp="1"/>
          </p:cNvSpPr>
          <p:nvPr>
            <p:ph type="body" idx="2"/>
          </p:nvPr>
        </p:nvSpPr>
        <p:spPr>
          <a:xfrm>
            <a:off x="3878400" y="1785256"/>
            <a:ext cx="8092200" cy="4561115"/>
          </a:xfrm>
          <a:prstGeom prst="rect">
            <a:avLst/>
          </a:prstGeom>
          <a:noFill/>
          <a:ln>
            <a:noFill/>
          </a:ln>
        </p:spPr>
        <p:txBody>
          <a:bodyPr spcFirstLastPara="1" wrap="square" lIns="91425" tIns="45700" rIns="91425" bIns="45700" anchor="t" anchorCtr="0">
            <a:noAutofit/>
          </a:bodyPr>
          <a:lstStyle/>
          <a:p>
            <a:pPr marL="457200" lvl="0" indent="-349250" algn="l" rtl="0">
              <a:lnSpc>
                <a:spcPct val="150000"/>
              </a:lnSpc>
              <a:spcBef>
                <a:spcPts val="0"/>
              </a:spcBef>
              <a:spcAft>
                <a:spcPts val="600"/>
              </a:spcAft>
              <a:buSzPts val="1900"/>
              <a:buChar char="•"/>
            </a:pPr>
            <a:r>
              <a:rPr lang="en-US" sz="1800" dirty="0"/>
              <a:t>In 124 years, Gallaudet University had never had a Deaf president </a:t>
            </a:r>
          </a:p>
          <a:p>
            <a:pPr marL="457200" lvl="0" indent="-349250" algn="l" rtl="0">
              <a:lnSpc>
                <a:spcPct val="150000"/>
              </a:lnSpc>
              <a:spcBef>
                <a:spcPts val="0"/>
              </a:spcBef>
              <a:spcAft>
                <a:spcPts val="600"/>
              </a:spcAft>
              <a:buSzPts val="1900"/>
              <a:buChar char="•"/>
            </a:pPr>
            <a:r>
              <a:rPr lang="en-US" sz="1800" dirty="0"/>
              <a:t>In 1988, the board selected the one hearing candidate (who didn’t know sign language) over the three Deaf candidates</a:t>
            </a:r>
          </a:p>
          <a:p>
            <a:pPr marL="457200" lvl="0" indent="-349250" algn="l" rtl="0">
              <a:lnSpc>
                <a:spcPct val="150000"/>
              </a:lnSpc>
              <a:spcBef>
                <a:spcPts val="0"/>
              </a:spcBef>
              <a:spcAft>
                <a:spcPts val="600"/>
              </a:spcAft>
              <a:buSzPts val="1900"/>
              <a:buChar char="•"/>
            </a:pPr>
            <a:r>
              <a:rPr lang="en-US" sz="1800" dirty="0"/>
              <a:t>One week of protests</a:t>
            </a:r>
          </a:p>
          <a:p>
            <a:pPr marL="457200" lvl="0" indent="-349250" algn="l" rtl="0">
              <a:lnSpc>
                <a:spcPct val="150000"/>
              </a:lnSpc>
              <a:spcBef>
                <a:spcPts val="0"/>
              </a:spcBef>
              <a:spcAft>
                <a:spcPts val="600"/>
              </a:spcAft>
              <a:buSzPts val="1900"/>
              <a:buChar char="•"/>
            </a:pPr>
            <a:r>
              <a:rPr lang="en-US" sz="1800" dirty="0" err="1"/>
              <a:t>Zinser</a:t>
            </a:r>
            <a:r>
              <a:rPr lang="en-US" sz="1800" dirty="0"/>
              <a:t> resigned after three days as President and the Board elects Dr. I. King Jordan, the first Deaf President of Gallaudet</a:t>
            </a:r>
          </a:p>
          <a:p>
            <a:pPr marL="457200" lvl="0" indent="-349250" algn="l" rtl="0">
              <a:lnSpc>
                <a:spcPct val="150000"/>
              </a:lnSpc>
              <a:spcBef>
                <a:spcPts val="0"/>
              </a:spcBef>
              <a:spcAft>
                <a:spcPts val="600"/>
              </a:spcAft>
              <a:buSzPts val="1900"/>
              <a:buChar char="•"/>
            </a:pPr>
            <a:r>
              <a:rPr lang="en-US" sz="1800" dirty="0"/>
              <a:t>Gallaudet has had a Deaf President ever since. On the left, is an image of Roberta J. “Bobbi” </a:t>
            </a:r>
            <a:r>
              <a:rPr lang="en-US" sz="1800" dirty="0" err="1"/>
              <a:t>Cordano</a:t>
            </a:r>
            <a:r>
              <a:rPr lang="en-US" sz="1800" dirty="0"/>
              <a:t>, the current President of Gallaudet University</a:t>
            </a:r>
            <a:endParaRPr sz="1800" dirty="0"/>
          </a:p>
        </p:txBody>
      </p:sp>
      <p:pic>
        <p:nvPicPr>
          <p:cNvPr id="316" name="Google Shape;316;g30c69990cb2_0_51" descr="A color photo of Roberta J. &quot;Bobbi&quot; Cordano, President of Gallaudet University. She is wearing a dark blue suit with matching dark blue framed glasses, and has short light colored hair. She is smiling at the camera with one of Gallaudet's buildings in the background. "/>
          <p:cNvPicPr preferRelativeResize="0"/>
          <p:nvPr/>
        </p:nvPicPr>
        <p:blipFill rotWithShape="1">
          <a:blip r:embed="rId3">
            <a:alphaModFix/>
          </a:blip>
          <a:srcRect l="2899" t="7748" r="-2899" b="23617"/>
          <a:stretch/>
        </p:blipFill>
        <p:spPr>
          <a:xfrm>
            <a:off x="221400" y="1915400"/>
            <a:ext cx="3667975" cy="3774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2"/>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International Sign (IS)</a:t>
            </a:r>
            <a:endParaRPr dirty="0"/>
          </a:p>
        </p:txBody>
      </p:sp>
      <p:pic>
        <p:nvPicPr>
          <p:cNvPr id="322" name="Google Shape;322;p32" descr="The logo for the World Federation of the Deaf. Two blue laurels wrapped around 5 stars and concentric circles. "/>
          <p:cNvPicPr preferRelativeResize="0"/>
          <p:nvPr/>
        </p:nvPicPr>
        <p:blipFill rotWithShape="1">
          <a:blip r:embed="rId3">
            <a:alphaModFix/>
          </a:blip>
          <a:srcRect/>
          <a:stretch/>
        </p:blipFill>
        <p:spPr>
          <a:xfrm>
            <a:off x="0" y="2184429"/>
            <a:ext cx="4305426" cy="3551975"/>
          </a:xfrm>
          <a:prstGeom prst="rect">
            <a:avLst/>
          </a:prstGeom>
          <a:noFill/>
          <a:ln>
            <a:noFill/>
          </a:ln>
        </p:spPr>
      </p:pic>
      <p:sp>
        <p:nvSpPr>
          <p:cNvPr id="323" name="Google Shape;323;p32"/>
          <p:cNvSpPr txBox="1">
            <a:spLocks noGrp="1"/>
          </p:cNvSpPr>
          <p:nvPr>
            <p:ph type="body" idx="2"/>
          </p:nvPr>
        </p:nvSpPr>
        <p:spPr>
          <a:xfrm>
            <a:off x="3940629" y="1763485"/>
            <a:ext cx="7983715" cy="4616293"/>
          </a:xfrm>
          <a:prstGeom prst="rect">
            <a:avLst/>
          </a:prstGeom>
          <a:noFill/>
          <a:ln>
            <a:noFill/>
          </a:ln>
        </p:spPr>
        <p:txBody>
          <a:bodyPr spcFirstLastPara="1" wrap="square" lIns="91425" tIns="45700" rIns="91425" bIns="45700" anchor="t" anchorCtr="0">
            <a:noAutofit/>
          </a:bodyPr>
          <a:lstStyle/>
          <a:p>
            <a:pPr marL="457200" lvl="0" indent="-343852" algn="l" rtl="0">
              <a:lnSpc>
                <a:spcPct val="150000"/>
              </a:lnSpc>
              <a:spcBef>
                <a:spcPts val="0"/>
              </a:spcBef>
              <a:spcAft>
                <a:spcPts val="600"/>
              </a:spcAft>
              <a:buSzPct val="100000"/>
              <a:buChar char="•"/>
            </a:pPr>
            <a:r>
              <a:rPr lang="en-US" sz="1800" dirty="0"/>
              <a:t>Not an official language. Current status: Pidgin (think Spanglish)</a:t>
            </a:r>
          </a:p>
          <a:p>
            <a:pPr marL="457200" lvl="0" indent="-343852" algn="l" rtl="0">
              <a:lnSpc>
                <a:spcPct val="150000"/>
              </a:lnSpc>
              <a:spcBef>
                <a:spcPts val="0"/>
              </a:spcBef>
              <a:spcAft>
                <a:spcPts val="600"/>
              </a:spcAft>
              <a:buSzPct val="100000"/>
              <a:buChar char="•"/>
            </a:pPr>
            <a:r>
              <a:rPr lang="en-US" sz="1800" dirty="0"/>
              <a:t>First attempt at creating an International Sign system was in 1951. Originally a massive failure, International Sign has continued to develop and is now quite popular </a:t>
            </a:r>
          </a:p>
          <a:p>
            <a:pPr marL="457200" lvl="0" indent="-343852" algn="l" rtl="0">
              <a:lnSpc>
                <a:spcPct val="150000"/>
              </a:lnSpc>
              <a:spcBef>
                <a:spcPts val="0"/>
              </a:spcBef>
              <a:spcAft>
                <a:spcPts val="600"/>
              </a:spcAft>
              <a:buSzPct val="100000"/>
              <a:buChar char="•"/>
            </a:pPr>
            <a:r>
              <a:rPr lang="en-US" sz="1800" dirty="0"/>
              <a:t>Designed to be easily understood by anyone with knowledge of any sign language</a:t>
            </a:r>
          </a:p>
          <a:p>
            <a:pPr marL="457200" lvl="0" indent="-343852" algn="l" rtl="0">
              <a:lnSpc>
                <a:spcPct val="150000"/>
              </a:lnSpc>
              <a:spcBef>
                <a:spcPts val="0"/>
              </a:spcBef>
              <a:spcAft>
                <a:spcPts val="600"/>
              </a:spcAft>
              <a:buSzPct val="100000"/>
              <a:buChar char="•"/>
            </a:pPr>
            <a:r>
              <a:rPr lang="en-US" sz="1800" dirty="0"/>
              <a:t>Used at most events where international deaf people need to communicate</a:t>
            </a:r>
          </a:p>
          <a:p>
            <a:pPr marL="457200" lvl="0" indent="-343852" algn="l" rtl="0">
              <a:lnSpc>
                <a:spcPct val="150000"/>
              </a:lnSpc>
              <a:spcBef>
                <a:spcPts val="0"/>
              </a:spcBef>
              <a:spcAft>
                <a:spcPts val="600"/>
              </a:spcAft>
              <a:buSzPct val="100000"/>
              <a:buChar char="•"/>
            </a:pPr>
            <a:r>
              <a:rPr lang="en-US" sz="1800" dirty="0"/>
              <a:t>Still evolving, heavily influenced by Western sign languages</a:t>
            </a:r>
            <a:endParaRP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
          <p:cNvSpPr txBox="1">
            <a:spLocks noGrp="1"/>
          </p:cNvSpPr>
          <p:nvPr>
            <p:ph type="title"/>
          </p:nvPr>
        </p:nvSpPr>
        <p:spPr>
          <a:xfrm>
            <a:off x="147734" y="185000"/>
            <a:ext cx="996665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Key Takeaways</a:t>
            </a:r>
            <a:endParaRPr dirty="0"/>
          </a:p>
        </p:txBody>
      </p:sp>
      <p:sp>
        <p:nvSpPr>
          <p:cNvPr id="329" name="Google Shape;329;p5"/>
          <p:cNvSpPr txBox="1">
            <a:spLocks noGrp="1"/>
          </p:cNvSpPr>
          <p:nvPr>
            <p:ph type="body" idx="1"/>
          </p:nvPr>
        </p:nvSpPr>
        <p:spPr>
          <a:xfrm>
            <a:off x="147734" y="1676400"/>
            <a:ext cx="11488945" cy="4745421"/>
          </a:xfrm>
          <a:prstGeom prst="rect">
            <a:avLst/>
          </a:prstGeom>
          <a:noFill/>
          <a:ln>
            <a:noFill/>
          </a:ln>
        </p:spPr>
        <p:txBody>
          <a:bodyPr spcFirstLastPara="1" wrap="square" lIns="91425" tIns="45700" rIns="91425" bIns="45700" anchor="t" anchorCtr="0">
            <a:noAutofit/>
          </a:bodyPr>
          <a:lstStyle/>
          <a:p>
            <a:pPr marL="457200" lvl="0" indent="-366395" algn="l" rtl="0">
              <a:lnSpc>
                <a:spcPct val="150000"/>
              </a:lnSpc>
              <a:spcBef>
                <a:spcPts val="0"/>
              </a:spcBef>
              <a:spcAft>
                <a:spcPts val="600"/>
              </a:spcAft>
              <a:buSzPct val="100000"/>
              <a:buChar char="●"/>
            </a:pPr>
            <a:r>
              <a:rPr lang="en-US" sz="2000" dirty="0"/>
              <a:t>There is no universal sign language. However, there is a system called International Sign. It was intentionally created and is used at international gatherings</a:t>
            </a:r>
          </a:p>
          <a:p>
            <a:pPr marL="457200" lvl="0" indent="-366395" algn="l" rtl="0">
              <a:lnSpc>
                <a:spcPct val="150000"/>
              </a:lnSpc>
              <a:spcBef>
                <a:spcPts val="0"/>
              </a:spcBef>
              <a:spcAft>
                <a:spcPts val="600"/>
              </a:spcAft>
              <a:buSzPct val="100000"/>
              <a:buChar char="●"/>
            </a:pPr>
            <a:r>
              <a:rPr lang="en-US" sz="2000" dirty="0"/>
              <a:t>There are more than 300 different sign languages around the world</a:t>
            </a:r>
          </a:p>
          <a:p>
            <a:pPr marL="457200" lvl="0" indent="-366395" algn="l" rtl="0">
              <a:lnSpc>
                <a:spcPct val="150000"/>
              </a:lnSpc>
              <a:spcBef>
                <a:spcPts val="0"/>
              </a:spcBef>
              <a:spcAft>
                <a:spcPts val="600"/>
              </a:spcAft>
              <a:buSzPct val="100000"/>
              <a:buChar char="●"/>
            </a:pPr>
            <a:r>
              <a:rPr lang="en-US" sz="2000" dirty="0"/>
              <a:t>Sign Languages develop naturally wherever there is a need, the same way spoken languages develop</a:t>
            </a:r>
          </a:p>
          <a:p>
            <a:pPr marL="457200" lvl="0" indent="-366395" algn="l" rtl="0">
              <a:lnSpc>
                <a:spcPct val="150000"/>
              </a:lnSpc>
              <a:spcBef>
                <a:spcPts val="0"/>
              </a:spcBef>
              <a:spcAft>
                <a:spcPts val="600"/>
              </a:spcAft>
              <a:buSzPct val="100000"/>
              <a:buChar char="●"/>
            </a:pPr>
            <a:r>
              <a:rPr lang="en-US" sz="2000" dirty="0"/>
              <a:t>Sign language has been used in North America for over 6,000 years</a:t>
            </a:r>
          </a:p>
          <a:p>
            <a:pPr marL="457200" lvl="0" indent="-366395" algn="l" rtl="0">
              <a:lnSpc>
                <a:spcPct val="150000"/>
              </a:lnSpc>
              <a:spcBef>
                <a:spcPts val="0"/>
              </a:spcBef>
              <a:spcAft>
                <a:spcPts val="600"/>
              </a:spcAft>
              <a:buSzPct val="100000"/>
              <a:buChar char="●"/>
            </a:pPr>
            <a:r>
              <a:rPr lang="en-US" sz="2000" dirty="0"/>
              <a:t>American Sign Language is an official language. It is a mix of several different sign languages and is grammatically very different from English</a:t>
            </a:r>
          </a:p>
          <a:p>
            <a:pPr marL="457200" lvl="0" indent="-366395" algn="l" rtl="0">
              <a:lnSpc>
                <a:spcPct val="150000"/>
              </a:lnSpc>
              <a:spcBef>
                <a:spcPts val="0"/>
              </a:spcBef>
              <a:spcAft>
                <a:spcPts val="600"/>
              </a:spcAft>
              <a:buSzPct val="100000"/>
              <a:buChar char="●"/>
            </a:pPr>
            <a:r>
              <a:rPr lang="en-US" sz="2000" dirty="0"/>
              <a:t>ASL has accents and dialects</a:t>
            </a:r>
            <a:endParaRP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341" name="Google Shape;341;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601098" y="2010528"/>
            <a:ext cx="11338560" cy="231362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Is Sign Language Universal?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title"/>
          </p:nvPr>
        </p:nvSpPr>
        <p:spPr>
          <a:xfrm>
            <a:off x="157019" y="200818"/>
            <a:ext cx="91719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National Disability Employment Awareness Month Events</a:t>
            </a:r>
            <a:endParaRPr/>
          </a:p>
        </p:txBody>
      </p:sp>
      <p:sp>
        <p:nvSpPr>
          <p:cNvPr id="348" name="Google Shape;348;p35"/>
          <p:cNvSpPr txBox="1">
            <a:spLocks noGrp="1"/>
          </p:cNvSpPr>
          <p:nvPr>
            <p:ph type="body" idx="1"/>
          </p:nvPr>
        </p:nvSpPr>
        <p:spPr>
          <a:xfrm>
            <a:off x="0" y="1693785"/>
            <a:ext cx="6504495" cy="4744722"/>
          </a:xfrm>
          <a:prstGeom prst="rect">
            <a:avLst/>
          </a:prstGeom>
          <a:noFill/>
          <a:ln>
            <a:noFill/>
          </a:ln>
        </p:spPr>
        <p:txBody>
          <a:bodyPr spcFirstLastPara="1" wrap="square" lIns="91425" tIns="45700" rIns="91425" bIns="45700" anchor="t" anchorCtr="0">
            <a:normAutofit fontScale="77500" lnSpcReduction="20000"/>
          </a:bodyPr>
          <a:lstStyle/>
          <a:p>
            <a:pPr marL="457200" lvl="0" indent="-406498" algn="l" rtl="0">
              <a:lnSpc>
                <a:spcPct val="170000"/>
              </a:lnSpc>
              <a:spcBef>
                <a:spcPts val="1200"/>
              </a:spcBef>
              <a:spcAft>
                <a:spcPts val="0"/>
              </a:spcAft>
              <a:buSzPct val="154482"/>
              <a:buChar char="▪"/>
            </a:pPr>
            <a:r>
              <a:rPr lang="en-US" sz="2900">
                <a:solidFill>
                  <a:srgbClr val="00274C"/>
                </a:solidFill>
              </a:rPr>
              <a:t>A </a:t>
            </a:r>
            <a:r>
              <a:rPr lang="en-US" sz="2900" dirty="0">
                <a:solidFill>
                  <a:srgbClr val="00274C"/>
                </a:solidFill>
              </a:rPr>
              <a:t>Spoon Theory Experience</a:t>
            </a:r>
            <a:endParaRPr dirty="0"/>
          </a:p>
          <a:p>
            <a:pPr marL="914400" lvl="1" indent="-381084" algn="l" rtl="0">
              <a:lnSpc>
                <a:spcPct val="170000"/>
              </a:lnSpc>
              <a:spcBef>
                <a:spcPts val="1200"/>
              </a:spcBef>
              <a:spcAft>
                <a:spcPts val="0"/>
              </a:spcAft>
              <a:buSzPct val="132413"/>
              <a:buChar char="▪"/>
            </a:pPr>
            <a:r>
              <a:rPr lang="en-US" sz="2900" dirty="0">
                <a:solidFill>
                  <a:srgbClr val="00274C"/>
                </a:solidFill>
              </a:rPr>
              <a:t>Oct 25 @ 9:00am (Michigan Union)</a:t>
            </a:r>
            <a:endParaRPr dirty="0"/>
          </a:p>
          <a:p>
            <a:pPr marL="457200" lvl="0" indent="-406498" algn="l" rtl="0">
              <a:lnSpc>
                <a:spcPct val="170000"/>
              </a:lnSpc>
              <a:spcBef>
                <a:spcPts val="1200"/>
              </a:spcBef>
              <a:spcAft>
                <a:spcPts val="0"/>
              </a:spcAft>
              <a:buSzPct val="154482"/>
              <a:buChar char="▪"/>
            </a:pPr>
            <a:r>
              <a:rPr lang="en-US" sz="2900" dirty="0">
                <a:solidFill>
                  <a:srgbClr val="00274C"/>
                </a:solidFill>
              </a:rPr>
              <a:t>Accessible Word and Google Docs Documents</a:t>
            </a:r>
            <a:endParaRPr dirty="0"/>
          </a:p>
          <a:p>
            <a:pPr marL="914400" lvl="1" indent="-381084" algn="l" rtl="0">
              <a:lnSpc>
                <a:spcPct val="170000"/>
              </a:lnSpc>
              <a:spcBef>
                <a:spcPts val="1200"/>
              </a:spcBef>
              <a:spcAft>
                <a:spcPts val="0"/>
              </a:spcAft>
              <a:buSzPct val="132413"/>
              <a:buChar char="▪"/>
            </a:pPr>
            <a:r>
              <a:rPr lang="en-US" sz="2900" dirty="0">
                <a:solidFill>
                  <a:srgbClr val="00274C"/>
                </a:solidFill>
              </a:rPr>
              <a:t>Oct 28 @ 11:00am (virtual)</a:t>
            </a:r>
            <a:endParaRPr dirty="0"/>
          </a:p>
          <a:p>
            <a:pPr marL="457200" lvl="0" indent="-406498" algn="l" rtl="0">
              <a:lnSpc>
                <a:spcPct val="170000"/>
              </a:lnSpc>
              <a:spcBef>
                <a:spcPts val="1200"/>
              </a:spcBef>
              <a:spcAft>
                <a:spcPts val="0"/>
              </a:spcAft>
              <a:buSzPct val="154482"/>
              <a:buChar char="▪"/>
            </a:pPr>
            <a:r>
              <a:rPr lang="en-US" sz="2900" dirty="0">
                <a:solidFill>
                  <a:srgbClr val="00274C"/>
                </a:solidFill>
              </a:rPr>
              <a:t>Ask an Accessibility Specialist</a:t>
            </a:r>
            <a:endParaRPr dirty="0"/>
          </a:p>
          <a:p>
            <a:pPr marL="914400" lvl="1" indent="-381084" algn="l" rtl="0">
              <a:lnSpc>
                <a:spcPct val="170000"/>
              </a:lnSpc>
              <a:spcBef>
                <a:spcPts val="1200"/>
              </a:spcBef>
              <a:spcAft>
                <a:spcPts val="600"/>
              </a:spcAft>
              <a:buSzPct val="132413"/>
              <a:buChar char="▪"/>
            </a:pPr>
            <a:r>
              <a:rPr lang="en-US" sz="2900" dirty="0">
                <a:solidFill>
                  <a:srgbClr val="00274C"/>
                </a:solidFill>
              </a:rPr>
              <a:t>Oct 30 @ noon (virtual)</a:t>
            </a:r>
            <a:endParaRPr dirty="0"/>
          </a:p>
        </p:txBody>
      </p:sp>
      <p:pic>
        <p:nvPicPr>
          <p:cNvPr id="349" name="Google Shape;349;p35" descr="Disability Equity Office stacked M logo with NDEAM 2024 logo and moving wheelchair icon"/>
          <p:cNvPicPr preferRelativeResize="0"/>
          <p:nvPr/>
        </p:nvPicPr>
        <p:blipFill rotWithShape="1">
          <a:blip r:embed="rId3">
            <a:alphaModFix/>
          </a:blip>
          <a:srcRect l="18661" r="18444"/>
          <a:stretch/>
        </p:blipFill>
        <p:spPr>
          <a:xfrm>
            <a:off x="7014803" y="2593648"/>
            <a:ext cx="3546517" cy="3953456"/>
          </a:xfrm>
          <a:prstGeom prst="rect">
            <a:avLst/>
          </a:prstGeom>
          <a:noFill/>
          <a:ln>
            <a:noFill/>
          </a:ln>
        </p:spPr>
      </p:pic>
      <p:sp>
        <p:nvSpPr>
          <p:cNvPr id="350" name="Google Shape;350;p35"/>
          <p:cNvSpPr txBox="1"/>
          <p:nvPr/>
        </p:nvSpPr>
        <p:spPr>
          <a:xfrm>
            <a:off x="6775704" y="1715157"/>
            <a:ext cx="4251960" cy="748691"/>
          </a:xfrm>
          <a:prstGeom prst="rect">
            <a:avLst/>
          </a:prstGeom>
          <a:noFill/>
          <a:ln>
            <a:noFill/>
          </a:ln>
        </p:spPr>
        <p:txBody>
          <a:bodyPr spcFirstLastPara="1" wrap="square" lIns="91425" tIns="45700" rIns="91425" bIns="45700" anchor="t" anchorCtr="0">
            <a:normAutofit fontScale="77500" lnSpcReduction="20000"/>
          </a:bodyPr>
          <a:lstStyle/>
          <a:p>
            <a:pPr marL="50800" marR="0" lvl="0" indent="0" algn="l" rtl="0">
              <a:lnSpc>
                <a:spcPct val="170000"/>
              </a:lnSpc>
              <a:spcBef>
                <a:spcPts val="600"/>
              </a:spcBef>
              <a:spcAft>
                <a:spcPts val="600"/>
              </a:spcAft>
              <a:buClr>
                <a:schemeClr val="dk1"/>
              </a:buClr>
              <a:buSzPct val="129032"/>
              <a:buFont typeface="Noto Sans Symbols"/>
              <a:buNone/>
            </a:pPr>
            <a:r>
              <a:rPr lang="en-US" sz="2800" b="0" i="0" u="sng" strike="noStrike" cap="none">
                <a:solidFill>
                  <a:srgbClr val="00274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Register today @ Sessions</a:t>
            </a:r>
            <a:endParaRPr sz="2800" b="0" i="0" u="none" strike="noStrike" cap="none">
              <a:solidFill>
                <a:srgbClr val="00274C"/>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357" name="Google Shape;357;p36"/>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Workplace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Hiring process accommodation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Consultation with the Disability Equity Office staff</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ASL or CART services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18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358" name="Google Shape;358;p36"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7"/>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365" name="Google Shape;365;p37"/>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Ableism Awareness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Creating Accessible Digital Documents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Creating Inclusive Environments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Disability Awareness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Reasonable Accommodations and the Interactive Process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Service Animals</a:t>
            </a: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366" name="Google Shape;366;p37" descr="Screenshot of the Request Training and Report Barriers Form"/>
          <p:cNvPicPr preferRelativeResize="0"/>
          <p:nvPr/>
        </p:nvPicPr>
        <p:blipFill rotWithShape="1">
          <a:blip r:embed="rId4">
            <a:alphaModFix/>
          </a:blip>
          <a:srcRect/>
          <a:stretch/>
        </p:blipFill>
        <p:spPr>
          <a:xfrm>
            <a:off x="4499809" y="1760473"/>
            <a:ext cx="7595937" cy="427785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372" name="Google Shape;372;p38"/>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report physical or digital barriers to access</a:t>
            </a:r>
            <a:endParaRPr/>
          </a:p>
          <a:p>
            <a:pPr marL="0" lvl="0" indent="0" algn="l" rtl="0">
              <a:lnSpc>
                <a:spcPct val="100000"/>
              </a:lnSpc>
              <a:spcBef>
                <a:spcPts val="1800"/>
              </a:spcBef>
              <a:spcAft>
                <a:spcPts val="0"/>
              </a:spcAft>
              <a:buClr>
                <a:schemeClr val="dk1"/>
              </a:buClr>
              <a:buSzPts val="1600"/>
              <a:buNone/>
            </a:pPr>
            <a:r>
              <a:rPr lang="en-US"/>
              <a:t>Examples: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Inoperable door openers or elevators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Cracked pavement causing tripping hazards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Inaccessible software or documents</a:t>
            </a:r>
            <a:endParaRPr/>
          </a:p>
        </p:txBody>
      </p:sp>
      <p:pic>
        <p:nvPicPr>
          <p:cNvPr id="373" name="Google Shape;373;p38" descr="Screenshot of the Request Training and Report Barriers Form"/>
          <p:cNvPicPr preferRelativeResize="0"/>
          <p:nvPr/>
        </p:nvPicPr>
        <p:blipFill rotWithShape="1">
          <a:blip r:embed="rId4">
            <a:alphaModFix/>
          </a:blip>
          <a:srcRect/>
          <a:stretch/>
        </p:blipFill>
        <p:spPr>
          <a:xfrm>
            <a:off x="4499809" y="1760473"/>
            <a:ext cx="7595937" cy="427785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More Learning Opportunities From ECRT</a:t>
            </a:r>
            <a:endParaRPr/>
          </a:p>
        </p:txBody>
      </p:sp>
      <p:sp>
        <p:nvSpPr>
          <p:cNvPr id="379" name="Google Shape;379;p39"/>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a:solidFill>
                  <a:srgbClr val="00274C"/>
                </a:solidFill>
                <a:hlinkClick r:id="rId4">
                  <a:extLst>
                    <a:ext uri="{A12FA001-AC4F-418D-AE19-62706E023703}">
                      <ahyp:hlinkClr xmlns:ahyp="http://schemas.microsoft.com/office/drawing/2018/hyperlinkcolor" val="tx"/>
                    </a:ext>
                  </a:extLst>
                </a:hlinkClick>
              </a:rPr>
              <a:t>ECRT's YouTube Channel</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5">
                  <a:extLst>
                    <a:ext uri="{A12FA001-AC4F-418D-AE19-62706E023703}">
                      <ahyp:hlinkClr xmlns:ahyp="http://schemas.microsoft.com/office/drawing/2018/hyperlinkcolor" val="tx"/>
                    </a:ext>
                  </a:extLst>
                </a:hlinkClick>
              </a:rPr>
              <a:t>ECRT's Upcoming Events Page</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a:solidFill>
                <a:srgbClr val="00274C"/>
              </a:solidFill>
            </a:endParaRPr>
          </a:p>
        </p:txBody>
      </p:sp>
      <p:pic>
        <p:nvPicPr>
          <p:cNvPr id="380" name="Google Shape;380;p39" descr="A blue line drawing of a map with a magnifying glass and compass"/>
          <p:cNvPicPr preferRelativeResize="0"/>
          <p:nvPr/>
        </p:nvPicPr>
        <p:blipFill rotWithShape="1">
          <a:blip r:embed="rId7">
            <a:alphaModFix/>
          </a:blip>
          <a:srcRect/>
          <a:stretch/>
        </p:blipFill>
        <p:spPr>
          <a:xfrm>
            <a:off x="7653908" y="1817487"/>
            <a:ext cx="4131906" cy="413190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Thank You From DEO!</a:t>
            </a:r>
            <a:endParaRPr/>
          </a:p>
        </p:txBody>
      </p:sp>
      <p:pic>
        <p:nvPicPr>
          <p:cNvPr id="386" name="Google Shape;386;p40" descr="ASL hands spelling DEO"/>
          <p:cNvPicPr preferRelativeResize="0"/>
          <p:nvPr/>
        </p:nvPicPr>
        <p:blipFill rotWithShape="1">
          <a:blip r:embed="rId3">
            <a:alphaModFix/>
          </a:blip>
          <a:srcRect t="16332" b="28858"/>
          <a:stretch/>
        </p:blipFill>
        <p:spPr>
          <a:xfrm>
            <a:off x="3027484" y="2052381"/>
            <a:ext cx="6137031" cy="33636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0c640a66d0_0_0"/>
          <p:cNvSpPr txBox="1">
            <a:spLocks noGrp="1"/>
          </p:cNvSpPr>
          <p:nvPr>
            <p:ph type="title"/>
          </p:nvPr>
        </p:nvSpPr>
        <p:spPr>
          <a:xfrm>
            <a:off x="129075" y="153250"/>
            <a:ext cx="115068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dirty="0"/>
              <a:t>There is No Universal Sign Language</a:t>
            </a:r>
            <a:endParaRPr dirty="0"/>
          </a:p>
        </p:txBody>
      </p:sp>
      <p:sp>
        <p:nvSpPr>
          <p:cNvPr id="90" name="Google Shape;90;g30c640a66d0_0_0"/>
          <p:cNvSpPr txBox="1">
            <a:spLocks noGrp="1"/>
          </p:cNvSpPr>
          <p:nvPr>
            <p:ph type="body" idx="1"/>
          </p:nvPr>
        </p:nvSpPr>
        <p:spPr>
          <a:xfrm>
            <a:off x="129073" y="1776248"/>
            <a:ext cx="11039700" cy="4403835"/>
          </a:xfrm>
          <a:prstGeom prst="rect">
            <a:avLst/>
          </a:prstGeom>
          <a:noFill/>
          <a:ln>
            <a:noFill/>
          </a:ln>
        </p:spPr>
        <p:txBody>
          <a:bodyPr spcFirstLastPara="1" wrap="square" lIns="91425" tIns="45700" rIns="91425" bIns="45700" anchor="t" anchorCtr="0">
            <a:normAutofit fontScale="92500" lnSpcReduction="20000"/>
          </a:bodyPr>
          <a:lstStyle/>
          <a:p>
            <a:pPr marL="457200" lvl="0" indent="-400050" algn="l" rtl="0">
              <a:lnSpc>
                <a:spcPct val="160000"/>
              </a:lnSpc>
              <a:spcBef>
                <a:spcPts val="1800"/>
              </a:spcBef>
              <a:spcAft>
                <a:spcPts val="600"/>
              </a:spcAft>
              <a:buClr>
                <a:srgbClr val="00274C"/>
              </a:buClr>
              <a:buSzPts val="2700"/>
              <a:buChar char="●"/>
            </a:pPr>
            <a:r>
              <a:rPr lang="en-US" sz="2700" dirty="0">
                <a:solidFill>
                  <a:srgbClr val="00274C"/>
                </a:solidFill>
              </a:rPr>
              <a:t>Languages, both spoken and signed, develop naturally around the world wherever there is need</a:t>
            </a:r>
            <a:endParaRPr sz="2700" dirty="0">
              <a:solidFill>
                <a:srgbClr val="00274C"/>
              </a:solidFill>
            </a:endParaRPr>
          </a:p>
          <a:p>
            <a:pPr marL="457200" lvl="0" indent="-400050" algn="l" rtl="0">
              <a:lnSpc>
                <a:spcPct val="160000"/>
              </a:lnSpc>
              <a:spcBef>
                <a:spcPts val="0"/>
              </a:spcBef>
              <a:spcAft>
                <a:spcPts val="600"/>
              </a:spcAft>
              <a:buClr>
                <a:srgbClr val="00274C"/>
              </a:buClr>
              <a:buSzPts val="2700"/>
              <a:buChar char="●"/>
            </a:pPr>
            <a:r>
              <a:rPr lang="en-US" sz="2700" dirty="0">
                <a:solidFill>
                  <a:srgbClr val="00274C"/>
                </a:solidFill>
              </a:rPr>
              <a:t>There are estimated to be over 300 different signed languages (there are over 7,000 spoken languages)</a:t>
            </a:r>
          </a:p>
          <a:p>
            <a:pPr marL="457200" lvl="0" indent="-400050" algn="l" rtl="0">
              <a:lnSpc>
                <a:spcPct val="160000"/>
              </a:lnSpc>
              <a:spcBef>
                <a:spcPts val="0"/>
              </a:spcBef>
              <a:spcAft>
                <a:spcPts val="600"/>
              </a:spcAft>
              <a:buClr>
                <a:srgbClr val="00274C"/>
              </a:buClr>
              <a:buSzPts val="2700"/>
              <a:buChar char="●"/>
            </a:pPr>
            <a:r>
              <a:rPr lang="en-US" sz="2700" dirty="0">
                <a:solidFill>
                  <a:srgbClr val="00274C"/>
                </a:solidFill>
              </a:rPr>
              <a:t>Most sign languages are named for the location where they are used: ASL - American Sign Language, used most prominently in America</a:t>
            </a:r>
            <a:endParaRPr sz="2700" dirty="0">
              <a:solidFill>
                <a:srgbClr val="00274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374485" y="197174"/>
            <a:ext cx="9966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96" name="Google Shape;96;p2"/>
          <p:cNvSpPr txBox="1">
            <a:spLocks noGrp="1"/>
          </p:cNvSpPr>
          <p:nvPr>
            <p:ph type="body" idx="1"/>
          </p:nvPr>
        </p:nvSpPr>
        <p:spPr>
          <a:xfrm>
            <a:off x="492967" y="1808257"/>
            <a:ext cx="11206065" cy="4438011"/>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70000"/>
              </a:lnSpc>
              <a:spcBef>
                <a:spcPts val="1200"/>
              </a:spcBef>
              <a:spcAft>
                <a:spcPts val="0"/>
              </a:spcAft>
              <a:buSzPts val="2800"/>
              <a:buFont typeface="Arial"/>
              <a:buChar char="•"/>
            </a:pPr>
            <a:r>
              <a:rPr lang="en-US" dirty="0"/>
              <a:t>History of sign language in North America</a:t>
            </a:r>
            <a:endParaRPr dirty="0"/>
          </a:p>
          <a:p>
            <a:pPr marL="457200" lvl="0" indent="-457200" algn="l" rtl="0">
              <a:lnSpc>
                <a:spcPct val="170000"/>
              </a:lnSpc>
              <a:spcBef>
                <a:spcPts val="1200"/>
              </a:spcBef>
              <a:spcAft>
                <a:spcPts val="0"/>
              </a:spcAft>
              <a:buSzPts val="2800"/>
              <a:buFont typeface="Arial"/>
              <a:buChar char="•"/>
            </a:pPr>
            <a:r>
              <a:rPr lang="en-US" dirty="0"/>
              <a:t>History of American Sign Language (ASL)</a:t>
            </a:r>
            <a:endParaRPr dirty="0"/>
          </a:p>
          <a:p>
            <a:pPr marL="457200" lvl="0" indent="-457200" algn="l" rtl="0">
              <a:lnSpc>
                <a:spcPct val="170000"/>
              </a:lnSpc>
              <a:spcBef>
                <a:spcPts val="1200"/>
              </a:spcBef>
              <a:spcAft>
                <a:spcPts val="0"/>
              </a:spcAft>
              <a:buSzPts val="2800"/>
              <a:buFont typeface="Arial"/>
              <a:buChar char="•"/>
            </a:pPr>
            <a:r>
              <a:rPr lang="en-US" dirty="0"/>
              <a:t>History of Deaf Education in America</a:t>
            </a:r>
            <a:endParaRPr dirty="0"/>
          </a:p>
          <a:p>
            <a:pPr marL="457200" lvl="0" indent="-457200" algn="l" rtl="0">
              <a:lnSpc>
                <a:spcPct val="170000"/>
              </a:lnSpc>
              <a:spcBef>
                <a:spcPts val="1200"/>
              </a:spcBef>
              <a:spcAft>
                <a:spcPts val="0"/>
              </a:spcAft>
              <a:buSzPts val="2800"/>
              <a:buFont typeface="Arial"/>
              <a:buChar char="•"/>
            </a:pPr>
            <a:r>
              <a:rPr lang="en-US" dirty="0"/>
              <a:t>Key takeaways</a:t>
            </a:r>
            <a:endParaRPr dirty="0"/>
          </a:p>
          <a:p>
            <a:pPr marL="457200" lvl="0" indent="-457200" algn="l" rtl="0">
              <a:lnSpc>
                <a:spcPct val="170000"/>
              </a:lnSpc>
              <a:spcBef>
                <a:spcPts val="1200"/>
              </a:spcBef>
              <a:spcAft>
                <a:spcPts val="0"/>
              </a:spcAft>
              <a:buSzPts val="2800"/>
              <a:buFont typeface="Arial"/>
              <a:buChar char="•"/>
            </a:pPr>
            <a:r>
              <a:rPr lang="en-US" dirty="0"/>
              <a:t>Questions</a:t>
            </a:r>
            <a:endParaRPr dirty="0"/>
          </a:p>
          <a:p>
            <a:pPr marL="457200" lvl="0" indent="-279400" algn="l" rtl="0">
              <a:lnSpc>
                <a:spcPct val="170000"/>
              </a:lnSpc>
              <a:spcBef>
                <a:spcPts val="1200"/>
              </a:spcBef>
              <a:spcAft>
                <a:spcPts val="0"/>
              </a:spcAft>
              <a:buSzPts val="2800"/>
              <a:buNone/>
            </a:pPr>
            <a:endParaRPr dirty="0"/>
          </a:p>
          <a:p>
            <a:pPr marL="228600" lvl="0" indent="-50800" algn="l" rtl="0">
              <a:lnSpc>
                <a:spcPct val="170000"/>
              </a:lnSpc>
              <a:spcBef>
                <a:spcPts val="1200"/>
              </a:spcBef>
              <a:spcAft>
                <a:spcPts val="0"/>
              </a:spcAft>
              <a:buClr>
                <a:schemeClr val="dk1"/>
              </a:buClr>
              <a:buSzPts val="2800"/>
              <a:buFont typeface="Noto Sans Symbols"/>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0c640a66d0_0_6"/>
          <p:cNvSpPr txBox="1">
            <a:spLocks noGrp="1"/>
          </p:cNvSpPr>
          <p:nvPr>
            <p:ph type="title"/>
          </p:nvPr>
        </p:nvSpPr>
        <p:spPr>
          <a:xfrm>
            <a:off x="149323" y="192626"/>
            <a:ext cx="11737800" cy="11127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ct val="166666"/>
              <a:buFont typeface="Verdana"/>
              <a:buNone/>
            </a:pPr>
            <a:r>
              <a:rPr lang="en-US" sz="4400" dirty="0">
                <a:solidFill>
                  <a:schemeClr val="accent4"/>
                </a:solidFill>
              </a:rPr>
              <a:t>North American Indian Sign Language (NAISL)</a:t>
            </a:r>
            <a:endParaRPr sz="4400" dirty="0">
              <a:solidFill>
                <a:schemeClr val="accent4"/>
              </a:solidFill>
            </a:endParaRPr>
          </a:p>
        </p:txBody>
      </p:sp>
      <p:pic>
        <p:nvPicPr>
          <p:cNvPr id="102" name="Google Shape;102;g30c640a66d0_0_6" descr="A flow chart describing the family tree of North American Indian Sign Language. On the left is the start, showing a single box around North American Indian Sign Language. This one box leads to seven boxes, each representing an area (Northeast, Southeast, Plains, Great Basin, Southwest, Northwest, and West Coast). These seven boxes further divide into 16 green boxes. Northeast leads to two boxes: Oneida - copied and Iroquois Confederacy - extinct. Southeast leads to one box: extinct. Plains leads to six boxes: N. Cheyenne, Crow, Kiowa, Lakota, Pawnee, and Shoshone. Great Basin leads to one box: Ute. Southwest leads to four boxes: Navajo, Hopi, Pueblo, and Apache. Northwest leads to one box: Inuit. And West Coast leads to one box: extinct.     "/>
          <p:cNvPicPr preferRelativeResize="0"/>
          <p:nvPr/>
        </p:nvPicPr>
        <p:blipFill rotWithShape="1">
          <a:blip r:embed="rId3">
            <a:alphaModFix/>
          </a:blip>
          <a:srcRect l="589" r="12695"/>
          <a:stretch/>
        </p:blipFill>
        <p:spPr>
          <a:xfrm>
            <a:off x="149325" y="1809125"/>
            <a:ext cx="5757350" cy="4979308"/>
          </a:xfrm>
          <a:prstGeom prst="rect">
            <a:avLst/>
          </a:prstGeom>
          <a:noFill/>
          <a:ln>
            <a:noFill/>
          </a:ln>
        </p:spPr>
      </p:pic>
      <p:sp>
        <p:nvSpPr>
          <p:cNvPr id="103" name="Google Shape;103;g30c640a66d0_0_6"/>
          <p:cNvSpPr txBox="1"/>
          <p:nvPr/>
        </p:nvSpPr>
        <p:spPr>
          <a:xfrm>
            <a:off x="5778900" y="1809125"/>
            <a:ext cx="6413100" cy="4431942"/>
          </a:xfrm>
          <a:prstGeom prst="rect">
            <a:avLst/>
          </a:prstGeom>
          <a:noFill/>
          <a:ln>
            <a:noFill/>
          </a:ln>
        </p:spPr>
        <p:txBody>
          <a:bodyPr spcFirstLastPara="1" wrap="square" lIns="91425" tIns="45700" rIns="91425" bIns="45700" anchor="t" anchorCtr="0">
            <a:spAutoFit/>
          </a:bodyPr>
          <a:lstStyle/>
          <a:p>
            <a:pPr marL="285750" marR="0" lvl="0" indent="-279400" algn="l" rtl="0">
              <a:lnSpc>
                <a:spcPct val="150000"/>
              </a:lnSpc>
              <a:spcBef>
                <a:spcPts val="0"/>
              </a:spcBef>
              <a:spcAft>
                <a:spcPts val="600"/>
              </a:spcAft>
              <a:buClr>
                <a:srgbClr val="000000"/>
              </a:buClr>
              <a:buSzPts val="2700"/>
              <a:buFont typeface="Arial"/>
              <a:buChar char="•"/>
            </a:pPr>
            <a:r>
              <a:rPr lang="en-US" sz="1800" b="0" i="0" u="none" strike="noStrike" cap="none" dirty="0">
                <a:solidFill>
                  <a:schemeClr val="dk1"/>
                </a:solidFill>
                <a:latin typeface="Verdana"/>
                <a:ea typeface="Verdana"/>
                <a:cs typeface="Verdana"/>
                <a:sym typeface="Verdana"/>
              </a:rPr>
              <a:t>Also called Hand Talk, sometimes noted as the first “universal American language”</a:t>
            </a:r>
            <a:endParaRPr sz="1800" b="0" i="0" u="none" strike="noStrike" cap="none" dirty="0">
              <a:solidFill>
                <a:schemeClr val="dk1"/>
              </a:solidFill>
              <a:latin typeface="Verdana"/>
              <a:ea typeface="Verdana"/>
              <a:cs typeface="Verdana"/>
              <a:sym typeface="Verdana"/>
            </a:endParaRPr>
          </a:p>
          <a:p>
            <a:pPr marL="285750" marR="0" lvl="0" indent="-279400" algn="l" rtl="0">
              <a:lnSpc>
                <a:spcPct val="150000"/>
              </a:lnSpc>
              <a:spcBef>
                <a:spcPts val="0"/>
              </a:spcBef>
              <a:spcAft>
                <a:spcPts val="600"/>
              </a:spcAft>
              <a:buClr>
                <a:srgbClr val="000000"/>
              </a:buClr>
              <a:buSzPts val="2700"/>
              <a:buFont typeface="Arial"/>
              <a:buChar char="•"/>
            </a:pPr>
            <a:r>
              <a:rPr lang="en-US" sz="1800" b="0" i="0" u="none" strike="noStrike" cap="none" dirty="0">
                <a:solidFill>
                  <a:schemeClr val="dk1"/>
                </a:solidFill>
                <a:latin typeface="Verdana"/>
                <a:ea typeface="Verdana"/>
                <a:cs typeface="Verdana"/>
                <a:sym typeface="Verdana"/>
              </a:rPr>
              <a:t>Within NAISL (</a:t>
            </a:r>
            <a:r>
              <a:rPr lang="en-US" sz="1800" b="0" i="0" u="none" strike="noStrike" cap="none" dirty="0">
                <a:solidFill>
                  <a:schemeClr val="bg2"/>
                </a:solidFill>
                <a:latin typeface="Verdana"/>
                <a:ea typeface="Verdana"/>
                <a:cs typeface="Verdana"/>
                <a:sym typeface="Verdana"/>
              </a:rPr>
              <a:t>blue</a:t>
            </a:r>
            <a:r>
              <a:rPr lang="en-US" sz="1800" b="0" i="0" u="none" strike="noStrike" cap="none" dirty="0">
                <a:solidFill>
                  <a:schemeClr val="dk1"/>
                </a:solidFill>
                <a:latin typeface="Verdana"/>
                <a:ea typeface="Verdana"/>
                <a:cs typeface="Verdana"/>
                <a:sym typeface="Verdana"/>
              </a:rPr>
              <a:t>, first column) were many regional variations (</a:t>
            </a:r>
            <a:r>
              <a:rPr lang="en-US" sz="1800" b="0" i="0" u="none" strike="noStrike" cap="none" dirty="0">
                <a:solidFill>
                  <a:srgbClr val="FF0000"/>
                </a:solidFill>
                <a:latin typeface="Verdana"/>
                <a:ea typeface="Verdana"/>
                <a:cs typeface="Verdana"/>
                <a:sym typeface="Verdana"/>
              </a:rPr>
              <a:t>red</a:t>
            </a:r>
            <a:r>
              <a:rPr lang="en-US" sz="1800" b="0" i="0" u="none" strike="noStrike" cap="none" dirty="0">
                <a:solidFill>
                  <a:schemeClr val="dk1"/>
                </a:solidFill>
                <a:latin typeface="Verdana"/>
                <a:ea typeface="Verdana"/>
                <a:cs typeface="Verdana"/>
                <a:sym typeface="Verdana"/>
              </a:rPr>
              <a:t>, second column), and then within each region was additional variation depending on the tribe (</a:t>
            </a:r>
            <a:r>
              <a:rPr lang="en-US" sz="1800" b="0" i="0" u="none" strike="noStrike" cap="none" dirty="0">
                <a:solidFill>
                  <a:srgbClr val="00B050"/>
                </a:solidFill>
                <a:latin typeface="Verdana"/>
                <a:ea typeface="Verdana"/>
                <a:cs typeface="Verdana"/>
                <a:sym typeface="Verdana"/>
              </a:rPr>
              <a:t>green</a:t>
            </a:r>
            <a:r>
              <a:rPr lang="en-US" sz="1800" b="0" i="0" u="none" strike="noStrike" cap="none" dirty="0">
                <a:solidFill>
                  <a:schemeClr val="dk1"/>
                </a:solidFill>
                <a:latin typeface="Verdana"/>
                <a:ea typeface="Verdana"/>
                <a:cs typeface="Verdana"/>
                <a:sym typeface="Verdana"/>
              </a:rPr>
              <a:t>, third column)</a:t>
            </a:r>
            <a:endParaRPr sz="1800" b="0" i="0" u="none" strike="noStrike" cap="none" dirty="0">
              <a:solidFill>
                <a:schemeClr val="dk1"/>
              </a:solidFill>
              <a:latin typeface="Verdana"/>
              <a:ea typeface="Verdana"/>
              <a:cs typeface="Verdana"/>
              <a:sym typeface="Verdana"/>
            </a:endParaRPr>
          </a:p>
          <a:p>
            <a:pPr marL="285750" marR="0" lvl="0" indent="-228600" algn="l" rtl="0">
              <a:lnSpc>
                <a:spcPct val="150000"/>
              </a:lnSpc>
              <a:spcBef>
                <a:spcPts val="0"/>
              </a:spcBef>
              <a:spcAft>
                <a:spcPts val="600"/>
              </a:spcAft>
              <a:buClr>
                <a:schemeClr val="dk1"/>
              </a:buClr>
              <a:buSzPts val="1900"/>
              <a:buFont typeface="Verdana"/>
              <a:buChar char="•"/>
            </a:pPr>
            <a:r>
              <a:rPr lang="en-US" sz="1800" b="0" i="0" u="none" strike="noStrike" cap="none" dirty="0">
                <a:solidFill>
                  <a:schemeClr val="dk1"/>
                </a:solidFill>
                <a:latin typeface="Verdana"/>
                <a:ea typeface="Verdana"/>
                <a:cs typeface="Verdana"/>
                <a:sym typeface="Verdana"/>
              </a:rPr>
              <a:t>Dr. Melanie McKay-Cody from the University of Arizona is leading the research, preservation efforts, and revival of these languages </a:t>
            </a:r>
            <a:endParaRPr sz="1800" b="0" i="0" u="none" strike="noStrike" cap="none" dirty="0">
              <a:solidFill>
                <a:schemeClr val="dk1"/>
              </a:solidFill>
              <a:latin typeface="Verdana"/>
              <a:ea typeface="Verdana"/>
              <a:cs typeface="Verdana"/>
              <a:sym typeface="Verdana"/>
            </a:endParaRPr>
          </a:p>
          <a:p>
            <a:pPr marL="457200" marR="0" lvl="0" indent="0" algn="l" rtl="0">
              <a:lnSpc>
                <a:spcPct val="150000"/>
              </a:lnSpc>
              <a:spcBef>
                <a:spcPts val="0"/>
              </a:spcBef>
              <a:spcAft>
                <a:spcPts val="0"/>
              </a:spcAft>
              <a:buClr>
                <a:srgbClr val="000000"/>
              </a:buClr>
              <a:buSzPts val="1700"/>
              <a:buFont typeface="Arial"/>
              <a:buNone/>
            </a:pP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a:off x="149323" y="192626"/>
            <a:ext cx="11737877" cy="1112838"/>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1"/>
              </a:buClr>
              <a:buSzPts val="6667"/>
              <a:buFont typeface="Verdana"/>
              <a:buNone/>
            </a:pPr>
            <a:r>
              <a:rPr lang="en-US" sz="4400" dirty="0"/>
              <a:t>How Old is NAISL?</a:t>
            </a:r>
            <a:endParaRPr sz="4400" dirty="0">
              <a:solidFill>
                <a:schemeClr val="accent4"/>
              </a:solidFill>
            </a:endParaRPr>
          </a:p>
        </p:txBody>
      </p:sp>
      <p:pic>
        <p:nvPicPr>
          <p:cNvPr id="109" name="Google Shape;109;p11" descr="Map of North America showing the ranges of ten different variations of Native American Sign Language, including West Coastal Indian Sign Language, Northwest Indian SL, Great Basin Indian SL, Southwest Indian SL, Mesoamerican Indian SL, Subarctic SL, Northeast Indian SL, Southeast Indian SL, and Arctic SL. "/>
          <p:cNvPicPr preferRelativeResize="0"/>
          <p:nvPr/>
        </p:nvPicPr>
        <p:blipFill rotWithShape="1">
          <a:blip r:embed="rId3">
            <a:alphaModFix/>
          </a:blip>
          <a:srcRect l="-1" r="8700"/>
          <a:stretch/>
        </p:blipFill>
        <p:spPr>
          <a:xfrm>
            <a:off x="149326" y="1830504"/>
            <a:ext cx="5141131" cy="4276725"/>
          </a:xfrm>
          <a:prstGeom prst="rect">
            <a:avLst/>
          </a:prstGeom>
          <a:noFill/>
          <a:ln>
            <a:noFill/>
          </a:ln>
        </p:spPr>
      </p:pic>
      <p:sp>
        <p:nvSpPr>
          <p:cNvPr id="110" name="Google Shape;110;p11"/>
          <p:cNvSpPr txBox="1"/>
          <p:nvPr/>
        </p:nvSpPr>
        <p:spPr>
          <a:xfrm>
            <a:off x="5290457" y="1691339"/>
            <a:ext cx="6901543" cy="4555053"/>
          </a:xfrm>
          <a:prstGeom prst="rect">
            <a:avLst/>
          </a:prstGeom>
          <a:noFill/>
          <a:ln>
            <a:noFill/>
          </a:ln>
        </p:spPr>
        <p:txBody>
          <a:bodyPr spcFirstLastPara="1" wrap="square" lIns="91425" tIns="45700" rIns="91425" bIns="45700" anchor="t" anchorCtr="0">
            <a:spAutoFit/>
          </a:bodyPr>
          <a:lstStyle/>
          <a:p>
            <a:pPr marL="349250" marR="0" lvl="0" indent="-285750" algn="l" rtl="0">
              <a:lnSpc>
                <a:spcPct val="150000"/>
              </a:lnSpc>
              <a:spcBef>
                <a:spcPts val="0"/>
              </a:spcBef>
              <a:spcAft>
                <a:spcPts val="600"/>
              </a:spcAft>
              <a:buClr>
                <a:schemeClr val="dk1"/>
              </a:buClr>
              <a:buSzPts val="1800"/>
              <a:buFont typeface="Arial" panose="020B0604020202020204" pitchFamily="34" charset="0"/>
              <a:buChar char="•"/>
            </a:pPr>
            <a:r>
              <a:rPr lang="en-US" sz="1800" b="0" i="0" u="none" strike="noStrike" cap="none" dirty="0">
                <a:solidFill>
                  <a:schemeClr val="dk1"/>
                </a:solidFill>
                <a:latin typeface="Verdana"/>
                <a:ea typeface="Verdana"/>
                <a:cs typeface="Verdana"/>
                <a:sym typeface="Verdana"/>
              </a:rPr>
              <a:t>Images of sign language have been found in ancient Native American rock carvings and paintings dating back 6,000 years</a:t>
            </a:r>
          </a:p>
          <a:p>
            <a:pPr marL="349250" marR="0" lvl="0" indent="-285750" algn="l" rtl="0">
              <a:lnSpc>
                <a:spcPct val="150000"/>
              </a:lnSpc>
              <a:spcBef>
                <a:spcPts val="0"/>
              </a:spcBef>
              <a:spcAft>
                <a:spcPts val="600"/>
              </a:spcAft>
              <a:buClr>
                <a:schemeClr val="dk1"/>
              </a:buClr>
              <a:buSzPts val="1800"/>
              <a:buFont typeface="Arial" panose="020B0604020202020204" pitchFamily="34" charset="0"/>
              <a:buChar char="•"/>
            </a:pPr>
            <a:r>
              <a:rPr lang="en-US" sz="1800" b="0" i="0" u="none" strike="noStrike" cap="none" dirty="0">
                <a:solidFill>
                  <a:schemeClr val="dk1"/>
                </a:solidFill>
                <a:latin typeface="Verdana"/>
                <a:ea typeface="Verdana"/>
                <a:cs typeface="Verdana"/>
                <a:sym typeface="Verdana"/>
              </a:rPr>
              <a:t>Spanish conquistadors in the early 1500s noted that the Native Americans they came across all used sign language</a:t>
            </a:r>
          </a:p>
          <a:p>
            <a:pPr marL="349250" marR="0" lvl="0" indent="-285750" algn="l" rtl="0">
              <a:lnSpc>
                <a:spcPct val="150000"/>
              </a:lnSpc>
              <a:spcBef>
                <a:spcPts val="0"/>
              </a:spcBef>
              <a:spcAft>
                <a:spcPts val="600"/>
              </a:spcAft>
              <a:buClr>
                <a:schemeClr val="dk1"/>
              </a:buClr>
              <a:buSzPts val="1800"/>
              <a:buFont typeface="Arial" panose="020B0604020202020204" pitchFamily="34" charset="0"/>
              <a:buChar char="•"/>
            </a:pPr>
            <a:r>
              <a:rPr lang="en-US" sz="1800" b="0" i="0" u="none" strike="noStrike" cap="none" dirty="0">
                <a:solidFill>
                  <a:schemeClr val="dk1"/>
                </a:solidFill>
                <a:latin typeface="Verdana"/>
                <a:ea typeface="Verdana"/>
                <a:cs typeface="Verdana"/>
                <a:sym typeface="Verdana"/>
              </a:rPr>
              <a:t>Almost everyone signed, not only deaf individuals</a:t>
            </a:r>
          </a:p>
          <a:p>
            <a:pPr marL="349250" marR="0" lvl="0" indent="-285750" algn="l" rtl="0">
              <a:lnSpc>
                <a:spcPct val="150000"/>
              </a:lnSpc>
              <a:spcBef>
                <a:spcPts val="0"/>
              </a:spcBef>
              <a:spcAft>
                <a:spcPts val="600"/>
              </a:spcAft>
              <a:buClr>
                <a:schemeClr val="dk1"/>
              </a:buClr>
              <a:buSzPts val="1800"/>
              <a:buFont typeface="Arial" panose="020B0604020202020204" pitchFamily="34" charset="0"/>
              <a:buChar char="•"/>
            </a:pPr>
            <a:r>
              <a:rPr lang="en-US" sz="1800" b="0" i="0" u="none" strike="noStrike" cap="none" dirty="0">
                <a:solidFill>
                  <a:schemeClr val="dk1"/>
                </a:solidFill>
                <a:latin typeface="Verdana"/>
                <a:ea typeface="Verdana"/>
                <a:cs typeface="Verdana"/>
                <a:sym typeface="Verdana"/>
              </a:rPr>
              <a:t>Used for ceremonies, rituals, storytelling, hunting, warfare, and as the lingua franca (common language) for trading between tribes</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217082" y="260545"/>
            <a:ext cx="10538003" cy="111270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accent4"/>
              </a:buClr>
              <a:buSzPts val="3200"/>
              <a:buFont typeface="Verdana"/>
              <a:buNone/>
            </a:pPr>
            <a:r>
              <a:rPr lang="en-US" sz="4400" dirty="0"/>
              <a:t>Plains Indian Sign Language (PISL)</a:t>
            </a:r>
            <a:endParaRPr sz="4400" dirty="0"/>
          </a:p>
        </p:txBody>
      </p:sp>
      <p:pic>
        <p:nvPicPr>
          <p:cNvPr id="116" name="Google Shape;116;p12" descr="An old illustration of a Native American man with long hair and wearing traditional clothing signing the Native American sign for sun."/>
          <p:cNvPicPr preferRelativeResize="0"/>
          <p:nvPr/>
        </p:nvPicPr>
        <p:blipFill rotWithShape="1">
          <a:blip r:embed="rId3">
            <a:alphaModFix/>
          </a:blip>
          <a:srcRect/>
          <a:stretch/>
        </p:blipFill>
        <p:spPr>
          <a:xfrm>
            <a:off x="217083" y="1879940"/>
            <a:ext cx="3628582" cy="4462377"/>
          </a:xfrm>
          <a:prstGeom prst="rect">
            <a:avLst/>
          </a:prstGeom>
          <a:noFill/>
          <a:ln>
            <a:noFill/>
          </a:ln>
        </p:spPr>
      </p:pic>
      <p:sp>
        <p:nvSpPr>
          <p:cNvPr id="117" name="Google Shape;117;p12"/>
          <p:cNvSpPr txBox="1">
            <a:spLocks noGrp="1"/>
          </p:cNvSpPr>
          <p:nvPr>
            <p:ph type="body" idx="1"/>
          </p:nvPr>
        </p:nvSpPr>
        <p:spPr>
          <a:xfrm>
            <a:off x="4015367" y="1671145"/>
            <a:ext cx="7759200" cy="4671172"/>
          </a:xfrm>
          <a:prstGeom prst="rect">
            <a:avLst/>
          </a:prstGeom>
          <a:noFill/>
          <a:ln>
            <a:noFill/>
          </a:ln>
        </p:spPr>
        <p:txBody>
          <a:bodyPr spcFirstLastPara="1" wrap="square" lIns="91425" tIns="45700" rIns="91425" bIns="45700" anchor="t" anchorCtr="0">
            <a:normAutofit/>
          </a:bodyPr>
          <a:lstStyle/>
          <a:p>
            <a:pPr marL="457200" lvl="0" indent="-381317" algn="l" rtl="0">
              <a:lnSpc>
                <a:spcPct val="150000"/>
              </a:lnSpc>
              <a:spcBef>
                <a:spcPts val="0"/>
              </a:spcBef>
              <a:spcAft>
                <a:spcPts val="600"/>
              </a:spcAft>
              <a:buSzPct val="100000"/>
              <a:buChar char="•"/>
            </a:pPr>
            <a:r>
              <a:rPr lang="en-US" sz="2200" dirty="0"/>
              <a:t>Most Native Sign Languages have been lost</a:t>
            </a:r>
            <a:endParaRPr sz="2200" dirty="0"/>
          </a:p>
          <a:p>
            <a:pPr marL="457200" lvl="0" indent="-381317" algn="l" rtl="0">
              <a:lnSpc>
                <a:spcPct val="150000"/>
              </a:lnSpc>
              <a:spcBef>
                <a:spcPts val="0"/>
              </a:spcBef>
              <a:spcAft>
                <a:spcPts val="600"/>
              </a:spcAft>
              <a:buSzPct val="100000"/>
              <a:buChar char="•"/>
            </a:pPr>
            <a:r>
              <a:rPr lang="en-US" sz="2200" dirty="0"/>
              <a:t>Some individuals worked (and are still working) to preserve them</a:t>
            </a:r>
            <a:endParaRPr sz="2200" dirty="0"/>
          </a:p>
          <a:p>
            <a:pPr marL="457200" lvl="0" indent="-381317" algn="l" rtl="0">
              <a:lnSpc>
                <a:spcPct val="150000"/>
              </a:lnSpc>
              <a:spcBef>
                <a:spcPts val="0"/>
              </a:spcBef>
              <a:spcAft>
                <a:spcPts val="600"/>
              </a:spcAft>
              <a:buSzPct val="100000"/>
              <a:buChar char="•"/>
            </a:pPr>
            <a:r>
              <a:rPr lang="en-US" sz="2200" dirty="0"/>
              <a:t>Plains Indian Sign Language is one of the most well documented native sign languages: several books published, captured in paintings, videos, and even the Boy Scouts added it to their curriculum </a:t>
            </a:r>
            <a:endParaRPr sz="2200" dirty="0"/>
          </a:p>
        </p:txBody>
      </p:sp>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5903</Words>
  <Application>Microsoft Office PowerPoint</Application>
  <PresentationFormat>Widescreen</PresentationFormat>
  <Paragraphs>381</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Noto Sans Symbols</vt:lpstr>
      <vt:lpstr>Verdana</vt:lpstr>
      <vt:lpstr>Office Theme</vt:lpstr>
      <vt:lpstr>Is Sign Language Universal? A Brief History of ASL</vt:lpstr>
      <vt:lpstr>Zoom Webinar Tips</vt:lpstr>
      <vt:lpstr>Please Engage</vt:lpstr>
      <vt:lpstr>Is Sign Language Universal?</vt:lpstr>
      <vt:lpstr>There is No Universal Sign Language</vt:lpstr>
      <vt:lpstr>Agenda</vt:lpstr>
      <vt:lpstr>North American Indian Sign Language (NAISL)</vt:lpstr>
      <vt:lpstr>How Old is NAISL?</vt:lpstr>
      <vt:lpstr>Plains Indian Sign Language (PISL)</vt:lpstr>
      <vt:lpstr>1930 Plains Indian Sign Language Council </vt:lpstr>
      <vt:lpstr>Colin Denny uses Plains Indian Sign Language at Superbowl LVII in 2022</vt:lpstr>
      <vt:lpstr>The First Piece of the Puzzle</vt:lpstr>
      <vt:lpstr>Martha’s Vineyard</vt:lpstr>
      <vt:lpstr>Martha’s Vineyard Sign Language (MVSL)</vt:lpstr>
      <vt:lpstr>Triangle of Village Sign Languages</vt:lpstr>
      <vt:lpstr>More Puzzle Pieces </vt:lpstr>
      <vt:lpstr>Alice Cogswell</vt:lpstr>
      <vt:lpstr>Alice Cogswell meets Thomas Hopkins Gallaudet</vt:lpstr>
      <vt:lpstr>Trivia Time!</vt:lpstr>
      <vt:lpstr>England! Wait, What?</vt:lpstr>
      <vt:lpstr>Laurent Clerc, First Teacher of the Deaf in America</vt:lpstr>
      <vt:lpstr>We are from France</vt:lpstr>
      <vt:lpstr>The Completed Puzzle</vt:lpstr>
      <vt:lpstr>American Sign Language </vt:lpstr>
      <vt:lpstr>Edward Minor Gallaudet</vt:lpstr>
      <vt:lpstr>More Trivia Time!</vt:lpstr>
      <vt:lpstr>Answer: President Lincoln!</vt:lpstr>
      <vt:lpstr>Gallaudet University</vt:lpstr>
      <vt:lpstr>Edward Minor Gallaudet Residence</vt:lpstr>
      <vt:lpstr>A Clash of Methods</vt:lpstr>
      <vt:lpstr>A New Dialect </vt:lpstr>
      <vt:lpstr>Miller v. Board of Education of District of Columbia</vt:lpstr>
      <vt:lpstr>Black ASL (BASL)</vt:lpstr>
      <vt:lpstr>Major Victories Since Milan</vt:lpstr>
      <vt:lpstr>Deaf President Now</vt:lpstr>
      <vt:lpstr>International Sign (IS)</vt:lpstr>
      <vt:lpstr>Key Takeaways</vt:lpstr>
      <vt:lpstr>Questions?</vt:lpstr>
      <vt:lpstr>Disability Equity Office</vt:lpstr>
      <vt:lpstr>National Disability Employment Awareness Month Events</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More Learning Opportunities From ECRT</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Gruendl, Angie</cp:lastModifiedBy>
  <cp:revision>15</cp:revision>
  <dcterms:created xsi:type="dcterms:W3CDTF">2023-10-25T20:34:20Z</dcterms:created>
  <dcterms:modified xsi:type="dcterms:W3CDTF">2024-10-25T10:12:44Z</dcterms:modified>
</cp:coreProperties>
</file>