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6"/>
  </p:notesMasterIdLst>
  <p:sldIdLst>
    <p:sldId id="256" r:id="rId2"/>
    <p:sldId id="31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16" r:id="rId39"/>
    <p:sldId id="329" r:id="rId40"/>
    <p:sldId id="330" r:id="rId41"/>
    <p:sldId id="331" r:id="rId42"/>
    <p:sldId id="332" r:id="rId43"/>
    <p:sldId id="333" r:id="rId44"/>
    <p:sldId id="334"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HKR6F7/+A6QLnvwyAISiXQ==" hashData="wugkOBB9VNs+KiLE70R65EBSBsP6ijv9uP+CUX60pIU5IjdVAK7guhNKrv3UXSb1Cvx7VQuGCIQk3qlrzKc+xA=="/>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VNy9/4rwb6gFyr2xE+58VZCTf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73982" autoAdjust="0"/>
  </p:normalViewPr>
  <p:slideViewPr>
    <p:cSldViewPr snapToGrid="0">
      <p:cViewPr varScale="1">
        <p:scale>
          <a:sx n="96" d="100"/>
          <a:sy n="96" d="100"/>
        </p:scale>
        <p:origin x="12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kjan.org/articles/Executive-Functioning-Deficits.cf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JF</a:t>
            </a: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 I’ll begin by providing some definitions, to help familiarize us with this topic. Many of these words sound similar, but have different meanings.</a:t>
            </a:r>
            <a:endParaRPr/>
          </a:p>
        </p:txBody>
      </p:sp>
      <p:sp>
        <p:nvSpPr>
          <p:cNvPr id="102" name="Google Shape;1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are ALL neurodiverse in some way, as no two brains are exactly alike, nor work in the exact same way. This is referred to as neurodivergence.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definitions refer to differences, whereas opposing terminology consists of neurotypical or neuromajority, which I will define on our next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8" name="Google Shape;1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6d37d6a8b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26d37d6a8b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I’m using quotes when stating the term “Normal,” because there is not an overall standard for what is considered normal, rather expectations from society.</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These practices refer to a set of assumptions, norms, and practices that consider neurotypicality as the superior mode of cognition and these perspectives stigmatize attitudes, behaviors, or actions that reflect neurodivergent ways of processing as deviant or inferior.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Examples of these practices consist of societal expectations for what is considered a “normal” level of eye contact, appropriate facial expressions, or flow of conversational responsiveness. This is a standard projected onto others. Not all neurodivergent individuals experience these challenges in interactions, however, some do. These interactions may be more difficult for some neurodivergent individuals to understand, sense, or apply due to variations in their neurocognitive processing. Again, we all neurodiverse and experience differences in varying ways.</a:t>
            </a:r>
            <a:endParaRPr/>
          </a:p>
        </p:txBody>
      </p:sp>
      <p:sp>
        <p:nvSpPr>
          <p:cNvPr id="115" name="Google Shape;115;g26d37d6a8ba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d37d6a8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6d37d6a8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Due to frequent practices of neuronormativity in society, these strategies are often employed for neurodivergent individuals to feel more welcome and included in community-based settings.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thinking of a tangible example of this, how many people have laughed at a joke they didn’t understand? This helps make us feel included.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neurodivergent individuals work to conform to these standards, they dissociate from their own individual and unique identities. As disability allies, we want to embrace our differences.  One way to do so is by identifying and creating supports and resources that include variations in our worlds and workplaces.</a:t>
            </a:r>
            <a:endParaRPr/>
          </a:p>
        </p:txBody>
      </p:sp>
      <p:sp>
        <p:nvSpPr>
          <p:cNvPr id="122" name="Google Shape;122;g26d37d6a8b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More specifically, neuro-inclusion in the workplace refers to creating an inclusive environment that values and supports individuals with diverse neurocognitive abilities. This supports the understanding of neurodiversity and encourages that we unlearn practices of neuronormativity. </a:t>
            </a:r>
            <a:endParaRPr/>
          </a:p>
        </p:txBody>
      </p:sp>
      <p:sp>
        <p:nvSpPr>
          <p:cNvPr id="129" name="Google Shape;1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202124"/>
                </a:solidFill>
                <a:latin typeface="Arial"/>
                <a:ea typeface="Arial"/>
                <a:cs typeface="Arial"/>
                <a:sym typeface="Arial"/>
              </a:rPr>
              <a:t>Societally, it is common for individuals to think of the diagnosis of Autism Spectrum Disorder, when hearing the term “Neurodivergent,” however, there are many other conditions that fall within this umbrella term. This is a non-exhaustive list that includes additional diagnoses which are categorized as such.</a:t>
            </a:r>
            <a:endParaRPr/>
          </a:p>
          <a:p>
            <a:pPr marL="0" lvl="0" indent="0" algn="l" rtl="0">
              <a:lnSpc>
                <a:spcPct val="100000"/>
              </a:lnSpc>
              <a:spcBef>
                <a:spcPts val="0"/>
              </a:spcBef>
              <a:spcAft>
                <a:spcPts val="0"/>
              </a:spcAft>
              <a:buSzPts val="1400"/>
              <a:buNone/>
            </a:pPr>
            <a:endParaRPr>
              <a:solidFill>
                <a:srgbClr val="2021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202124"/>
                </a:solidFill>
                <a:latin typeface="Arial"/>
                <a:ea typeface="Arial"/>
                <a:cs typeface="Arial"/>
                <a:sym typeface="Arial"/>
              </a:rPr>
              <a:t>Some of these conditions you may not have realized are even considered to be neurodivergent. </a:t>
            </a:r>
            <a:endParaRPr>
              <a:solidFill>
                <a:srgbClr val="202124"/>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2021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202124"/>
                </a:solidFill>
                <a:latin typeface="Arial"/>
                <a:ea typeface="Arial"/>
                <a:cs typeface="Arial"/>
                <a:sym typeface="Arial"/>
              </a:rPr>
              <a:t>At the bottom left of this slide, there are two less familiar terms, which are: Dyscalculia and Dyspraxia </a:t>
            </a:r>
            <a:endParaRPr>
              <a:solidFill>
                <a:srgbClr val="202124"/>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2021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*Dyscalculia - a math learning disability that impairs an individual's ability to learn number-related concepts and perform accurate math calculations. It is sometimes called “number or math dyslexia.”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*Dyspraxia - </a:t>
            </a:r>
            <a:r>
              <a:rPr lang="en-US" b="0" i="0">
                <a:solidFill>
                  <a:srgbClr val="040C28"/>
                </a:solidFill>
                <a:latin typeface="Arial"/>
                <a:ea typeface="Arial"/>
                <a:cs typeface="Arial"/>
                <a:sym typeface="Arial"/>
              </a:rPr>
              <a:t>a disorder that affects movement and coordination</a:t>
            </a:r>
            <a:r>
              <a:rPr lang="en-US" b="0" i="0">
                <a:solidFill>
                  <a:srgbClr val="202124"/>
                </a:solidFill>
                <a:latin typeface="Arial"/>
                <a:ea typeface="Arial"/>
                <a:cs typeface="Arial"/>
                <a:sym typeface="Arial"/>
              </a:rPr>
              <a:t>. It is also known as Developmental Coordination Disorder.</a:t>
            </a:r>
            <a:endParaRPr/>
          </a:p>
        </p:txBody>
      </p:sp>
      <p:sp>
        <p:nvSpPr>
          <p:cNvPr id="140" name="Google Shape;14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a:t>
            </a: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5cde1086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65cde1086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https://askjan.org/articles/Executive-Functioning-Deficits.cfm</a:t>
            </a:r>
            <a:r>
              <a:rPr lang="en-US"/>
              <a:t> </a:t>
            </a:r>
            <a:endParaRPr/>
          </a:p>
          <a:p>
            <a:pPr marL="0" lvl="0" indent="0" algn="l" rtl="0">
              <a:lnSpc>
                <a:spcPct val="100000"/>
              </a:lnSpc>
              <a:spcBef>
                <a:spcPts val="0"/>
              </a:spcBef>
              <a:spcAft>
                <a:spcPts val="0"/>
              </a:spcAft>
              <a:buSzPts val="1400"/>
              <a:buNone/>
            </a:pPr>
            <a:endParaRPr/>
          </a:p>
        </p:txBody>
      </p:sp>
      <p:sp>
        <p:nvSpPr>
          <p:cNvPr id="163" name="Google Shape;163;g265cde1086a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ff4d67e40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aff4d67e40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accessibility specialists, our role is to facilitate the Interactive Process to identify and implement reasonable accommodations into the workplace.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this process, employees will provide us with their lived experiences, barriers and/or limitations in the workplace. We will use our backgrounds, expertise, and resources, to collaborate with the employee on potential supports, or accommodations, that could be implemented into the workplace to assist them with fulfilling the essential functions of their job.</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I’m going to provide you with three examples of limitations that an individual with a neurodivergent diagnosis may experience challenges with and discuss potential resources or supports that are accommodation options in the workplace. These could also be used in the academic environment, or other community-based settings.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will start with time management - </a:t>
            </a:r>
            <a:endParaRPr/>
          </a:p>
          <a:p>
            <a:pPr marL="0" lvl="0" indent="0" algn="l" rtl="0">
              <a:lnSpc>
                <a:spcPct val="100000"/>
              </a:lnSpc>
              <a:spcBef>
                <a:spcPts val="0"/>
              </a:spcBef>
              <a:spcAft>
                <a:spcPts val="0"/>
              </a:spcAft>
              <a:buSzPts val="1400"/>
              <a:buNone/>
            </a:pPr>
            <a:endParaRPr/>
          </a:p>
        </p:txBody>
      </p:sp>
      <p:sp>
        <p:nvSpPr>
          <p:cNvPr id="170" name="Google Shape;170;g2aff4d67e40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This workshop is also being recorded and will be made available on ECRT’s YouTube channel: https://www.youtube.com/@ECRTumich as soon as possible. The slides will be emailed to all registered participants within the coming days along with an anonymous survey. We do really hope you’ll complete the short survey, as this helps us determine how we can best assist you with your learning goals.</a:t>
            </a:r>
            <a:endParaRPr dirty="0"/>
          </a:p>
        </p:txBody>
      </p:sp>
      <p:sp>
        <p:nvSpPr>
          <p:cNvPr id="63" name="Google Shape;6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00" name="Google Shape;2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JF: Considering those with neurodiverse disabilities but also those within the broader disability community, our words and actions have a very important role in creating the neuro- and disability-inclusive environments we are trying to maintain.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Language and actions are two of the most impactful areas where you can make a difference in creating and maintaining inclusive environments. </a:t>
            </a:r>
            <a:endParaRPr/>
          </a:p>
        </p:txBody>
      </p:sp>
      <p:sp>
        <p:nvSpPr>
          <p:cNvPr id="206" name="Google Shape;2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How do we know which is the right type of language to use? Both can be right, depending on the circumstances</a:t>
            </a:r>
            <a:endParaRPr/>
          </a:p>
          <a:p>
            <a:pPr marL="0" lvl="0" indent="0" algn="l" rtl="0">
              <a:lnSpc>
                <a:spcPct val="100000"/>
              </a:lnSpc>
              <a:spcBef>
                <a:spcPts val="0"/>
              </a:spcBef>
              <a:spcAft>
                <a:spcPts val="0"/>
              </a:spcAft>
              <a:buSzPts val="1400"/>
              <a:buNone/>
            </a:pPr>
            <a:endParaRPr/>
          </a:p>
        </p:txBody>
      </p:sp>
      <p:sp>
        <p:nvSpPr>
          <p:cNvPr id="230" name="Google Shape;230;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Also want to avoid outdated language/language that has evolved over time: For example: replace “handicap” with “accessible” parking</a:t>
            </a:r>
            <a:endParaRPr/>
          </a:p>
        </p:txBody>
      </p:sp>
      <p:sp>
        <p:nvSpPr>
          <p:cNvPr id="246" name="Google Shape;24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50" name="Google Shape;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a:t>
            </a:r>
            <a:endParaRPr/>
          </a:p>
        </p:txBody>
      </p:sp>
      <p:sp>
        <p:nvSpPr>
          <p:cNvPr id="254" name="Google Shape;25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Making something initially accessible to as many people as possible: May not need changes for diverse abilities. Anticipating diverse needs saves time and expense.</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60" name="Google Shape;26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aff4d67e40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aff4d67e40_0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Verdana"/>
                <a:ea typeface="Verdana"/>
                <a:cs typeface="Verdana"/>
                <a:sym typeface="Verdana"/>
              </a:rPr>
              <a:t>Creating an intentionally-welcoming environment for all employees means having options and embracing differences in how people work </a:t>
            </a:r>
            <a:endParaRPr sz="1100">
              <a:latin typeface="Verdana"/>
              <a:ea typeface="Verdana"/>
              <a:cs typeface="Verdana"/>
              <a:sym typeface="Verdana"/>
            </a:endParaRPr>
          </a:p>
          <a:p>
            <a:pPr marL="0" lvl="0" indent="0" algn="l" rtl="0">
              <a:lnSpc>
                <a:spcPct val="100000"/>
              </a:lnSpc>
              <a:spcBef>
                <a:spcPts val="0"/>
              </a:spcBef>
              <a:spcAft>
                <a:spcPts val="0"/>
              </a:spcAft>
              <a:buSzPts val="1400"/>
              <a:buNone/>
            </a:pPr>
            <a:endParaRPr sz="1100">
              <a:latin typeface="Verdana"/>
              <a:ea typeface="Verdana"/>
              <a:cs typeface="Verdana"/>
              <a:sym typeface="Verdana"/>
            </a:endParaRPr>
          </a:p>
          <a:p>
            <a:pPr marL="0" lvl="0" indent="0" algn="l" rtl="0">
              <a:lnSpc>
                <a:spcPct val="140000"/>
              </a:lnSpc>
              <a:spcBef>
                <a:spcPts val="1200"/>
              </a:spcBef>
              <a:spcAft>
                <a:spcPts val="0"/>
              </a:spcAft>
              <a:buSzPts val="1400"/>
              <a:buNone/>
            </a:pPr>
            <a:r>
              <a:rPr lang="en-US" sz="1100">
                <a:solidFill>
                  <a:srgbClr val="00274C"/>
                </a:solidFill>
                <a:latin typeface="Verdana"/>
                <a:ea typeface="Verdana"/>
                <a:cs typeface="Verdana"/>
                <a:sym typeface="Verdana"/>
              </a:rPr>
              <a:t>Offer different types of spaces with intention: Low stimulation/quiet areas for concentration, Areas for collaboration and movement, and recharge areas for privacy and reflection.</a:t>
            </a:r>
            <a:endParaRPr/>
          </a:p>
          <a:p>
            <a:pPr marL="0" lvl="0" indent="0" algn="l" rtl="0">
              <a:lnSpc>
                <a:spcPct val="140000"/>
              </a:lnSpc>
              <a:spcBef>
                <a:spcPts val="1200"/>
              </a:spcBef>
              <a:spcAft>
                <a:spcPts val="0"/>
              </a:spcAft>
              <a:buSzPts val="1400"/>
              <a:buNone/>
            </a:pPr>
            <a:endParaRPr sz="1100">
              <a:solidFill>
                <a:srgbClr val="00274C"/>
              </a:solidFill>
              <a:latin typeface="Verdana"/>
              <a:ea typeface="Verdana"/>
              <a:cs typeface="Verdana"/>
              <a:sym typeface="Verdana"/>
            </a:endParaRPr>
          </a:p>
          <a:p>
            <a:pPr marL="0" lvl="0" indent="0" algn="l" rtl="0">
              <a:lnSpc>
                <a:spcPct val="140000"/>
              </a:lnSpc>
              <a:spcBef>
                <a:spcPts val="1200"/>
              </a:spcBef>
              <a:spcAft>
                <a:spcPts val="0"/>
              </a:spcAft>
              <a:buSzPts val="1400"/>
              <a:buNone/>
            </a:pPr>
            <a:r>
              <a:rPr lang="en-US" sz="1100">
                <a:solidFill>
                  <a:srgbClr val="00274C"/>
                </a:solidFill>
                <a:latin typeface="Verdana"/>
                <a:ea typeface="Verdana"/>
                <a:cs typeface="Verdana"/>
                <a:sym typeface="Verdana"/>
              </a:rPr>
              <a:t>The goal would be to normalize accommodations, not people. Prioritize comfort and safety over efficiency and economy through use of education and training, modifications, and integration of sensory-informed spaces.</a:t>
            </a:r>
            <a:endParaRPr sz="1100">
              <a:solidFill>
                <a:srgbClr val="00274C"/>
              </a:solidFill>
              <a:latin typeface="Verdana"/>
              <a:ea typeface="Verdana"/>
              <a:cs typeface="Verdana"/>
              <a:sym typeface="Verdana"/>
            </a:endParaRPr>
          </a:p>
        </p:txBody>
      </p:sp>
      <p:sp>
        <p:nvSpPr>
          <p:cNvPr id="268" name="Google Shape;268;g2aff4d67e40_0_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aff4d67e40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aff4d67e40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2aff4d67e40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aff4d67e40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aff4d67e40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aff4d67e40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practices help to shift focus from deficits and limitations to presuming competence, which empowers strength and potential.</a:t>
            </a:r>
            <a:endParaRPr/>
          </a:p>
        </p:txBody>
      </p:sp>
      <p:sp>
        <p:nvSpPr>
          <p:cNvPr id="289" name="Google Shape;28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JF:</a:t>
            </a:r>
            <a:endParaRPr/>
          </a:p>
        </p:txBody>
      </p:sp>
      <p:sp>
        <p:nvSpPr>
          <p:cNvPr id="297" name="Google Shape;2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1edf3516e0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g31edf3516e0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JF</a:t>
            </a:r>
            <a:endParaRPr/>
          </a:p>
        </p:txBody>
      </p:sp>
      <p:sp>
        <p:nvSpPr>
          <p:cNvPr id="58" name="Google Shape;5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Employee login: </a:t>
            </a:r>
            <a:r>
              <a:rPr lang="en-US" b="0" i="0" u="sng" dirty="0">
                <a:solidFill>
                  <a:srgbClr val="8866AA"/>
                </a:solidFill>
                <a:effectLst/>
                <a:latin typeface="arial" panose="020B0604020202020204" pitchFamily="34" charset="0"/>
              </a:rPr>
              <a:t>https://ecrt-umich-accommodate.symplicity.com</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ADA Initial Contact Form: </a:t>
            </a:r>
            <a:r>
              <a:rPr lang="en-US" sz="1200" u="sng" dirty="0">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lang="en-US" sz="1200" u="sng" dirty="0">
              <a:solidFill>
                <a:srgbClr val="FFCB05"/>
              </a:solidFill>
            </a:endParaRPr>
          </a:p>
          <a:p>
            <a:pPr marL="0" lvl="0" indent="0" algn="l" rtl="0">
              <a:lnSpc>
                <a:spcPct val="100000"/>
              </a:lnSpc>
              <a:spcBef>
                <a:spcPts val="0"/>
              </a:spcBef>
              <a:spcAft>
                <a:spcPts val="0"/>
              </a:spcAft>
              <a:buSzPts val="1400"/>
              <a:buNone/>
            </a:pPr>
            <a:endParaRPr lang="en-US" sz="1200" u="sng" dirty="0">
              <a:solidFill>
                <a:srgbClr val="FFCB05"/>
              </a:solidFill>
            </a:endParaRPr>
          </a:p>
          <a:p>
            <a:pPr marL="0" lvl="0" indent="0" algn="l" rtl="0">
              <a:lnSpc>
                <a:spcPct val="100000"/>
              </a:lnSpc>
              <a:spcBef>
                <a:spcPts val="0"/>
              </a:spcBef>
              <a:spcAft>
                <a:spcPts val="0"/>
              </a:spcAft>
              <a:buSzPts val="1400"/>
              <a:buNone/>
            </a:pPr>
            <a:endParaRPr dirty="0"/>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Request Training/Report Barriers Form: https://ecrt-umich-accommodate.symplicity.com/activity_provider_request/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Happening @ Michigan Events Calendar for DEO : https://events.umich.edu/group/5177</a:t>
            </a:r>
            <a:endParaRPr dirty="0"/>
          </a:p>
          <a:p>
            <a:pPr marL="0" lvl="0" indent="0" algn="l" rtl="0">
              <a:lnSpc>
                <a:spcPct val="100000"/>
              </a:lnSpc>
              <a:spcBef>
                <a:spcPts val="0"/>
              </a:spcBef>
              <a:spcAft>
                <a:spcPts val="0"/>
              </a:spcAft>
              <a:buSzPts val="1400"/>
              <a:buNone/>
            </a:pPr>
            <a:endParaRPr dirty="0"/>
          </a:p>
        </p:txBody>
      </p:sp>
      <p:sp>
        <p:nvSpPr>
          <p:cNvPr id="132" name="Google Shape;1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Filterable list of resources on the ECRT website: https://ecrt.umich.edu/get-help-support/resources/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ECRT’s YouTube Channel: https://www.youtube.com/@ECRTumich</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DEO’s Upcoming Events are listed on the Happening @ Michigan website: https://events.umich.edu/group/5177</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Recorded Presentations &amp; Trainings website: https://ecrt.umich.edu/disability-accessibility/presentations-trainings/</a:t>
            </a:r>
            <a:endParaRPr dirty="0"/>
          </a:p>
        </p:txBody>
      </p:sp>
      <p:sp>
        <p:nvSpPr>
          <p:cNvPr id="146" name="Google Shape;14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5cb7e5e46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65cb7e5e46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IWD = Individual With a Disability</a:t>
            </a:r>
            <a:endParaRPr/>
          </a:p>
        </p:txBody>
      </p:sp>
      <p:sp>
        <p:nvSpPr>
          <p:cNvPr id="65" name="Google Shape;6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800"/>
              </a:spcBef>
              <a:spcAft>
                <a:spcPts val="0"/>
              </a:spcAft>
              <a:buClr>
                <a:schemeClr val="dk1"/>
              </a:buClr>
              <a:buSzPts val="1200"/>
              <a:buNone/>
            </a:pPr>
            <a:r>
              <a:rPr lang="en-US"/>
              <a:t>Substantial limitation is determined by comparison to an average person in the general population.</a:t>
            </a:r>
            <a:endParaRPr/>
          </a:p>
          <a:p>
            <a:pPr marL="0" lvl="0" indent="0" algn="l" rtl="0">
              <a:lnSpc>
                <a:spcPct val="150000"/>
              </a:lnSpc>
              <a:spcBef>
                <a:spcPts val="1800"/>
              </a:spcBef>
              <a:spcAft>
                <a:spcPts val="0"/>
              </a:spcAft>
              <a:buClr>
                <a:schemeClr val="dk1"/>
              </a:buClr>
              <a:buSzPts val="1200"/>
              <a:buNone/>
            </a:pPr>
            <a:r>
              <a:rPr lang="en-US"/>
              <a:t>Major life activities include: bending, breathing, caring for self, concentrating, hearing, interacting with others, learning, lifting, sitting, speaking, standing, thinking, walking, working, etc.</a:t>
            </a:r>
            <a:endParaRPr/>
          </a:p>
          <a:p>
            <a:pPr marL="0" lvl="0" indent="0" algn="l" rtl="0">
              <a:lnSpc>
                <a:spcPct val="100000"/>
              </a:lnSpc>
              <a:spcBef>
                <a:spcPts val="0"/>
              </a:spcBef>
              <a:spcAft>
                <a:spcPts val="0"/>
              </a:spcAft>
              <a:buSzPts val="1400"/>
              <a:buNone/>
            </a:pPr>
            <a:endParaRPr/>
          </a:p>
        </p:txBody>
      </p:sp>
      <p:sp>
        <p:nvSpPr>
          <p:cNvPr id="71" name="Google Shape;7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Link:  Stella Young’s Ted Talk “I’m not your inspiration, thank you very much.” (https://www.ted.com/talks/stella_young_i_m_not_your_inspiration_thank_you_very_much?language=en)</a:t>
            </a:r>
            <a:endParaRPr/>
          </a:p>
        </p:txBody>
      </p:sp>
      <p:sp>
        <p:nvSpPr>
          <p:cNvPr id="78" name="Google Shape;7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want to take a minute to discuss the concept of non-apparent or what some individuals have called invisible disabilities.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Non-apparent disabilities can be apparent, with a visible component we can identify, some are non-apparent such as many chronic conditions, and some may manifest in apparent </a:t>
            </a:r>
            <a:r>
              <a:rPr lang="en-US" i="1"/>
              <a:t>and</a:t>
            </a:r>
            <a:r>
              <a:rPr lang="en-US"/>
              <a:t> non-apparent ways.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important to remember that disability itself is a spectrum of experiences and can change over time, become progressive, wax and wane, and even be temporary.</a:t>
            </a:r>
            <a:endParaRPr/>
          </a:p>
        </p:txBody>
      </p:sp>
      <p:sp>
        <p:nvSpPr>
          <p:cNvPr id="94" name="Google Shape;9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0"/>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0"/>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10"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1"/>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1"/>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6274"/>
              </a:srgbClr>
            </a:gs>
            <a:gs pos="9000">
              <a:srgbClr val="FFCB05">
                <a:alpha val="46274"/>
              </a:srgbClr>
            </a:gs>
            <a:gs pos="100000">
              <a:srgbClr val="FFCB05">
                <a:alpha val="0"/>
              </a:srgbClr>
            </a:gs>
          </a:gsLst>
          <a:lin ang="5400000" scaled="0"/>
        </a:gradFill>
        <a:effectLst/>
      </p:bgPr>
    </p:bg>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18"/>
          <p:cNvSpPr txBox="1">
            <a:spLocks noGrp="1"/>
          </p:cNvSpPr>
          <p:nvPr>
            <p:ph type="body" idx="1"/>
          </p:nvPr>
        </p:nvSpPr>
        <p:spPr>
          <a:xfrm>
            <a:off x="170372" y="1681163"/>
            <a:ext cx="566225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18"/>
          <p:cNvSpPr txBox="1">
            <a:spLocks noGrp="1"/>
          </p:cNvSpPr>
          <p:nvPr>
            <p:ph type="body" idx="2"/>
          </p:nvPr>
        </p:nvSpPr>
        <p:spPr>
          <a:xfrm>
            <a:off x="170372" y="2629362"/>
            <a:ext cx="5662256" cy="345184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txBox="1">
            <a:spLocks noGrp="1"/>
          </p:cNvSpPr>
          <p:nvPr>
            <p:ph type="body" idx="3"/>
          </p:nvPr>
        </p:nvSpPr>
        <p:spPr>
          <a:xfrm>
            <a:off x="6235083" y="1681163"/>
            <a:ext cx="566225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8"/>
          <p:cNvSpPr txBox="1">
            <a:spLocks noGrp="1"/>
          </p:cNvSpPr>
          <p:nvPr>
            <p:ph type="body" idx="4"/>
          </p:nvPr>
        </p:nvSpPr>
        <p:spPr>
          <a:xfrm>
            <a:off x="6235083" y="2622056"/>
            <a:ext cx="5662256" cy="345184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20"/>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0"/>
          <p:cNvSpPr txBox="1">
            <a:spLocks noGrp="1"/>
          </p:cNvSpPr>
          <p:nvPr>
            <p:ph type="body" idx="2"/>
          </p:nvPr>
        </p:nvSpPr>
        <p:spPr>
          <a:xfrm>
            <a:off x="6137656" y="1822819"/>
            <a:ext cx="590661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8"/>
        <p:cNvGrpSpPr/>
        <p:nvPr/>
      </p:nvGrpSpPr>
      <p:grpSpPr>
        <a:xfrm>
          <a:off x="0" y="0"/>
          <a:ext cx="0" cy="0"/>
          <a:chOff x="0" y="0"/>
          <a:chExt cx="0" cy="0"/>
        </a:xfrm>
      </p:grpSpPr>
      <p:sp>
        <p:nvSpPr>
          <p:cNvPr id="39" name="Google Shape;39;p27"/>
          <p:cNvSpPr>
            <a:spLocks noGrp="1"/>
          </p:cNvSpPr>
          <p:nvPr>
            <p:ph type="pic" idx="2"/>
          </p:nvPr>
        </p:nvSpPr>
        <p:spPr>
          <a:xfrm>
            <a:off x="4464729" y="1777482"/>
            <a:ext cx="7449103" cy="4223824"/>
          </a:xfrm>
          <a:prstGeom prst="rect">
            <a:avLst/>
          </a:prstGeom>
          <a:noFill/>
          <a:ln>
            <a:noFill/>
          </a:ln>
        </p:spPr>
      </p:sp>
      <p:sp>
        <p:nvSpPr>
          <p:cNvPr id="40" name="Google Shape;40;p27"/>
          <p:cNvSpPr txBox="1">
            <a:spLocks noGrp="1"/>
          </p:cNvSpPr>
          <p:nvPr>
            <p:ph type="body" idx="1"/>
          </p:nvPr>
        </p:nvSpPr>
        <p:spPr>
          <a:xfrm>
            <a:off x="149323" y="1777482"/>
            <a:ext cx="3932237" cy="422382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2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3079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9"/>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157066" y="1894988"/>
            <a:ext cx="11877486" cy="395539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events.umich.edu/group/5177"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ecrt.umich.edu/get-help-support/resources/" TargetMode="External"/><Relationship Id="rId7"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ecrt.umich.edu/get-help-support/disability-accessibility/presentations-trainings/" TargetMode="External"/><Relationship Id="rId5" Type="http://schemas.openxmlformats.org/officeDocument/2006/relationships/hyperlink" Target="https://events.umich.edu/group/5177" TargetMode="External"/><Relationship Id="rId4" Type="http://schemas.openxmlformats.org/officeDocument/2006/relationships/hyperlink" Target="https://www.youtube.com/@ECRTumich"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talks/stella_young_i_m_not_your_inspiration_thank_you_very_much?language=e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6249800" y="1606050"/>
            <a:ext cx="5631000" cy="2133600"/>
          </a:xfrm>
          <a:prstGeom prst="rect">
            <a:avLst/>
          </a:prstGeom>
          <a:noFill/>
          <a:ln>
            <a:noFill/>
          </a:ln>
        </p:spPr>
        <p:txBody>
          <a:bodyPr spcFirstLastPara="1" wrap="square" lIns="91425" tIns="45700" rIns="91425" bIns="45700" anchor="b" anchorCtr="0">
            <a:noAutofit/>
          </a:bodyPr>
          <a:lstStyle/>
          <a:p>
            <a:pPr marL="0" lvl="0" indent="0" algn="ctr" rtl="0">
              <a:lnSpc>
                <a:spcPct val="120000"/>
              </a:lnSpc>
              <a:spcBef>
                <a:spcPts val="0"/>
              </a:spcBef>
              <a:spcAft>
                <a:spcPts val="0"/>
              </a:spcAft>
              <a:buClr>
                <a:schemeClr val="dk1"/>
              </a:buClr>
              <a:buSzPts val="4400"/>
              <a:buFont typeface="Verdana"/>
              <a:buNone/>
            </a:pPr>
            <a:r>
              <a:rPr lang="en-US" sz="4400"/>
              <a:t>Neuro-Inclusion and Disability-Centered Workspaces</a:t>
            </a:r>
            <a:endParaRPr sz="4400"/>
          </a:p>
        </p:txBody>
      </p:sp>
      <p:sp>
        <p:nvSpPr>
          <p:cNvPr id="47" name="Google Shape;47;p1"/>
          <p:cNvSpPr txBox="1">
            <a:spLocks noGrp="1"/>
          </p:cNvSpPr>
          <p:nvPr>
            <p:ph type="subTitle" idx="1"/>
          </p:nvPr>
        </p:nvSpPr>
        <p:spPr>
          <a:xfrm>
            <a:off x="6249800" y="4617719"/>
            <a:ext cx="5744308" cy="1964887"/>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400"/>
              <a:buNone/>
            </a:pPr>
            <a:r>
              <a:rPr lang="en-US" b="1" dirty="0"/>
              <a:t>Erin Metz</a:t>
            </a:r>
            <a:endParaRPr sz="2000" b="1" dirty="0"/>
          </a:p>
          <a:p>
            <a:pPr marL="0" lvl="0" indent="0" algn="ctr" rtl="0">
              <a:lnSpc>
                <a:spcPct val="150000"/>
              </a:lnSpc>
              <a:spcBef>
                <a:spcPts val="0"/>
              </a:spcBef>
              <a:spcAft>
                <a:spcPts val="0"/>
              </a:spcAft>
              <a:buClr>
                <a:schemeClr val="dk1"/>
              </a:buClr>
              <a:buSzPts val="2400"/>
              <a:buNone/>
            </a:pPr>
            <a:r>
              <a:rPr lang="en-US" sz="2000" dirty="0"/>
              <a:t>Accessibility Specialist</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831850" y="23193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Introduction to Neuro-diversity and Neuro-inclusion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67640" y="2762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Definitions </a:t>
            </a:r>
            <a:r>
              <a:rPr lang="en-US" sz="2400"/>
              <a:t>(1 of 3)</a:t>
            </a:r>
            <a:endParaRPr sz="2400"/>
          </a:p>
        </p:txBody>
      </p:sp>
      <p:sp>
        <p:nvSpPr>
          <p:cNvPr id="111" name="Google Shape;111;p21"/>
          <p:cNvSpPr txBox="1">
            <a:spLocks noGrp="1"/>
          </p:cNvSpPr>
          <p:nvPr>
            <p:ph type="body" idx="1"/>
          </p:nvPr>
        </p:nvSpPr>
        <p:spPr>
          <a:xfrm>
            <a:off x="469950" y="2072500"/>
            <a:ext cx="11252100" cy="4553700"/>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1200"/>
              </a:spcBef>
              <a:spcAft>
                <a:spcPts val="0"/>
              </a:spcAft>
              <a:buSzPts val="2800"/>
              <a:buChar char="▪"/>
            </a:pPr>
            <a:r>
              <a:rPr lang="en-US" i="1"/>
              <a:t>Neurodivergent: </a:t>
            </a:r>
            <a:r>
              <a:rPr lang="en-US"/>
              <a:t>describes the variation of cognitive-functioning that people experience, that is outside the “normative” way of processing.</a:t>
            </a:r>
            <a:endParaRPr/>
          </a:p>
          <a:p>
            <a:pPr marL="228600" lvl="0" indent="-228600" algn="l" rtl="0">
              <a:lnSpc>
                <a:spcPct val="140000"/>
              </a:lnSpc>
              <a:spcBef>
                <a:spcPts val="1200"/>
              </a:spcBef>
              <a:spcAft>
                <a:spcPts val="0"/>
              </a:spcAft>
              <a:buClr>
                <a:schemeClr val="dk1"/>
              </a:buClr>
              <a:buSzPts val="2800"/>
              <a:buFont typeface="Noto Sans Symbols"/>
              <a:buChar char="▪"/>
            </a:pPr>
            <a:r>
              <a:rPr lang="en-US" i="1"/>
              <a:t>Neurodiversity:</a:t>
            </a:r>
            <a:r>
              <a:rPr lang="en-US"/>
              <a:t> a framework for understanding and supporting the natural and different ways people think, learn, and perceive the world.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6d37d6a8ba_0_7"/>
          <p:cNvSpPr txBox="1">
            <a:spLocks noGrp="1"/>
          </p:cNvSpPr>
          <p:nvPr>
            <p:ph type="title"/>
          </p:nvPr>
        </p:nvSpPr>
        <p:spPr>
          <a:xfrm>
            <a:off x="167640" y="2762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Definitions </a:t>
            </a:r>
            <a:r>
              <a:rPr lang="en-US" sz="2400"/>
              <a:t>(2 of 3)</a:t>
            </a:r>
            <a:endParaRPr sz="2400"/>
          </a:p>
        </p:txBody>
      </p:sp>
      <p:sp>
        <p:nvSpPr>
          <p:cNvPr id="118" name="Google Shape;118;g26d37d6a8ba_0_7"/>
          <p:cNvSpPr txBox="1">
            <a:spLocks noGrp="1"/>
          </p:cNvSpPr>
          <p:nvPr>
            <p:ph type="body" idx="1"/>
          </p:nvPr>
        </p:nvSpPr>
        <p:spPr>
          <a:xfrm>
            <a:off x="298925" y="2099100"/>
            <a:ext cx="11252100" cy="4553700"/>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1200"/>
              </a:spcBef>
              <a:spcAft>
                <a:spcPts val="0"/>
              </a:spcAft>
              <a:buSzPts val="2800"/>
              <a:buChar char="▪"/>
            </a:pPr>
            <a:r>
              <a:rPr lang="en-US" i="1"/>
              <a:t>Neurotypical</a:t>
            </a:r>
            <a:r>
              <a:rPr lang="en-US"/>
              <a:t>: a term, synonymous with ‘Neuromajority’ that is used to describe the societal standard of “normal” brain functioning.</a:t>
            </a:r>
            <a:endParaRPr/>
          </a:p>
          <a:p>
            <a:pPr marL="228600" lvl="0" indent="-228600" algn="l" rtl="0">
              <a:lnSpc>
                <a:spcPct val="140000"/>
              </a:lnSpc>
              <a:spcBef>
                <a:spcPts val="1200"/>
              </a:spcBef>
              <a:spcAft>
                <a:spcPts val="0"/>
              </a:spcAft>
              <a:buSzPts val="2800"/>
              <a:buChar char="▪"/>
            </a:pPr>
            <a:r>
              <a:rPr lang="en-US" i="1"/>
              <a:t>Neuronormative</a:t>
            </a:r>
            <a:r>
              <a:rPr lang="en-US"/>
              <a:t>: describes the policies and practices that are intended to “normalize” human behaviors.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6d37d6a8ba_0_0"/>
          <p:cNvSpPr txBox="1">
            <a:spLocks noGrp="1"/>
          </p:cNvSpPr>
          <p:nvPr>
            <p:ph type="title"/>
          </p:nvPr>
        </p:nvSpPr>
        <p:spPr>
          <a:xfrm>
            <a:off x="167640" y="2762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Definitions </a:t>
            </a:r>
            <a:r>
              <a:rPr lang="en-US" sz="2400"/>
              <a:t>(3 of 3)</a:t>
            </a:r>
            <a:endParaRPr sz="2400"/>
          </a:p>
        </p:txBody>
      </p:sp>
      <p:sp>
        <p:nvSpPr>
          <p:cNvPr id="125" name="Google Shape;125;g26d37d6a8ba_0_0"/>
          <p:cNvSpPr txBox="1">
            <a:spLocks noGrp="1"/>
          </p:cNvSpPr>
          <p:nvPr>
            <p:ph type="body" idx="1"/>
          </p:nvPr>
        </p:nvSpPr>
        <p:spPr>
          <a:xfrm>
            <a:off x="264750" y="1800300"/>
            <a:ext cx="11252100" cy="46377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40000"/>
              </a:lnSpc>
              <a:spcBef>
                <a:spcPts val="1200"/>
              </a:spcBef>
              <a:spcAft>
                <a:spcPts val="0"/>
              </a:spcAft>
              <a:buSzPts val="2800"/>
              <a:buChar char="▪"/>
            </a:pPr>
            <a:r>
              <a:rPr lang="en-US" i="1"/>
              <a:t>Masking: </a:t>
            </a:r>
            <a:r>
              <a:rPr lang="en-US"/>
              <a:t>describes a social strategy used to alter behaviors and mannerisms, to conform to societal expectations, often at the cost of one’s own true identity.</a:t>
            </a:r>
            <a:endParaRPr/>
          </a:p>
          <a:p>
            <a:pPr marL="228600" lvl="0" indent="-228600" algn="l" rtl="0">
              <a:lnSpc>
                <a:spcPct val="140000"/>
              </a:lnSpc>
              <a:spcBef>
                <a:spcPts val="1200"/>
              </a:spcBef>
              <a:spcAft>
                <a:spcPts val="0"/>
              </a:spcAft>
              <a:buClr>
                <a:schemeClr val="dk1"/>
              </a:buClr>
              <a:buSzPts val="2800"/>
              <a:buFont typeface="Noto Sans Symbols"/>
              <a:buChar char="▪"/>
            </a:pPr>
            <a:r>
              <a:rPr lang="en-US" i="1"/>
              <a:t>Camouflage:</a:t>
            </a:r>
            <a:r>
              <a:rPr lang="en-US"/>
              <a:t> adaptive behaviors used to blend into societal standards or social environments to avoid exclusion.</a:t>
            </a:r>
            <a:endParaRPr/>
          </a:p>
          <a:p>
            <a:pPr marL="228600" lvl="0" indent="-228600" algn="l" rtl="0">
              <a:lnSpc>
                <a:spcPct val="140000"/>
              </a:lnSpc>
              <a:spcBef>
                <a:spcPts val="1200"/>
              </a:spcBef>
              <a:spcAft>
                <a:spcPts val="0"/>
              </a:spcAft>
              <a:buSzPts val="2800"/>
              <a:buChar char="▪"/>
            </a:pPr>
            <a:r>
              <a:rPr lang="en-US" i="1"/>
              <a:t>Social Mimicry</a:t>
            </a:r>
            <a:r>
              <a:rPr lang="en-US"/>
              <a:t>: actions that imitate social interactions, conversations, and expressions to fit 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a:spLocks noGrp="1"/>
          </p:cNvSpPr>
          <p:nvPr>
            <p:ph type="title"/>
          </p:nvPr>
        </p:nvSpPr>
        <p:spPr>
          <a:xfrm>
            <a:off x="167640" y="2635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What is Neuro-Inclusion?</a:t>
            </a:r>
            <a:endParaRPr/>
          </a:p>
        </p:txBody>
      </p:sp>
      <p:sp>
        <p:nvSpPr>
          <p:cNvPr id="132" name="Google Shape;132;p12"/>
          <p:cNvSpPr txBox="1">
            <a:spLocks noGrp="1"/>
          </p:cNvSpPr>
          <p:nvPr>
            <p:ph type="body" idx="1"/>
          </p:nvPr>
        </p:nvSpPr>
        <p:spPr>
          <a:xfrm>
            <a:off x="467139" y="1891748"/>
            <a:ext cx="11115300" cy="4949700"/>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1200"/>
              </a:spcBef>
              <a:spcAft>
                <a:spcPts val="0"/>
              </a:spcAft>
              <a:buClr>
                <a:schemeClr val="dk1"/>
              </a:buClr>
              <a:buSzPts val="2800"/>
              <a:buFont typeface="Noto Sans Symbols"/>
              <a:buChar char="▪"/>
            </a:pPr>
            <a:r>
              <a:rPr lang="en-US" i="1"/>
              <a:t>Neuro-Inclusion: e</a:t>
            </a:r>
            <a:r>
              <a:rPr lang="en-US"/>
              <a:t>quitable and inclusive systems and practices accounting for variations in brain functioning. </a:t>
            </a:r>
            <a:endParaRPr/>
          </a:p>
          <a:p>
            <a:pPr marL="228600" lvl="0" indent="-90804" algn="l" rtl="0">
              <a:lnSpc>
                <a:spcPct val="100000"/>
              </a:lnSpc>
              <a:spcBef>
                <a:spcPts val="1800"/>
              </a:spcBef>
              <a:spcAft>
                <a:spcPts val="0"/>
              </a:spcAft>
              <a:buClr>
                <a:schemeClr val="dk1"/>
              </a:buClr>
              <a:buSzPts val="2800"/>
              <a:buFont typeface="Noto Sans Symbols"/>
              <a:buNone/>
            </a:pPr>
            <a:endParaRPr i="1"/>
          </a:p>
        </p:txBody>
      </p:sp>
      <p:pic>
        <p:nvPicPr>
          <p:cNvPr id="133" name="Google Shape;133;p12" descr="Green head with gears in the brain "/>
          <p:cNvPicPr preferRelativeResize="0"/>
          <p:nvPr/>
        </p:nvPicPr>
        <p:blipFill rotWithShape="1">
          <a:blip r:embed="rId3">
            <a:alphaModFix/>
          </a:blip>
          <a:srcRect l="12727" t="4955" r="12270" b="9009"/>
          <a:stretch/>
        </p:blipFill>
        <p:spPr>
          <a:xfrm>
            <a:off x="508806" y="3827779"/>
            <a:ext cx="1902863" cy="2202707"/>
          </a:xfrm>
          <a:prstGeom prst="rect">
            <a:avLst/>
          </a:prstGeom>
          <a:noFill/>
          <a:ln>
            <a:noFill/>
          </a:ln>
        </p:spPr>
      </p:pic>
      <p:pic>
        <p:nvPicPr>
          <p:cNvPr id="134" name="Google Shape;134;p12" descr="Red head with brain "/>
          <p:cNvPicPr preferRelativeResize="0"/>
          <p:nvPr/>
        </p:nvPicPr>
        <p:blipFill rotWithShape="1">
          <a:blip r:embed="rId4">
            <a:alphaModFix/>
          </a:blip>
          <a:srcRect/>
          <a:stretch/>
        </p:blipFill>
        <p:spPr>
          <a:xfrm>
            <a:off x="2897512" y="3697195"/>
            <a:ext cx="2517213" cy="2517213"/>
          </a:xfrm>
          <a:prstGeom prst="rect">
            <a:avLst/>
          </a:prstGeom>
          <a:noFill/>
          <a:ln>
            <a:noFill/>
          </a:ln>
        </p:spPr>
      </p:pic>
      <p:pic>
        <p:nvPicPr>
          <p:cNvPr id="135" name="Google Shape;135;p12" descr="Purple head with brain"/>
          <p:cNvPicPr preferRelativeResize="0"/>
          <p:nvPr/>
        </p:nvPicPr>
        <p:blipFill rotWithShape="1">
          <a:blip r:embed="rId5">
            <a:alphaModFix/>
          </a:blip>
          <a:srcRect/>
          <a:stretch/>
        </p:blipFill>
        <p:spPr>
          <a:xfrm flipH="1">
            <a:off x="5849768" y="3697196"/>
            <a:ext cx="2517212" cy="2517212"/>
          </a:xfrm>
          <a:prstGeom prst="rect">
            <a:avLst/>
          </a:prstGeom>
          <a:noFill/>
          <a:ln>
            <a:noFill/>
          </a:ln>
        </p:spPr>
      </p:pic>
      <p:pic>
        <p:nvPicPr>
          <p:cNvPr id="136" name="Google Shape;136;p12" descr="Blue head with gears in the brain "/>
          <p:cNvPicPr preferRelativeResize="0"/>
          <p:nvPr/>
        </p:nvPicPr>
        <p:blipFill rotWithShape="1">
          <a:blip r:embed="rId6">
            <a:alphaModFix/>
          </a:blip>
          <a:srcRect/>
          <a:stretch/>
        </p:blipFill>
        <p:spPr>
          <a:xfrm flipH="1">
            <a:off x="8741503" y="3697196"/>
            <a:ext cx="2517212" cy="25172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218440" y="2647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Neurodivergent Categories</a:t>
            </a:r>
            <a:br>
              <a:rPr lang="en-US"/>
            </a:br>
            <a:r>
              <a:rPr lang="en-US" sz="2800"/>
              <a:t>*a non-exhaustive list*</a:t>
            </a:r>
            <a:endParaRPr sz="2800"/>
          </a:p>
        </p:txBody>
      </p:sp>
      <p:sp>
        <p:nvSpPr>
          <p:cNvPr id="143" name="Google Shape;143;p22"/>
          <p:cNvSpPr txBox="1">
            <a:spLocks noGrp="1"/>
          </p:cNvSpPr>
          <p:nvPr>
            <p:ph type="body" idx="1"/>
          </p:nvPr>
        </p:nvSpPr>
        <p:spPr>
          <a:xfrm>
            <a:off x="237630" y="1735538"/>
            <a:ext cx="3795688" cy="507761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Clr>
                <a:schemeClr val="dk1"/>
              </a:buClr>
              <a:buSzPts val="2400"/>
              <a:buFont typeface="Noto Sans Symbols"/>
              <a:buChar char="▪"/>
            </a:pPr>
            <a:r>
              <a:rPr lang="en-US" sz="2400"/>
              <a:t>ADD/ADHD</a:t>
            </a:r>
            <a:endParaRPr sz="2400"/>
          </a:p>
          <a:p>
            <a:pPr marL="228600" lvl="0" indent="-228600" algn="l" rtl="0">
              <a:lnSpc>
                <a:spcPct val="100000"/>
              </a:lnSpc>
              <a:spcBef>
                <a:spcPts val="1200"/>
              </a:spcBef>
              <a:spcAft>
                <a:spcPts val="0"/>
              </a:spcAft>
              <a:buClr>
                <a:schemeClr val="dk1"/>
              </a:buClr>
              <a:buSzPts val="2400"/>
              <a:buFont typeface="Noto Sans Symbols"/>
              <a:buChar char="▪"/>
            </a:pPr>
            <a:r>
              <a:rPr lang="en-US" sz="2400"/>
              <a:t>Alzheimer’s Disease</a:t>
            </a:r>
            <a:endParaRPr sz="2400"/>
          </a:p>
          <a:p>
            <a:pPr marL="228600" lvl="0" indent="-228600" algn="l" rtl="0">
              <a:lnSpc>
                <a:spcPct val="100000"/>
              </a:lnSpc>
              <a:spcBef>
                <a:spcPts val="1200"/>
              </a:spcBef>
              <a:spcAft>
                <a:spcPts val="0"/>
              </a:spcAft>
              <a:buClr>
                <a:schemeClr val="dk1"/>
              </a:buClr>
              <a:buSzPts val="2400"/>
              <a:buFont typeface="Noto Sans Symbols"/>
              <a:buChar char="▪"/>
            </a:pPr>
            <a:r>
              <a:rPr lang="en-US" sz="2400"/>
              <a:t>Anxiety</a:t>
            </a:r>
            <a:endParaRPr sz="2400"/>
          </a:p>
          <a:p>
            <a:pPr marL="228600" lvl="0" indent="-228600" algn="l" rtl="0">
              <a:lnSpc>
                <a:spcPct val="100000"/>
              </a:lnSpc>
              <a:spcBef>
                <a:spcPts val="1200"/>
              </a:spcBef>
              <a:spcAft>
                <a:spcPts val="0"/>
              </a:spcAft>
              <a:buClr>
                <a:schemeClr val="dk1"/>
              </a:buClr>
              <a:buSzPts val="2400"/>
              <a:buFont typeface="Noto Sans Symbols"/>
              <a:buChar char="▪"/>
            </a:pPr>
            <a:r>
              <a:rPr lang="en-US" sz="2400"/>
              <a:t>Autism Spectrum Disorder</a:t>
            </a:r>
            <a:endParaRPr sz="2400"/>
          </a:p>
          <a:p>
            <a:pPr marL="228600" lvl="0" indent="-228600" algn="l" rtl="0">
              <a:lnSpc>
                <a:spcPct val="100000"/>
              </a:lnSpc>
              <a:spcBef>
                <a:spcPts val="1200"/>
              </a:spcBef>
              <a:spcAft>
                <a:spcPts val="0"/>
              </a:spcAft>
              <a:buClr>
                <a:schemeClr val="dk1"/>
              </a:buClr>
              <a:buSzPts val="2400"/>
              <a:buFont typeface="Noto Sans Symbols"/>
              <a:buChar char="▪"/>
            </a:pPr>
            <a:r>
              <a:rPr lang="en-US" sz="2400"/>
              <a:t>Bipolar Conditions</a:t>
            </a:r>
            <a:endParaRPr sz="2400"/>
          </a:p>
          <a:p>
            <a:pPr marL="228600" lvl="0" indent="-228600" algn="l" rtl="0">
              <a:lnSpc>
                <a:spcPct val="100000"/>
              </a:lnSpc>
              <a:spcBef>
                <a:spcPts val="1200"/>
              </a:spcBef>
              <a:spcAft>
                <a:spcPts val="0"/>
              </a:spcAft>
              <a:buClr>
                <a:schemeClr val="dk1"/>
              </a:buClr>
              <a:buSzPts val="2400"/>
              <a:buFont typeface="Noto Sans Symbols"/>
              <a:buChar char="▪"/>
            </a:pPr>
            <a:r>
              <a:rPr lang="en-US" sz="2400"/>
              <a:t>Down Syndrome</a:t>
            </a:r>
            <a:endParaRPr sz="2400"/>
          </a:p>
          <a:p>
            <a:pPr marL="228600" lvl="0" indent="-228600" algn="l" rtl="0">
              <a:lnSpc>
                <a:spcPct val="100000"/>
              </a:lnSpc>
              <a:spcBef>
                <a:spcPts val="1200"/>
              </a:spcBef>
              <a:spcAft>
                <a:spcPts val="0"/>
              </a:spcAft>
              <a:buClr>
                <a:schemeClr val="dk1"/>
              </a:buClr>
              <a:buSzPts val="2400"/>
              <a:buFont typeface="Noto Sans Symbols"/>
              <a:buChar char="▪"/>
            </a:pPr>
            <a:r>
              <a:rPr lang="en-US" sz="2400"/>
              <a:t>Dyscalculia</a:t>
            </a:r>
            <a:endParaRPr sz="2400"/>
          </a:p>
          <a:p>
            <a:pPr marL="228600" lvl="0" indent="-228600" algn="l" rtl="0">
              <a:lnSpc>
                <a:spcPct val="100000"/>
              </a:lnSpc>
              <a:spcBef>
                <a:spcPts val="1200"/>
              </a:spcBef>
              <a:spcAft>
                <a:spcPts val="0"/>
              </a:spcAft>
              <a:buClr>
                <a:schemeClr val="dk1"/>
              </a:buClr>
              <a:buSzPts val="2400"/>
              <a:buFont typeface="Noto Sans Symbols"/>
              <a:buChar char="▪"/>
            </a:pPr>
            <a:r>
              <a:rPr lang="en-US" sz="2400"/>
              <a:t>Dyspraxia</a:t>
            </a:r>
            <a:endParaRPr sz="2400"/>
          </a:p>
        </p:txBody>
      </p:sp>
      <p:sp>
        <p:nvSpPr>
          <p:cNvPr id="144" name="Google Shape;144;p22"/>
          <p:cNvSpPr txBox="1"/>
          <p:nvPr/>
        </p:nvSpPr>
        <p:spPr>
          <a:xfrm>
            <a:off x="3766100" y="1645825"/>
            <a:ext cx="3711600" cy="5167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1200"/>
              </a:spcBef>
              <a:spcAft>
                <a:spcPts val="0"/>
              </a:spcAft>
              <a:buClr>
                <a:schemeClr val="dk1"/>
              </a:buClr>
              <a:buSzPts val="2000"/>
              <a:buFont typeface="Noto Sans Symbols"/>
              <a:buChar char="▪"/>
            </a:pPr>
            <a:r>
              <a:rPr lang="en-US" sz="2400" b="0" i="0" u="none" strike="noStrike" cap="none">
                <a:solidFill>
                  <a:schemeClr val="dk1"/>
                </a:solidFill>
                <a:latin typeface="Verdana"/>
                <a:ea typeface="Verdana"/>
                <a:cs typeface="Verdana"/>
                <a:sym typeface="Verdana"/>
              </a:rPr>
              <a:t>Dyslexia</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chemeClr val="dk1"/>
              </a:buClr>
              <a:buSzPts val="2000"/>
              <a:buFont typeface="Noto Sans Symbols"/>
              <a:buChar char="▪"/>
            </a:pPr>
            <a:r>
              <a:rPr lang="en-US" sz="2400" b="0" i="0" u="none" strike="noStrike" cap="none">
                <a:solidFill>
                  <a:schemeClr val="dk1"/>
                </a:solidFill>
                <a:latin typeface="Verdana"/>
                <a:ea typeface="Verdana"/>
                <a:cs typeface="Verdana"/>
                <a:sym typeface="Verdana"/>
              </a:rPr>
              <a:t>Epilepsy</a:t>
            </a:r>
            <a:endParaRPr sz="2400" b="0" i="0" u="none" strike="noStrike" cap="none">
              <a:solidFill>
                <a:srgbClr val="000000"/>
              </a:solidFill>
              <a:latin typeface="Verdana"/>
              <a:ea typeface="Verdana"/>
              <a:cs typeface="Verdana"/>
              <a:sym typeface="Verdana"/>
            </a:endParaRPr>
          </a:p>
          <a:p>
            <a:pPr marL="228600" marR="0" lvl="0" indent="-228600" algn="l" rtl="0">
              <a:lnSpc>
                <a:spcPct val="100000"/>
              </a:lnSpc>
              <a:spcBef>
                <a:spcPts val="1200"/>
              </a:spcBef>
              <a:spcAft>
                <a:spcPts val="0"/>
              </a:spcAft>
              <a:buClr>
                <a:schemeClr val="dk1"/>
              </a:buClr>
              <a:buSzPts val="2000"/>
              <a:buFont typeface="Noto Sans Symbols"/>
              <a:buChar char="▪"/>
            </a:pPr>
            <a:r>
              <a:rPr lang="en-US" sz="2400" b="0" i="0" u="none" strike="noStrike" cap="none">
                <a:solidFill>
                  <a:schemeClr val="dk1"/>
                </a:solidFill>
                <a:latin typeface="Verdana"/>
                <a:ea typeface="Verdana"/>
                <a:cs typeface="Verdana"/>
                <a:sym typeface="Verdana"/>
              </a:rPr>
              <a:t>Multiple Sclerosis</a:t>
            </a:r>
            <a:endParaRPr sz="2400" b="0" i="0" u="none" strike="noStrike" cap="none">
              <a:solidFill>
                <a:srgbClr val="000000"/>
              </a:solidFill>
              <a:latin typeface="Verdana"/>
              <a:ea typeface="Verdana"/>
              <a:cs typeface="Verdana"/>
              <a:sym typeface="Verdana"/>
            </a:endParaRPr>
          </a:p>
          <a:p>
            <a:pPr marL="228600" marR="0" lvl="0" indent="-228600" algn="l" rtl="0">
              <a:lnSpc>
                <a:spcPct val="100000"/>
              </a:lnSpc>
              <a:spcBef>
                <a:spcPts val="1200"/>
              </a:spcBef>
              <a:spcAft>
                <a:spcPts val="0"/>
              </a:spcAft>
              <a:buClr>
                <a:schemeClr val="dk1"/>
              </a:buClr>
              <a:buSzPts val="2000"/>
              <a:buFont typeface="Noto Sans Symbols"/>
              <a:buChar char="▪"/>
            </a:pPr>
            <a:r>
              <a:rPr lang="en-US" sz="2400" b="0" i="0" u="none" strike="noStrike" cap="none">
                <a:solidFill>
                  <a:schemeClr val="dk1"/>
                </a:solidFill>
                <a:latin typeface="Verdana"/>
                <a:ea typeface="Verdana"/>
                <a:cs typeface="Verdana"/>
                <a:sym typeface="Verdana"/>
              </a:rPr>
              <a:t>Obsessive Compulsive Disorder</a:t>
            </a:r>
            <a:endParaRPr sz="2400" b="0" i="0" u="none" strike="noStrike" cap="none">
              <a:solidFill>
                <a:srgbClr val="000000"/>
              </a:solidFill>
              <a:latin typeface="Verdana"/>
              <a:ea typeface="Verdana"/>
              <a:cs typeface="Verdana"/>
              <a:sym typeface="Verdana"/>
            </a:endParaRPr>
          </a:p>
          <a:p>
            <a:pPr marL="228600" marR="0" lvl="0" indent="-228600" algn="l" rtl="0">
              <a:lnSpc>
                <a:spcPct val="100000"/>
              </a:lnSpc>
              <a:spcBef>
                <a:spcPts val="1200"/>
              </a:spcBef>
              <a:spcAft>
                <a:spcPts val="0"/>
              </a:spcAft>
              <a:buClr>
                <a:schemeClr val="dk1"/>
              </a:buClr>
              <a:buSzPts val="2000"/>
              <a:buFont typeface="Noto Sans Symbols"/>
              <a:buChar char="▪"/>
            </a:pPr>
            <a:r>
              <a:rPr lang="en-US" sz="2400" b="0" i="0" u="none" strike="noStrike" cap="none">
                <a:solidFill>
                  <a:schemeClr val="dk1"/>
                </a:solidFill>
                <a:latin typeface="Verdana"/>
                <a:ea typeface="Verdana"/>
                <a:cs typeface="Verdana"/>
                <a:sym typeface="Verdana"/>
              </a:rPr>
              <a:t>Parkinson’s Disease</a:t>
            </a:r>
            <a:endParaRPr sz="2400" b="0" i="0" u="none" strike="noStrike" cap="none">
              <a:solidFill>
                <a:srgbClr val="000000"/>
              </a:solidFill>
              <a:latin typeface="Verdana"/>
              <a:ea typeface="Verdana"/>
              <a:cs typeface="Verdana"/>
              <a:sym typeface="Verdana"/>
            </a:endParaRPr>
          </a:p>
          <a:p>
            <a:pPr marL="228600" marR="0" lvl="0" indent="-228600" algn="l" rtl="0">
              <a:lnSpc>
                <a:spcPct val="100000"/>
              </a:lnSpc>
              <a:spcBef>
                <a:spcPts val="1200"/>
              </a:spcBef>
              <a:spcAft>
                <a:spcPts val="0"/>
              </a:spcAft>
              <a:buClr>
                <a:schemeClr val="dk1"/>
              </a:buClr>
              <a:buSzPts val="2000"/>
              <a:buFont typeface="Noto Sans Symbols"/>
              <a:buChar char="▪"/>
            </a:pPr>
            <a:r>
              <a:rPr lang="en-US" sz="2400" b="0" i="0" u="none" strike="noStrike" cap="none">
                <a:solidFill>
                  <a:schemeClr val="dk1"/>
                </a:solidFill>
                <a:latin typeface="Verdana"/>
                <a:ea typeface="Verdana"/>
                <a:cs typeface="Verdana"/>
                <a:sym typeface="Verdana"/>
              </a:rPr>
              <a:t>PTSD</a:t>
            </a:r>
            <a:endParaRPr sz="2400" b="0" i="0" u="none" strike="noStrike" cap="none">
              <a:solidFill>
                <a:srgbClr val="000000"/>
              </a:solidFill>
              <a:latin typeface="Verdana"/>
              <a:ea typeface="Verdana"/>
              <a:cs typeface="Verdana"/>
              <a:sym typeface="Verdana"/>
            </a:endParaRPr>
          </a:p>
          <a:p>
            <a:pPr marL="228600" marR="0" lvl="0" indent="-228600" algn="l" rtl="0">
              <a:lnSpc>
                <a:spcPct val="100000"/>
              </a:lnSpc>
              <a:spcBef>
                <a:spcPts val="1200"/>
              </a:spcBef>
              <a:spcAft>
                <a:spcPts val="0"/>
              </a:spcAft>
              <a:buClr>
                <a:schemeClr val="dk1"/>
              </a:buClr>
              <a:buSzPts val="2000"/>
              <a:buFont typeface="Noto Sans Symbols"/>
              <a:buChar char="▪"/>
            </a:pPr>
            <a:r>
              <a:rPr lang="en-US" sz="2400" b="0" i="0" u="none" strike="noStrike" cap="none">
                <a:solidFill>
                  <a:schemeClr val="dk1"/>
                </a:solidFill>
                <a:latin typeface="Verdana"/>
                <a:ea typeface="Verdana"/>
                <a:cs typeface="Verdana"/>
                <a:sym typeface="Verdana"/>
              </a:rPr>
              <a:t>Synesthesia</a:t>
            </a:r>
            <a:endParaRPr sz="2400" b="0" i="0" u="none" strike="noStrike" cap="none">
              <a:solidFill>
                <a:srgbClr val="000000"/>
              </a:solidFill>
              <a:latin typeface="Verdana"/>
              <a:ea typeface="Verdana"/>
              <a:cs typeface="Verdana"/>
              <a:sym typeface="Verdana"/>
            </a:endParaRPr>
          </a:p>
          <a:p>
            <a:pPr marL="228600" marR="0" lvl="0" indent="-228600" algn="l" rtl="0">
              <a:lnSpc>
                <a:spcPct val="100000"/>
              </a:lnSpc>
              <a:spcBef>
                <a:spcPts val="1200"/>
              </a:spcBef>
              <a:spcAft>
                <a:spcPts val="0"/>
              </a:spcAft>
              <a:buClr>
                <a:schemeClr val="dk1"/>
              </a:buClr>
              <a:buSzPts val="2000"/>
              <a:buFont typeface="Noto Sans Symbols"/>
              <a:buChar char="▪"/>
            </a:pPr>
            <a:r>
              <a:rPr lang="en-US" sz="2400" b="0" i="0" u="none" strike="noStrike" cap="none">
                <a:solidFill>
                  <a:schemeClr val="dk1"/>
                </a:solidFill>
                <a:latin typeface="Verdana"/>
                <a:ea typeface="Verdana"/>
                <a:cs typeface="Verdana"/>
                <a:sym typeface="Verdana"/>
              </a:rPr>
              <a:t>Tourette’s Syndrome</a:t>
            </a:r>
            <a:endParaRPr sz="1400" b="0" i="0" u="none" strike="noStrike" cap="none">
              <a:solidFill>
                <a:srgbClr val="000000"/>
              </a:solidFill>
              <a:latin typeface="Arial"/>
              <a:ea typeface="Arial"/>
              <a:cs typeface="Arial"/>
              <a:sym typeface="Arial"/>
            </a:endParaRPr>
          </a:p>
        </p:txBody>
      </p:sp>
      <p:pic>
        <p:nvPicPr>
          <p:cNvPr id="145" name="Google Shape;145;p22">
            <a:extLst>
              <a:ext uri="{C183D7F6-B498-43B3-948B-1728B52AA6E4}">
                <adec:decorative xmlns:adec="http://schemas.microsoft.com/office/drawing/2017/decorative" val="1"/>
              </a:ext>
            </a:extLst>
          </p:cNvPr>
          <p:cNvPicPr preferRelativeResize="0"/>
          <p:nvPr/>
        </p:nvPicPr>
        <p:blipFill rotWithShape="1">
          <a:blip r:embed="rId3">
            <a:alphaModFix/>
          </a:blip>
          <a:srcRect l="2642" t="1891" b="2757"/>
          <a:stretch/>
        </p:blipFill>
        <p:spPr>
          <a:xfrm>
            <a:off x="7477760" y="1785493"/>
            <a:ext cx="4714239" cy="44256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3"/>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Myths and Misconceptions</a:t>
            </a:r>
            <a:endParaRPr/>
          </a:p>
        </p:txBody>
      </p:sp>
      <p:sp>
        <p:nvSpPr>
          <p:cNvPr id="151" name="Google Shape;151;p13"/>
          <p:cNvSpPr txBox="1">
            <a:spLocks noGrp="1"/>
          </p:cNvSpPr>
          <p:nvPr>
            <p:ph type="body" idx="1"/>
          </p:nvPr>
        </p:nvSpPr>
        <p:spPr>
          <a:xfrm>
            <a:off x="208418" y="1681163"/>
            <a:ext cx="5479688" cy="823912"/>
          </a:xfrm>
          <a:prstGeom prst="rect">
            <a:avLst/>
          </a:prstGeom>
          <a:noFill/>
          <a:ln w="9525" cap="flat" cmpd="sng">
            <a:solidFill>
              <a:srgbClr val="1C3052"/>
            </a:solidFill>
            <a:prstDash val="solid"/>
            <a:round/>
            <a:headEnd type="none" w="sm" len="sm"/>
            <a:tailEnd type="none" w="sm" len="sm"/>
          </a:ln>
        </p:spPr>
        <p:txBody>
          <a:bodyPr spcFirstLastPara="1" wrap="square" lIns="91425" tIns="45700" rIns="91425" bIns="45700" anchor="ctr" anchorCtr="0">
            <a:normAutofit/>
          </a:bodyPr>
          <a:lstStyle/>
          <a:p>
            <a:pPr marL="12700" lvl="0" indent="0" algn="l" rtl="0">
              <a:lnSpc>
                <a:spcPct val="120000"/>
              </a:lnSpc>
              <a:spcBef>
                <a:spcPts val="1200"/>
              </a:spcBef>
              <a:spcAft>
                <a:spcPts val="0"/>
              </a:spcAft>
              <a:buSzPts val="2600"/>
              <a:buNone/>
            </a:pPr>
            <a:r>
              <a:rPr lang="en-US" sz="2600"/>
              <a:t>People with disabilities:</a:t>
            </a:r>
            <a:endParaRPr/>
          </a:p>
        </p:txBody>
      </p:sp>
      <p:sp>
        <p:nvSpPr>
          <p:cNvPr id="152" name="Google Shape;152;p13"/>
          <p:cNvSpPr txBox="1">
            <a:spLocks noGrp="1"/>
          </p:cNvSpPr>
          <p:nvPr>
            <p:ph type="body" idx="2"/>
          </p:nvPr>
        </p:nvSpPr>
        <p:spPr>
          <a:xfrm>
            <a:off x="208417" y="2505075"/>
            <a:ext cx="5479688" cy="4160292"/>
          </a:xfrm>
          <a:prstGeom prst="rect">
            <a:avLst/>
          </a:prstGeom>
          <a:noFill/>
          <a:ln w="9525" cap="flat" cmpd="sng">
            <a:solidFill>
              <a:srgbClr val="1C3052"/>
            </a:solidFill>
            <a:prstDash val="solid"/>
            <a:round/>
            <a:headEnd type="none" w="sm" len="sm"/>
            <a:tailEnd type="none" w="sm" len="sm"/>
          </a:ln>
        </p:spPr>
        <p:txBody>
          <a:bodyPr spcFirstLastPara="1" wrap="square" lIns="91425" tIns="45700" rIns="91425" bIns="45700" anchor="t" anchorCtr="0">
            <a:noAutofit/>
          </a:bodyPr>
          <a:lstStyle/>
          <a:p>
            <a:pPr marL="927100" lvl="1" indent="-457200" algn="l" rtl="0">
              <a:lnSpc>
                <a:spcPct val="120000"/>
              </a:lnSpc>
              <a:spcBef>
                <a:spcPts val="1200"/>
              </a:spcBef>
              <a:spcAft>
                <a:spcPts val="0"/>
              </a:spcAft>
              <a:buSzPts val="2600"/>
              <a:buChar char="▪"/>
            </a:pPr>
            <a:r>
              <a:rPr lang="en-US" sz="2350"/>
              <a:t>Are less productive, less effective, or less efficient.</a:t>
            </a:r>
            <a:endParaRPr sz="2350"/>
          </a:p>
          <a:p>
            <a:pPr marL="927100" lvl="1" indent="-457200" algn="l" rtl="0">
              <a:lnSpc>
                <a:spcPct val="120000"/>
              </a:lnSpc>
              <a:spcBef>
                <a:spcPts val="1200"/>
              </a:spcBef>
              <a:spcAft>
                <a:spcPts val="0"/>
              </a:spcAft>
              <a:buSzPts val="2600"/>
              <a:buChar char="▪"/>
            </a:pPr>
            <a:r>
              <a:rPr lang="en-US" sz="2350"/>
              <a:t>Are difficult to manage.</a:t>
            </a:r>
            <a:endParaRPr sz="2350"/>
          </a:p>
          <a:p>
            <a:pPr marL="927100" lvl="1" indent="-457200" algn="l" rtl="0">
              <a:lnSpc>
                <a:spcPct val="120000"/>
              </a:lnSpc>
              <a:spcBef>
                <a:spcPts val="1200"/>
              </a:spcBef>
              <a:spcAft>
                <a:spcPts val="0"/>
              </a:spcAft>
              <a:buSzPts val="2600"/>
              <a:buChar char="▪"/>
            </a:pPr>
            <a:r>
              <a:rPr lang="en-US" sz="2350"/>
              <a:t>Are required to disclose their disabilities to their employer.</a:t>
            </a:r>
            <a:endParaRPr sz="2350"/>
          </a:p>
          <a:p>
            <a:pPr marL="927100" lvl="1" indent="-457200" algn="l" rtl="0">
              <a:lnSpc>
                <a:spcPct val="120000"/>
              </a:lnSpc>
              <a:spcBef>
                <a:spcPts val="1200"/>
              </a:spcBef>
              <a:spcAft>
                <a:spcPts val="0"/>
              </a:spcAft>
              <a:buSzPts val="2600"/>
              <a:buChar char="▪"/>
            </a:pPr>
            <a:r>
              <a:rPr lang="en-US" sz="2350"/>
              <a:t>Are difficult or expensive to accommodate.</a:t>
            </a:r>
            <a:endParaRPr sz="2350"/>
          </a:p>
        </p:txBody>
      </p:sp>
      <p:sp>
        <p:nvSpPr>
          <p:cNvPr id="153" name="Google Shape;153;p13"/>
          <p:cNvSpPr txBox="1">
            <a:spLocks noGrp="1"/>
          </p:cNvSpPr>
          <p:nvPr>
            <p:ph type="body" idx="3"/>
          </p:nvPr>
        </p:nvSpPr>
        <p:spPr>
          <a:xfrm>
            <a:off x="5875700" y="1681163"/>
            <a:ext cx="5479688"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120000"/>
              </a:lnSpc>
              <a:spcBef>
                <a:spcPts val="1200"/>
              </a:spcBef>
              <a:spcAft>
                <a:spcPts val="0"/>
              </a:spcAft>
              <a:buSzPts val="3261"/>
              <a:buNone/>
            </a:pPr>
            <a:r>
              <a:rPr lang="en-US" sz="2400"/>
              <a:t>Neurodivergent people:</a:t>
            </a:r>
            <a:endParaRPr/>
          </a:p>
        </p:txBody>
      </p:sp>
      <p:sp>
        <p:nvSpPr>
          <p:cNvPr id="154" name="Google Shape;154;p13"/>
          <p:cNvSpPr txBox="1">
            <a:spLocks noGrp="1"/>
          </p:cNvSpPr>
          <p:nvPr>
            <p:ph type="body" idx="4"/>
          </p:nvPr>
        </p:nvSpPr>
        <p:spPr>
          <a:xfrm>
            <a:off x="5875700" y="2505075"/>
            <a:ext cx="5479800" cy="4160400"/>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Autofit/>
          </a:bodyPr>
          <a:lstStyle/>
          <a:p>
            <a:pPr marL="914400" lvl="1" indent="-457200" algn="l" rtl="0">
              <a:lnSpc>
                <a:spcPct val="120000"/>
              </a:lnSpc>
              <a:spcBef>
                <a:spcPts val="1200"/>
              </a:spcBef>
              <a:spcAft>
                <a:spcPts val="0"/>
              </a:spcAft>
              <a:buSzPts val="2608"/>
              <a:buChar char="▪"/>
            </a:pPr>
            <a:r>
              <a:rPr lang="en-US" sz="2250"/>
              <a:t>Only have Autism.</a:t>
            </a:r>
            <a:endParaRPr sz="2250"/>
          </a:p>
          <a:p>
            <a:pPr marL="914400" lvl="1" indent="-457200" algn="l" rtl="0">
              <a:lnSpc>
                <a:spcPct val="120000"/>
              </a:lnSpc>
              <a:spcBef>
                <a:spcPts val="1200"/>
              </a:spcBef>
              <a:spcAft>
                <a:spcPts val="0"/>
              </a:spcAft>
              <a:buSzPts val="2608"/>
              <a:buChar char="▪"/>
            </a:pPr>
            <a:r>
              <a:rPr lang="en-US" sz="2250"/>
              <a:t>Cannot work well in a team.</a:t>
            </a:r>
            <a:endParaRPr sz="2250"/>
          </a:p>
          <a:p>
            <a:pPr marL="914400" lvl="1" indent="-457200" algn="l" rtl="0">
              <a:lnSpc>
                <a:spcPct val="120000"/>
              </a:lnSpc>
              <a:spcBef>
                <a:spcPts val="1200"/>
              </a:spcBef>
              <a:spcAft>
                <a:spcPts val="0"/>
              </a:spcAft>
              <a:buSzPts val="2608"/>
              <a:buChar char="▪"/>
            </a:pPr>
            <a:r>
              <a:rPr lang="en-US" sz="2250"/>
              <a:t>Do not want to socialize or are anti-social.</a:t>
            </a:r>
            <a:endParaRPr sz="2250"/>
          </a:p>
          <a:p>
            <a:pPr marL="914400" lvl="1" indent="-457200" algn="l" rtl="0">
              <a:lnSpc>
                <a:spcPct val="120000"/>
              </a:lnSpc>
              <a:spcBef>
                <a:spcPts val="1200"/>
              </a:spcBef>
              <a:spcAft>
                <a:spcPts val="0"/>
              </a:spcAft>
              <a:buSzPts val="2608"/>
              <a:buChar char="▪"/>
            </a:pPr>
            <a:r>
              <a:rPr lang="en-US" sz="2250"/>
              <a:t>Create a burden and problem that needs to be fixed.</a:t>
            </a:r>
            <a:endParaRPr sz="2250"/>
          </a:p>
          <a:p>
            <a:pPr marL="914400" lvl="1" indent="-457197" algn="l" rtl="0">
              <a:lnSpc>
                <a:spcPct val="120000"/>
              </a:lnSpc>
              <a:spcBef>
                <a:spcPts val="1200"/>
              </a:spcBef>
              <a:spcAft>
                <a:spcPts val="0"/>
              </a:spcAft>
              <a:buSzPts val="2608"/>
              <a:buChar char="▪"/>
            </a:pPr>
            <a:r>
              <a:rPr lang="en-US" sz="2250"/>
              <a:t>Are high- or low-functioning.</a:t>
            </a:r>
            <a:endParaRPr sz="22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685546" y="2485549"/>
            <a:ext cx="10515600" cy="20819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Executive Functioning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65cde1086a_0_2"/>
          <p:cNvSpPr txBox="1">
            <a:spLocks noGrp="1"/>
          </p:cNvSpPr>
          <p:nvPr>
            <p:ph type="title"/>
          </p:nvPr>
        </p:nvSpPr>
        <p:spPr>
          <a:xfrm>
            <a:off x="198120" y="24320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Executive Functions</a:t>
            </a:r>
            <a:endParaRPr/>
          </a:p>
        </p:txBody>
      </p:sp>
      <p:sp>
        <p:nvSpPr>
          <p:cNvPr id="166" name="Google Shape;166;g265cde1086a_0_2"/>
          <p:cNvSpPr txBox="1">
            <a:spLocks noGrp="1"/>
          </p:cNvSpPr>
          <p:nvPr>
            <p:ph type="body" idx="1"/>
          </p:nvPr>
        </p:nvSpPr>
        <p:spPr>
          <a:xfrm>
            <a:off x="198120" y="1709530"/>
            <a:ext cx="11155680" cy="5029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600"/>
              </a:spcBef>
              <a:spcAft>
                <a:spcPts val="0"/>
              </a:spcAft>
              <a:buSzPts val="3027"/>
              <a:buNone/>
            </a:pPr>
            <a:r>
              <a:rPr lang="en-US" sz="2400" i="1">
                <a:solidFill>
                  <a:srgbClr val="00274C"/>
                </a:solidFill>
                <a:highlight>
                  <a:srgbClr val="FFFFFF"/>
                </a:highlight>
              </a:rPr>
              <a:t>Executive functions</a:t>
            </a:r>
            <a:r>
              <a:rPr lang="en-US" sz="2400">
                <a:solidFill>
                  <a:srgbClr val="00274C"/>
                </a:solidFill>
                <a:highlight>
                  <a:srgbClr val="FFFFFF"/>
                </a:highlight>
              </a:rPr>
              <a:t>: a set of cognitive abilities that include the ability to plan, organize, strategize, pay attention, recall information, start and stop actions, form concepts, and think abstractly.</a:t>
            </a:r>
            <a:endParaRPr sz="2400">
              <a:solidFill>
                <a:srgbClr val="00274C"/>
              </a:solidFill>
              <a:highlight>
                <a:srgbClr val="FFFFFF"/>
              </a:highlight>
            </a:endParaRPr>
          </a:p>
          <a:p>
            <a:pPr marL="457200" lvl="0" indent="-393356" algn="l" rtl="0">
              <a:lnSpc>
                <a:spcPct val="150000"/>
              </a:lnSpc>
              <a:spcBef>
                <a:spcPts val="600"/>
              </a:spcBef>
              <a:spcAft>
                <a:spcPts val="0"/>
              </a:spcAft>
              <a:buClr>
                <a:srgbClr val="00274C"/>
              </a:buClr>
              <a:buSzPts val="2595"/>
              <a:buChar char="▪"/>
            </a:pPr>
            <a:r>
              <a:rPr lang="en-US" sz="2400">
                <a:solidFill>
                  <a:srgbClr val="00274C"/>
                </a:solidFill>
                <a:highlight>
                  <a:srgbClr val="FFFFFF"/>
                </a:highlight>
              </a:rPr>
              <a:t>Executive functioning skills are commonly affected by individuals with neurodiverse conditions.</a:t>
            </a:r>
            <a:endParaRPr sz="2400">
              <a:solidFill>
                <a:srgbClr val="00274C"/>
              </a:solidFill>
              <a:highlight>
                <a:srgbClr val="FFFFFF"/>
              </a:highlight>
            </a:endParaRPr>
          </a:p>
          <a:p>
            <a:pPr marL="457200" lvl="0" indent="-393356" algn="l" rtl="0">
              <a:lnSpc>
                <a:spcPct val="150000"/>
              </a:lnSpc>
              <a:spcBef>
                <a:spcPts val="600"/>
              </a:spcBef>
              <a:spcAft>
                <a:spcPts val="0"/>
              </a:spcAft>
              <a:buClr>
                <a:srgbClr val="00274C"/>
              </a:buClr>
              <a:buSzPts val="2595"/>
              <a:buChar char="▪"/>
            </a:pPr>
            <a:r>
              <a:rPr lang="en-US" sz="2400">
                <a:solidFill>
                  <a:srgbClr val="00274C"/>
                </a:solidFill>
                <a:highlight>
                  <a:srgbClr val="FFFFFF"/>
                </a:highlight>
              </a:rPr>
              <a:t>Creating a more neuro-inclusive work environment allows individuals with executive functioning differences to address many environmental factors that can impact their ability to manage limitations successfully.</a:t>
            </a:r>
            <a:endParaRPr sz="2400">
              <a:solidFill>
                <a:srgbClr val="00274C"/>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aff4d67e40_1_14"/>
          <p:cNvSpPr txBox="1">
            <a:spLocks noGrp="1"/>
          </p:cNvSpPr>
          <p:nvPr>
            <p:ph type="title"/>
          </p:nvPr>
        </p:nvSpPr>
        <p:spPr>
          <a:xfrm>
            <a:off x="208417" y="192633"/>
            <a:ext cx="95612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Executive Functioning Barriers and Supports </a:t>
            </a:r>
            <a:r>
              <a:rPr lang="en-US" sz="2400"/>
              <a:t>(1 of 3)</a:t>
            </a:r>
            <a:endParaRPr sz="2400"/>
          </a:p>
        </p:txBody>
      </p:sp>
      <p:sp>
        <p:nvSpPr>
          <p:cNvPr id="173" name="Google Shape;173;g2aff4d67e40_1_14"/>
          <p:cNvSpPr txBox="1">
            <a:spLocks noGrp="1"/>
          </p:cNvSpPr>
          <p:nvPr>
            <p:ph type="body" idx="1"/>
          </p:nvPr>
        </p:nvSpPr>
        <p:spPr>
          <a:xfrm>
            <a:off x="208417" y="1695915"/>
            <a:ext cx="5642741" cy="838664"/>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595"/>
              <a:buNone/>
            </a:pPr>
            <a:r>
              <a:rPr lang="en-US"/>
              <a:t>Time Management: Barriers</a:t>
            </a:r>
            <a:endParaRPr/>
          </a:p>
        </p:txBody>
      </p:sp>
      <p:sp>
        <p:nvSpPr>
          <p:cNvPr id="174" name="Google Shape;174;g2aff4d67e40_1_14"/>
          <p:cNvSpPr txBox="1">
            <a:spLocks noGrp="1"/>
          </p:cNvSpPr>
          <p:nvPr>
            <p:ph type="body" idx="2"/>
          </p:nvPr>
        </p:nvSpPr>
        <p:spPr>
          <a:xfrm>
            <a:off x="208417" y="2534579"/>
            <a:ext cx="5642741" cy="420104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Autofit/>
          </a:bodyPr>
          <a:lstStyle/>
          <a:p>
            <a:pPr marL="457200" lvl="1" indent="-358140" algn="l" rtl="0">
              <a:lnSpc>
                <a:spcPct val="140000"/>
              </a:lnSpc>
              <a:spcBef>
                <a:spcPts val="1200"/>
              </a:spcBef>
              <a:spcAft>
                <a:spcPts val="0"/>
              </a:spcAft>
              <a:buSzPts val="2200"/>
              <a:buFont typeface="Verdana"/>
              <a:buChar char="▪"/>
            </a:pPr>
            <a:r>
              <a:rPr lang="en-US" sz="2200">
                <a:solidFill>
                  <a:srgbClr val="00274C"/>
                </a:solidFill>
                <a:highlight>
                  <a:srgbClr val="FFFFFF"/>
                </a:highlight>
              </a:rPr>
              <a:t>Difficulty with time initiation.</a:t>
            </a:r>
            <a:endParaRPr/>
          </a:p>
          <a:p>
            <a:pPr marL="457200" lvl="1" indent="-358140" algn="l" rtl="0">
              <a:lnSpc>
                <a:spcPct val="140000"/>
              </a:lnSpc>
              <a:spcBef>
                <a:spcPts val="1200"/>
              </a:spcBef>
              <a:spcAft>
                <a:spcPts val="0"/>
              </a:spcAft>
              <a:buSzPts val="2200"/>
              <a:buFont typeface="Verdana"/>
              <a:buChar char="▪"/>
            </a:pPr>
            <a:r>
              <a:rPr lang="en-US" sz="2200">
                <a:solidFill>
                  <a:srgbClr val="00274C"/>
                </a:solidFill>
                <a:highlight>
                  <a:srgbClr val="FFFFFF"/>
                </a:highlight>
              </a:rPr>
              <a:t>Inability to accurately mark time as it passes.</a:t>
            </a:r>
            <a:endParaRPr/>
          </a:p>
          <a:p>
            <a:pPr marL="457200" lvl="1" indent="-457200" algn="l" rtl="0">
              <a:lnSpc>
                <a:spcPct val="140000"/>
              </a:lnSpc>
              <a:spcBef>
                <a:spcPts val="1200"/>
              </a:spcBef>
              <a:spcAft>
                <a:spcPts val="0"/>
              </a:spcAft>
              <a:buSzPts val="2200"/>
              <a:buFont typeface="Verdana"/>
              <a:buChar char="▪"/>
            </a:pPr>
            <a:r>
              <a:rPr lang="en-US" sz="2200">
                <a:solidFill>
                  <a:srgbClr val="00274C"/>
                </a:solidFill>
                <a:highlight>
                  <a:srgbClr val="FFFFFF"/>
                </a:highlight>
              </a:rPr>
              <a:t>Reduced time anticipation, including the ability to determine the amount of time tasks may take.</a:t>
            </a:r>
            <a:endParaRPr sz="2200">
              <a:solidFill>
                <a:srgbClr val="00274C"/>
              </a:solidFill>
            </a:endParaRPr>
          </a:p>
        </p:txBody>
      </p:sp>
      <p:sp>
        <p:nvSpPr>
          <p:cNvPr id="175" name="Google Shape;175;g2aff4d67e40_1_14"/>
          <p:cNvSpPr txBox="1">
            <a:spLocks noGrp="1"/>
          </p:cNvSpPr>
          <p:nvPr>
            <p:ph type="body" idx="3"/>
          </p:nvPr>
        </p:nvSpPr>
        <p:spPr>
          <a:xfrm>
            <a:off x="5851159" y="1695915"/>
            <a:ext cx="5356103"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595"/>
              <a:buNone/>
            </a:pPr>
            <a:r>
              <a:rPr lang="en-US"/>
              <a:t>Time Management: Supports</a:t>
            </a:r>
            <a:endParaRPr/>
          </a:p>
        </p:txBody>
      </p:sp>
      <p:sp>
        <p:nvSpPr>
          <p:cNvPr id="176" name="Google Shape;176;g2aff4d67e40_1_14"/>
          <p:cNvSpPr txBox="1">
            <a:spLocks noGrp="1"/>
          </p:cNvSpPr>
          <p:nvPr>
            <p:ph type="body" idx="4"/>
          </p:nvPr>
        </p:nvSpPr>
        <p:spPr>
          <a:xfrm>
            <a:off x="5851159" y="2529765"/>
            <a:ext cx="5356103" cy="420104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a:bodyPr>
          <a:lstStyle/>
          <a:p>
            <a:pPr marL="457200" lvl="1" indent="-403858" algn="l" rtl="0">
              <a:lnSpc>
                <a:spcPct val="120000"/>
              </a:lnSpc>
              <a:spcBef>
                <a:spcPts val="1200"/>
              </a:spcBef>
              <a:spcAft>
                <a:spcPts val="0"/>
              </a:spcAft>
              <a:buSzPts val="2200"/>
              <a:buChar char="▪"/>
            </a:pPr>
            <a:r>
              <a:rPr lang="en-US" sz="2200"/>
              <a:t>Timers and alarms, schedule transition periods into a calendar.</a:t>
            </a:r>
            <a:endParaRPr/>
          </a:p>
          <a:p>
            <a:pPr marL="457200" lvl="1" indent="-403858" algn="l" rtl="0">
              <a:lnSpc>
                <a:spcPct val="120000"/>
              </a:lnSpc>
              <a:spcBef>
                <a:spcPts val="1200"/>
              </a:spcBef>
              <a:spcAft>
                <a:spcPts val="0"/>
              </a:spcAft>
              <a:buSzPts val="2200"/>
              <a:buChar char="▪"/>
            </a:pPr>
            <a:r>
              <a:rPr lang="en-US" sz="2200"/>
              <a:t>Checklists of assignments, divide large assignments into tasks with specific completion deadlines.</a:t>
            </a:r>
            <a:endParaRPr/>
          </a:p>
          <a:p>
            <a:pPr marL="457200" lvl="1" indent="-403858" algn="l" rtl="0">
              <a:lnSpc>
                <a:spcPct val="120000"/>
              </a:lnSpc>
              <a:spcBef>
                <a:spcPts val="1200"/>
              </a:spcBef>
              <a:spcAft>
                <a:spcPts val="0"/>
              </a:spcAft>
              <a:buSzPts val="2200"/>
              <a:buChar char="▪"/>
            </a:pPr>
            <a:r>
              <a:rPr lang="en-US" sz="2200"/>
              <a:t>Wall calendar for visualization of due dates, color-coding tasks.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dirty="0"/>
              <a:t>Zoom Webinar Tips</a:t>
            </a:r>
            <a:endParaRPr sz="4400" dirty="0"/>
          </a:p>
        </p:txBody>
      </p:sp>
      <p:sp>
        <p:nvSpPr>
          <p:cNvPr id="66" name="Google Shape;66;p47"/>
          <p:cNvSpPr txBox="1">
            <a:spLocks noGrp="1"/>
          </p:cNvSpPr>
          <p:nvPr>
            <p:ph type="body" idx="1"/>
          </p:nvPr>
        </p:nvSpPr>
        <p:spPr>
          <a:xfrm>
            <a:off x="115613" y="1857702"/>
            <a:ext cx="11804243" cy="2387631"/>
          </a:xfrm>
          <a:prstGeom prst="rect">
            <a:avLst/>
          </a:prstGeom>
          <a:noFill/>
          <a:ln>
            <a:noFill/>
          </a:ln>
        </p:spPr>
        <p:txBody>
          <a:bodyPr spcFirstLastPara="1" wrap="square" lIns="91425" tIns="45700" rIns="91425" bIns="45700" anchor="t" anchorCtr="0">
            <a:normAutofit lnSpcReduction="10000"/>
          </a:bodyPr>
          <a:lstStyle/>
          <a:p>
            <a:pPr marL="514350" lvl="0" indent="-285750" algn="l" rtl="0">
              <a:spcBef>
                <a:spcPts val="1800"/>
              </a:spcBef>
              <a:spcAft>
                <a:spcPts val="0"/>
              </a:spcAft>
              <a:buSzPts val="1600"/>
              <a:buFont typeface="Noto Sans Symbols"/>
              <a:buChar char="▪"/>
            </a:pPr>
            <a:r>
              <a:rPr lang="en-US" sz="1800" dirty="0"/>
              <a:t>Use the </a:t>
            </a:r>
            <a:r>
              <a:rPr lang="en-US" sz="1800" b="1" dirty="0"/>
              <a:t>Q&amp;A </a:t>
            </a:r>
            <a:r>
              <a:rPr lang="en-US" sz="1800" dirty="0"/>
              <a:t>feature to submit your questions.</a:t>
            </a:r>
            <a:endParaRPr dirty="0"/>
          </a:p>
          <a:p>
            <a:pPr marL="514350" lvl="0" indent="-285750" algn="l" rtl="0">
              <a:spcBef>
                <a:spcPts val="1800"/>
              </a:spcBef>
              <a:spcAft>
                <a:spcPts val="0"/>
              </a:spcAft>
              <a:buSzPts val="1600"/>
              <a:buFont typeface="Noto Sans Symbols"/>
              <a:buChar char="▪"/>
            </a:pPr>
            <a:r>
              <a:rPr lang="en-US" sz="1800" b="1" dirty="0"/>
              <a:t>ASL interpretation </a:t>
            </a:r>
            <a:r>
              <a:rPr lang="en-US" sz="1800" dirty="0"/>
              <a:t>can be utilized by clicking Interpretation and selecting American Sign Language.</a:t>
            </a:r>
            <a:endParaRPr dirty="0"/>
          </a:p>
          <a:p>
            <a:pPr marL="514350" lvl="0" indent="-285750" algn="l" rtl="0">
              <a:spcBef>
                <a:spcPts val="1800"/>
              </a:spcBef>
              <a:spcAft>
                <a:spcPts val="0"/>
              </a:spcAft>
              <a:buSzPts val="1600"/>
              <a:buFont typeface="Noto Sans Symbols"/>
              <a:buChar char="▪"/>
            </a:pPr>
            <a:r>
              <a:rPr lang="en-US" sz="1800" b="1" dirty="0"/>
              <a:t>CART transcription </a:t>
            </a:r>
            <a:r>
              <a:rPr lang="en-US" sz="1800" dirty="0"/>
              <a:t>can be turned on by selecting Show Captions.</a:t>
            </a:r>
            <a:endParaRPr dirty="0"/>
          </a:p>
        </p:txBody>
      </p:sp>
      <p:pic>
        <p:nvPicPr>
          <p:cNvPr id="67" name="Google Shape;67;p47"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513806" y="4245333"/>
            <a:ext cx="10660380" cy="1956627"/>
          </a:xfrm>
          <a:prstGeom prst="rect">
            <a:avLst/>
          </a:prstGeom>
          <a:noFill/>
          <a:ln>
            <a:noFill/>
          </a:ln>
        </p:spPr>
      </p:pic>
      <p:sp>
        <p:nvSpPr>
          <p:cNvPr id="68" name="Google Shape;68;p47">
            <a:extLst>
              <a:ext uri="{C183D7F6-B498-43B3-948B-1728B52AA6E4}">
                <adec:decorative xmlns:adec="http://schemas.microsoft.com/office/drawing/2017/decorative" val="1"/>
              </a:ext>
            </a:extLst>
          </p:cNvPr>
          <p:cNvSpPr/>
          <p:nvPr/>
        </p:nvSpPr>
        <p:spPr>
          <a:xfrm>
            <a:off x="6017734"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47">
            <a:extLst>
              <a:ext uri="{C183D7F6-B498-43B3-948B-1728B52AA6E4}">
                <adec:decorative xmlns:adec="http://schemas.microsoft.com/office/drawing/2017/decorative" val="1"/>
              </a:ext>
            </a:extLst>
          </p:cNvPr>
          <p:cNvSpPr/>
          <p:nvPr/>
        </p:nvSpPr>
        <p:spPr>
          <a:xfrm>
            <a:off x="7495679"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
          <p:cNvSpPr txBox="1">
            <a:spLocks noGrp="1"/>
          </p:cNvSpPr>
          <p:nvPr>
            <p:ph type="title"/>
          </p:nvPr>
        </p:nvSpPr>
        <p:spPr>
          <a:xfrm>
            <a:off x="208417" y="192633"/>
            <a:ext cx="96454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Executive Functioning Barriers and Supports </a:t>
            </a:r>
            <a:r>
              <a:rPr lang="en-US" sz="2400"/>
              <a:t>(2 of 3)</a:t>
            </a:r>
            <a:endParaRPr/>
          </a:p>
        </p:txBody>
      </p:sp>
      <p:sp>
        <p:nvSpPr>
          <p:cNvPr id="183" name="Google Shape;183;p5"/>
          <p:cNvSpPr txBox="1">
            <a:spLocks noGrp="1"/>
          </p:cNvSpPr>
          <p:nvPr>
            <p:ph type="body" idx="1"/>
          </p:nvPr>
        </p:nvSpPr>
        <p:spPr>
          <a:xfrm>
            <a:off x="208417" y="1664677"/>
            <a:ext cx="5157787" cy="913646"/>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595"/>
              <a:buNone/>
            </a:pPr>
            <a:r>
              <a:rPr lang="en-US"/>
              <a:t>Concentration: Barriers	</a:t>
            </a:r>
            <a:endParaRPr/>
          </a:p>
        </p:txBody>
      </p:sp>
      <p:sp>
        <p:nvSpPr>
          <p:cNvPr id="184" name="Google Shape;184;p5"/>
          <p:cNvSpPr txBox="1">
            <a:spLocks noGrp="1"/>
          </p:cNvSpPr>
          <p:nvPr>
            <p:ph type="body" idx="2"/>
          </p:nvPr>
        </p:nvSpPr>
        <p:spPr>
          <a:xfrm>
            <a:off x="208416" y="2578322"/>
            <a:ext cx="5157787" cy="4087045"/>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a:bodyPr>
          <a:lstStyle/>
          <a:p>
            <a:pPr marL="457200" lvl="0" indent="-406400" algn="l" rtl="0">
              <a:lnSpc>
                <a:spcPct val="150000"/>
              </a:lnSpc>
              <a:spcBef>
                <a:spcPts val="1800"/>
              </a:spcBef>
              <a:spcAft>
                <a:spcPts val="0"/>
              </a:spcAft>
              <a:buSzPts val="2800"/>
              <a:buChar char="▪"/>
            </a:pPr>
            <a:r>
              <a:rPr lang="en-US" sz="2200">
                <a:solidFill>
                  <a:srgbClr val="00274C"/>
                </a:solidFill>
              </a:rPr>
              <a:t>Decreased concentration caused by visual and/or auditory distractions in the work environment.</a:t>
            </a:r>
            <a:endParaRPr sz="2200">
              <a:solidFill>
                <a:srgbClr val="00274C"/>
              </a:solidFill>
            </a:endParaRPr>
          </a:p>
          <a:p>
            <a:pPr marL="457200" lvl="0" indent="-368300" algn="l" rtl="0">
              <a:lnSpc>
                <a:spcPct val="150000"/>
              </a:lnSpc>
              <a:spcBef>
                <a:spcPts val="1800"/>
              </a:spcBef>
              <a:spcAft>
                <a:spcPts val="0"/>
              </a:spcAft>
              <a:buClr>
                <a:srgbClr val="00274C"/>
              </a:buClr>
              <a:buSzPts val="2200"/>
              <a:buChar char="▪"/>
            </a:pPr>
            <a:r>
              <a:rPr lang="en-US" sz="2200">
                <a:solidFill>
                  <a:srgbClr val="00274C"/>
                </a:solidFill>
              </a:rPr>
              <a:t>Internal distractions, caused by ruminating thoughts.</a:t>
            </a:r>
            <a:endParaRPr sz="2200">
              <a:solidFill>
                <a:srgbClr val="00274C"/>
              </a:solidFill>
            </a:endParaRPr>
          </a:p>
        </p:txBody>
      </p:sp>
      <p:sp>
        <p:nvSpPr>
          <p:cNvPr id="185" name="Google Shape;185;p5"/>
          <p:cNvSpPr txBox="1">
            <a:spLocks noGrp="1"/>
          </p:cNvSpPr>
          <p:nvPr>
            <p:ph type="body" idx="3"/>
          </p:nvPr>
        </p:nvSpPr>
        <p:spPr>
          <a:xfrm>
            <a:off x="5366204" y="1664676"/>
            <a:ext cx="5794166" cy="913647"/>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595"/>
              <a:buNone/>
            </a:pPr>
            <a:r>
              <a:rPr lang="en-US"/>
              <a:t>Concentration: Supports</a:t>
            </a:r>
            <a:endParaRPr/>
          </a:p>
        </p:txBody>
      </p:sp>
      <p:sp>
        <p:nvSpPr>
          <p:cNvPr id="186" name="Google Shape;186;p5"/>
          <p:cNvSpPr txBox="1">
            <a:spLocks noGrp="1"/>
          </p:cNvSpPr>
          <p:nvPr>
            <p:ph type="body" idx="4"/>
          </p:nvPr>
        </p:nvSpPr>
        <p:spPr>
          <a:xfrm>
            <a:off x="5366202" y="2578322"/>
            <a:ext cx="5794167" cy="4087045"/>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457200" lvl="1" indent="-382902" algn="l" rtl="0">
              <a:lnSpc>
                <a:spcPct val="130000"/>
              </a:lnSpc>
              <a:spcBef>
                <a:spcPts val="1200"/>
              </a:spcBef>
              <a:spcAft>
                <a:spcPts val="0"/>
              </a:spcAft>
              <a:buSzPct val="100000"/>
              <a:buChar char="▪"/>
            </a:pPr>
            <a:r>
              <a:rPr lang="en-US" sz="2200"/>
              <a:t>Noise canceling headsets, sound absorption panels, and white noise machines.</a:t>
            </a:r>
            <a:endParaRPr/>
          </a:p>
          <a:p>
            <a:pPr marL="457200" lvl="1" indent="-382901" algn="l" rtl="0">
              <a:lnSpc>
                <a:spcPct val="130000"/>
              </a:lnSpc>
              <a:spcBef>
                <a:spcPts val="1200"/>
              </a:spcBef>
              <a:spcAft>
                <a:spcPts val="0"/>
              </a:spcAft>
              <a:buSzPct val="100000"/>
              <a:buChar char="▪"/>
            </a:pPr>
            <a:r>
              <a:rPr lang="en-US" sz="2200"/>
              <a:t>Install cubicle walls and frosted window panels.</a:t>
            </a:r>
            <a:endParaRPr sz="2200"/>
          </a:p>
          <a:p>
            <a:pPr marL="457200" lvl="1" indent="-382901" algn="l" rtl="0">
              <a:lnSpc>
                <a:spcPct val="130000"/>
              </a:lnSpc>
              <a:spcBef>
                <a:spcPts val="1200"/>
              </a:spcBef>
              <a:spcAft>
                <a:spcPts val="0"/>
              </a:spcAft>
              <a:buSzPct val="100000"/>
              <a:buChar char="▪"/>
            </a:pPr>
            <a:r>
              <a:rPr lang="en-US" sz="2200"/>
              <a:t>Reduce clutter and provide organizational bins/desk organizers.</a:t>
            </a:r>
            <a:endParaRPr sz="2200"/>
          </a:p>
          <a:p>
            <a:pPr marL="457200" lvl="1" indent="-382902" algn="l" rtl="0">
              <a:lnSpc>
                <a:spcPct val="130000"/>
              </a:lnSpc>
              <a:spcBef>
                <a:spcPts val="1200"/>
              </a:spcBef>
              <a:spcAft>
                <a:spcPts val="0"/>
              </a:spcAft>
              <a:buSzPct val="100000"/>
              <a:buChar char="▪"/>
            </a:pPr>
            <a:r>
              <a:rPr lang="en-US" sz="2200"/>
              <a:t>Relocate an office away from high traffic and distraction areas. </a:t>
            </a:r>
            <a:endParaRPr sz="2200"/>
          </a:p>
          <a:p>
            <a:pPr marL="457200" lvl="1" indent="-382902" algn="l" rtl="0">
              <a:lnSpc>
                <a:spcPct val="130000"/>
              </a:lnSpc>
              <a:spcBef>
                <a:spcPts val="1200"/>
              </a:spcBef>
              <a:spcAft>
                <a:spcPts val="0"/>
              </a:spcAft>
              <a:buSzPct val="100000"/>
              <a:buChar char="▪"/>
            </a:pPr>
            <a:r>
              <a:rPr lang="en-US" sz="2200"/>
              <a:t>Modify lighting and other sensory input.</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208417" y="192633"/>
            <a:ext cx="962138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Executive Functioning Barriers and Supports </a:t>
            </a:r>
            <a:r>
              <a:rPr lang="en-US" sz="2400"/>
              <a:t>(3 of 3)</a:t>
            </a:r>
            <a:endParaRPr/>
          </a:p>
        </p:txBody>
      </p:sp>
      <p:sp>
        <p:nvSpPr>
          <p:cNvPr id="193" name="Google Shape;193;p6"/>
          <p:cNvSpPr txBox="1">
            <a:spLocks noGrp="1"/>
          </p:cNvSpPr>
          <p:nvPr>
            <p:ph type="body" idx="1"/>
          </p:nvPr>
        </p:nvSpPr>
        <p:spPr>
          <a:xfrm>
            <a:off x="208417" y="1688123"/>
            <a:ext cx="5157787" cy="972528"/>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a:t>Memory: Barriers</a:t>
            </a:r>
            <a:endParaRPr/>
          </a:p>
        </p:txBody>
      </p:sp>
      <p:sp>
        <p:nvSpPr>
          <p:cNvPr id="194" name="Google Shape;194;p6"/>
          <p:cNvSpPr txBox="1">
            <a:spLocks noGrp="1"/>
          </p:cNvSpPr>
          <p:nvPr>
            <p:ph type="body" idx="2"/>
          </p:nvPr>
        </p:nvSpPr>
        <p:spPr>
          <a:xfrm>
            <a:off x="208416" y="2660650"/>
            <a:ext cx="5157787" cy="3934915"/>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a:bodyPr>
          <a:lstStyle/>
          <a:p>
            <a:pPr marL="457200" lvl="1" indent="-358140" algn="l" rtl="0">
              <a:lnSpc>
                <a:spcPct val="140000"/>
              </a:lnSpc>
              <a:spcBef>
                <a:spcPts val="1200"/>
              </a:spcBef>
              <a:spcAft>
                <a:spcPts val="0"/>
              </a:spcAft>
              <a:buSzPts val="2400"/>
              <a:buChar char="▪"/>
            </a:pPr>
            <a:r>
              <a:rPr lang="en-US">
                <a:solidFill>
                  <a:srgbClr val="00274C"/>
                </a:solidFill>
              </a:rPr>
              <a:t>One’s ability to remember tasks and items of daily recall. </a:t>
            </a:r>
            <a:endParaRPr>
              <a:solidFill>
                <a:srgbClr val="00274C"/>
              </a:solidFill>
            </a:endParaRPr>
          </a:p>
          <a:p>
            <a:pPr marL="457200" lvl="1" indent="-358140" algn="l" rtl="0">
              <a:lnSpc>
                <a:spcPct val="140000"/>
              </a:lnSpc>
              <a:spcBef>
                <a:spcPts val="1200"/>
              </a:spcBef>
              <a:spcAft>
                <a:spcPts val="0"/>
              </a:spcAft>
              <a:buClr>
                <a:srgbClr val="00274C"/>
              </a:buClr>
              <a:buSzPts val="2400"/>
              <a:buChar char="▪"/>
            </a:pPr>
            <a:r>
              <a:rPr lang="en-US" sz="2200">
                <a:highlight>
                  <a:schemeClr val="lt1"/>
                </a:highlight>
              </a:rPr>
              <a:t>Challenges with prospective memory, including preparing for or remembering activities that are occurring later in time.</a:t>
            </a:r>
            <a:endParaRPr>
              <a:solidFill>
                <a:srgbClr val="00274C"/>
              </a:solidFill>
            </a:endParaRPr>
          </a:p>
        </p:txBody>
      </p:sp>
      <p:sp>
        <p:nvSpPr>
          <p:cNvPr id="195" name="Google Shape;195;p6"/>
          <p:cNvSpPr txBox="1">
            <a:spLocks noGrp="1"/>
          </p:cNvSpPr>
          <p:nvPr>
            <p:ph type="body" idx="3"/>
          </p:nvPr>
        </p:nvSpPr>
        <p:spPr>
          <a:xfrm>
            <a:off x="5366184" y="1688123"/>
            <a:ext cx="5759016" cy="972528"/>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a:t>Memory: Supports</a:t>
            </a:r>
            <a:endParaRPr/>
          </a:p>
        </p:txBody>
      </p:sp>
      <p:sp>
        <p:nvSpPr>
          <p:cNvPr id="196" name="Google Shape;196;p6"/>
          <p:cNvSpPr txBox="1">
            <a:spLocks noGrp="1"/>
          </p:cNvSpPr>
          <p:nvPr>
            <p:ph type="body" idx="4"/>
          </p:nvPr>
        </p:nvSpPr>
        <p:spPr>
          <a:xfrm>
            <a:off x="5366203" y="2661828"/>
            <a:ext cx="5758997" cy="3934800"/>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Autofit/>
          </a:bodyPr>
          <a:lstStyle/>
          <a:p>
            <a:pPr marL="457200" lvl="1" indent="-336550" algn="l" rtl="0">
              <a:lnSpc>
                <a:spcPct val="120000"/>
              </a:lnSpc>
              <a:spcBef>
                <a:spcPts val="1200"/>
              </a:spcBef>
              <a:spcAft>
                <a:spcPts val="0"/>
              </a:spcAft>
              <a:buSzPts val="1700"/>
              <a:buFont typeface="Verdana"/>
              <a:buChar char="▪"/>
            </a:pPr>
            <a:r>
              <a:rPr lang="en-US" sz="2100"/>
              <a:t>Provide written instructions and verbal feedback.</a:t>
            </a:r>
            <a:endParaRPr sz="2100"/>
          </a:p>
          <a:p>
            <a:pPr marL="457200" lvl="1" indent="-336550" algn="l" rtl="0">
              <a:lnSpc>
                <a:spcPct val="120000"/>
              </a:lnSpc>
              <a:spcBef>
                <a:spcPts val="1200"/>
              </a:spcBef>
              <a:spcAft>
                <a:spcPts val="0"/>
              </a:spcAft>
              <a:buSzPts val="1700"/>
              <a:buFont typeface="Verdana"/>
              <a:buChar char="▪"/>
            </a:pPr>
            <a:r>
              <a:rPr lang="en-US" sz="2100"/>
              <a:t>Provide meeting agendas and minutes.</a:t>
            </a:r>
            <a:endParaRPr sz="2100"/>
          </a:p>
          <a:p>
            <a:pPr marL="457200" lvl="1" indent="-336550" algn="l" rtl="0">
              <a:lnSpc>
                <a:spcPct val="120000"/>
              </a:lnSpc>
              <a:spcBef>
                <a:spcPts val="1200"/>
              </a:spcBef>
              <a:spcAft>
                <a:spcPts val="0"/>
              </a:spcAft>
              <a:buSzPts val="1700"/>
              <a:buFont typeface="Verdana"/>
              <a:buChar char="▪"/>
            </a:pPr>
            <a:r>
              <a:rPr lang="en-US" sz="2100"/>
              <a:t>Use a recorder for meetings.</a:t>
            </a:r>
            <a:endParaRPr sz="2100"/>
          </a:p>
          <a:p>
            <a:pPr marL="457200" lvl="1" indent="-336550" algn="l" rtl="0">
              <a:lnSpc>
                <a:spcPct val="120000"/>
              </a:lnSpc>
              <a:spcBef>
                <a:spcPts val="1200"/>
              </a:spcBef>
              <a:spcAft>
                <a:spcPts val="0"/>
              </a:spcAft>
              <a:buSzPts val="1700"/>
              <a:buFont typeface="Verdana"/>
              <a:buChar char="▪"/>
            </a:pPr>
            <a:r>
              <a:rPr lang="en-US" sz="2100"/>
              <a:t>Allow for additional training time.</a:t>
            </a:r>
            <a:endParaRPr sz="2100"/>
          </a:p>
          <a:p>
            <a:pPr marL="457200" lvl="1" indent="-336550" algn="l" rtl="0">
              <a:lnSpc>
                <a:spcPct val="120000"/>
              </a:lnSpc>
              <a:spcBef>
                <a:spcPts val="1200"/>
              </a:spcBef>
              <a:spcAft>
                <a:spcPts val="0"/>
              </a:spcAft>
              <a:buSzPts val="1700"/>
              <a:buFont typeface="Verdana"/>
              <a:buChar char="▪"/>
            </a:pPr>
            <a:r>
              <a:rPr lang="en-US" sz="2100"/>
              <a:t>Flow charts and visual cues for job tasks.</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General Tips to Support Neurodivergent Individuals</a:t>
            </a:r>
            <a:endParaRPr/>
          </a:p>
        </p:txBody>
      </p:sp>
      <p:sp>
        <p:nvSpPr>
          <p:cNvPr id="203" name="Google Shape;203;p14"/>
          <p:cNvSpPr txBox="1">
            <a:spLocks noGrp="1"/>
          </p:cNvSpPr>
          <p:nvPr>
            <p:ph type="body" idx="1"/>
          </p:nvPr>
        </p:nvSpPr>
        <p:spPr>
          <a:xfrm>
            <a:off x="152400" y="1750741"/>
            <a:ext cx="11114314" cy="4650059"/>
          </a:xfrm>
          <a:prstGeom prst="rect">
            <a:avLst/>
          </a:prstGeom>
          <a:noFill/>
          <a:ln>
            <a:noFill/>
          </a:ln>
        </p:spPr>
        <p:txBody>
          <a:bodyPr spcFirstLastPara="1" wrap="square" lIns="91425" tIns="45700" rIns="91425" bIns="45700" anchor="t" anchorCtr="0">
            <a:normAutofit fontScale="85000" lnSpcReduction="20000"/>
          </a:bodyPr>
          <a:lstStyle/>
          <a:p>
            <a:pPr marL="457200" lvl="0" indent="-406400" algn="l" rtl="0">
              <a:lnSpc>
                <a:spcPct val="100000"/>
              </a:lnSpc>
              <a:spcBef>
                <a:spcPts val="1800"/>
              </a:spcBef>
              <a:spcAft>
                <a:spcPts val="0"/>
              </a:spcAft>
              <a:buClr>
                <a:schemeClr val="dk1"/>
              </a:buClr>
              <a:buSzPct val="117646"/>
              <a:buFont typeface="Noto Sans Symbols"/>
              <a:buChar char="▪"/>
            </a:pPr>
            <a:r>
              <a:rPr lang="en-US"/>
              <a:t>Embrace individuality:</a:t>
            </a:r>
            <a:endParaRPr/>
          </a:p>
          <a:p>
            <a:pPr marL="914400" lvl="1" indent="-381000" algn="l" rtl="0">
              <a:lnSpc>
                <a:spcPct val="100000"/>
              </a:lnSpc>
              <a:spcBef>
                <a:spcPts val="1800"/>
              </a:spcBef>
              <a:spcAft>
                <a:spcPts val="0"/>
              </a:spcAft>
              <a:buSzPct val="117646"/>
              <a:buChar char="▪"/>
            </a:pPr>
            <a:r>
              <a:rPr lang="en-US"/>
              <a:t>Understand unique needs and strengths.</a:t>
            </a:r>
            <a:endParaRPr/>
          </a:p>
          <a:p>
            <a:pPr marL="914400" lvl="1" indent="-381000" algn="l" rtl="0">
              <a:lnSpc>
                <a:spcPct val="100000"/>
              </a:lnSpc>
              <a:spcBef>
                <a:spcPts val="1800"/>
              </a:spcBef>
              <a:spcAft>
                <a:spcPts val="0"/>
              </a:spcAft>
              <a:buSzPct val="117646"/>
              <a:buChar char="▪"/>
            </a:pPr>
            <a:r>
              <a:rPr lang="en-US"/>
              <a:t>Identify, acknowledge, and understand differences.</a:t>
            </a:r>
            <a:endParaRPr/>
          </a:p>
          <a:p>
            <a:pPr marL="914400" lvl="1" indent="-381000" algn="l" rtl="0">
              <a:lnSpc>
                <a:spcPct val="100000"/>
              </a:lnSpc>
              <a:spcBef>
                <a:spcPts val="1800"/>
              </a:spcBef>
              <a:spcAft>
                <a:spcPts val="0"/>
              </a:spcAft>
              <a:buSzPct val="117646"/>
              <a:buChar char="▪"/>
            </a:pPr>
            <a:r>
              <a:rPr lang="en-US"/>
              <a:t>Tailor roles to individual abilities and avoid a one-size-fits-all mentality.</a:t>
            </a:r>
            <a:endParaRPr/>
          </a:p>
          <a:p>
            <a:pPr marL="914400" lvl="1" indent="-381000" algn="l" rtl="0">
              <a:lnSpc>
                <a:spcPct val="100000"/>
              </a:lnSpc>
              <a:spcBef>
                <a:spcPts val="1800"/>
              </a:spcBef>
              <a:spcAft>
                <a:spcPts val="0"/>
              </a:spcAft>
              <a:buSzPct val="117646"/>
              <a:buChar char="▪"/>
            </a:pPr>
            <a:r>
              <a:rPr lang="en-US"/>
              <a:t>Reduce sensory overload.</a:t>
            </a:r>
            <a:endParaRPr/>
          </a:p>
          <a:p>
            <a:pPr marL="457200" lvl="0" indent="-406400" algn="l" rtl="0">
              <a:lnSpc>
                <a:spcPct val="100000"/>
              </a:lnSpc>
              <a:spcBef>
                <a:spcPts val="1800"/>
              </a:spcBef>
              <a:spcAft>
                <a:spcPts val="0"/>
              </a:spcAft>
              <a:buClr>
                <a:schemeClr val="dk1"/>
              </a:buClr>
              <a:buSzPct val="117646"/>
              <a:buFont typeface="Noto Sans Symbols"/>
              <a:buChar char="▪"/>
            </a:pPr>
            <a:r>
              <a:rPr lang="en-US"/>
              <a:t>Have meaningful interactions:</a:t>
            </a:r>
            <a:endParaRPr/>
          </a:p>
          <a:p>
            <a:pPr marL="914400" lvl="1" indent="-381000" algn="l" rtl="0">
              <a:lnSpc>
                <a:spcPct val="100000"/>
              </a:lnSpc>
              <a:spcBef>
                <a:spcPts val="1800"/>
              </a:spcBef>
              <a:spcAft>
                <a:spcPts val="0"/>
              </a:spcAft>
              <a:buSzPct val="117646"/>
              <a:buChar char="▪"/>
            </a:pPr>
            <a:r>
              <a:rPr lang="en-US"/>
              <a:t>Make direct conversations about personal needs a priority.</a:t>
            </a:r>
            <a:endParaRPr/>
          </a:p>
          <a:p>
            <a:pPr marL="914400" lvl="1" indent="-381000" algn="l" rtl="0">
              <a:lnSpc>
                <a:spcPct val="100000"/>
              </a:lnSpc>
              <a:spcBef>
                <a:spcPts val="1800"/>
              </a:spcBef>
              <a:spcAft>
                <a:spcPts val="0"/>
              </a:spcAft>
              <a:buSzPct val="117646"/>
              <a:buChar char="▪"/>
            </a:pPr>
            <a:r>
              <a:rPr lang="en-US"/>
              <a:t>Build trust through understanding.</a:t>
            </a:r>
            <a:endParaRPr/>
          </a:p>
          <a:p>
            <a:pPr marL="914400" lvl="1" indent="-381000" algn="l" rtl="0">
              <a:lnSpc>
                <a:spcPct val="100000"/>
              </a:lnSpc>
              <a:spcBef>
                <a:spcPts val="1800"/>
              </a:spcBef>
              <a:spcAft>
                <a:spcPts val="0"/>
              </a:spcAft>
              <a:buSzPct val="117646"/>
              <a:buChar char="▪"/>
            </a:pPr>
            <a:r>
              <a:rPr lang="en-US"/>
              <a:t>Engage resources when needed.</a:t>
            </a:r>
            <a:endParaRPr/>
          </a:p>
          <a:p>
            <a:pPr marL="914400" lvl="1" indent="-228600" algn="l" rtl="0">
              <a:lnSpc>
                <a:spcPct val="100000"/>
              </a:lnSpc>
              <a:spcBef>
                <a:spcPts val="1800"/>
              </a:spcBef>
              <a:spcAft>
                <a:spcPts val="0"/>
              </a:spcAft>
              <a:buSzPct val="117646"/>
              <a:buNone/>
            </a:pPr>
            <a:endParaRPr/>
          </a:p>
          <a:p>
            <a:pPr marL="457200" lvl="0" indent="-228600" algn="l" rtl="0">
              <a:lnSpc>
                <a:spcPct val="100000"/>
              </a:lnSpc>
              <a:spcBef>
                <a:spcPts val="1800"/>
              </a:spcBef>
              <a:spcAft>
                <a:spcPts val="0"/>
              </a:spcAft>
              <a:buClr>
                <a:schemeClr val="dk1"/>
              </a:buClr>
              <a:buSzPct val="117646"/>
              <a:buFont typeface="Noto Sans Symbols"/>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Ableism &amp; Language Etiquette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278363" y="159852"/>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Ableism</a:t>
            </a:r>
            <a:endParaRPr/>
          </a:p>
        </p:txBody>
      </p:sp>
      <p:sp>
        <p:nvSpPr>
          <p:cNvPr id="214" name="Google Shape;214;p39"/>
          <p:cNvSpPr txBox="1">
            <a:spLocks noGrp="1"/>
          </p:cNvSpPr>
          <p:nvPr>
            <p:ph type="body" idx="1"/>
          </p:nvPr>
        </p:nvSpPr>
        <p:spPr>
          <a:xfrm>
            <a:off x="190336" y="1780674"/>
            <a:ext cx="11049164" cy="4988426"/>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i="1"/>
              <a:t>Ableism: </a:t>
            </a:r>
            <a:r>
              <a:rPr lang="en-US"/>
              <a:t>the intended or unintended discrimination and social prejudice against people with disabilities based on the belief that typical abilities are superior.</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Assumption that IWDs require “fixing” and defines people by a disability.</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Like racism and sexism, ableism classifies entire groups of people as “less than.” </a:t>
            </a:r>
            <a:endParaRPr/>
          </a:p>
          <a:p>
            <a:pPr marL="685800" lvl="1" indent="-228600" algn="l" rtl="0">
              <a:lnSpc>
                <a:spcPct val="150000"/>
              </a:lnSpc>
              <a:spcBef>
                <a:spcPts val="1800"/>
              </a:spcBef>
              <a:spcAft>
                <a:spcPts val="0"/>
              </a:spcAft>
              <a:buSzPct val="100000"/>
              <a:buChar char="▪"/>
            </a:pPr>
            <a:r>
              <a:rPr lang="en-US"/>
              <a:t>Includes harmful stereotypes, misconceptions, and generalizations of IWDs.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Devalues and limits potential.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190336" y="225166"/>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Ableist Microaggressions</a:t>
            </a:r>
            <a:endParaRPr/>
          </a:p>
        </p:txBody>
      </p:sp>
      <p:sp>
        <p:nvSpPr>
          <p:cNvPr id="220" name="Google Shape;220;p29"/>
          <p:cNvSpPr txBox="1">
            <a:spLocks noGrp="1"/>
          </p:cNvSpPr>
          <p:nvPr>
            <p:ph type="body" idx="1"/>
          </p:nvPr>
        </p:nvSpPr>
        <p:spPr>
          <a:xfrm>
            <a:off x="190335" y="1690688"/>
            <a:ext cx="11750653" cy="5078412"/>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Questioning whether someone really </a:t>
            </a:r>
            <a:r>
              <a:rPr lang="en-US" i="1"/>
              <a:t>needs</a:t>
            </a:r>
            <a:r>
              <a:rPr lang="en-US"/>
              <a:t> an assistive device, software program, ergonomic equipment, or any other type of accommodation.</a:t>
            </a:r>
            <a:endParaRPr/>
          </a:p>
          <a:p>
            <a:pPr marL="685800" lvl="1" indent="-228600" algn="l" rtl="0">
              <a:lnSpc>
                <a:spcPct val="150000"/>
              </a:lnSpc>
              <a:spcBef>
                <a:spcPts val="0"/>
              </a:spcBef>
              <a:spcAft>
                <a:spcPts val="0"/>
              </a:spcAft>
              <a:buSzPct val="100000"/>
              <a:buChar char="▪"/>
            </a:pPr>
            <a:r>
              <a:rPr lang="en-US"/>
              <a:t>“They seem fine to me!” or “They don’t look disabled.”</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Interrupting or finishing sentences because someone is taking too long.</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Using condescending or louder voices to explain something to an IWD.</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Requiring everyone to participate in the same way.</a:t>
            </a:r>
            <a:endParaRPr/>
          </a:p>
          <a:p>
            <a:pPr marL="685800" lvl="1" indent="-228600" algn="l" rtl="0">
              <a:lnSpc>
                <a:spcPct val="150000"/>
              </a:lnSpc>
              <a:spcBef>
                <a:spcPts val="1800"/>
              </a:spcBef>
              <a:spcAft>
                <a:spcPts val="0"/>
              </a:spcAft>
              <a:buSzPct val="100000"/>
              <a:buChar char="▪"/>
            </a:pPr>
            <a:r>
              <a:rPr lang="en-US"/>
              <a:t>“Everyone needs to turn their cameras on in this meeting.”</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Doing the bare minimum of an accommodation.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190336" y="187844"/>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Replacing Microaggressions with Microaffirmations!</a:t>
            </a:r>
            <a:endParaRPr/>
          </a:p>
        </p:txBody>
      </p:sp>
      <p:sp>
        <p:nvSpPr>
          <p:cNvPr id="226" name="Google Shape;226;p30"/>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Be considerate about how information is processed and received.</a:t>
            </a:r>
            <a:endParaRPr/>
          </a:p>
          <a:p>
            <a:pPr marL="685800" lvl="1" indent="-228600" algn="l" rtl="0">
              <a:lnSpc>
                <a:spcPct val="150000"/>
              </a:lnSpc>
              <a:spcBef>
                <a:spcPts val="0"/>
              </a:spcBef>
              <a:spcAft>
                <a:spcPts val="0"/>
              </a:spcAft>
              <a:buSzPct val="100000"/>
              <a:buChar char="▪"/>
            </a:pPr>
            <a:r>
              <a:rPr lang="en-US"/>
              <a:t>Reading, hearing, seeing, experiencing, or multiple concurrent modalities. </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When considering an accommodation request, consider whether you can provide accommodations to everyone.</a:t>
            </a:r>
            <a:endParaRPr/>
          </a:p>
          <a:p>
            <a:pPr marL="685800" lvl="1" indent="-228600" algn="l" rtl="0">
              <a:lnSpc>
                <a:spcPct val="150000"/>
              </a:lnSpc>
              <a:spcBef>
                <a:spcPts val="1800"/>
              </a:spcBef>
              <a:spcAft>
                <a:spcPts val="0"/>
              </a:spcAft>
              <a:buClr>
                <a:schemeClr val="dk1"/>
              </a:buClr>
              <a:buSzPct val="100000"/>
              <a:buChar char="▪"/>
            </a:pPr>
            <a:r>
              <a:rPr lang="en-US"/>
              <a:t>Can everyone have access to a Zoom link, use noise-canceling headphones, use a sit-to-stand desk?</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Provide agendas, clear directions, and a variety of seating options for events.</a:t>
            </a:r>
            <a:endParaRPr/>
          </a:p>
          <a:p>
            <a:pPr marL="685800" lvl="1" indent="-228600" algn="l" rtl="0">
              <a:lnSpc>
                <a:spcPct val="150000"/>
              </a:lnSpc>
              <a:spcBef>
                <a:spcPts val="1800"/>
              </a:spcBef>
              <a:spcAft>
                <a:spcPts val="0"/>
              </a:spcAft>
              <a:buSzPct val="100000"/>
              <a:buChar char="▪"/>
            </a:pPr>
            <a:r>
              <a:rPr lang="en-US"/>
              <a:t>State ahead of time what accommodations are provided, so an IWD doesn’t need to ask for something in order to be included.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Consider Your Language</a:t>
            </a:r>
            <a:endParaRPr/>
          </a:p>
        </p:txBody>
      </p:sp>
      <p:sp>
        <p:nvSpPr>
          <p:cNvPr id="233" name="Google Shape;233;p15"/>
          <p:cNvSpPr txBox="1">
            <a:spLocks noGrp="1"/>
          </p:cNvSpPr>
          <p:nvPr>
            <p:ph type="body" idx="1"/>
          </p:nvPr>
        </p:nvSpPr>
        <p:spPr>
          <a:xfrm>
            <a:off x="230188" y="1681163"/>
            <a:ext cx="5789609" cy="614168"/>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ctr" rtl="0">
              <a:lnSpc>
                <a:spcPct val="120000"/>
              </a:lnSpc>
              <a:spcBef>
                <a:spcPts val="0"/>
              </a:spcBef>
              <a:spcAft>
                <a:spcPts val="0"/>
              </a:spcAft>
              <a:buClr>
                <a:schemeClr val="dk1"/>
              </a:buClr>
              <a:buSzPts val="2595"/>
              <a:buNone/>
            </a:pPr>
            <a:r>
              <a:rPr lang="en-US" sz="2400" b="1"/>
              <a:t>Person-First Language</a:t>
            </a:r>
            <a:endParaRPr/>
          </a:p>
        </p:txBody>
      </p:sp>
      <p:sp>
        <p:nvSpPr>
          <p:cNvPr id="234" name="Google Shape;234;p15"/>
          <p:cNvSpPr txBox="1">
            <a:spLocks noGrp="1"/>
          </p:cNvSpPr>
          <p:nvPr>
            <p:ph type="body" idx="2"/>
          </p:nvPr>
        </p:nvSpPr>
        <p:spPr>
          <a:xfrm>
            <a:off x="230187" y="2295331"/>
            <a:ext cx="5789611" cy="4438844"/>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Autofit/>
          </a:bodyPr>
          <a:lstStyle/>
          <a:p>
            <a:pPr marL="228600" lvl="0" indent="-217646" algn="l" rtl="0">
              <a:lnSpc>
                <a:spcPct val="130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The individual is emphasized ahead of their disability, as disability is just one part of their identity.</a:t>
            </a:r>
            <a:endParaRPr sz="1600">
              <a:solidFill>
                <a:schemeClr val="dk1"/>
              </a:solidFill>
              <a:latin typeface="Verdana"/>
              <a:ea typeface="Verdana"/>
              <a:cs typeface="Verdana"/>
              <a:sym typeface="Verdana"/>
            </a:endParaRPr>
          </a:p>
          <a:p>
            <a:pPr marL="228600" lvl="0" indent="-217646" algn="l" rtl="0">
              <a:lnSpc>
                <a:spcPct val="130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Aims to recognize humanity first.</a:t>
            </a:r>
            <a:endParaRPr sz="1600">
              <a:solidFill>
                <a:schemeClr val="dk1"/>
              </a:solidFill>
              <a:latin typeface="Verdana"/>
              <a:ea typeface="Verdana"/>
              <a:cs typeface="Verdana"/>
              <a:sym typeface="Verdana"/>
            </a:endParaRPr>
          </a:p>
          <a:p>
            <a:pPr marL="734853" lvl="1" indent="-285750" algn="l" rtl="0">
              <a:lnSpc>
                <a:spcPct val="115000"/>
              </a:lnSpc>
              <a:spcBef>
                <a:spcPts val="1200"/>
              </a:spcBef>
              <a:spcAft>
                <a:spcPts val="0"/>
              </a:spcAft>
              <a:buSzPts val="1600"/>
              <a:buChar char="▪"/>
            </a:pPr>
            <a:r>
              <a:rPr lang="en-US" sz="1600">
                <a:solidFill>
                  <a:schemeClr val="dk1"/>
                </a:solidFill>
                <a:latin typeface="Verdana"/>
                <a:ea typeface="Verdana"/>
                <a:cs typeface="Verdana"/>
                <a:sym typeface="Verdana"/>
              </a:rPr>
              <a:t>Person with a disability.</a:t>
            </a:r>
            <a:endParaRPr sz="1600"/>
          </a:p>
          <a:p>
            <a:pPr marL="685800" lvl="1" indent="-236696" algn="l" rtl="0">
              <a:lnSpc>
                <a:spcPct val="115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Individual with… epilepsy, an intellectual disability, a mental illness.</a:t>
            </a:r>
            <a:endParaRPr sz="1600"/>
          </a:p>
          <a:p>
            <a:pPr marL="685800" lvl="1" indent="-236696" algn="l" rtl="0">
              <a:lnSpc>
                <a:spcPct val="115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Person who is… deaf, blind, hard of hearing.</a:t>
            </a:r>
            <a:endParaRPr sz="1600"/>
          </a:p>
          <a:p>
            <a:pPr marL="685800" lvl="1" indent="-236696" algn="l" rtl="0">
              <a:lnSpc>
                <a:spcPct val="115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Individual who uses … a wheelchair, a walker, an assistive device.</a:t>
            </a:r>
            <a:endParaRPr sz="1600"/>
          </a:p>
          <a:p>
            <a:pPr marL="685800" lvl="1" indent="-236696" algn="l" rtl="0">
              <a:lnSpc>
                <a:spcPct val="115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Person who has… depression, anxiety, ADHD.</a:t>
            </a:r>
            <a:endParaRPr sz="1600"/>
          </a:p>
        </p:txBody>
      </p:sp>
      <p:sp>
        <p:nvSpPr>
          <p:cNvPr id="235" name="Google Shape;235;p15"/>
          <p:cNvSpPr txBox="1">
            <a:spLocks noGrp="1"/>
          </p:cNvSpPr>
          <p:nvPr>
            <p:ph type="body" idx="3"/>
          </p:nvPr>
        </p:nvSpPr>
        <p:spPr>
          <a:xfrm>
            <a:off x="6019801" y="1681163"/>
            <a:ext cx="5175737" cy="614168"/>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20000"/>
              </a:lnSpc>
              <a:spcBef>
                <a:spcPts val="0"/>
              </a:spcBef>
              <a:spcAft>
                <a:spcPts val="0"/>
              </a:spcAft>
              <a:buSzPts val="2595"/>
              <a:buNone/>
            </a:pPr>
            <a:r>
              <a:rPr lang="en-US" b="1" i="0" u="none" strike="noStrike">
                <a:solidFill>
                  <a:srgbClr val="00274C"/>
                </a:solidFill>
                <a:latin typeface="Verdana"/>
                <a:ea typeface="Verdana"/>
                <a:cs typeface="Verdana"/>
                <a:sym typeface="Verdana"/>
              </a:rPr>
              <a:t>Identity-First Language</a:t>
            </a:r>
            <a:endParaRPr>
              <a:solidFill>
                <a:srgbClr val="00274C"/>
              </a:solidFill>
            </a:endParaRPr>
          </a:p>
        </p:txBody>
      </p:sp>
      <p:sp>
        <p:nvSpPr>
          <p:cNvPr id="236" name="Google Shape;236;p15"/>
          <p:cNvSpPr txBox="1">
            <a:spLocks noGrp="1"/>
          </p:cNvSpPr>
          <p:nvPr>
            <p:ph type="body" idx="4"/>
          </p:nvPr>
        </p:nvSpPr>
        <p:spPr>
          <a:xfrm>
            <a:off x="6019800" y="2295331"/>
            <a:ext cx="5175738" cy="4438844"/>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Autofit/>
          </a:bodyPr>
          <a:lstStyle/>
          <a:p>
            <a:pPr marL="228600" lvl="0" indent="-215900" algn="l" rtl="0">
              <a:lnSpc>
                <a:spcPct val="130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Challenges negative connotations by claiming disability directly.</a:t>
            </a:r>
            <a:endParaRPr sz="1600"/>
          </a:p>
          <a:p>
            <a:pPr marL="228600" lvl="0" indent="-215900" algn="l" rtl="0">
              <a:lnSpc>
                <a:spcPct val="130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Acknowledges disability as an integral part of identity.</a:t>
            </a:r>
            <a:endParaRPr sz="1600"/>
          </a:p>
          <a:p>
            <a:pPr marL="685800" lvl="1" indent="-234950" algn="l" rtl="0">
              <a:lnSpc>
                <a:spcPct val="115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Disabled person.</a:t>
            </a:r>
            <a:endParaRPr sz="1600"/>
          </a:p>
          <a:p>
            <a:pPr marL="685800" lvl="1" indent="-234950" algn="l" rtl="0">
              <a:lnSpc>
                <a:spcPct val="115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Deaf/deaf person (“D” refers to culture, “d” refers to the medical condition).</a:t>
            </a:r>
            <a:endParaRPr sz="1600"/>
          </a:p>
          <a:p>
            <a:pPr marL="685800" lvl="1" indent="-234950" algn="l" rtl="0">
              <a:lnSpc>
                <a:spcPct val="115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Autistic person.</a:t>
            </a:r>
            <a:endParaRPr sz="1600"/>
          </a:p>
          <a:p>
            <a:pPr marL="228600" lvl="0" indent="-215900" algn="l" rtl="0">
              <a:lnSpc>
                <a:spcPct val="115000"/>
              </a:lnSpc>
              <a:spcBef>
                <a:spcPts val="1200"/>
              </a:spcBef>
              <a:spcAft>
                <a:spcPts val="0"/>
              </a:spcAft>
              <a:buClr>
                <a:schemeClr val="dk1"/>
              </a:buClr>
              <a:buSzPts val="1600"/>
              <a:buFont typeface="Noto Sans Symbols"/>
              <a:buChar char="▪"/>
            </a:pPr>
            <a:r>
              <a:rPr lang="en-US" sz="1600">
                <a:solidFill>
                  <a:schemeClr val="dk1"/>
                </a:solidFill>
                <a:latin typeface="Verdana"/>
                <a:ea typeface="Verdana"/>
                <a:cs typeface="Verdana"/>
                <a:sym typeface="Verdana"/>
              </a:rPr>
              <a:t>AHEAD (Association on Higher Education and Disability) has adopted the use of Identity-First language.</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7"/>
          <p:cNvSpPr txBox="1">
            <a:spLocks noGrp="1"/>
          </p:cNvSpPr>
          <p:nvPr>
            <p:ph type="title"/>
          </p:nvPr>
        </p:nvSpPr>
        <p:spPr>
          <a:xfrm>
            <a:off x="190336" y="197174"/>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Keep in Mind</a:t>
            </a:r>
            <a:endParaRPr/>
          </a:p>
        </p:txBody>
      </p:sp>
      <p:sp>
        <p:nvSpPr>
          <p:cNvPr id="242" name="Google Shape;242;p47"/>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b="1"/>
              <a:t>Disability </a:t>
            </a:r>
            <a:r>
              <a:rPr lang="en-US"/>
              <a:t>and </a:t>
            </a:r>
            <a:r>
              <a:rPr lang="en-US" b="1"/>
              <a:t>disabled</a:t>
            </a:r>
            <a:r>
              <a:rPr lang="en-US"/>
              <a:t> are not bad words.</a:t>
            </a:r>
            <a:endParaRPr/>
          </a:p>
          <a:p>
            <a:pPr marL="228600" lvl="0" indent="-228600" algn="l" rtl="0">
              <a:lnSpc>
                <a:spcPct val="150000"/>
              </a:lnSpc>
              <a:spcBef>
                <a:spcPts val="1800"/>
              </a:spcBef>
              <a:spcAft>
                <a:spcPts val="0"/>
              </a:spcAft>
              <a:buClr>
                <a:srgbClr val="00274C"/>
              </a:buClr>
              <a:buSzPct val="100000"/>
              <a:buFont typeface="Noto Sans Symbols"/>
              <a:buChar char="▪"/>
            </a:pPr>
            <a:r>
              <a:rPr lang="en-US">
                <a:solidFill>
                  <a:srgbClr val="00274C"/>
                </a:solidFill>
              </a:rPr>
              <a:t>Challenge yourself to remove words and characterizations that may be offensive to others.</a:t>
            </a:r>
            <a:endParaRPr/>
          </a:p>
          <a:p>
            <a:pPr marL="685800" lvl="1" indent="-228600" algn="l" rtl="0">
              <a:lnSpc>
                <a:spcPct val="150000"/>
              </a:lnSpc>
              <a:spcBef>
                <a:spcPts val="1800"/>
              </a:spcBef>
              <a:spcAft>
                <a:spcPts val="0"/>
              </a:spcAft>
              <a:buClr>
                <a:srgbClr val="00274C"/>
              </a:buClr>
              <a:buSzPct val="100000"/>
              <a:buChar char="▪"/>
            </a:pPr>
            <a:r>
              <a:rPr lang="en-US">
                <a:solidFill>
                  <a:srgbClr val="00274C"/>
                </a:solidFill>
              </a:rPr>
              <a:t>There is no reason to use “differently-abled” or “specially-abled.”</a:t>
            </a:r>
            <a:endParaRPr/>
          </a:p>
          <a:p>
            <a:pPr marL="228600" lvl="0" indent="-228600" algn="l" rtl="0">
              <a:lnSpc>
                <a:spcPct val="150000"/>
              </a:lnSpc>
              <a:spcBef>
                <a:spcPts val="1800"/>
              </a:spcBef>
              <a:spcAft>
                <a:spcPts val="0"/>
              </a:spcAft>
              <a:buClr>
                <a:srgbClr val="00274C"/>
              </a:buClr>
              <a:buSzPct val="100000"/>
              <a:buFont typeface="Noto Sans Symbols"/>
              <a:buChar char="▪"/>
            </a:pPr>
            <a:r>
              <a:rPr lang="en-US">
                <a:solidFill>
                  <a:srgbClr val="00274C"/>
                </a:solidFill>
              </a:rPr>
              <a:t>Ask what is preferred, if you are in a position to do so.</a:t>
            </a:r>
            <a:endParaRPr/>
          </a:p>
          <a:p>
            <a:pPr marL="228600" lvl="0" indent="-228600" algn="l" rtl="0">
              <a:lnSpc>
                <a:spcPct val="150000"/>
              </a:lnSpc>
              <a:spcBef>
                <a:spcPts val="1800"/>
              </a:spcBef>
              <a:spcAft>
                <a:spcPts val="0"/>
              </a:spcAft>
              <a:buClr>
                <a:srgbClr val="00274C"/>
              </a:buClr>
              <a:buSzPct val="100000"/>
              <a:buFont typeface="Noto Sans Symbols"/>
              <a:buChar char="▪"/>
            </a:pPr>
            <a:r>
              <a:rPr lang="en-US">
                <a:solidFill>
                  <a:srgbClr val="00274C"/>
                </a:solidFill>
              </a:rPr>
              <a:t>Pay attention to how someone refers to themselves.</a:t>
            </a:r>
            <a:endParaRPr/>
          </a:p>
          <a:p>
            <a:pPr marL="228600" lvl="0" indent="-228600" algn="l" rtl="0">
              <a:lnSpc>
                <a:spcPct val="150000"/>
              </a:lnSpc>
              <a:spcBef>
                <a:spcPts val="1800"/>
              </a:spcBef>
              <a:spcAft>
                <a:spcPts val="0"/>
              </a:spcAft>
              <a:buClr>
                <a:srgbClr val="00274C"/>
              </a:buClr>
              <a:buSzPct val="100000"/>
              <a:buFont typeface="Noto Sans Symbols"/>
              <a:buChar char="▪"/>
            </a:pPr>
            <a:r>
              <a:rPr lang="en-US">
                <a:solidFill>
                  <a:srgbClr val="00274C"/>
                </a:solidFill>
              </a:rPr>
              <a:t>Acknowledge that language evolves over time.</a:t>
            </a:r>
            <a:endParaRPr/>
          </a:p>
        </p:txBody>
      </p:sp>
      <p:pic>
        <p:nvPicPr>
          <p:cNvPr id="243" name="Google Shape;243;p47" descr="A blue outline of a head with a brain inside"/>
          <p:cNvPicPr preferRelativeResize="0"/>
          <p:nvPr/>
        </p:nvPicPr>
        <p:blipFill rotWithShape="1">
          <a:blip r:embed="rId3">
            <a:alphaModFix/>
          </a:blip>
          <a:srcRect/>
          <a:stretch/>
        </p:blipFill>
        <p:spPr>
          <a:xfrm flipH="1">
            <a:off x="9616262" y="3545795"/>
            <a:ext cx="2385402" cy="23854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190336" y="197174"/>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Language to Avoid</a:t>
            </a:r>
            <a:endParaRPr/>
          </a:p>
        </p:txBody>
      </p:sp>
      <p:sp>
        <p:nvSpPr>
          <p:cNvPr id="249" name="Google Shape;249;p44"/>
          <p:cNvSpPr txBox="1">
            <a:spLocks noGrp="1"/>
          </p:cNvSpPr>
          <p:nvPr>
            <p:ph type="body" idx="1"/>
          </p:nvPr>
        </p:nvSpPr>
        <p:spPr>
          <a:xfrm>
            <a:off x="190336" y="1690688"/>
            <a:ext cx="5346864" cy="5167312"/>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Language with negative overtones:</a:t>
            </a:r>
            <a:endParaRPr/>
          </a:p>
          <a:p>
            <a:pPr marL="685800" lvl="1" indent="-228600" algn="l" rtl="0">
              <a:lnSpc>
                <a:spcPct val="150000"/>
              </a:lnSpc>
              <a:spcBef>
                <a:spcPts val="1800"/>
              </a:spcBef>
              <a:spcAft>
                <a:spcPts val="0"/>
              </a:spcAft>
              <a:buClr>
                <a:schemeClr val="dk1"/>
              </a:buClr>
              <a:buSzPct val="100000"/>
              <a:buChar char="▪"/>
            </a:pPr>
            <a:r>
              <a:rPr lang="en-US"/>
              <a:t>Stroke </a:t>
            </a:r>
            <a:r>
              <a:rPr lang="en-US" b="1"/>
              <a:t>victim</a:t>
            </a:r>
            <a:endParaRPr/>
          </a:p>
          <a:p>
            <a:pPr marL="685800" lvl="1" indent="-228600" algn="l" rtl="0">
              <a:lnSpc>
                <a:spcPct val="150000"/>
              </a:lnSpc>
              <a:spcBef>
                <a:spcPts val="1800"/>
              </a:spcBef>
              <a:spcAft>
                <a:spcPts val="0"/>
              </a:spcAft>
              <a:buClr>
                <a:schemeClr val="dk1"/>
              </a:buClr>
              <a:buSzPct val="100000"/>
              <a:buChar char="▪"/>
            </a:pPr>
            <a:r>
              <a:rPr lang="en-US" b="1"/>
              <a:t>Afflicted with</a:t>
            </a:r>
            <a:r>
              <a:rPr lang="en-US"/>
              <a:t> cerebral palsy</a:t>
            </a:r>
            <a:endParaRPr/>
          </a:p>
          <a:p>
            <a:pPr marL="685800" lvl="1" indent="-228600" algn="l" rtl="0">
              <a:lnSpc>
                <a:spcPct val="150000"/>
              </a:lnSpc>
              <a:spcBef>
                <a:spcPts val="1800"/>
              </a:spcBef>
              <a:spcAft>
                <a:spcPts val="0"/>
              </a:spcAft>
              <a:buClr>
                <a:schemeClr val="dk1"/>
              </a:buClr>
              <a:buSzPct val="100000"/>
              <a:buChar char="▪"/>
            </a:pPr>
            <a:r>
              <a:rPr lang="en-US" b="1"/>
              <a:t>Suffering from</a:t>
            </a:r>
            <a:r>
              <a:rPr lang="en-US"/>
              <a:t> anxiety</a:t>
            </a:r>
            <a:endParaRPr/>
          </a:p>
          <a:p>
            <a:pPr marL="685800" lvl="1" indent="-228600" algn="l" rtl="0">
              <a:lnSpc>
                <a:spcPct val="150000"/>
              </a:lnSpc>
              <a:spcBef>
                <a:spcPts val="1800"/>
              </a:spcBef>
              <a:spcAft>
                <a:spcPts val="0"/>
              </a:spcAft>
              <a:buClr>
                <a:schemeClr val="dk1"/>
              </a:buClr>
              <a:buSzPct val="100000"/>
              <a:buChar char="▪"/>
            </a:pPr>
            <a:r>
              <a:rPr lang="en-US"/>
              <a:t>Wheelchair </a:t>
            </a:r>
            <a:r>
              <a:rPr lang="en-US" b="1"/>
              <a:t>bound</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Language regarded as slurs:</a:t>
            </a:r>
            <a:endParaRPr/>
          </a:p>
          <a:p>
            <a:pPr marL="685800" lvl="1" indent="-228600" algn="l" rtl="0">
              <a:lnSpc>
                <a:spcPct val="150000"/>
              </a:lnSpc>
              <a:spcBef>
                <a:spcPts val="1800"/>
              </a:spcBef>
              <a:spcAft>
                <a:spcPts val="0"/>
              </a:spcAft>
              <a:buClr>
                <a:schemeClr val="dk1"/>
              </a:buClr>
              <a:buSzPct val="100000"/>
              <a:buChar char="▪"/>
            </a:pPr>
            <a:r>
              <a:rPr lang="en-US"/>
              <a:t>Crazy </a:t>
            </a:r>
            <a:endParaRPr/>
          </a:p>
          <a:p>
            <a:pPr marL="685800" lvl="1" indent="-228600" algn="l" rtl="0">
              <a:lnSpc>
                <a:spcPct val="150000"/>
              </a:lnSpc>
              <a:spcBef>
                <a:spcPts val="1800"/>
              </a:spcBef>
              <a:spcAft>
                <a:spcPts val="0"/>
              </a:spcAft>
              <a:buClr>
                <a:schemeClr val="dk1"/>
              </a:buClr>
              <a:buSzPct val="100000"/>
              <a:buChar char="▪"/>
            </a:pPr>
            <a:r>
              <a:rPr lang="en-US"/>
              <a:t>The R word</a:t>
            </a:r>
            <a:endParaRPr/>
          </a:p>
          <a:p>
            <a:pPr marL="685800" lvl="1" indent="-228600" algn="l" rtl="0">
              <a:lnSpc>
                <a:spcPct val="150000"/>
              </a:lnSpc>
              <a:spcBef>
                <a:spcPts val="1800"/>
              </a:spcBef>
              <a:spcAft>
                <a:spcPts val="0"/>
              </a:spcAft>
              <a:buClr>
                <a:schemeClr val="dk1"/>
              </a:buClr>
              <a:buSzPct val="100000"/>
              <a:buChar char="▪"/>
            </a:pPr>
            <a:r>
              <a:rPr lang="en-US"/>
              <a:t>Spaz</a:t>
            </a:r>
            <a:endParaRPr/>
          </a:p>
        </p:txBody>
      </p:sp>
      <p:pic>
        <p:nvPicPr>
          <p:cNvPr id="250" name="Google Shape;250;p44" descr="A yellow triangle with an exclamation mark indicating caution&#10;"/>
          <p:cNvPicPr preferRelativeResize="0"/>
          <p:nvPr/>
        </p:nvPicPr>
        <p:blipFill rotWithShape="1">
          <a:blip r:embed="rId3">
            <a:alphaModFix/>
          </a:blip>
          <a:srcRect/>
          <a:stretch/>
        </p:blipFill>
        <p:spPr>
          <a:xfrm>
            <a:off x="4232275" y="4206082"/>
            <a:ext cx="2422527" cy="2065764"/>
          </a:xfrm>
          <a:prstGeom prst="rect">
            <a:avLst/>
          </a:prstGeom>
          <a:noFill/>
          <a:ln>
            <a:noFill/>
          </a:ln>
        </p:spPr>
      </p:pic>
      <p:sp>
        <p:nvSpPr>
          <p:cNvPr id="251" name="Google Shape;251;p44"/>
          <p:cNvSpPr txBox="1"/>
          <p:nvPr/>
        </p:nvSpPr>
        <p:spPr>
          <a:xfrm>
            <a:off x="6096000" y="1666876"/>
            <a:ext cx="5346864" cy="507841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Verdana"/>
                <a:ea typeface="Verdana"/>
                <a:cs typeface="Verdana"/>
                <a:sym typeface="Verdana"/>
              </a:rPr>
              <a:t>Language that assumes knowledge about an individual’s experience because: </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1800"/>
              </a:spcBef>
              <a:spcAft>
                <a:spcPts val="0"/>
              </a:spcAft>
              <a:buClr>
                <a:schemeClr val="dk1"/>
              </a:buClr>
              <a:buSzPts val="1700"/>
              <a:buFont typeface="Noto Sans Symbols"/>
              <a:buChar char="▪"/>
            </a:pPr>
            <a:r>
              <a:rPr lang="en-US" sz="1700" b="0" i="0" u="none" strike="noStrike" cap="none">
                <a:solidFill>
                  <a:schemeClr val="dk1"/>
                </a:solidFill>
                <a:latin typeface="Verdana"/>
                <a:ea typeface="Verdana"/>
                <a:cs typeface="Verdana"/>
                <a:sym typeface="Verdana"/>
              </a:rPr>
              <a:t>you “know someone with”</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1800"/>
              </a:spcBef>
              <a:spcAft>
                <a:spcPts val="0"/>
              </a:spcAft>
              <a:buClr>
                <a:schemeClr val="dk1"/>
              </a:buClr>
              <a:buSzPts val="1700"/>
              <a:buFont typeface="Noto Sans Symbols"/>
              <a:buChar char="▪"/>
            </a:pPr>
            <a:r>
              <a:rPr lang="en-US" sz="1700" b="0" i="0" u="none" strike="noStrike" cap="none">
                <a:solidFill>
                  <a:schemeClr val="dk1"/>
                </a:solidFill>
                <a:latin typeface="Verdana"/>
                <a:ea typeface="Verdana"/>
                <a:cs typeface="Verdana"/>
                <a:sym typeface="Verdana"/>
              </a:rPr>
              <a:t>a “family member has”</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1800"/>
              </a:spcBef>
              <a:spcAft>
                <a:spcPts val="0"/>
              </a:spcAft>
              <a:buClr>
                <a:schemeClr val="dk1"/>
              </a:buClr>
              <a:buSzPts val="1700"/>
              <a:buFont typeface="Noto Sans Symbols"/>
              <a:buChar char="▪"/>
            </a:pPr>
            <a:r>
              <a:rPr lang="en-US" sz="1700" b="0" i="0" u="none" strike="noStrike" cap="none">
                <a:solidFill>
                  <a:schemeClr val="dk1"/>
                </a:solidFill>
                <a:latin typeface="Verdana"/>
                <a:ea typeface="Verdana"/>
                <a:cs typeface="Verdana"/>
                <a:sym typeface="Verdana"/>
              </a:rPr>
              <a:t>“I used to have”</a:t>
            </a:r>
            <a:endParaRPr sz="1400" b="0" i="0" u="none" strike="noStrike" cap="none">
              <a:solidFill>
                <a:srgbClr val="000000"/>
              </a:solidFill>
              <a:latin typeface="Arial"/>
              <a:ea typeface="Arial"/>
              <a:cs typeface="Arial"/>
              <a:sym typeface="Arial"/>
            </a:endParaRPr>
          </a:p>
          <a:p>
            <a:pPr marL="1143000" marR="0" lvl="2" indent="-228600" algn="l" rtl="0">
              <a:lnSpc>
                <a:spcPct val="150000"/>
              </a:lnSpc>
              <a:spcBef>
                <a:spcPts val="1800"/>
              </a:spcBef>
              <a:spcAft>
                <a:spcPts val="0"/>
              </a:spcAft>
              <a:buClr>
                <a:schemeClr val="dk1"/>
              </a:buClr>
              <a:buSzPts val="1700"/>
              <a:buFont typeface="Noto Sans Symbols"/>
              <a:buChar char="▪"/>
            </a:pPr>
            <a:r>
              <a:rPr lang="en-US" sz="1700" b="0" i="0" u="none" strike="noStrike" cap="none">
                <a:solidFill>
                  <a:schemeClr val="dk1"/>
                </a:solidFill>
                <a:latin typeface="Verdana"/>
                <a:ea typeface="Verdana"/>
                <a:cs typeface="Verdana"/>
                <a:sym typeface="Verdana"/>
              </a:rPr>
              <a:t>Remember: everyone experiences disability differently!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53" name="Google Shape;53;p2"/>
          <p:cNvSpPr txBox="1">
            <a:spLocks noGrp="1"/>
          </p:cNvSpPr>
          <p:nvPr>
            <p:ph type="body" idx="1"/>
          </p:nvPr>
        </p:nvSpPr>
        <p:spPr>
          <a:xfrm>
            <a:off x="274076" y="1574312"/>
            <a:ext cx="8905094" cy="4978991"/>
          </a:xfrm>
          <a:prstGeom prst="rect">
            <a:avLst/>
          </a:prstGeom>
          <a:noFill/>
          <a:ln>
            <a:noFill/>
          </a:ln>
        </p:spPr>
        <p:txBody>
          <a:bodyPr spcFirstLastPara="1" wrap="square" lIns="91425" tIns="45700" rIns="91425" bIns="45700" anchor="t" anchorCtr="0">
            <a:normAutofit/>
          </a:bodyPr>
          <a:lstStyle/>
          <a:p>
            <a:pPr marL="0" lvl="0" indent="0" algn="l" rtl="0">
              <a:lnSpc>
                <a:spcPct val="170000"/>
              </a:lnSpc>
              <a:spcBef>
                <a:spcPts val="1800"/>
              </a:spcBef>
              <a:spcAft>
                <a:spcPts val="0"/>
              </a:spcAft>
              <a:buClr>
                <a:schemeClr val="dk1"/>
              </a:buClr>
              <a:buSzPts val="2000"/>
              <a:buNone/>
            </a:pPr>
            <a:r>
              <a:rPr lang="en-US" sz="2000"/>
              <a:t>Disability is an integral part of the university’s diversity, equity, inclusion, and accessibility (DEI</a:t>
            </a:r>
            <a:r>
              <a:rPr lang="en-US" sz="2000" b="1"/>
              <a:t>A</a:t>
            </a:r>
            <a:r>
              <a:rPr lang="en-US" sz="2000"/>
              <a:t>) efforts. This session will cover:</a:t>
            </a:r>
            <a:endParaRPr sz="2000"/>
          </a:p>
          <a:p>
            <a:pPr marL="228600" lvl="0" indent="-228600" algn="l" rtl="0">
              <a:lnSpc>
                <a:spcPct val="170000"/>
              </a:lnSpc>
              <a:spcBef>
                <a:spcPts val="1800"/>
              </a:spcBef>
              <a:spcAft>
                <a:spcPts val="0"/>
              </a:spcAft>
              <a:buClr>
                <a:schemeClr val="dk1"/>
              </a:buClr>
              <a:buSzPts val="1800"/>
              <a:buFont typeface="Noto Sans Symbols"/>
              <a:buChar char="▪"/>
            </a:pPr>
            <a:r>
              <a:rPr lang="en-US" sz="1800"/>
              <a:t>The ADA and Disability Basics </a:t>
            </a:r>
            <a:endParaRPr sz="1600"/>
          </a:p>
          <a:p>
            <a:pPr marL="228600" lvl="0" indent="-228600" algn="l" rtl="0">
              <a:lnSpc>
                <a:spcPct val="170000"/>
              </a:lnSpc>
              <a:spcBef>
                <a:spcPts val="1800"/>
              </a:spcBef>
              <a:spcAft>
                <a:spcPts val="0"/>
              </a:spcAft>
              <a:buClr>
                <a:schemeClr val="dk1"/>
              </a:buClr>
              <a:buSzPts val="1800"/>
              <a:buFont typeface="Noto Sans Symbols"/>
              <a:buChar char="▪"/>
            </a:pPr>
            <a:r>
              <a:rPr lang="en-US" sz="1800"/>
              <a:t>Introduction to Neurodiversity </a:t>
            </a:r>
            <a:endParaRPr/>
          </a:p>
          <a:p>
            <a:pPr marL="228600" lvl="0" indent="-228600" algn="l" rtl="0">
              <a:lnSpc>
                <a:spcPct val="170000"/>
              </a:lnSpc>
              <a:spcBef>
                <a:spcPts val="1800"/>
              </a:spcBef>
              <a:spcAft>
                <a:spcPts val="0"/>
              </a:spcAft>
              <a:buClr>
                <a:schemeClr val="dk1"/>
              </a:buClr>
              <a:buSzPts val="1800"/>
              <a:buFont typeface="Noto Sans Symbols"/>
              <a:buChar char="▪"/>
            </a:pPr>
            <a:r>
              <a:rPr lang="en-US" sz="1800"/>
              <a:t>Executive Functioning</a:t>
            </a:r>
            <a:endParaRPr sz="1800"/>
          </a:p>
          <a:p>
            <a:pPr marL="228600" lvl="0" indent="-228600" algn="l" rtl="0">
              <a:lnSpc>
                <a:spcPct val="170000"/>
              </a:lnSpc>
              <a:spcBef>
                <a:spcPts val="1800"/>
              </a:spcBef>
              <a:spcAft>
                <a:spcPts val="0"/>
              </a:spcAft>
              <a:buClr>
                <a:schemeClr val="dk1"/>
              </a:buClr>
              <a:buSzPts val="1800"/>
              <a:buFont typeface="Noto Sans Symbols"/>
              <a:buChar char="▪"/>
            </a:pPr>
            <a:r>
              <a:rPr lang="en-US" sz="1800"/>
              <a:t>Ableism &amp; Language Etiquette</a:t>
            </a:r>
            <a:endParaRPr sz="1800"/>
          </a:p>
          <a:p>
            <a:pPr marL="228600" lvl="0" indent="-228600" algn="l" rtl="0">
              <a:lnSpc>
                <a:spcPct val="170000"/>
              </a:lnSpc>
              <a:spcBef>
                <a:spcPts val="1800"/>
              </a:spcBef>
              <a:spcAft>
                <a:spcPts val="0"/>
              </a:spcAft>
              <a:buClr>
                <a:schemeClr val="dk1"/>
              </a:buClr>
              <a:buSzPts val="1800"/>
              <a:buFont typeface="Noto Sans Symbols"/>
              <a:buChar char="▪"/>
            </a:pPr>
            <a:r>
              <a:rPr lang="en-US" sz="1800"/>
              <a:t>Inclusive Environments</a:t>
            </a:r>
            <a:endParaRPr sz="1800"/>
          </a:p>
        </p:txBody>
      </p:sp>
      <p:pic>
        <p:nvPicPr>
          <p:cNvPr id="54" name="Google Shape;54;p2" descr="Representation of accessibility as 5 colorful blocks.  &quot;Cognitive&quot; an image of two cogwheels in a brain. &quot;Visual&quot; an individual using a white cane indicating visual limitations.  &quot;Auditory&quot; an ear.  &quot;Motor&quot; a wheelchair user icon. And lastly a head with verbal lines coming from the mouth indicating &quot;Speech&quot; to represent these limitations."/>
          <p:cNvPicPr preferRelativeResize="0"/>
          <p:nvPr/>
        </p:nvPicPr>
        <p:blipFill rotWithShape="1">
          <a:blip r:embed="rId3">
            <a:alphaModFix/>
          </a:blip>
          <a:srcRect/>
          <a:stretch/>
        </p:blipFill>
        <p:spPr>
          <a:xfrm>
            <a:off x="5521568" y="3341186"/>
            <a:ext cx="5939937" cy="224925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Creating &amp; Maintaining Inclusive Environments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0"/>
          <p:cNvSpPr txBox="1">
            <a:spLocks noGrp="1"/>
          </p:cNvSpPr>
          <p:nvPr>
            <p:ph type="title"/>
          </p:nvPr>
        </p:nvSpPr>
        <p:spPr>
          <a:xfrm>
            <a:off x="190336" y="276225"/>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Inclusion Changes the Environment</a:t>
            </a:r>
            <a:endParaRPr/>
          </a:p>
        </p:txBody>
      </p:sp>
      <p:pic>
        <p:nvPicPr>
          <p:cNvPr id="263" name="Google Shape;263;p50" descr="Individuals using strollers, pushing carts, using wheelchairs, and riding bicycles crossing a sidewalk to the roadway"/>
          <p:cNvPicPr preferRelativeResize="0"/>
          <p:nvPr/>
        </p:nvPicPr>
        <p:blipFill rotWithShape="1">
          <a:blip r:embed="rId3">
            <a:alphaModFix/>
          </a:blip>
          <a:srcRect/>
          <a:stretch/>
        </p:blipFill>
        <p:spPr>
          <a:xfrm>
            <a:off x="190336" y="1928003"/>
            <a:ext cx="5502144" cy="4666129"/>
          </a:xfrm>
          <a:prstGeom prst="rect">
            <a:avLst/>
          </a:prstGeom>
          <a:noFill/>
          <a:ln>
            <a:noFill/>
          </a:ln>
        </p:spPr>
      </p:pic>
      <p:sp>
        <p:nvSpPr>
          <p:cNvPr id="264" name="Google Shape;264;p50"/>
          <p:cNvSpPr txBox="1">
            <a:spLocks noGrp="1"/>
          </p:cNvSpPr>
          <p:nvPr>
            <p:ph type="body" idx="1"/>
          </p:nvPr>
        </p:nvSpPr>
        <p:spPr>
          <a:xfrm>
            <a:off x="5957046" y="1690688"/>
            <a:ext cx="5282453" cy="5078412"/>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100"/>
              <a:buFont typeface="Noto Sans Symbols"/>
              <a:buChar char="▪"/>
            </a:pPr>
            <a:r>
              <a:rPr lang="en-US" sz="2100"/>
              <a:t>Inclusion reduces the need for modifications and accommodations.</a:t>
            </a:r>
            <a:endParaRPr sz="2100"/>
          </a:p>
          <a:p>
            <a:pPr marL="228600" lvl="0" indent="-228600" algn="l" rtl="0">
              <a:lnSpc>
                <a:spcPct val="150000"/>
              </a:lnSpc>
              <a:spcBef>
                <a:spcPts val="1800"/>
              </a:spcBef>
              <a:spcAft>
                <a:spcPts val="0"/>
              </a:spcAft>
              <a:buClr>
                <a:schemeClr val="dk1"/>
              </a:buClr>
              <a:buSzPts val="2100"/>
              <a:buFont typeface="Noto Sans Symbols"/>
              <a:buChar char="▪"/>
            </a:pPr>
            <a:r>
              <a:rPr lang="en-US" sz="2100"/>
              <a:t>Inclusion reduces or removes structural access barriers.</a:t>
            </a:r>
            <a:endParaRPr sz="2100"/>
          </a:p>
          <a:p>
            <a:pPr marL="228600" lvl="0" indent="-228600" algn="l" rtl="0">
              <a:lnSpc>
                <a:spcPct val="150000"/>
              </a:lnSpc>
              <a:spcBef>
                <a:spcPts val="1800"/>
              </a:spcBef>
              <a:spcAft>
                <a:spcPts val="0"/>
              </a:spcAft>
              <a:buClr>
                <a:schemeClr val="dk1"/>
              </a:buClr>
              <a:buSzPts val="2100"/>
              <a:buFont typeface="Noto Sans Symbols"/>
              <a:buChar char="▪"/>
            </a:pPr>
            <a:r>
              <a:rPr lang="en-US" sz="2100"/>
              <a:t>Inclusion tends to benefit everyone.</a:t>
            </a:r>
            <a:endParaRPr sz="2100"/>
          </a:p>
          <a:p>
            <a:pPr marL="228600" lvl="0" indent="-228600" algn="l" rtl="0">
              <a:lnSpc>
                <a:spcPct val="150000"/>
              </a:lnSpc>
              <a:spcBef>
                <a:spcPts val="1800"/>
              </a:spcBef>
              <a:spcAft>
                <a:spcPts val="0"/>
              </a:spcAft>
              <a:buClr>
                <a:schemeClr val="dk1"/>
              </a:buClr>
              <a:buSzPts val="2100"/>
              <a:buFont typeface="Noto Sans Symbols"/>
              <a:buChar char="▪"/>
            </a:pPr>
            <a:r>
              <a:rPr lang="en-US" sz="2100"/>
              <a:t>Inclusion is proactive.</a:t>
            </a:r>
            <a:endParaRPr sz="2100"/>
          </a:p>
          <a:p>
            <a:pPr marL="228600" lvl="0" indent="-228600" algn="l" rtl="0">
              <a:lnSpc>
                <a:spcPct val="150000"/>
              </a:lnSpc>
              <a:spcBef>
                <a:spcPts val="1800"/>
              </a:spcBef>
              <a:spcAft>
                <a:spcPts val="0"/>
              </a:spcAft>
              <a:buClr>
                <a:schemeClr val="dk1"/>
              </a:buClr>
              <a:buSzPts val="2100"/>
              <a:buFont typeface="Noto Sans Symbols"/>
              <a:buChar char="▪"/>
            </a:pPr>
            <a:r>
              <a:rPr lang="en-US" sz="2100"/>
              <a:t>Accessibility is an aspect of inclusivity.</a:t>
            </a:r>
            <a:endParaRPr sz="2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aff4d67e40_0_172"/>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Workplace Design</a:t>
            </a:r>
            <a:endParaRPr/>
          </a:p>
        </p:txBody>
      </p:sp>
      <p:sp>
        <p:nvSpPr>
          <p:cNvPr id="271" name="Google Shape;271;g2aff4d67e40_0_172"/>
          <p:cNvSpPr txBox="1">
            <a:spLocks noGrp="1"/>
          </p:cNvSpPr>
          <p:nvPr>
            <p:ph type="body" idx="1"/>
          </p:nvPr>
        </p:nvSpPr>
        <p:spPr>
          <a:xfrm>
            <a:off x="-1" y="1696454"/>
            <a:ext cx="6172199" cy="5161546"/>
          </a:xfrm>
          <a:prstGeom prst="rect">
            <a:avLst/>
          </a:prstGeom>
          <a:noFill/>
          <a:ln>
            <a:noFill/>
          </a:ln>
        </p:spPr>
        <p:txBody>
          <a:bodyPr spcFirstLastPara="1" wrap="square" lIns="91425" tIns="45700" rIns="91425" bIns="45700" anchor="t" anchorCtr="0">
            <a:normAutofit/>
          </a:bodyPr>
          <a:lstStyle/>
          <a:p>
            <a:pPr marL="457200" lvl="0" indent="-419733" algn="l" rtl="0">
              <a:lnSpc>
                <a:spcPct val="140000"/>
              </a:lnSpc>
              <a:spcBef>
                <a:spcPts val="1200"/>
              </a:spcBef>
              <a:spcAft>
                <a:spcPts val="0"/>
              </a:spcAft>
              <a:buSzPts val="2800"/>
              <a:buChar char="▪"/>
            </a:pPr>
            <a:r>
              <a:rPr lang="en-US" sz="2400"/>
              <a:t>Consider the impact on the senses (sight, smell, feel, sound).</a:t>
            </a:r>
            <a:endParaRPr sz="2400"/>
          </a:p>
          <a:p>
            <a:pPr marL="457200" lvl="0" indent="-419733" algn="l" rtl="0">
              <a:lnSpc>
                <a:spcPct val="140000"/>
              </a:lnSpc>
              <a:spcBef>
                <a:spcPts val="1200"/>
              </a:spcBef>
              <a:spcAft>
                <a:spcPts val="0"/>
              </a:spcAft>
              <a:buSzPts val="2800"/>
              <a:buChar char="▪"/>
            </a:pPr>
            <a:r>
              <a:rPr lang="en-US" sz="2400"/>
              <a:t>Avoid strong/harsh/unnatural fragrances when possible.</a:t>
            </a:r>
            <a:endParaRPr sz="2400"/>
          </a:p>
          <a:p>
            <a:pPr marL="457200" lvl="0" indent="-406400" algn="l" rtl="0">
              <a:lnSpc>
                <a:spcPct val="140000"/>
              </a:lnSpc>
              <a:spcBef>
                <a:spcPts val="1200"/>
              </a:spcBef>
              <a:spcAft>
                <a:spcPts val="0"/>
              </a:spcAft>
              <a:buSzPts val="2800"/>
              <a:buChar char="▪"/>
            </a:pPr>
            <a:r>
              <a:rPr lang="en-US" sz="2400"/>
              <a:t>Provide alternate lighting options and dimmable lights.</a:t>
            </a:r>
            <a:endParaRPr/>
          </a:p>
          <a:p>
            <a:pPr marL="457200" lvl="0" indent="-406400" algn="l" rtl="0">
              <a:lnSpc>
                <a:spcPct val="140000"/>
              </a:lnSpc>
              <a:spcBef>
                <a:spcPts val="1200"/>
              </a:spcBef>
              <a:spcAft>
                <a:spcPts val="600"/>
              </a:spcAft>
              <a:buSzPts val="2800"/>
              <a:buChar char="▪"/>
            </a:pPr>
            <a:r>
              <a:rPr lang="en-US" sz="2400"/>
              <a:t>Offer different types of spaces with intention.</a:t>
            </a:r>
            <a:endParaRPr/>
          </a:p>
        </p:txBody>
      </p:sp>
      <p:sp>
        <p:nvSpPr>
          <p:cNvPr id="272" name="Google Shape;272;g2aff4d67e40_0_172"/>
          <p:cNvSpPr txBox="1">
            <a:spLocks noGrp="1"/>
          </p:cNvSpPr>
          <p:nvPr>
            <p:ph type="body" idx="2"/>
          </p:nvPr>
        </p:nvSpPr>
        <p:spPr>
          <a:xfrm>
            <a:off x="6172198" y="1730543"/>
            <a:ext cx="5414211" cy="5067300"/>
          </a:xfrm>
          <a:prstGeom prst="rect">
            <a:avLst/>
          </a:prstGeom>
          <a:noFill/>
          <a:ln>
            <a:noFill/>
          </a:ln>
        </p:spPr>
        <p:txBody>
          <a:bodyPr spcFirstLastPara="1" wrap="square" lIns="91425" tIns="45700" rIns="91425" bIns="45700" anchor="t" anchorCtr="0">
            <a:normAutofit/>
          </a:bodyPr>
          <a:lstStyle/>
          <a:p>
            <a:pPr marL="457200" lvl="0" indent="-419733" algn="l" rtl="0">
              <a:lnSpc>
                <a:spcPct val="140000"/>
              </a:lnSpc>
              <a:spcBef>
                <a:spcPts val="1200"/>
              </a:spcBef>
              <a:spcAft>
                <a:spcPts val="0"/>
              </a:spcAft>
              <a:buSzPts val="2800"/>
              <a:buChar char="▪"/>
            </a:pPr>
            <a:r>
              <a:rPr lang="en-US" sz="2400"/>
              <a:t>Provide various ergonomic seating or comfortable seating options.</a:t>
            </a:r>
            <a:endParaRPr sz="2400"/>
          </a:p>
          <a:p>
            <a:pPr marL="457200" lvl="0" indent="-419733" algn="l" rtl="0">
              <a:lnSpc>
                <a:spcPct val="140000"/>
              </a:lnSpc>
              <a:spcBef>
                <a:spcPts val="1200"/>
              </a:spcBef>
              <a:spcAft>
                <a:spcPts val="0"/>
              </a:spcAft>
              <a:buSzPts val="2800"/>
              <a:buChar char="▪"/>
            </a:pPr>
            <a:r>
              <a:rPr lang="en-US" sz="2400"/>
              <a:t>Build in breaks during long meetings or in between several meetings.</a:t>
            </a:r>
            <a:endParaRPr sz="2400"/>
          </a:p>
          <a:p>
            <a:pPr marL="457200" lvl="0" indent="-419733" algn="l" rtl="0">
              <a:lnSpc>
                <a:spcPct val="140000"/>
              </a:lnSpc>
              <a:spcBef>
                <a:spcPts val="1200"/>
              </a:spcBef>
              <a:spcAft>
                <a:spcPts val="0"/>
              </a:spcAft>
              <a:buSzPts val="2800"/>
              <a:buChar char="▪"/>
            </a:pPr>
            <a:r>
              <a:rPr lang="en-US" sz="2400"/>
              <a:t>Consider apps and planner options.</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aff4d67e40_0_179"/>
          <p:cNvSpPr txBox="1">
            <a:spLocks noGrp="1"/>
          </p:cNvSpPr>
          <p:nvPr>
            <p:ph type="title"/>
          </p:nvPr>
        </p:nvSpPr>
        <p:spPr>
          <a:xfrm>
            <a:off x="208280" y="2127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Communication is Key </a:t>
            </a:r>
            <a:r>
              <a:rPr lang="en-US" sz="2400"/>
              <a:t>(1 of 2) </a:t>
            </a:r>
            <a:endParaRPr sz="2400"/>
          </a:p>
        </p:txBody>
      </p:sp>
      <p:sp>
        <p:nvSpPr>
          <p:cNvPr id="279" name="Google Shape;279;g2aff4d67e40_0_179"/>
          <p:cNvSpPr txBox="1">
            <a:spLocks noGrp="1"/>
          </p:cNvSpPr>
          <p:nvPr>
            <p:ph type="body" idx="1"/>
          </p:nvPr>
        </p:nvSpPr>
        <p:spPr>
          <a:xfrm>
            <a:off x="208275" y="1919425"/>
            <a:ext cx="11089500" cy="4725850"/>
          </a:xfrm>
          <a:prstGeom prst="rect">
            <a:avLst/>
          </a:prstGeom>
          <a:noFill/>
          <a:ln>
            <a:noFill/>
          </a:ln>
        </p:spPr>
        <p:txBody>
          <a:bodyPr spcFirstLastPara="1" wrap="square" lIns="91425" tIns="45700" rIns="91425" bIns="45700" anchor="t" anchorCtr="0">
            <a:normAutofit fontScale="85000" lnSpcReduction="10000"/>
          </a:bodyPr>
          <a:lstStyle/>
          <a:p>
            <a:pPr marL="457200" lvl="0" indent="-379730" algn="l" rtl="0">
              <a:lnSpc>
                <a:spcPct val="130000"/>
              </a:lnSpc>
              <a:spcBef>
                <a:spcPts val="1200"/>
              </a:spcBef>
              <a:spcAft>
                <a:spcPts val="0"/>
              </a:spcAft>
              <a:buSzPct val="100000"/>
              <a:buChar char="▪"/>
            </a:pPr>
            <a:r>
              <a:rPr lang="en-US"/>
              <a:t>Ask individuals about their communication preferences.</a:t>
            </a:r>
            <a:endParaRPr/>
          </a:p>
          <a:p>
            <a:pPr marL="914400" lvl="1" indent="-358140" algn="l" rtl="0">
              <a:lnSpc>
                <a:spcPct val="130000"/>
              </a:lnSpc>
              <a:spcBef>
                <a:spcPts val="1200"/>
              </a:spcBef>
              <a:spcAft>
                <a:spcPts val="0"/>
              </a:spcAft>
              <a:buSzPct val="100000"/>
              <a:buChar char="▪"/>
            </a:pPr>
            <a:r>
              <a:rPr lang="en-US"/>
              <a:t>Email, discussion, both depending on circumstances?</a:t>
            </a:r>
            <a:endParaRPr/>
          </a:p>
          <a:p>
            <a:pPr marL="457200" lvl="0" indent="-379730" algn="l" rtl="0">
              <a:lnSpc>
                <a:spcPct val="130000"/>
              </a:lnSpc>
              <a:spcBef>
                <a:spcPts val="1200"/>
              </a:spcBef>
              <a:spcAft>
                <a:spcPts val="0"/>
              </a:spcAft>
              <a:buSzPct val="100000"/>
              <a:buChar char="▪"/>
            </a:pPr>
            <a:r>
              <a:rPr lang="en-US"/>
              <a:t>Avoid idioms (i.e., “You can say that again”), sarcasm, and jargon.</a:t>
            </a:r>
            <a:endParaRPr/>
          </a:p>
          <a:p>
            <a:pPr marL="457200" lvl="0" indent="-379730" algn="l" rtl="0">
              <a:lnSpc>
                <a:spcPct val="130000"/>
              </a:lnSpc>
              <a:spcBef>
                <a:spcPts val="1200"/>
              </a:spcBef>
              <a:spcAft>
                <a:spcPts val="0"/>
              </a:spcAft>
              <a:buSzPct val="100000"/>
              <a:buChar char="▪"/>
            </a:pPr>
            <a:r>
              <a:rPr lang="en-US"/>
              <a:t>Pause when you ask questions (silently and slowly count to 10).</a:t>
            </a:r>
            <a:endParaRPr/>
          </a:p>
          <a:p>
            <a:pPr marL="457200" lvl="0" indent="-379730" algn="l" rtl="0">
              <a:lnSpc>
                <a:spcPct val="130000"/>
              </a:lnSpc>
              <a:spcBef>
                <a:spcPts val="1200"/>
              </a:spcBef>
              <a:spcAft>
                <a:spcPts val="0"/>
              </a:spcAft>
              <a:buSzPct val="100000"/>
              <a:buChar char="▪"/>
            </a:pPr>
            <a:r>
              <a:rPr lang="en-US"/>
              <a:t>Pay more attention to what people say vs. their facial expressions or tone.</a:t>
            </a:r>
            <a:endParaRPr/>
          </a:p>
          <a:p>
            <a:pPr marL="457200" lvl="0" indent="-379730" algn="l" rtl="0">
              <a:lnSpc>
                <a:spcPct val="130000"/>
              </a:lnSpc>
              <a:spcBef>
                <a:spcPts val="1200"/>
              </a:spcBef>
              <a:spcAft>
                <a:spcPts val="0"/>
              </a:spcAft>
              <a:buSzPct val="100000"/>
              <a:buChar char="▪"/>
            </a:pPr>
            <a:r>
              <a:rPr lang="en-US"/>
              <a:t>Lack of eye contact or fidgeting doesn’t mean lack of attention.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aff4d67e40_1_7"/>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Communication is Key </a:t>
            </a:r>
            <a:r>
              <a:rPr lang="en-US" sz="2400"/>
              <a:t>(2 of 2) </a:t>
            </a:r>
            <a:endParaRPr sz="2400"/>
          </a:p>
        </p:txBody>
      </p:sp>
      <p:sp>
        <p:nvSpPr>
          <p:cNvPr id="286" name="Google Shape;286;g2aff4d67e40_1_7"/>
          <p:cNvSpPr txBox="1">
            <a:spLocks noGrp="1"/>
          </p:cNvSpPr>
          <p:nvPr>
            <p:ph type="body" idx="1"/>
          </p:nvPr>
        </p:nvSpPr>
        <p:spPr>
          <a:xfrm>
            <a:off x="208280" y="1768642"/>
            <a:ext cx="10904220" cy="5089358"/>
          </a:xfrm>
          <a:prstGeom prst="rect">
            <a:avLst/>
          </a:prstGeom>
          <a:noFill/>
          <a:ln>
            <a:noFill/>
          </a:ln>
        </p:spPr>
        <p:txBody>
          <a:bodyPr spcFirstLastPara="1" wrap="square" lIns="91425" tIns="45700" rIns="91425" bIns="45700" anchor="t" anchorCtr="0">
            <a:normAutofit fontScale="77500" lnSpcReduction="20000"/>
          </a:bodyPr>
          <a:lstStyle/>
          <a:p>
            <a:pPr marL="457200" lvl="0" indent="-393065" algn="l" rtl="0">
              <a:lnSpc>
                <a:spcPct val="170000"/>
              </a:lnSpc>
              <a:spcBef>
                <a:spcPts val="600"/>
              </a:spcBef>
              <a:spcAft>
                <a:spcPts val="0"/>
              </a:spcAft>
              <a:buSzPct val="100000"/>
              <a:buChar char="▪"/>
            </a:pPr>
            <a:r>
              <a:rPr lang="en-US"/>
              <a:t>Model active listening:</a:t>
            </a:r>
            <a:endParaRPr/>
          </a:p>
          <a:p>
            <a:pPr marL="914400" lvl="1" indent="-369569" algn="l" rtl="0">
              <a:lnSpc>
                <a:spcPct val="170000"/>
              </a:lnSpc>
              <a:spcBef>
                <a:spcPts val="600"/>
              </a:spcBef>
              <a:spcAft>
                <a:spcPts val="0"/>
              </a:spcAft>
              <a:buSzPct val="100000"/>
              <a:buChar char="▪"/>
            </a:pPr>
            <a:r>
              <a:rPr lang="en-US"/>
              <a:t>Repeat back what you think you heard; “I think what I heard you say was…” </a:t>
            </a:r>
            <a:r>
              <a:rPr lang="en-US" i="1"/>
              <a:t>not</a:t>
            </a:r>
            <a:r>
              <a:rPr lang="en-US"/>
              <a:t> “You said…”</a:t>
            </a:r>
            <a:endParaRPr/>
          </a:p>
          <a:p>
            <a:pPr marL="457200" lvl="0" indent="-393065" algn="l" rtl="0">
              <a:lnSpc>
                <a:spcPct val="170000"/>
              </a:lnSpc>
              <a:spcBef>
                <a:spcPts val="600"/>
              </a:spcBef>
              <a:spcAft>
                <a:spcPts val="0"/>
              </a:spcAft>
              <a:buSzPct val="100000"/>
              <a:buChar char="▪"/>
            </a:pPr>
            <a:r>
              <a:rPr lang="en-US"/>
              <a:t>Do not equate directness or a lack of small talk with being anti-social.</a:t>
            </a:r>
            <a:endParaRPr/>
          </a:p>
          <a:p>
            <a:pPr marL="457200" lvl="0" indent="-393065" algn="l" rtl="0">
              <a:lnSpc>
                <a:spcPct val="170000"/>
              </a:lnSpc>
              <a:spcBef>
                <a:spcPts val="600"/>
              </a:spcBef>
              <a:spcAft>
                <a:spcPts val="0"/>
              </a:spcAft>
              <a:buSzPct val="100000"/>
              <a:buChar char="▪"/>
            </a:pPr>
            <a:r>
              <a:rPr lang="en-US"/>
              <a:t>Consider providing context and notice for potentially sensitive conversations (mistakes vs. opportunities for growth).</a:t>
            </a:r>
            <a:endParaRPr/>
          </a:p>
          <a:p>
            <a:pPr marL="914400" lvl="1" indent="-369569" algn="l" rtl="0">
              <a:lnSpc>
                <a:spcPct val="170000"/>
              </a:lnSpc>
              <a:spcBef>
                <a:spcPts val="600"/>
              </a:spcBef>
              <a:spcAft>
                <a:spcPts val="0"/>
              </a:spcAft>
              <a:buSzPct val="100000"/>
              <a:buChar char="▪"/>
            </a:pPr>
            <a:r>
              <a:rPr lang="en-US"/>
              <a:t>Be prepared to step away and come back to a conversation.</a:t>
            </a:r>
            <a:endParaRPr/>
          </a:p>
          <a:p>
            <a:pPr marL="914400" lvl="1" indent="-369569" algn="l" rtl="0">
              <a:lnSpc>
                <a:spcPct val="170000"/>
              </a:lnSpc>
              <a:spcBef>
                <a:spcPts val="600"/>
              </a:spcBef>
              <a:spcAft>
                <a:spcPts val="0"/>
              </a:spcAft>
              <a:buSzPct val="100000"/>
              <a:buChar char="▪"/>
            </a:pPr>
            <a:r>
              <a:rPr lang="en-US"/>
              <a:t>Allow others to have the ability to regroup and continue conversation when appropriate.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title"/>
          </p:nvPr>
        </p:nvSpPr>
        <p:spPr>
          <a:xfrm>
            <a:off x="190336" y="225166"/>
            <a:ext cx="97840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Neurodiversity Affirming Practices</a:t>
            </a:r>
            <a:endParaRPr/>
          </a:p>
        </p:txBody>
      </p:sp>
      <p:sp>
        <p:nvSpPr>
          <p:cNvPr id="292" name="Google Shape;292;p52"/>
          <p:cNvSpPr txBox="1">
            <a:spLocks noGrp="1"/>
          </p:cNvSpPr>
          <p:nvPr>
            <p:ph type="body" idx="1"/>
          </p:nvPr>
        </p:nvSpPr>
        <p:spPr>
          <a:xfrm>
            <a:off x="342725" y="1873275"/>
            <a:ext cx="7358700" cy="47838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390"/>
              <a:buFont typeface="Noto Sans Symbols"/>
              <a:buChar char="▪"/>
            </a:pPr>
            <a:r>
              <a:rPr lang="en-US" sz="2390"/>
              <a:t>Challenges systemic barriers and societal assumptions.</a:t>
            </a:r>
            <a:endParaRPr sz="2390"/>
          </a:p>
          <a:p>
            <a:pPr marL="228600" lvl="0" indent="-228600" algn="l" rtl="0">
              <a:lnSpc>
                <a:spcPct val="150000"/>
              </a:lnSpc>
              <a:spcBef>
                <a:spcPts val="0"/>
              </a:spcBef>
              <a:spcAft>
                <a:spcPts val="0"/>
              </a:spcAft>
              <a:buSzPts val="2390"/>
              <a:buChar char="▪"/>
            </a:pPr>
            <a:r>
              <a:rPr lang="en-US" sz="2390"/>
              <a:t>Unlearns ableism.</a:t>
            </a:r>
            <a:endParaRPr sz="2390"/>
          </a:p>
          <a:p>
            <a:pPr marL="228600" lvl="0" indent="-228600" algn="l" rtl="0">
              <a:lnSpc>
                <a:spcPct val="150000"/>
              </a:lnSpc>
              <a:spcBef>
                <a:spcPts val="0"/>
              </a:spcBef>
              <a:spcAft>
                <a:spcPts val="0"/>
              </a:spcAft>
              <a:buSzPts val="2390"/>
              <a:buChar char="▪"/>
            </a:pPr>
            <a:r>
              <a:rPr lang="en-US" sz="2390"/>
              <a:t>Stay sensory-informed.</a:t>
            </a:r>
            <a:endParaRPr sz="2390"/>
          </a:p>
          <a:p>
            <a:pPr marL="228600" lvl="0" indent="-228600" algn="l" rtl="0">
              <a:lnSpc>
                <a:spcPct val="150000"/>
              </a:lnSpc>
              <a:spcBef>
                <a:spcPts val="0"/>
              </a:spcBef>
              <a:spcAft>
                <a:spcPts val="0"/>
              </a:spcAft>
              <a:buSzPts val="2390"/>
              <a:buChar char="▪"/>
            </a:pPr>
            <a:r>
              <a:rPr lang="en-US" sz="2390"/>
              <a:t>Recognizes and encourages authenticity and differences.</a:t>
            </a:r>
            <a:endParaRPr sz="2390"/>
          </a:p>
          <a:p>
            <a:pPr marL="228600" lvl="0" indent="-228600" algn="l" rtl="0">
              <a:lnSpc>
                <a:spcPct val="150000"/>
              </a:lnSpc>
              <a:spcBef>
                <a:spcPts val="0"/>
              </a:spcBef>
              <a:spcAft>
                <a:spcPts val="0"/>
              </a:spcAft>
              <a:buSzPts val="2390"/>
              <a:buChar char="▪"/>
            </a:pPr>
            <a:r>
              <a:rPr lang="en-US" sz="2390"/>
              <a:t>Views modifications as growth, as opposed to change.</a:t>
            </a:r>
            <a:endParaRPr sz="2390"/>
          </a:p>
          <a:p>
            <a:pPr marL="228600" lvl="0" indent="-228600" algn="l" rtl="0">
              <a:lnSpc>
                <a:spcPct val="150000"/>
              </a:lnSpc>
              <a:spcBef>
                <a:spcPts val="0"/>
              </a:spcBef>
              <a:spcAft>
                <a:spcPts val="0"/>
              </a:spcAft>
              <a:buSzPts val="2390"/>
              <a:buChar char="▪"/>
            </a:pPr>
            <a:r>
              <a:rPr lang="en-US" sz="2390"/>
              <a:t>Conveys respect.</a:t>
            </a:r>
            <a:endParaRPr sz="2390"/>
          </a:p>
        </p:txBody>
      </p:sp>
      <p:pic>
        <p:nvPicPr>
          <p:cNvPr id="293" name="Google Shape;293;p52" descr="A heart, that is depicted with the left-half being a geometric shape and the right-side configured as the right half of the brain's cerebrum."/>
          <p:cNvPicPr preferRelativeResize="0"/>
          <p:nvPr/>
        </p:nvPicPr>
        <p:blipFill rotWithShape="1">
          <a:blip r:embed="rId3">
            <a:alphaModFix/>
          </a:blip>
          <a:srcRect/>
          <a:stretch/>
        </p:blipFill>
        <p:spPr>
          <a:xfrm>
            <a:off x="8301550" y="2409604"/>
            <a:ext cx="2619375" cy="2352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Wrap Up</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6"/>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Key Takeaways</a:t>
            </a:r>
            <a:endParaRPr/>
          </a:p>
        </p:txBody>
      </p:sp>
      <p:sp>
        <p:nvSpPr>
          <p:cNvPr id="305" name="Google Shape;305;p26"/>
          <p:cNvSpPr txBox="1">
            <a:spLocks noGrp="1"/>
          </p:cNvSpPr>
          <p:nvPr>
            <p:ph type="body" idx="1"/>
          </p:nvPr>
        </p:nvSpPr>
        <p:spPr>
          <a:xfrm>
            <a:off x="550986" y="1681163"/>
            <a:ext cx="5332411"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a:t>Dos</a:t>
            </a:r>
            <a:endParaRPr/>
          </a:p>
        </p:txBody>
      </p:sp>
      <p:sp>
        <p:nvSpPr>
          <p:cNvPr id="306" name="Google Shape;306;p26"/>
          <p:cNvSpPr txBox="1">
            <a:spLocks noGrp="1"/>
          </p:cNvSpPr>
          <p:nvPr>
            <p:ph type="body" idx="2"/>
          </p:nvPr>
        </p:nvSpPr>
        <p:spPr>
          <a:xfrm>
            <a:off x="550986" y="2505075"/>
            <a:ext cx="5335588" cy="416029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a:bodyPr>
          <a:lstStyle/>
          <a:p>
            <a:pPr marL="457200" lvl="0" indent="-406400" algn="l" rtl="0">
              <a:lnSpc>
                <a:spcPct val="150000"/>
              </a:lnSpc>
              <a:spcBef>
                <a:spcPts val="1800"/>
              </a:spcBef>
              <a:spcAft>
                <a:spcPts val="0"/>
              </a:spcAft>
              <a:buClr>
                <a:schemeClr val="dk1"/>
              </a:buClr>
              <a:buSzPts val="2800"/>
              <a:buFont typeface="Noto Sans Symbols"/>
              <a:buChar char="▪"/>
            </a:pPr>
            <a:r>
              <a:rPr lang="en-US" sz="2400"/>
              <a:t>Consider accessibility barriers when planning events and meetings.</a:t>
            </a:r>
            <a:endParaRPr sz="2400"/>
          </a:p>
          <a:p>
            <a:pPr marL="457200" lvl="0" indent="-406400" algn="l" rtl="0">
              <a:lnSpc>
                <a:spcPct val="150000"/>
              </a:lnSpc>
              <a:spcBef>
                <a:spcPts val="1800"/>
              </a:spcBef>
              <a:spcAft>
                <a:spcPts val="0"/>
              </a:spcAft>
              <a:buClr>
                <a:schemeClr val="dk1"/>
              </a:buClr>
              <a:buSzPts val="2800"/>
              <a:buFont typeface="Noto Sans Symbols"/>
              <a:buChar char="▪"/>
            </a:pPr>
            <a:r>
              <a:rPr lang="en-US" sz="2400"/>
              <a:t>Embrace individuality.</a:t>
            </a:r>
            <a:endParaRPr sz="2400"/>
          </a:p>
          <a:p>
            <a:pPr marL="457200" lvl="0" indent="-406400" algn="l" rtl="0">
              <a:lnSpc>
                <a:spcPct val="150000"/>
              </a:lnSpc>
              <a:spcBef>
                <a:spcPts val="1800"/>
              </a:spcBef>
              <a:spcAft>
                <a:spcPts val="0"/>
              </a:spcAft>
              <a:buClr>
                <a:schemeClr val="dk1"/>
              </a:buClr>
              <a:buSzPts val="2800"/>
              <a:buFont typeface="Noto Sans Symbols"/>
              <a:buChar char="▪"/>
            </a:pPr>
            <a:r>
              <a:rPr lang="en-US" sz="2400"/>
              <a:t>Utilize multiple communication strategies. </a:t>
            </a:r>
            <a:endParaRPr sz="2400"/>
          </a:p>
        </p:txBody>
      </p:sp>
      <p:sp>
        <p:nvSpPr>
          <p:cNvPr id="307" name="Google Shape;307;p26"/>
          <p:cNvSpPr txBox="1">
            <a:spLocks noGrp="1"/>
          </p:cNvSpPr>
          <p:nvPr>
            <p:ph type="body" idx="3"/>
          </p:nvPr>
        </p:nvSpPr>
        <p:spPr>
          <a:xfrm>
            <a:off x="5883398" y="1681163"/>
            <a:ext cx="5183188"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a:t>Don’ts</a:t>
            </a:r>
            <a:endParaRPr/>
          </a:p>
        </p:txBody>
      </p:sp>
      <p:sp>
        <p:nvSpPr>
          <p:cNvPr id="308" name="Google Shape;308;p26"/>
          <p:cNvSpPr txBox="1">
            <a:spLocks noGrp="1"/>
          </p:cNvSpPr>
          <p:nvPr>
            <p:ph type="body" idx="4"/>
          </p:nvPr>
        </p:nvSpPr>
        <p:spPr>
          <a:xfrm>
            <a:off x="5883397" y="2505074"/>
            <a:ext cx="5183188" cy="4160291"/>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92500"/>
          </a:bodyPr>
          <a:lstStyle/>
          <a:p>
            <a:pPr marL="457200" lvl="0" indent="-406400" algn="l" rtl="0">
              <a:lnSpc>
                <a:spcPct val="150000"/>
              </a:lnSpc>
              <a:spcBef>
                <a:spcPts val="1800"/>
              </a:spcBef>
              <a:spcAft>
                <a:spcPts val="0"/>
              </a:spcAft>
              <a:buClr>
                <a:schemeClr val="dk1"/>
              </a:buClr>
              <a:buSzPct val="108108"/>
              <a:buFont typeface="Noto Sans Symbols"/>
              <a:buChar char="▪"/>
            </a:pPr>
            <a:r>
              <a:rPr lang="en-US"/>
              <a:t>Assume knowledge of someone’s experiences.</a:t>
            </a:r>
            <a:endParaRPr/>
          </a:p>
          <a:p>
            <a:pPr marL="457200" lvl="0" indent="-406400" algn="l" rtl="0">
              <a:lnSpc>
                <a:spcPct val="150000"/>
              </a:lnSpc>
              <a:spcBef>
                <a:spcPts val="1800"/>
              </a:spcBef>
              <a:spcAft>
                <a:spcPts val="0"/>
              </a:spcAft>
              <a:buClr>
                <a:schemeClr val="dk1"/>
              </a:buClr>
              <a:buSzPct val="108108"/>
              <a:buFont typeface="Noto Sans Symbols"/>
              <a:buChar char="▪"/>
            </a:pPr>
            <a:r>
              <a:rPr lang="en-US"/>
              <a:t>Be complacent in your learning and growth.</a:t>
            </a:r>
            <a:endParaRPr/>
          </a:p>
          <a:p>
            <a:pPr marL="457200" lvl="0" indent="-406400" algn="l" rtl="0">
              <a:lnSpc>
                <a:spcPct val="150000"/>
              </a:lnSpc>
              <a:spcBef>
                <a:spcPts val="1800"/>
              </a:spcBef>
              <a:spcAft>
                <a:spcPts val="0"/>
              </a:spcAft>
              <a:buClr>
                <a:schemeClr val="dk1"/>
              </a:buClr>
              <a:buSzPct val="108108"/>
              <a:buFont typeface="Noto Sans Symbols"/>
              <a:buChar char="▪"/>
            </a:pPr>
            <a:r>
              <a:rPr lang="en-US"/>
              <a:t>Be afraid to ask questions.</a:t>
            </a:r>
            <a:endParaRPr/>
          </a:p>
          <a:p>
            <a:pPr marL="457200" lvl="0" indent="-228600" algn="l" rtl="0">
              <a:lnSpc>
                <a:spcPct val="100000"/>
              </a:lnSpc>
              <a:spcBef>
                <a:spcPts val="1800"/>
              </a:spcBef>
              <a:spcAft>
                <a:spcPts val="0"/>
              </a:spcAft>
              <a:buClr>
                <a:schemeClr val="dk1"/>
              </a:buClr>
              <a:buSzPct val="108108"/>
              <a:buFont typeface="Noto Sans Symbols"/>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a:t>Disability Equity Office</a:t>
            </a:r>
            <a:endParaRPr/>
          </a:p>
        </p:txBody>
      </p:sp>
      <p:sp>
        <p:nvSpPr>
          <p:cNvPr id="120" name="Google Shape;12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r>
              <a:rPr lang="en-US"/>
              <a:t>Contact Information and Resources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31edf3516e0_0_43"/>
          <p:cNvSpPr txBox="1">
            <a:spLocks noGrp="1"/>
          </p:cNvSpPr>
          <p:nvPr>
            <p:ph type="title"/>
          </p:nvPr>
        </p:nvSpPr>
        <p:spPr>
          <a:xfrm>
            <a:off x="157066" y="182562"/>
            <a:ext cx="11917800" cy="1391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chemeClr val="accent4"/>
              </a:buClr>
              <a:buSzPts val="4400"/>
              <a:buFont typeface="Verdana"/>
              <a:buNone/>
            </a:pPr>
            <a:r>
              <a:rPr lang="en-US" dirty="0"/>
              <a:t>Happening @ Michigan</a:t>
            </a:r>
            <a:endParaRPr dirty="0"/>
          </a:p>
        </p:txBody>
      </p:sp>
      <p:sp>
        <p:nvSpPr>
          <p:cNvPr id="58" name="Google Shape;58;g31edf3516e0_0_43"/>
          <p:cNvSpPr txBox="1">
            <a:spLocks noGrp="1"/>
          </p:cNvSpPr>
          <p:nvPr>
            <p:ph type="body" idx="1"/>
          </p:nvPr>
        </p:nvSpPr>
        <p:spPr>
          <a:xfrm>
            <a:off x="349880" y="1821818"/>
            <a:ext cx="6803955" cy="3449100"/>
          </a:xfrm>
          <a:prstGeom prst="rect">
            <a:avLst/>
          </a:prstGeom>
          <a:noFill/>
          <a:ln>
            <a:noFill/>
          </a:ln>
        </p:spPr>
        <p:txBody>
          <a:bodyPr spcFirstLastPara="1" wrap="square" lIns="91425" tIns="45700" rIns="91425" bIns="45700" anchor="t" anchorCtr="0">
            <a:noAutofit/>
          </a:bodyPr>
          <a:lstStyle/>
          <a:p>
            <a:pPr marL="50800" lvl="0" indent="0" algn="l" rtl="0">
              <a:lnSpc>
                <a:spcPct val="170000"/>
              </a:lnSpc>
              <a:spcBef>
                <a:spcPts val="0"/>
              </a:spcBef>
              <a:spcAft>
                <a:spcPts val="0"/>
              </a:spcAft>
              <a:buSzPts val="2800"/>
              <a:buNone/>
            </a:pPr>
            <a:r>
              <a:rPr lang="en-US" sz="2600" dirty="0"/>
              <a:t>Check out the Disability Equity Office’s upcoming presentations and interactive workshops by scanning this QR code or by visiting the </a:t>
            </a:r>
            <a:r>
              <a:rPr lang="en-US" sz="2600" u="sng" dirty="0">
                <a:solidFill>
                  <a:srgbClr val="00274C"/>
                </a:solidFill>
                <a:hlinkClick r:id="rId3">
                  <a:extLst>
                    <a:ext uri="{A12FA001-AC4F-418D-AE19-62706E023703}">
                      <ahyp:hlinkClr xmlns:ahyp="http://schemas.microsoft.com/office/drawing/2018/hyperlinkcolor" val="tx"/>
                    </a:ext>
                  </a:extLst>
                </a:hlinkClick>
              </a:rPr>
              <a:t>upcoming events page</a:t>
            </a:r>
            <a:r>
              <a:rPr lang="en-US" sz="2600" dirty="0">
                <a:solidFill>
                  <a:srgbClr val="00274C"/>
                </a:solidFill>
              </a:rPr>
              <a:t>! </a:t>
            </a:r>
            <a:endParaRPr sz="2600" dirty="0">
              <a:solidFill>
                <a:srgbClr val="00274C"/>
              </a:solidFill>
            </a:endParaRPr>
          </a:p>
        </p:txBody>
      </p:sp>
      <p:pic>
        <p:nvPicPr>
          <p:cNvPr id="59" name="Google Shape;59;g31edf3516e0_0_43" descr="QR code to the Disability Equity Office Happening @ Michigan page"/>
          <p:cNvPicPr preferRelativeResize="0"/>
          <p:nvPr/>
        </p:nvPicPr>
        <p:blipFill rotWithShape="1">
          <a:blip r:embed="rId4">
            <a:alphaModFix/>
          </a:blip>
          <a:srcRect l="6431" t="6836" r="5702" b="6515"/>
          <a:stretch/>
        </p:blipFill>
        <p:spPr>
          <a:xfrm>
            <a:off x="7455050" y="2098726"/>
            <a:ext cx="4134812" cy="38072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The Americans with Disabilities Act (ADA)</a:t>
            </a:r>
            <a:endParaRPr/>
          </a:p>
        </p:txBody>
      </p:sp>
      <p:sp>
        <p:nvSpPr>
          <p:cNvPr id="61" name="Google Shape;61;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a:t>And a Few Disability Basics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Disability Equity Office</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a:solidFill>
                <a:srgbClr val="FFCB05"/>
              </a:solidFill>
            </a:endParaRPr>
          </a:p>
        </p:txBody>
      </p:sp>
      <p:sp>
        <p:nvSpPr>
          <p:cNvPr id="127" name="Google Shape;127;p7"/>
          <p:cNvSpPr txBox="1">
            <a:spLocks noGrp="1"/>
          </p:cNvSpPr>
          <p:nvPr>
            <p:ph type="body" idx="1"/>
          </p:nvPr>
        </p:nvSpPr>
        <p:spPr>
          <a:xfrm>
            <a:off x="247649" y="1857374"/>
            <a:ext cx="3895725" cy="4533809"/>
          </a:xfrm>
          <a:prstGeom prst="rect">
            <a:avLst/>
          </a:prstGeom>
          <a:noFill/>
          <a:ln>
            <a:noFill/>
          </a:ln>
        </p:spPr>
        <p:txBody>
          <a:bodyPr spcFirstLastPara="1" wrap="square" lIns="91425" tIns="45700" rIns="91425" bIns="45700" anchor="t" anchorCtr="0">
            <a:normAutofit lnSpcReduction="10000"/>
          </a:bodyPr>
          <a:lstStyle/>
          <a:p>
            <a:pPr marL="0" lvl="0" indent="0" algn="l" rtl="0">
              <a:spcAft>
                <a:spcPts val="60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ADA Initial Contact Form</a:t>
            </a:r>
            <a:r>
              <a:rPr lang="en-US" dirty="0">
                <a:solidFill>
                  <a:srgbClr val="00274C"/>
                </a:solidFill>
              </a:rPr>
              <a:t> </a:t>
            </a:r>
            <a:r>
              <a:rPr lang="en-US" dirty="0"/>
              <a:t>to request:</a:t>
            </a:r>
            <a:endParaRPr dirty="0"/>
          </a:p>
          <a:p>
            <a:pPr marL="285750" lvl="0" indent="-285750" algn="l" rtl="0">
              <a:spcAft>
                <a:spcPts val="600"/>
              </a:spcAft>
              <a:buClr>
                <a:schemeClr val="dk1"/>
              </a:buClr>
              <a:buSzPts val="1600"/>
              <a:buFont typeface="Noto Sans Symbols"/>
              <a:buChar char="▪"/>
            </a:pPr>
            <a:r>
              <a:rPr lang="en-US" dirty="0"/>
              <a:t>Workplace accommodation</a:t>
            </a:r>
            <a:endParaRPr dirty="0"/>
          </a:p>
          <a:p>
            <a:pPr marL="285750" lvl="0" indent="-285750" algn="l" rtl="0">
              <a:spcAft>
                <a:spcPts val="600"/>
              </a:spcAft>
              <a:buClr>
                <a:schemeClr val="dk1"/>
              </a:buClr>
              <a:buSzPts val="1600"/>
              <a:buFont typeface="Noto Sans Symbols"/>
              <a:buChar char="▪"/>
            </a:pPr>
            <a:r>
              <a:rPr lang="en-US" dirty="0"/>
              <a:t>Hiring process accommodation</a:t>
            </a:r>
            <a:endParaRPr dirty="0"/>
          </a:p>
          <a:p>
            <a:pPr marL="285750" lvl="0" indent="-285750" algn="l" rtl="0">
              <a:spcAft>
                <a:spcPts val="600"/>
              </a:spcAft>
              <a:buClr>
                <a:schemeClr val="dk1"/>
              </a:buClr>
              <a:buSzPts val="1600"/>
              <a:buFont typeface="Noto Sans Symbols"/>
              <a:buChar char="▪"/>
            </a:pPr>
            <a:r>
              <a:rPr lang="en-US" dirty="0"/>
              <a:t>Consultation with the Disability Equity Office staff</a:t>
            </a:r>
            <a:endParaRPr dirty="0"/>
          </a:p>
          <a:p>
            <a:pPr marL="285750" lvl="0" indent="-285750" algn="l" rtl="0">
              <a:spcAft>
                <a:spcPts val="600"/>
              </a:spcAft>
              <a:buClr>
                <a:schemeClr val="dk1"/>
              </a:buClr>
              <a:buSzPts val="1600"/>
              <a:buFont typeface="Noto Sans Symbols"/>
              <a:buChar char="▪"/>
            </a:pPr>
            <a:r>
              <a:rPr lang="en-US" dirty="0"/>
              <a:t>ASL or CART services</a:t>
            </a:r>
            <a:endParaRPr dirty="0"/>
          </a:p>
          <a:p>
            <a:pPr marL="285750" lvl="0" indent="-285750" algn="l" rtl="0">
              <a:spcAft>
                <a:spcPts val="600"/>
              </a:spcAft>
              <a:buClr>
                <a:schemeClr val="dk1"/>
              </a:buClr>
              <a:buSzPts val="1600"/>
              <a:buFont typeface="Noto Sans Symbols"/>
              <a:buChar char="▪"/>
            </a:pPr>
            <a:r>
              <a:rPr lang="en-US" dirty="0"/>
              <a:t>Digital accessibility review or consultation</a:t>
            </a:r>
            <a:endParaRPr dirty="0"/>
          </a:p>
          <a:p>
            <a:pPr marL="285750" lvl="0" indent="-285750" algn="l" rtl="0">
              <a:spcAft>
                <a:spcPts val="600"/>
              </a:spcAft>
              <a:buClr>
                <a:schemeClr val="dk1"/>
              </a:buClr>
              <a:buSzPts val="1600"/>
              <a:buFont typeface="Noto Sans Symbols"/>
              <a:buChar char="▪"/>
            </a:pPr>
            <a:r>
              <a:rPr lang="en-US" dirty="0"/>
              <a:t>Stadium seatback accommodations</a:t>
            </a: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p:txBody>
      </p:sp>
      <p:pic>
        <p:nvPicPr>
          <p:cNvPr id="128" name="Google Shape;128;p7" descr="screenshot of the ADA Initial Contact Form"/>
          <p:cNvPicPr preferRelativeResize="0"/>
          <p:nvPr/>
        </p:nvPicPr>
        <p:blipFill rotWithShape="1">
          <a:blip r:embed="rId4">
            <a:alphaModFix/>
          </a:blip>
          <a:srcRect r="8301" b="29859"/>
          <a:stretch/>
        </p:blipFill>
        <p:spPr>
          <a:xfrm>
            <a:off x="4243061" y="1724088"/>
            <a:ext cx="7685032" cy="435947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35" name="Google Shape;135;p9"/>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Aft>
                <a:spcPts val="60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dirty="0">
                <a:solidFill>
                  <a:srgbClr val="00274C"/>
                </a:solidFill>
              </a:rPr>
              <a:t> </a:t>
            </a:r>
            <a:r>
              <a:rPr lang="en-US" dirty="0"/>
              <a:t>to request training for your department or group. Topics include:</a:t>
            </a:r>
            <a:endParaRPr dirty="0"/>
          </a:p>
          <a:p>
            <a:pPr marL="285750" lvl="0" indent="-285750" algn="l" rtl="0">
              <a:spcAft>
                <a:spcPts val="600"/>
              </a:spcAft>
              <a:buClr>
                <a:schemeClr val="dk1"/>
              </a:buClr>
              <a:buSzPts val="1600"/>
              <a:buFont typeface="Noto Sans Symbols"/>
              <a:buChar char="▪"/>
            </a:pPr>
            <a:r>
              <a:rPr lang="en-US" dirty="0"/>
              <a:t>Ableism Awareness</a:t>
            </a:r>
            <a:endParaRPr dirty="0"/>
          </a:p>
          <a:p>
            <a:pPr marL="285750" lvl="0" indent="-285750" algn="l" rtl="0">
              <a:spcAft>
                <a:spcPts val="600"/>
              </a:spcAft>
              <a:buClr>
                <a:schemeClr val="dk1"/>
              </a:buClr>
              <a:buSzPts val="1600"/>
              <a:buFont typeface="Noto Sans Symbols"/>
              <a:buChar char="▪"/>
            </a:pPr>
            <a:r>
              <a:rPr lang="en-US" dirty="0"/>
              <a:t>Creating Accessible Digital Documents</a:t>
            </a:r>
            <a:endParaRPr dirty="0"/>
          </a:p>
          <a:p>
            <a:pPr marL="285750" lvl="0" indent="-285750" algn="l" rtl="0">
              <a:spcAft>
                <a:spcPts val="600"/>
              </a:spcAft>
              <a:buClr>
                <a:schemeClr val="dk1"/>
              </a:buClr>
              <a:buSzPts val="1600"/>
              <a:buFont typeface="Noto Sans Symbols"/>
              <a:buChar char="▪"/>
            </a:pPr>
            <a:r>
              <a:rPr lang="en-US" dirty="0"/>
              <a:t>Creating Inclusive Environments</a:t>
            </a:r>
            <a:endParaRPr dirty="0"/>
          </a:p>
          <a:p>
            <a:pPr marL="285750" lvl="0" indent="-285750" algn="l" rtl="0">
              <a:spcAft>
                <a:spcPts val="600"/>
              </a:spcAft>
              <a:buClr>
                <a:schemeClr val="dk1"/>
              </a:buClr>
              <a:buSzPts val="1600"/>
              <a:buFont typeface="Noto Sans Symbols"/>
              <a:buChar char="▪"/>
            </a:pPr>
            <a:r>
              <a:rPr lang="en-US" dirty="0"/>
              <a:t>Disability Awareness</a:t>
            </a:r>
            <a:endParaRPr dirty="0"/>
          </a:p>
          <a:p>
            <a:pPr marL="285750" lvl="0" indent="-285750" algn="l" rtl="0">
              <a:spcAft>
                <a:spcPts val="600"/>
              </a:spcAft>
              <a:buClr>
                <a:schemeClr val="dk1"/>
              </a:buClr>
              <a:buSzPts val="1600"/>
              <a:buFont typeface="Noto Sans Symbols"/>
              <a:buChar char="▪"/>
            </a:pPr>
            <a:r>
              <a:rPr lang="en-US" dirty="0"/>
              <a:t>Reasonable Accommodations and the Interactive Process</a:t>
            </a:r>
            <a:endParaRPr dirty="0"/>
          </a:p>
          <a:p>
            <a:pPr marL="285750" lvl="0" indent="-285750" algn="l" rtl="0">
              <a:spcAft>
                <a:spcPts val="600"/>
              </a:spcAft>
              <a:buClr>
                <a:schemeClr val="dk1"/>
              </a:buClr>
              <a:buSzPts val="1600"/>
              <a:buFont typeface="Noto Sans Symbols"/>
              <a:buChar char="▪"/>
            </a:pPr>
            <a:r>
              <a:rPr lang="en-US" dirty="0"/>
              <a:t>Service Animals</a:t>
            </a: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p:txBody>
      </p:sp>
      <p:pic>
        <p:nvPicPr>
          <p:cNvPr id="3" name="Picture 2" descr="Screenshot of the Request Training and Report Barriers Form">
            <a:extLst>
              <a:ext uri="{FF2B5EF4-FFF2-40B4-BE49-F238E27FC236}">
                <a16:creationId xmlns:a16="http://schemas.microsoft.com/office/drawing/2014/main" id="{239E7F26-05FD-C5AE-D655-073CC514232A}"/>
              </a:ext>
            </a:extLst>
          </p:cNvPr>
          <p:cNvPicPr>
            <a:picLocks noChangeAspect="1"/>
          </p:cNvPicPr>
          <p:nvPr/>
        </p:nvPicPr>
        <p:blipFill>
          <a:blip r:embed="rId4"/>
          <a:stretch>
            <a:fillRect/>
          </a:stretch>
        </p:blipFill>
        <p:spPr>
          <a:xfrm>
            <a:off x="4400550" y="1718206"/>
            <a:ext cx="7695304" cy="43495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42" name="Google Shape;142;p10"/>
          <p:cNvSpPr txBox="1">
            <a:spLocks noGrp="1"/>
          </p:cNvSpPr>
          <p:nvPr>
            <p:ph type="body" idx="1"/>
          </p:nvPr>
        </p:nvSpPr>
        <p:spPr>
          <a:xfrm>
            <a:off x="194548" y="2057400"/>
            <a:ext cx="4215527" cy="4333784"/>
          </a:xfrm>
          <a:prstGeom prst="rect">
            <a:avLst/>
          </a:prstGeom>
          <a:noFill/>
          <a:ln>
            <a:noFill/>
          </a:ln>
        </p:spPr>
        <p:txBody>
          <a:bodyPr spcFirstLastPara="1" wrap="square" lIns="91425" tIns="45700" rIns="91425" bIns="45700" anchor="t" anchorCtr="0">
            <a:normAutofit/>
          </a:bodyPr>
          <a:lstStyle/>
          <a:p>
            <a:pPr marL="0" lvl="0" indent="0" algn="l" rtl="0">
              <a:spcAft>
                <a:spcPts val="60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dirty="0">
                <a:solidFill>
                  <a:srgbClr val="00274C"/>
                </a:solidFill>
              </a:rPr>
              <a:t> </a:t>
            </a:r>
            <a:r>
              <a:rPr lang="en-US" dirty="0"/>
              <a:t>to report physical or digital barriers to access</a:t>
            </a:r>
            <a:endParaRPr dirty="0"/>
          </a:p>
          <a:p>
            <a:pPr marL="0" lvl="0" indent="0" algn="l" rtl="0">
              <a:spcAft>
                <a:spcPts val="600"/>
              </a:spcAft>
              <a:buClr>
                <a:schemeClr val="dk1"/>
              </a:buClr>
              <a:buSzPts val="1600"/>
              <a:buNone/>
            </a:pPr>
            <a:r>
              <a:rPr lang="en-US" dirty="0"/>
              <a:t>Examples:</a:t>
            </a:r>
            <a:endParaRPr dirty="0"/>
          </a:p>
          <a:p>
            <a:pPr marL="285750" lvl="0" indent="-285750" algn="l" rtl="0">
              <a:spcAft>
                <a:spcPts val="600"/>
              </a:spcAft>
              <a:buClr>
                <a:schemeClr val="dk1"/>
              </a:buClr>
              <a:buSzPts val="1600"/>
              <a:buFont typeface="Noto Sans Symbols"/>
              <a:buChar char="▪"/>
            </a:pPr>
            <a:r>
              <a:rPr lang="en-US" dirty="0"/>
              <a:t>Inoperable door openers or elevators</a:t>
            </a:r>
            <a:endParaRPr dirty="0"/>
          </a:p>
          <a:p>
            <a:pPr marL="285750" lvl="0" indent="-285750" algn="l" rtl="0">
              <a:spcAft>
                <a:spcPts val="600"/>
              </a:spcAft>
              <a:buClr>
                <a:schemeClr val="dk1"/>
              </a:buClr>
              <a:buSzPts val="1600"/>
              <a:buFont typeface="Noto Sans Symbols"/>
              <a:buChar char="▪"/>
            </a:pPr>
            <a:r>
              <a:rPr lang="en-US" dirty="0"/>
              <a:t>Cracked pavement causing tripping hazards</a:t>
            </a:r>
            <a:endParaRPr dirty="0"/>
          </a:p>
          <a:p>
            <a:pPr marL="285750" lvl="0" indent="-285750" algn="l" rtl="0">
              <a:spcAft>
                <a:spcPts val="600"/>
              </a:spcAft>
              <a:buClr>
                <a:schemeClr val="dk1"/>
              </a:buClr>
              <a:buSzPts val="1600"/>
              <a:buFont typeface="Noto Sans Symbols"/>
              <a:buChar char="▪"/>
            </a:pPr>
            <a:r>
              <a:rPr lang="en-US" dirty="0"/>
              <a:t>Inaccessible software or documents</a:t>
            </a:r>
            <a:endParaRPr dirty="0"/>
          </a:p>
        </p:txBody>
      </p:sp>
      <p:pic>
        <p:nvPicPr>
          <p:cNvPr id="4" name="Picture 3" descr="Screenshot of the Request Training and Report Barriers Form">
            <a:extLst>
              <a:ext uri="{FF2B5EF4-FFF2-40B4-BE49-F238E27FC236}">
                <a16:creationId xmlns:a16="http://schemas.microsoft.com/office/drawing/2014/main" id="{D384DDED-486F-90C4-B659-A01AE0EF3B87}"/>
              </a:ext>
            </a:extLst>
          </p:cNvPr>
          <p:cNvPicPr>
            <a:picLocks noChangeAspect="1"/>
          </p:cNvPicPr>
          <p:nvPr/>
        </p:nvPicPr>
        <p:blipFill>
          <a:blip r:embed="rId4"/>
          <a:stretch>
            <a:fillRect/>
          </a:stretch>
        </p:blipFill>
        <p:spPr>
          <a:xfrm>
            <a:off x="4400550" y="1718206"/>
            <a:ext cx="7695304" cy="43495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3"/>
          <p:cNvSpPr txBox="1">
            <a:spLocks noGrp="1"/>
          </p:cNvSpPr>
          <p:nvPr>
            <p:ph type="title"/>
          </p:nvPr>
        </p:nvSpPr>
        <p:spPr>
          <a:xfrm>
            <a:off x="287693"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More Learning Opportunities From DEO</a:t>
            </a:r>
            <a:endParaRPr dirty="0"/>
          </a:p>
        </p:txBody>
      </p:sp>
      <p:sp>
        <p:nvSpPr>
          <p:cNvPr id="149" name="Google Shape;149;p43"/>
          <p:cNvSpPr txBox="1">
            <a:spLocks noGrp="1"/>
          </p:cNvSpPr>
          <p:nvPr>
            <p:ph type="body" idx="1"/>
          </p:nvPr>
        </p:nvSpPr>
        <p:spPr>
          <a:xfrm>
            <a:off x="213485" y="1817487"/>
            <a:ext cx="7174867" cy="48620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00274C"/>
              </a:buClr>
              <a:buSzPts val="2353"/>
              <a:buFont typeface="Noto Sans Symbols"/>
              <a:buChar char="▪"/>
            </a:pPr>
            <a:r>
              <a:rPr lang="en-US" sz="2300" u="sng" dirty="0">
                <a:solidFill>
                  <a:srgbClr val="00274C"/>
                </a:solidFill>
                <a:hlinkClick r:id="rId3">
                  <a:extLst>
                    <a:ext uri="{A12FA001-AC4F-418D-AE19-62706E023703}">
                      <ahyp:hlinkClr xmlns:ahyp="http://schemas.microsoft.com/office/drawing/2018/hyperlinkcolor" val="tx"/>
                    </a:ext>
                  </a:extLst>
                </a:hlinkClick>
              </a:rPr>
              <a:t>Filterable list of </a:t>
            </a:r>
            <a:r>
              <a:rPr lang="en-US" sz="2300" b="0" i="0" u="sng" dirty="0">
                <a:solidFill>
                  <a:srgbClr val="00274C"/>
                </a:solidFill>
                <a:hlinkClick r:id="rId3">
                  <a:extLst>
                    <a:ext uri="{A12FA001-AC4F-418D-AE19-62706E023703}">
                      <ahyp:hlinkClr xmlns:ahyp="http://schemas.microsoft.com/office/drawing/2018/hyperlinkcolor" val="tx"/>
                    </a:ext>
                  </a:extLst>
                </a:hlinkClick>
              </a:rPr>
              <a:t>resources on the ECRT website</a:t>
            </a:r>
            <a:endParaRPr sz="2300" b="0" i="0" dirty="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b="0" i="0" u="sng" dirty="0">
                <a:solidFill>
                  <a:srgbClr val="00274C"/>
                </a:solidFill>
                <a:hlinkClick r:id="rId4">
                  <a:extLst>
                    <a:ext uri="{A12FA001-AC4F-418D-AE19-62706E023703}">
                      <ahyp:hlinkClr xmlns:ahyp="http://schemas.microsoft.com/office/drawing/2018/hyperlinkcolor" val="tx"/>
                    </a:ext>
                  </a:extLst>
                </a:hlinkClick>
              </a:rPr>
              <a:t>ECRT's YouTube Channel</a:t>
            </a:r>
            <a:endParaRPr sz="2300" b="0" i="0" dirty="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dirty="0">
                <a:solidFill>
                  <a:srgbClr val="00274C"/>
                </a:solidFill>
                <a:hlinkClick r:id="rId5">
                  <a:extLst>
                    <a:ext uri="{A12FA001-AC4F-418D-AE19-62706E023703}">
                      <ahyp:hlinkClr xmlns:ahyp="http://schemas.microsoft.com/office/drawing/2018/hyperlinkcolor" val="tx"/>
                    </a:ext>
                  </a:extLst>
                </a:hlinkClick>
              </a:rPr>
              <a:t>DEO's Happening @ Michigan event list</a:t>
            </a:r>
            <a:endParaRPr sz="2300" u="sng" dirty="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dirty="0">
                <a:solidFill>
                  <a:srgbClr val="00274C"/>
                </a:solidFill>
                <a:hlinkClick r:id="rId6">
                  <a:extLst>
                    <a:ext uri="{A12FA001-AC4F-418D-AE19-62706E023703}">
                      <ahyp:hlinkClr xmlns:ahyp="http://schemas.microsoft.com/office/drawing/2018/hyperlinkcolor" val="tx"/>
                    </a:ext>
                  </a:extLst>
                </a:hlinkClick>
              </a:rPr>
              <a:t>Recorded Presentations &amp; Trainings</a:t>
            </a:r>
            <a:endParaRPr sz="2300" dirty="0">
              <a:solidFill>
                <a:srgbClr val="00274C"/>
              </a:solidFill>
            </a:endParaRPr>
          </a:p>
        </p:txBody>
      </p:sp>
      <p:pic>
        <p:nvPicPr>
          <p:cNvPr id="150" name="Google Shape;150;p43" descr="A blue line drawing of a map with a magnifying glass and compass"/>
          <p:cNvPicPr preferRelativeResize="0"/>
          <p:nvPr/>
        </p:nvPicPr>
        <p:blipFill rotWithShape="1">
          <a:blip r:embed="rId7">
            <a:alphaModFix/>
          </a:blip>
          <a:srcRect/>
          <a:stretch/>
        </p:blipFill>
        <p:spPr>
          <a:xfrm>
            <a:off x="7653908" y="1817487"/>
            <a:ext cx="4131906" cy="413190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65cb7e5e46_2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Thank You </a:t>
            </a:r>
            <a:r>
              <a:rPr lang="en-US"/>
              <a:t>From DEO!</a:t>
            </a:r>
            <a:endParaRPr dirty="0"/>
          </a:p>
        </p:txBody>
      </p:sp>
      <p:pic>
        <p:nvPicPr>
          <p:cNvPr id="2" name="Picture 1" descr="ASL hands spelling DEO">
            <a:extLst>
              <a:ext uri="{FF2B5EF4-FFF2-40B4-BE49-F238E27FC236}">
                <a16:creationId xmlns:a16="http://schemas.microsoft.com/office/drawing/2014/main" id="{CD528B3A-0202-8C7B-87FC-2E4EF529665A}"/>
              </a:ext>
            </a:extLst>
          </p:cNvPr>
          <p:cNvPicPr>
            <a:picLocks noChangeAspect="1"/>
          </p:cNvPicPr>
          <p:nvPr/>
        </p:nvPicPr>
        <p:blipFill rotWithShape="1">
          <a:blip r:embed="rId3"/>
          <a:srcRect t="16332" b="28858"/>
          <a:stretch/>
        </p:blipFill>
        <p:spPr>
          <a:xfrm>
            <a:off x="3027484" y="2052381"/>
            <a:ext cx="6137031" cy="33636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177636" y="289249"/>
            <a:ext cx="9563523" cy="1158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100000"/>
              <a:buFont typeface="Verdana"/>
              <a:buNone/>
            </a:pPr>
            <a:r>
              <a:rPr lang="en-US"/>
              <a:t>What is the ADA? </a:t>
            </a:r>
            <a:br>
              <a:rPr lang="en-US"/>
            </a:br>
            <a:r>
              <a:rPr lang="en-US" sz="2700"/>
              <a:t>The Americans with Disabilities Act (1990) and the Amendments Act (2008)</a:t>
            </a:r>
            <a:endParaRPr/>
          </a:p>
        </p:txBody>
      </p:sp>
      <p:sp>
        <p:nvSpPr>
          <p:cNvPr id="68" name="Google Shape;68;p19"/>
          <p:cNvSpPr txBox="1">
            <a:spLocks noGrp="1"/>
          </p:cNvSpPr>
          <p:nvPr>
            <p:ph type="body" idx="1"/>
          </p:nvPr>
        </p:nvSpPr>
        <p:spPr>
          <a:xfrm>
            <a:off x="177625" y="1762892"/>
            <a:ext cx="11600100" cy="487805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35550"/>
              <a:buFont typeface="Noto Sans Symbols"/>
              <a:buChar char="▪"/>
            </a:pPr>
            <a:r>
              <a:rPr lang="en-US"/>
              <a:t>Prohibits discrimination and harassment against a qualified individual with a disability (IWD) in employment, public places, public education, etc.</a:t>
            </a:r>
            <a:endParaRPr sz="2600"/>
          </a:p>
          <a:p>
            <a:pPr marL="228600" lvl="0" indent="-228600" algn="l" rtl="0">
              <a:lnSpc>
                <a:spcPct val="150000"/>
              </a:lnSpc>
              <a:spcBef>
                <a:spcPts val="1800"/>
              </a:spcBef>
              <a:spcAft>
                <a:spcPts val="0"/>
              </a:spcAft>
              <a:buClr>
                <a:schemeClr val="dk1"/>
              </a:buClr>
              <a:buSzPct val="116872"/>
              <a:buFont typeface="Noto Sans Symbols"/>
              <a:buChar char="▪"/>
            </a:pPr>
            <a:r>
              <a:rPr lang="en-US"/>
              <a:t>Protects individuals from discrimination based on association with an IWD.</a:t>
            </a:r>
            <a:endParaRPr/>
          </a:p>
          <a:p>
            <a:pPr marL="228600" lvl="0" indent="-228600" algn="l" rtl="0">
              <a:lnSpc>
                <a:spcPct val="150000"/>
              </a:lnSpc>
              <a:spcBef>
                <a:spcPts val="1800"/>
              </a:spcBef>
              <a:spcAft>
                <a:spcPts val="0"/>
              </a:spcAft>
              <a:buClr>
                <a:schemeClr val="dk1"/>
              </a:buClr>
              <a:buSzPct val="116872"/>
              <a:buFont typeface="Noto Sans Symbols"/>
              <a:buChar char="▪"/>
            </a:pPr>
            <a:r>
              <a:rPr lang="en-US"/>
              <a:t>Creates an affirmative duty to provide a reasonable accommodation (this means that to deny a reasonable accommodation is discriminatory).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190336" y="169182"/>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Disability Definition</a:t>
            </a:r>
            <a:endParaRPr/>
          </a:p>
        </p:txBody>
      </p:sp>
      <p:sp>
        <p:nvSpPr>
          <p:cNvPr id="74" name="Google Shape;74;p37"/>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a:bodyPr>
          <a:lstStyle/>
          <a:p>
            <a:pPr marL="514350" lvl="0" indent="-514350" algn="l" rtl="0">
              <a:lnSpc>
                <a:spcPct val="150000"/>
              </a:lnSpc>
              <a:spcBef>
                <a:spcPts val="0"/>
              </a:spcBef>
              <a:spcAft>
                <a:spcPts val="0"/>
              </a:spcAft>
              <a:buClr>
                <a:schemeClr val="dk1"/>
              </a:buClr>
              <a:buSzPts val="2800"/>
              <a:buFont typeface="Arial"/>
              <a:buAutoNum type="arabicPeriod"/>
            </a:pPr>
            <a:r>
              <a:rPr lang="en-US"/>
              <a:t>A physical or mental impairment that </a:t>
            </a:r>
            <a:r>
              <a:rPr lang="en-US" i="1"/>
              <a:t>substantially</a:t>
            </a:r>
            <a:r>
              <a:rPr lang="en-US"/>
              <a:t> limits one or more major life activity.</a:t>
            </a:r>
            <a:endParaRPr/>
          </a:p>
          <a:p>
            <a:pPr marL="514350" lvl="0" indent="-514350" algn="l" rtl="0">
              <a:lnSpc>
                <a:spcPct val="150000"/>
              </a:lnSpc>
              <a:spcBef>
                <a:spcPts val="1800"/>
              </a:spcBef>
              <a:spcAft>
                <a:spcPts val="0"/>
              </a:spcAft>
              <a:buClr>
                <a:schemeClr val="dk1"/>
              </a:buClr>
              <a:buSzPts val="2800"/>
              <a:buFont typeface="Arial"/>
              <a:buAutoNum type="arabicPeriod"/>
            </a:pPr>
            <a:r>
              <a:rPr lang="en-US"/>
              <a:t>This includes people who have a record of such an impairment, even if they do not currently have a disability.</a:t>
            </a:r>
            <a:endParaRPr/>
          </a:p>
          <a:p>
            <a:pPr marL="514350" lvl="0" indent="-514350" algn="l" rtl="0">
              <a:lnSpc>
                <a:spcPct val="150000"/>
              </a:lnSpc>
              <a:spcBef>
                <a:spcPts val="1800"/>
              </a:spcBef>
              <a:spcAft>
                <a:spcPts val="0"/>
              </a:spcAft>
              <a:buClr>
                <a:schemeClr val="dk1"/>
              </a:buClr>
              <a:buSzPts val="2800"/>
              <a:buFont typeface="Arial"/>
              <a:buAutoNum type="arabicPeriod"/>
            </a:pPr>
            <a:r>
              <a:rPr lang="en-US"/>
              <a:t>It also includes individuals who do not have a disability, but are regarded as such.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Disability Models</a:t>
            </a:r>
            <a:endParaRPr/>
          </a:p>
        </p:txBody>
      </p:sp>
      <p:sp>
        <p:nvSpPr>
          <p:cNvPr id="81" name="Google Shape;81;p3"/>
          <p:cNvSpPr txBox="1">
            <a:spLocks noGrp="1"/>
          </p:cNvSpPr>
          <p:nvPr>
            <p:ph type="body" idx="1"/>
          </p:nvPr>
        </p:nvSpPr>
        <p:spPr>
          <a:xfrm>
            <a:off x="94117" y="1681163"/>
            <a:ext cx="4683624" cy="559117"/>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fontScale="77500" lnSpcReduction="20000"/>
          </a:bodyPr>
          <a:lstStyle/>
          <a:p>
            <a:pPr marL="457200" lvl="0" indent="-228600" algn="l" rtl="0">
              <a:lnSpc>
                <a:spcPct val="100000"/>
              </a:lnSpc>
              <a:spcBef>
                <a:spcPts val="1800"/>
              </a:spcBef>
              <a:spcAft>
                <a:spcPts val="0"/>
              </a:spcAft>
              <a:buClr>
                <a:schemeClr val="dk1"/>
              </a:buClr>
              <a:buSzPct val="129032"/>
              <a:buNone/>
            </a:pPr>
            <a:r>
              <a:rPr lang="en-US"/>
              <a:t>Older Models</a:t>
            </a:r>
            <a:endParaRPr/>
          </a:p>
        </p:txBody>
      </p:sp>
      <p:sp>
        <p:nvSpPr>
          <p:cNvPr id="82" name="Google Shape;82;p3"/>
          <p:cNvSpPr txBox="1">
            <a:spLocks noGrp="1"/>
          </p:cNvSpPr>
          <p:nvPr>
            <p:ph type="body" idx="2"/>
          </p:nvPr>
        </p:nvSpPr>
        <p:spPr>
          <a:xfrm>
            <a:off x="94116" y="2240280"/>
            <a:ext cx="4683625" cy="4425085"/>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55000" lnSpcReduction="20000"/>
          </a:bodyPr>
          <a:lstStyle/>
          <a:p>
            <a:pPr marL="228600" lvl="0" indent="-228600" algn="l" rtl="0">
              <a:lnSpc>
                <a:spcPct val="170000"/>
              </a:lnSpc>
              <a:spcBef>
                <a:spcPts val="0"/>
              </a:spcBef>
              <a:spcAft>
                <a:spcPts val="0"/>
              </a:spcAft>
              <a:buClr>
                <a:schemeClr val="dk1"/>
              </a:buClr>
              <a:buSzPct val="100000"/>
              <a:buFont typeface="Noto Sans Symbols"/>
              <a:buChar char="▪"/>
            </a:pPr>
            <a:r>
              <a:rPr lang="en-US" sz="3600"/>
              <a:t>Legal model</a:t>
            </a:r>
            <a:endParaRPr/>
          </a:p>
          <a:p>
            <a:pPr marL="685800" lvl="1" indent="-228600" algn="l" rtl="0">
              <a:lnSpc>
                <a:spcPct val="170000"/>
              </a:lnSpc>
              <a:spcBef>
                <a:spcPts val="600"/>
              </a:spcBef>
              <a:spcAft>
                <a:spcPts val="0"/>
              </a:spcAft>
              <a:buClr>
                <a:schemeClr val="dk1"/>
              </a:buClr>
              <a:buSzPct val="100000"/>
              <a:buChar char="▪"/>
            </a:pPr>
            <a:r>
              <a:rPr lang="en-US" sz="3300"/>
              <a:t>Defined by the ADA.</a:t>
            </a:r>
            <a:endParaRPr/>
          </a:p>
          <a:p>
            <a:pPr marL="228600" lvl="0" indent="-228600" algn="l" rtl="0">
              <a:lnSpc>
                <a:spcPct val="170000"/>
              </a:lnSpc>
              <a:spcBef>
                <a:spcPts val="600"/>
              </a:spcBef>
              <a:spcAft>
                <a:spcPts val="0"/>
              </a:spcAft>
              <a:buClr>
                <a:schemeClr val="dk1"/>
              </a:buClr>
              <a:buSzPct val="100000"/>
              <a:buFont typeface="Noto Sans Symbols"/>
              <a:buChar char="▪"/>
            </a:pPr>
            <a:r>
              <a:rPr lang="en-US" sz="3600"/>
              <a:t>Medical model</a:t>
            </a:r>
            <a:endParaRPr/>
          </a:p>
          <a:p>
            <a:pPr marL="685800" lvl="1" indent="-228600" algn="l" rtl="0">
              <a:lnSpc>
                <a:spcPct val="170000"/>
              </a:lnSpc>
              <a:spcBef>
                <a:spcPts val="600"/>
              </a:spcBef>
              <a:spcAft>
                <a:spcPts val="0"/>
              </a:spcAft>
              <a:buClr>
                <a:schemeClr val="dk1"/>
              </a:buClr>
              <a:buSzPct val="100000"/>
              <a:buChar char="▪"/>
            </a:pPr>
            <a:r>
              <a:rPr lang="en-US" sz="3300"/>
              <a:t>Considers disability a medical diagnosis of the body or mind.</a:t>
            </a:r>
            <a:endParaRPr/>
          </a:p>
          <a:p>
            <a:pPr marL="685800" lvl="1" indent="-228600" algn="l" rtl="0">
              <a:lnSpc>
                <a:spcPct val="170000"/>
              </a:lnSpc>
              <a:spcBef>
                <a:spcPts val="600"/>
              </a:spcBef>
              <a:spcAft>
                <a:spcPts val="0"/>
              </a:spcAft>
              <a:buClr>
                <a:schemeClr val="dk1"/>
              </a:buClr>
              <a:buSzPct val="100000"/>
              <a:buChar char="▪"/>
            </a:pPr>
            <a:r>
              <a:rPr lang="en-US" sz="3300"/>
              <a:t>Often leads to a focus on how to “fix” the disabled person</a:t>
            </a:r>
            <a:r>
              <a:rPr lang="en-US" sz="3800"/>
              <a:t>.</a:t>
            </a:r>
            <a:endParaRPr/>
          </a:p>
          <a:p>
            <a:pPr marL="457200" lvl="0" indent="-228600" algn="l" rtl="0">
              <a:lnSpc>
                <a:spcPct val="100000"/>
              </a:lnSpc>
              <a:spcBef>
                <a:spcPts val="2400"/>
              </a:spcBef>
              <a:spcAft>
                <a:spcPts val="0"/>
              </a:spcAft>
              <a:buClr>
                <a:schemeClr val="dk1"/>
              </a:buClr>
              <a:buSzPct val="181818"/>
              <a:buFont typeface="Noto Sans Symbols"/>
              <a:buNone/>
            </a:pPr>
            <a:endParaRPr/>
          </a:p>
        </p:txBody>
      </p:sp>
      <p:sp>
        <p:nvSpPr>
          <p:cNvPr id="83" name="Google Shape;83;p3"/>
          <p:cNvSpPr txBox="1">
            <a:spLocks noGrp="1"/>
          </p:cNvSpPr>
          <p:nvPr>
            <p:ph type="body" idx="3"/>
          </p:nvPr>
        </p:nvSpPr>
        <p:spPr>
          <a:xfrm>
            <a:off x="4880610" y="1681163"/>
            <a:ext cx="6474778" cy="559117"/>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fontScale="77500" lnSpcReduction="20000"/>
          </a:bodyPr>
          <a:lstStyle/>
          <a:p>
            <a:pPr marL="457200" lvl="0" indent="-228600" algn="l" rtl="0">
              <a:lnSpc>
                <a:spcPct val="100000"/>
              </a:lnSpc>
              <a:spcBef>
                <a:spcPts val="1800"/>
              </a:spcBef>
              <a:spcAft>
                <a:spcPts val="0"/>
              </a:spcAft>
              <a:buClr>
                <a:schemeClr val="dk1"/>
              </a:buClr>
              <a:buSzPct val="129032"/>
              <a:buNone/>
            </a:pPr>
            <a:r>
              <a:rPr lang="en-US"/>
              <a:t>Newer Models</a:t>
            </a:r>
            <a:endParaRPr/>
          </a:p>
        </p:txBody>
      </p:sp>
      <p:sp>
        <p:nvSpPr>
          <p:cNvPr id="84" name="Google Shape;84;p3"/>
          <p:cNvSpPr txBox="1">
            <a:spLocks noGrp="1"/>
          </p:cNvSpPr>
          <p:nvPr>
            <p:ph type="body" idx="4"/>
          </p:nvPr>
        </p:nvSpPr>
        <p:spPr>
          <a:xfrm>
            <a:off x="4880611" y="2240280"/>
            <a:ext cx="6474778" cy="4425087"/>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25000" lnSpcReduction="20000"/>
          </a:bodyPr>
          <a:lstStyle/>
          <a:p>
            <a:pPr marL="228600" lvl="0" indent="-228600" algn="l" rtl="0">
              <a:lnSpc>
                <a:spcPct val="170000"/>
              </a:lnSpc>
              <a:spcBef>
                <a:spcPts val="0"/>
              </a:spcBef>
              <a:spcAft>
                <a:spcPts val="0"/>
              </a:spcAft>
              <a:buClr>
                <a:schemeClr val="dk1"/>
              </a:buClr>
              <a:buSzPct val="100000"/>
              <a:buFont typeface="Noto Sans Symbols"/>
              <a:buChar char="▪"/>
            </a:pPr>
            <a:r>
              <a:rPr lang="en-US" sz="8000"/>
              <a:t>Social model</a:t>
            </a:r>
            <a:endParaRPr/>
          </a:p>
          <a:p>
            <a:pPr marL="685800" lvl="1" indent="-228600" algn="l" rtl="0">
              <a:lnSpc>
                <a:spcPct val="170000"/>
              </a:lnSpc>
              <a:spcBef>
                <a:spcPts val="0"/>
              </a:spcBef>
              <a:spcAft>
                <a:spcPts val="0"/>
              </a:spcAft>
              <a:buClr>
                <a:schemeClr val="dk1"/>
              </a:buClr>
              <a:buSzPct val="100000"/>
              <a:buChar char="▪"/>
            </a:pPr>
            <a:r>
              <a:rPr lang="en-US" sz="6800"/>
              <a:t>Disability is created by the barriers in society, rather than by individual differences.</a:t>
            </a:r>
            <a:endParaRPr/>
          </a:p>
          <a:p>
            <a:pPr marL="685800" lvl="1" indent="-228600" algn="l" rtl="0">
              <a:lnSpc>
                <a:spcPct val="170000"/>
              </a:lnSpc>
              <a:spcBef>
                <a:spcPts val="0"/>
              </a:spcBef>
              <a:spcAft>
                <a:spcPts val="0"/>
              </a:spcAft>
              <a:buClr>
                <a:schemeClr val="dk1"/>
              </a:buClr>
              <a:buSzPct val="100000"/>
              <a:buChar char="▪"/>
            </a:pPr>
            <a:r>
              <a:rPr lang="en-US" sz="6800"/>
              <a:t>“We are more disabled by the society we live in than by our bodies and our diagnoses.” </a:t>
            </a:r>
            <a:r>
              <a:rPr lang="en-US" sz="6800" u="sng">
                <a:solidFill>
                  <a:srgbClr val="00274C"/>
                </a:solidFill>
                <a:hlinkClick r:id="rId3">
                  <a:extLst>
                    <a:ext uri="{A12FA001-AC4F-418D-AE19-62706E023703}">
                      <ahyp:hlinkClr xmlns:ahyp="http://schemas.microsoft.com/office/drawing/2018/hyperlinkcolor" val="tx"/>
                    </a:ext>
                  </a:extLst>
                </a:hlinkClick>
              </a:rPr>
              <a:t>Stella Young</a:t>
            </a:r>
            <a:endParaRPr sz="6800">
              <a:solidFill>
                <a:srgbClr val="00274C"/>
              </a:solidFill>
            </a:endParaRPr>
          </a:p>
          <a:p>
            <a:pPr marL="228600" lvl="0" indent="-217249" algn="l" rtl="0">
              <a:lnSpc>
                <a:spcPct val="170000"/>
              </a:lnSpc>
              <a:spcBef>
                <a:spcPts val="0"/>
              </a:spcBef>
              <a:spcAft>
                <a:spcPts val="0"/>
              </a:spcAft>
              <a:buClr>
                <a:schemeClr val="dk1"/>
              </a:buClr>
              <a:buSzPct val="100000"/>
              <a:buFont typeface="Noto Sans Symbols"/>
              <a:buChar char="▪"/>
            </a:pPr>
            <a:r>
              <a:rPr lang="en-US" sz="8000"/>
              <a:t>Biopsychosocial model</a:t>
            </a:r>
            <a:endParaRPr/>
          </a:p>
          <a:p>
            <a:pPr marL="685800" lvl="1" indent="-235029" algn="l" rtl="0">
              <a:lnSpc>
                <a:spcPct val="170000"/>
              </a:lnSpc>
              <a:spcBef>
                <a:spcPts val="0"/>
              </a:spcBef>
              <a:spcAft>
                <a:spcPts val="0"/>
              </a:spcAft>
              <a:buClr>
                <a:schemeClr val="dk1"/>
              </a:buClr>
              <a:buSzPct val="100000"/>
              <a:buChar char="▪"/>
            </a:pPr>
            <a:r>
              <a:rPr lang="en-US" sz="6800"/>
              <a:t>Disability is a combination of biological factors, how environments are structured, and how a person thinks or feels about their abilities and limitations.</a:t>
            </a:r>
            <a:endParaRPr/>
          </a:p>
          <a:p>
            <a:pPr marL="457200" lvl="0" indent="-228600" algn="l" rtl="0">
              <a:lnSpc>
                <a:spcPct val="100000"/>
              </a:lnSpc>
              <a:spcBef>
                <a:spcPts val="1800"/>
              </a:spcBef>
              <a:spcAft>
                <a:spcPts val="0"/>
              </a:spcAft>
              <a:buClr>
                <a:schemeClr val="dk1"/>
              </a:buClr>
              <a:buSzPts val="2800"/>
              <a:buFont typeface="Noto Sans Symbols"/>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9"/>
          <p:cNvSpPr txBox="1">
            <a:spLocks noGrp="1"/>
          </p:cNvSpPr>
          <p:nvPr>
            <p:ph type="title"/>
          </p:nvPr>
        </p:nvSpPr>
        <p:spPr>
          <a:xfrm>
            <a:off x="190336" y="1381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Individuals with Disabilities</a:t>
            </a:r>
            <a:endParaRPr/>
          </a:p>
        </p:txBody>
      </p:sp>
      <p:sp>
        <p:nvSpPr>
          <p:cNvPr id="90" name="Google Shape;90;p59"/>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1 in 4 adults in the United States and over a </a:t>
            </a:r>
            <a:r>
              <a:rPr lang="en-US" i="1"/>
              <a:t>billion</a:t>
            </a:r>
            <a:r>
              <a:rPr lang="en-US"/>
              <a:t> worldwide.</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Unemployment rate is 4x higher than for individuals without disabilities.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96% of people with chronic conditions live with non-apparent disabilities.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Largest minority group in the U.S. and one of the only groups you can join at any time in your life.</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Two people can have the same disability, but with different impacts.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222380" y="150521"/>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Non-Apparent Disabilities</a:t>
            </a:r>
            <a:br>
              <a:rPr lang="en-US"/>
            </a:br>
            <a:r>
              <a:rPr lang="en-US" sz="3200"/>
              <a:t>*a non-exhaustive list*</a:t>
            </a:r>
            <a:endParaRPr sz="3200"/>
          </a:p>
        </p:txBody>
      </p:sp>
      <p:sp>
        <p:nvSpPr>
          <p:cNvPr id="97" name="Google Shape;97;p57"/>
          <p:cNvSpPr txBox="1">
            <a:spLocks noGrp="1"/>
          </p:cNvSpPr>
          <p:nvPr>
            <p:ph type="body" idx="1"/>
          </p:nvPr>
        </p:nvSpPr>
        <p:spPr>
          <a:xfrm>
            <a:off x="338321" y="1728594"/>
            <a:ext cx="3157354" cy="512940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ADHD</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Allergies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Arthritis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Asthma</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Cancer</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Chronic pain</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Chronic fatigue</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Crohn’s disease</a:t>
            </a:r>
            <a:endParaRPr/>
          </a:p>
        </p:txBody>
      </p:sp>
      <p:sp>
        <p:nvSpPr>
          <p:cNvPr id="98" name="Google Shape;98;p57"/>
          <p:cNvSpPr txBox="1">
            <a:spLocks noGrp="1"/>
          </p:cNvSpPr>
          <p:nvPr>
            <p:ph type="body" idx="2"/>
          </p:nvPr>
        </p:nvSpPr>
        <p:spPr>
          <a:xfrm>
            <a:off x="3703208" y="1578073"/>
            <a:ext cx="4370517" cy="512940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70000"/>
              </a:lnSpc>
              <a:spcBef>
                <a:spcPts val="1200"/>
              </a:spcBef>
              <a:spcAft>
                <a:spcPts val="0"/>
              </a:spcAft>
              <a:buSzPct val="100000"/>
              <a:buChar char="▪"/>
            </a:pPr>
            <a:r>
              <a:rPr lang="en-US"/>
              <a:t>Diabetes</a:t>
            </a:r>
            <a:endParaRPr/>
          </a:p>
          <a:p>
            <a:pPr marL="228600" lvl="0" indent="-228600" algn="l" rtl="0">
              <a:lnSpc>
                <a:spcPct val="170000"/>
              </a:lnSpc>
              <a:spcBef>
                <a:spcPts val="1200"/>
              </a:spcBef>
              <a:spcAft>
                <a:spcPts val="0"/>
              </a:spcAft>
              <a:buSzPct val="100000"/>
              <a:buChar char="▪"/>
            </a:pPr>
            <a:r>
              <a:rPr lang="en-US"/>
              <a:t>Fibromyalgia </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Heart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Inflammatory bowel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Lyme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Lupus</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Migraine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Thyroid disorders</a:t>
            </a:r>
            <a:endParaRPr/>
          </a:p>
        </p:txBody>
      </p:sp>
      <p:pic>
        <p:nvPicPr>
          <p:cNvPr id="99" name="Google Shape;99;p57" descr="Human shaped figures with the words ADHD, Fibromyalgia, Dyslexia, Crohn's Disease, and Arthritis. Written words &quot;Sometimes disabilities are invisible&quot; appears below."/>
          <p:cNvPicPr preferRelativeResize="0"/>
          <p:nvPr/>
        </p:nvPicPr>
        <p:blipFill rotWithShape="1">
          <a:blip r:embed="rId3">
            <a:alphaModFix/>
          </a:blip>
          <a:srcRect/>
          <a:stretch/>
        </p:blipFill>
        <p:spPr>
          <a:xfrm>
            <a:off x="8281259" y="2130230"/>
            <a:ext cx="3572420" cy="207200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3686</Words>
  <Application>Microsoft Macintosh PowerPoint</Application>
  <PresentationFormat>Widescreen</PresentationFormat>
  <Paragraphs>381</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vt:lpstr>
      <vt:lpstr>Calibri</vt:lpstr>
      <vt:lpstr>Noto Sans Symbols</vt:lpstr>
      <vt:lpstr>Verdana</vt:lpstr>
      <vt:lpstr>Office Theme</vt:lpstr>
      <vt:lpstr>Neuro-Inclusion and Disability-Centered Workspaces</vt:lpstr>
      <vt:lpstr>Zoom Webinar Tips</vt:lpstr>
      <vt:lpstr>Agenda</vt:lpstr>
      <vt:lpstr>The Americans with Disabilities Act (ADA)</vt:lpstr>
      <vt:lpstr>What is the ADA?  The Americans with Disabilities Act (1990) and the Amendments Act (2008)</vt:lpstr>
      <vt:lpstr>Disability Definition</vt:lpstr>
      <vt:lpstr>Disability Models</vt:lpstr>
      <vt:lpstr>Individuals with Disabilities</vt:lpstr>
      <vt:lpstr>Non-Apparent Disabilities *a non-exhaustive list*</vt:lpstr>
      <vt:lpstr>Introduction to Neuro-diversity and Neuro-inclusion</vt:lpstr>
      <vt:lpstr>Definitions (1 of 3)</vt:lpstr>
      <vt:lpstr>Definitions (2 of 3)</vt:lpstr>
      <vt:lpstr>Definitions (3 of 3)</vt:lpstr>
      <vt:lpstr>What is Neuro-Inclusion?</vt:lpstr>
      <vt:lpstr>Neurodivergent Categories *a non-exhaustive list*</vt:lpstr>
      <vt:lpstr>Myths and Misconceptions</vt:lpstr>
      <vt:lpstr>Executive Functioning</vt:lpstr>
      <vt:lpstr>Executive Functions</vt:lpstr>
      <vt:lpstr>Executive Functioning Barriers and Supports (1 of 3)</vt:lpstr>
      <vt:lpstr>Executive Functioning Barriers and Supports (2 of 3)</vt:lpstr>
      <vt:lpstr>Executive Functioning Barriers and Supports (3 of 3)</vt:lpstr>
      <vt:lpstr>General Tips to Support Neurodivergent Individuals</vt:lpstr>
      <vt:lpstr>Ableism &amp; Language Etiquette</vt:lpstr>
      <vt:lpstr>Ableism</vt:lpstr>
      <vt:lpstr>Ableist Microaggressions</vt:lpstr>
      <vt:lpstr>Replacing Microaggressions with Microaffirmations!</vt:lpstr>
      <vt:lpstr>Consider Your Language</vt:lpstr>
      <vt:lpstr>Keep in Mind</vt:lpstr>
      <vt:lpstr>Language to Avoid</vt:lpstr>
      <vt:lpstr>Creating &amp; Maintaining Inclusive Environments  </vt:lpstr>
      <vt:lpstr>Inclusion Changes the Environment</vt:lpstr>
      <vt:lpstr>Workplace Design</vt:lpstr>
      <vt:lpstr>Communication is Key (1 of 2) </vt:lpstr>
      <vt:lpstr>Communication is Key (2 of 2) </vt:lpstr>
      <vt:lpstr>Neurodiversity Affirming Practices</vt:lpstr>
      <vt:lpstr>Wrap Up</vt:lpstr>
      <vt:lpstr>Key Takeaways</vt:lpstr>
      <vt:lpstr>Disability Equity Office</vt:lpstr>
      <vt:lpstr>Happening @ Michigan</vt:lpstr>
      <vt:lpstr>Contact the Disability Equity Office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More Learning Opportunities From DEO</vt:lpstr>
      <vt:lpstr>Thank You From 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Norris, Erin</dc:creator>
  <cp:lastModifiedBy>Gruendl, Angie</cp:lastModifiedBy>
  <cp:revision>2</cp:revision>
  <dcterms:created xsi:type="dcterms:W3CDTF">2023-10-25T20:34:20Z</dcterms:created>
  <dcterms:modified xsi:type="dcterms:W3CDTF">2025-01-13T15:05:55Z</dcterms:modified>
</cp:coreProperties>
</file>