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DM Sans" pitchFamily="2" charset="77"/>
      <p:regular r:id="rId34"/>
      <p:bold r:id="rId35"/>
      <p:italic r:id="rId36"/>
      <p:boldItalic r:id="rId37"/>
    </p:embeddedFont>
    <p:embeddedFont>
      <p:font typeface="Noto Sans" panose="020B0502040504020204" pitchFamily="34" charset="0"/>
      <p:regular r:id="rId38"/>
      <p:bold r:id="rId39"/>
      <p:italic r:id="rId40"/>
      <p:boldItalic r:id="rId41"/>
    </p:embeddedFont>
    <p:embeddedFont>
      <p:font typeface="Proxima Nova" panose="02000506030000020004" pitchFamily="2" charset="0"/>
      <p:regular r:id="rId42"/>
      <p:bold r:id="rId43"/>
      <p:italic r:id="rId44"/>
      <p:boldItalic r:id="rId45"/>
    </p:embeddedFont>
    <p:embeddedFont>
      <p:font typeface="Verdana" panose="020B060403050404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g+zQoq4R0AbnpftAB1ynEQ==" hashData="7IY4OvHyfqkOcWGr13n545DNhoONyFB9fchLnjsIbB0HBQG5nCDpVAbiGtHrWk98Ac68hF1p5Fcn3MBUE82SUQ=="/>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isPnkYyMZP/P9gY9ToNsgiPB/So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138" name="Google Shape;13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i="0">
              <a:solidFill>
                <a:srgbClr val="1E1E1E"/>
              </a:solidFill>
              <a:highlight>
                <a:srgbClr val="EADBE4"/>
              </a:highlight>
              <a:latin typeface="Noto Sans"/>
              <a:ea typeface="Noto Sans"/>
              <a:cs typeface="Noto Sans"/>
              <a:sym typeface="Noto Sans"/>
            </a:endParaRPr>
          </a:p>
        </p:txBody>
      </p:sp>
      <p:sp>
        <p:nvSpPr>
          <p:cNvPr id="146" name="Google Shape;14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0" i="0">
                <a:solidFill>
                  <a:srgbClr val="494F64"/>
                </a:solidFill>
                <a:highlight>
                  <a:srgbClr val="FFFFFF"/>
                </a:highlight>
                <a:latin typeface="DM Sans"/>
                <a:ea typeface="DM Sans"/>
                <a:cs typeface="DM Sans"/>
                <a:sym typeface="DM Sans"/>
              </a:rPr>
              <a:t>Please note, not each of these accommodations would be a reasonable solution for any individual who experiences migraines in the workplace. Accommodations are explored based on how this diagnosis presents itself in each individual, what the specific triggers, barriers, and limitations are, what the essential functions of their role are, how the accommodation may impact business operations, and other factors.</a:t>
            </a:r>
            <a:endParaRPr/>
          </a:p>
          <a:p>
            <a:pPr marL="0" marR="0" lvl="0" indent="0" algn="l" rtl="0">
              <a:lnSpc>
                <a:spcPct val="100000"/>
              </a:lnSpc>
              <a:spcBef>
                <a:spcPts val="0"/>
              </a:spcBef>
              <a:spcAft>
                <a:spcPts val="0"/>
              </a:spcAft>
              <a:buClr>
                <a:srgbClr val="000000"/>
              </a:buClr>
              <a:buSzPts val="1400"/>
              <a:buFont typeface="Arial"/>
              <a:buNone/>
            </a:pPr>
            <a:endParaRPr b="0" i="0">
              <a:solidFill>
                <a:srgbClr val="494F64"/>
              </a:solidFill>
              <a:highlight>
                <a:srgbClr val="FFFFFF"/>
              </a:highlight>
              <a:latin typeface="DM Sans"/>
              <a:ea typeface="DM Sans"/>
              <a:cs typeface="DM Sans"/>
              <a:sym typeface="DM Sans"/>
            </a:endParaRPr>
          </a:p>
          <a:p>
            <a:pPr marL="228600" lvl="0" indent="-228600" algn="l" rtl="0">
              <a:lnSpc>
                <a:spcPct val="170000"/>
              </a:lnSpc>
              <a:spcBef>
                <a:spcPts val="1200"/>
              </a:spcBef>
              <a:spcAft>
                <a:spcPts val="0"/>
              </a:spcAft>
              <a:buSzPts val="1200"/>
              <a:buNone/>
            </a:pPr>
            <a:r>
              <a:rPr lang="en-US" sz="1200"/>
              <a:t>- Limitation(s): Thinking, Interacting with others, Seeing, Concentrating</a:t>
            </a:r>
            <a:endParaRPr/>
          </a:p>
        </p:txBody>
      </p:sp>
      <p:sp>
        <p:nvSpPr>
          <p:cNvPr id="151" name="Google Shape;15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70000"/>
              </a:lnSpc>
              <a:spcBef>
                <a:spcPts val="1200"/>
              </a:spcBef>
              <a:spcAft>
                <a:spcPts val="0"/>
              </a:spcAft>
              <a:buClr>
                <a:schemeClr val="dk1"/>
              </a:buClr>
              <a:buSzPts val="1200"/>
              <a:buFont typeface="Calibri"/>
              <a:buChar char="-"/>
            </a:pPr>
            <a:r>
              <a:rPr lang="en-US" sz="1200"/>
              <a:t>Limitation(s): Bending, Working, Walking, Performing manual tasks, Lifting, Standing, Sitting</a:t>
            </a:r>
            <a:endParaRPr/>
          </a:p>
          <a:p>
            <a:pPr marL="0" lvl="0" indent="0" algn="l" rtl="0">
              <a:lnSpc>
                <a:spcPct val="100000"/>
              </a:lnSpc>
              <a:spcBef>
                <a:spcPts val="0"/>
              </a:spcBef>
              <a:spcAft>
                <a:spcPts val="0"/>
              </a:spcAft>
              <a:buSzPts val="1400"/>
              <a:buNone/>
            </a:pPr>
            <a:endParaRPr/>
          </a:p>
        </p:txBody>
      </p:sp>
      <p:sp>
        <p:nvSpPr>
          <p:cNvPr id="158" name="Google Shape;15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 name="Google Shape;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70000"/>
              </a:lnSpc>
              <a:spcBef>
                <a:spcPts val="1200"/>
              </a:spcBef>
              <a:spcAft>
                <a:spcPts val="0"/>
              </a:spcAft>
              <a:buSzPts val="1200"/>
              <a:buNone/>
            </a:pPr>
            <a:r>
              <a:rPr lang="en-US" sz="1200"/>
              <a:t>- Limitation(s): Thinking, Concentrating, Speaking</a:t>
            </a:r>
            <a:endParaRPr/>
          </a:p>
        </p:txBody>
      </p:sp>
      <p:sp>
        <p:nvSpPr>
          <p:cNvPr id="164" name="Google Shape;16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tells us a substantial number of people have disabilities but are not disclosing. This could be for positive reasons like not experiencing barriers in the workplace</a:t>
            </a:r>
            <a:endParaRPr/>
          </a:p>
        </p:txBody>
      </p:sp>
      <p:sp>
        <p:nvSpPr>
          <p:cNvPr id="177" name="Google Shape;17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0" i="0">
                <a:solidFill>
                  <a:srgbClr val="444746"/>
                </a:solidFill>
                <a:latin typeface="Arial"/>
                <a:ea typeface="Arial"/>
                <a:cs typeface="Arial"/>
                <a:sym typeface="Arial"/>
              </a:rPr>
              <a:t>Some ways that UM works to prevent these things from happening are university-based policies, Standard Practice Guidelines (SPGs), Equity, Civil Rights, and Title IX (ECRT) office services, and through various trainings, such as this workshop.</a:t>
            </a:r>
            <a:endParaRPr/>
          </a:p>
          <a:p>
            <a:pPr marL="0" lvl="0" indent="0" algn="l" rtl="0">
              <a:lnSpc>
                <a:spcPct val="100000"/>
              </a:lnSpc>
              <a:spcBef>
                <a:spcPts val="0"/>
              </a:spcBef>
              <a:spcAft>
                <a:spcPts val="0"/>
              </a:spcAft>
              <a:buSzPts val="1400"/>
              <a:buNone/>
            </a:pPr>
            <a:endParaRPr/>
          </a:p>
        </p:txBody>
      </p:sp>
      <p:sp>
        <p:nvSpPr>
          <p:cNvPr id="190" name="Google Shape;1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a:p>
        </p:txBody>
      </p:sp>
      <p:sp>
        <p:nvSpPr>
          <p:cNvPr id="200" name="Google Shape;200;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0" i="0">
                <a:solidFill>
                  <a:srgbClr val="444746"/>
                </a:solidFill>
                <a:latin typeface="Arial"/>
                <a:ea typeface="Arial"/>
                <a:cs typeface="Arial"/>
                <a:sym typeface="Arial"/>
              </a:rPr>
              <a:t>This disclosure to the supervisor should be the need for accommodations, but not include medical information or the specific diagnosis.</a:t>
            </a:r>
            <a:endParaRPr/>
          </a:p>
        </p:txBody>
      </p:sp>
      <p:sp>
        <p:nvSpPr>
          <p:cNvPr id="208" name="Google Shape;20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1400"/>
              <a:buFont typeface="Arial"/>
              <a:buNone/>
            </a:pPr>
            <a:endParaRPr/>
          </a:p>
        </p:txBody>
      </p:sp>
      <p:sp>
        <p:nvSpPr>
          <p:cNvPr id="226" name="Google Shape;22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1400"/>
              <a:buFont typeface="Arial"/>
              <a:buNone/>
            </a:pPr>
            <a:endParaRPr b="0" i="0">
              <a:solidFill>
                <a:srgbClr val="2C2D30"/>
              </a:solidFill>
              <a:latin typeface="Proxima Nova"/>
              <a:ea typeface="Proxima Nova"/>
              <a:cs typeface="Proxima Nova"/>
              <a:sym typeface="Proxima Nova"/>
            </a:endParaRPr>
          </a:p>
        </p:txBody>
      </p:sp>
      <p:sp>
        <p:nvSpPr>
          <p:cNvPr id="233" name="Google Shape;23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may be substantially limiting for one person may not be the same for someone else.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Record of impairment example: history of cancer, but currently in remission/not receiving treatment</a:t>
            </a:r>
            <a:endParaRPr/>
          </a:p>
          <a:p>
            <a:pPr marL="0" lvl="0" indent="0" algn="l" rtl="0">
              <a:lnSpc>
                <a:spcPct val="100000"/>
              </a:lnSpc>
              <a:spcBef>
                <a:spcPts val="0"/>
              </a:spcBef>
              <a:spcAft>
                <a:spcPts val="0"/>
              </a:spcAft>
              <a:buSzPts val="1400"/>
              <a:buNone/>
            </a:pPr>
            <a:r>
              <a:rPr lang="en-US"/>
              <a:t>Regarded as example: assuming someone has a physical or mental impairment when they do not.</a:t>
            </a:r>
            <a:endParaRPr/>
          </a:p>
        </p:txBody>
      </p:sp>
      <p:sp>
        <p:nvSpPr>
          <p:cNvPr id="56" name="Google Shape;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457200" lvl="0" indent="-228600" algn="l" rtl="0">
              <a:lnSpc>
                <a:spcPct val="100000"/>
              </a:lnSpc>
              <a:spcBef>
                <a:spcPts val="0"/>
              </a:spcBef>
              <a:spcAft>
                <a:spcPts val="0"/>
              </a:spcAft>
              <a:buSzPts val="1400"/>
              <a:buFont typeface="Arial"/>
              <a:buChar char="•"/>
            </a:pPr>
            <a:r>
              <a:rPr lang="en-US" b="1" i="0">
                <a:solidFill>
                  <a:srgbClr val="262C65"/>
                </a:solidFill>
                <a:highlight>
                  <a:srgbClr val="FFFFFF"/>
                </a:highlight>
                <a:latin typeface="Arial"/>
                <a:ea typeface="Arial"/>
                <a:cs typeface="Arial"/>
                <a:sym typeface="Arial"/>
              </a:rPr>
              <a:t>“Non-apparent disability”</a:t>
            </a:r>
            <a:r>
              <a:rPr lang="en-US" b="0" i="0">
                <a:solidFill>
                  <a:srgbClr val="262C65"/>
                </a:solidFill>
                <a:highlight>
                  <a:srgbClr val="FFFFFF"/>
                </a:highlight>
                <a:latin typeface="Arial"/>
                <a:ea typeface="Arial"/>
                <a:cs typeface="Arial"/>
                <a:sym typeface="Arial"/>
              </a:rPr>
              <a:t>: This is the recommended terminology, as it implies the disability is just that – non-apparent and does not imply any negative connotation. We believe disability is a strength and it does not matter what type of disability someone has.</a:t>
            </a:r>
            <a:endParaRPr/>
          </a:p>
          <a:p>
            <a:pPr marL="228600" lvl="0" indent="0" algn="l" rtl="0">
              <a:lnSpc>
                <a:spcPct val="100000"/>
              </a:lnSpc>
              <a:spcBef>
                <a:spcPts val="0"/>
              </a:spcBef>
              <a:spcAft>
                <a:spcPts val="0"/>
              </a:spcAft>
              <a:buSzPts val="1400"/>
              <a:buFont typeface="Arial"/>
              <a:buNone/>
            </a:pPr>
            <a:endParaRPr b="0" i="0">
              <a:solidFill>
                <a:srgbClr val="262C65"/>
              </a:solidFill>
              <a:highlight>
                <a:srgbClr val="FFFFFF"/>
              </a:highlight>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b="1" i="0">
                <a:solidFill>
                  <a:srgbClr val="262C65"/>
                </a:solidFill>
                <a:highlight>
                  <a:srgbClr val="FFFFFF"/>
                </a:highlight>
                <a:latin typeface="Arial"/>
                <a:ea typeface="Arial"/>
                <a:cs typeface="Arial"/>
                <a:sym typeface="Arial"/>
              </a:rPr>
              <a:t>“Hidden disability”: </a:t>
            </a:r>
            <a:r>
              <a:rPr lang="en-US" b="0" i="0">
                <a:solidFill>
                  <a:srgbClr val="262C65"/>
                </a:solidFill>
                <a:highlight>
                  <a:srgbClr val="FFFFFF"/>
                </a:highlight>
                <a:latin typeface="Arial"/>
                <a:ea typeface="Arial"/>
                <a:cs typeface="Arial"/>
                <a:sym typeface="Arial"/>
              </a:rPr>
              <a:t>This implies that the person with the disability is purposefully withholding this information. There is a difference between choosing to not self-disclose a disability versus actively hiding it.</a:t>
            </a:r>
            <a:endParaRPr/>
          </a:p>
          <a:p>
            <a:pPr marL="228600" lvl="0" indent="0" algn="l" rtl="0">
              <a:lnSpc>
                <a:spcPct val="100000"/>
              </a:lnSpc>
              <a:spcBef>
                <a:spcPts val="0"/>
              </a:spcBef>
              <a:spcAft>
                <a:spcPts val="0"/>
              </a:spcAft>
              <a:buSzPts val="1400"/>
              <a:buFont typeface="Arial"/>
              <a:buNone/>
            </a:pPr>
            <a:endParaRPr b="0" i="0">
              <a:solidFill>
                <a:srgbClr val="262C65"/>
              </a:solidFill>
              <a:highlight>
                <a:srgbClr val="FFFFFF"/>
              </a:highlight>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b="1" i="0">
                <a:solidFill>
                  <a:srgbClr val="262C65"/>
                </a:solidFill>
                <a:highlight>
                  <a:srgbClr val="FFFFFF"/>
                </a:highlight>
                <a:latin typeface="Arial"/>
                <a:ea typeface="Arial"/>
                <a:cs typeface="Arial"/>
                <a:sym typeface="Arial"/>
              </a:rPr>
              <a:t>“Invisible disability”: </a:t>
            </a:r>
            <a:r>
              <a:rPr lang="en-US" b="0" i="0">
                <a:solidFill>
                  <a:srgbClr val="262C65"/>
                </a:solidFill>
                <a:highlight>
                  <a:srgbClr val="FFFFFF"/>
                </a:highlight>
                <a:latin typeface="Arial"/>
                <a:ea typeface="Arial"/>
                <a:cs typeface="Arial"/>
                <a:sym typeface="Arial"/>
              </a:rPr>
              <a:t>For some people with disabilities, this term is offensive. It suggests the person is not visible or that you cannot discern that a person has a disability, which is not always true. The same is true for “non-visible disability”. Non-apparent disabilities may become apparent, depending on the type of disability.</a:t>
            </a:r>
            <a:endParaRPr/>
          </a:p>
        </p:txBody>
      </p:sp>
      <p:sp>
        <p:nvSpPr>
          <p:cNvPr id="62" name="Google Shape;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77" name="Google Shape;7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48"/>
          <p:cNvSpPr/>
          <p:nvPr/>
        </p:nvSpPr>
        <p:spPr>
          <a:xfrm>
            <a:off x="5955957" y="0"/>
            <a:ext cx="6236043" cy="6858000"/>
          </a:xfrm>
          <a:prstGeom prst="rect">
            <a:avLst/>
          </a:prstGeom>
          <a:solidFill>
            <a:schemeClr val="l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48"/>
          <p:cNvSpPr txBox="1">
            <a:spLocks noGrp="1"/>
          </p:cNvSpPr>
          <p:nvPr>
            <p:ph type="ctrTitle"/>
          </p:nvPr>
        </p:nvSpPr>
        <p:spPr>
          <a:xfrm>
            <a:off x="6571735" y="764182"/>
            <a:ext cx="5004487" cy="2133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8"/>
          <p:cNvSpPr txBox="1">
            <a:spLocks noGrp="1"/>
          </p:cNvSpPr>
          <p:nvPr>
            <p:ph type="subTitle" idx="1"/>
          </p:nvPr>
        </p:nvSpPr>
        <p:spPr>
          <a:xfrm>
            <a:off x="6571735" y="3602037"/>
            <a:ext cx="5004487" cy="281128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800"/>
              </a:spcBef>
              <a:spcAft>
                <a:spcPts val="0"/>
              </a:spcAft>
              <a:buClr>
                <a:schemeClr val="dk1"/>
              </a:buClr>
              <a:buSzPts val="2400"/>
              <a:buNone/>
              <a:defRPr sz="2400"/>
            </a:lvl1pPr>
            <a:lvl2pPr lvl="1" algn="ctr">
              <a:lnSpc>
                <a:spcPct val="100000"/>
              </a:lnSpc>
              <a:spcBef>
                <a:spcPts val="1800"/>
              </a:spcBef>
              <a:spcAft>
                <a:spcPts val="0"/>
              </a:spcAft>
              <a:buClr>
                <a:schemeClr val="dk1"/>
              </a:buClr>
              <a:buSzPts val="2000"/>
              <a:buNone/>
              <a:defRPr sz="2000"/>
            </a:lvl2pPr>
            <a:lvl3pPr lvl="2" algn="ctr">
              <a:lnSpc>
                <a:spcPct val="100000"/>
              </a:lnSpc>
              <a:spcBef>
                <a:spcPts val="1800"/>
              </a:spcBef>
              <a:spcAft>
                <a:spcPts val="0"/>
              </a:spcAft>
              <a:buClr>
                <a:schemeClr val="dk1"/>
              </a:buClr>
              <a:buSzPts val="1800"/>
              <a:buNone/>
              <a:defRPr sz="1800"/>
            </a:lvl3pPr>
            <a:lvl4pPr lvl="3" algn="ctr">
              <a:lnSpc>
                <a:spcPct val="100000"/>
              </a:lnSpc>
              <a:spcBef>
                <a:spcPts val="1800"/>
              </a:spcBef>
              <a:spcAft>
                <a:spcPts val="0"/>
              </a:spcAft>
              <a:buClr>
                <a:schemeClr val="dk1"/>
              </a:buClr>
              <a:buSzPts val="1600"/>
              <a:buNone/>
              <a:defRPr sz="1600"/>
            </a:lvl4pPr>
            <a:lvl5pPr lvl="4" algn="ctr">
              <a:lnSpc>
                <a:spcPct val="100000"/>
              </a:lnSpc>
              <a:spcBef>
                <a:spcPts val="18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8"/>
          <p:cNvSpPr/>
          <p:nvPr/>
        </p:nvSpPr>
        <p:spPr>
          <a:xfrm>
            <a:off x="0" y="0"/>
            <a:ext cx="5955957" cy="6858000"/>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 name="Google Shape;19;p48" descr="Disability Equity Office stacked Logo with wheelchair, service dog, sign language hands, and digital accessibility icons"/>
          <p:cNvPicPr preferRelativeResize="0"/>
          <p:nvPr/>
        </p:nvPicPr>
        <p:blipFill rotWithShape="1">
          <a:blip r:embed="rId2">
            <a:alphaModFix/>
          </a:blip>
          <a:srcRect/>
          <a:stretch/>
        </p:blipFill>
        <p:spPr>
          <a:xfrm>
            <a:off x="312496" y="728466"/>
            <a:ext cx="5330963" cy="54010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9"/>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49"/>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FFCB05">
                <a:alpha val="45490"/>
              </a:srgbClr>
            </a:gs>
            <a:gs pos="9000">
              <a:srgbClr val="FFCB05">
                <a:alpha val="45490"/>
              </a:srgbClr>
            </a:gs>
            <a:gs pos="100000">
              <a:srgbClr val="FFCB05">
                <a:alpha val="0"/>
              </a:srgbClr>
            </a:gs>
          </a:gsLst>
          <a:lin ang="5400000" scaled="0"/>
        </a:gradFill>
        <a:effectLst/>
      </p:bgPr>
    </p:bg>
    <p:spTree>
      <p:nvGrpSpPr>
        <p:cNvPr id="1" name="Shape 23"/>
        <p:cNvGrpSpPr/>
        <p:nvPr/>
      </p:nvGrpSpPr>
      <p:grpSpPr>
        <a:xfrm>
          <a:off x="0" y="0"/>
          <a:ext cx="0" cy="0"/>
          <a:chOff x="0" y="0"/>
          <a:chExt cx="0" cy="0"/>
        </a:xfrm>
      </p:grpSpPr>
      <p:sp>
        <p:nvSpPr>
          <p:cNvPr id="24" name="Google Shape;24;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15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6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2400"/>
              <a:buNone/>
              <a:defRPr sz="2400">
                <a:solidFill>
                  <a:schemeClr val="dk1"/>
                </a:solidFill>
              </a:defRPr>
            </a:lvl1pPr>
            <a:lvl2pPr marL="914400" lvl="1" indent="-228600" algn="l">
              <a:lnSpc>
                <a:spcPct val="100000"/>
              </a:lnSpc>
              <a:spcBef>
                <a:spcPts val="1800"/>
              </a:spcBef>
              <a:spcAft>
                <a:spcPts val="0"/>
              </a:spcAft>
              <a:buClr>
                <a:srgbClr val="888B94"/>
              </a:buClr>
              <a:buSzPts val="2000"/>
              <a:buNone/>
              <a:defRPr sz="2000">
                <a:solidFill>
                  <a:srgbClr val="888B94"/>
                </a:solidFill>
              </a:defRPr>
            </a:lvl2pPr>
            <a:lvl3pPr marL="1371600" lvl="2" indent="-228600" algn="l">
              <a:lnSpc>
                <a:spcPct val="100000"/>
              </a:lnSpc>
              <a:spcBef>
                <a:spcPts val="1800"/>
              </a:spcBef>
              <a:spcAft>
                <a:spcPts val="0"/>
              </a:spcAft>
              <a:buClr>
                <a:srgbClr val="888B94"/>
              </a:buClr>
              <a:buSzPts val="1800"/>
              <a:buNone/>
              <a:defRPr sz="1800">
                <a:solidFill>
                  <a:srgbClr val="888B94"/>
                </a:solidFill>
              </a:defRPr>
            </a:lvl3pPr>
            <a:lvl4pPr marL="1828800" lvl="3" indent="-228600" algn="l">
              <a:lnSpc>
                <a:spcPct val="100000"/>
              </a:lnSpc>
              <a:spcBef>
                <a:spcPts val="1800"/>
              </a:spcBef>
              <a:spcAft>
                <a:spcPts val="0"/>
              </a:spcAft>
              <a:buClr>
                <a:srgbClr val="888B94"/>
              </a:buClr>
              <a:buSzPts val="1600"/>
              <a:buNone/>
              <a:defRPr sz="1600">
                <a:solidFill>
                  <a:srgbClr val="888B94"/>
                </a:solidFill>
              </a:defRPr>
            </a:lvl4pPr>
            <a:lvl5pPr marL="2286000" lvl="4" indent="-228600" algn="l">
              <a:lnSpc>
                <a:spcPct val="100000"/>
              </a:lnSpc>
              <a:spcBef>
                <a:spcPts val="1800"/>
              </a:spcBef>
              <a:spcAft>
                <a:spcPts val="0"/>
              </a:spcAft>
              <a:buClr>
                <a:srgbClr val="888B94"/>
              </a:buClr>
              <a:buSzPts val="1600"/>
              <a:buNone/>
              <a:defRPr sz="1600">
                <a:solidFill>
                  <a:srgbClr val="888B94"/>
                </a:solidFill>
              </a:defRPr>
            </a:lvl5pPr>
            <a:lvl6pPr marL="2743200" lvl="5" indent="-228600" algn="l">
              <a:lnSpc>
                <a:spcPct val="90000"/>
              </a:lnSpc>
              <a:spcBef>
                <a:spcPts val="500"/>
              </a:spcBef>
              <a:spcAft>
                <a:spcPts val="0"/>
              </a:spcAft>
              <a:buClr>
                <a:srgbClr val="888B94"/>
              </a:buClr>
              <a:buSzPts val="1600"/>
              <a:buNone/>
              <a:defRPr sz="1600">
                <a:solidFill>
                  <a:srgbClr val="888B94"/>
                </a:solidFill>
              </a:defRPr>
            </a:lvl6pPr>
            <a:lvl7pPr marL="3200400" lvl="6" indent="-228600" algn="l">
              <a:lnSpc>
                <a:spcPct val="90000"/>
              </a:lnSpc>
              <a:spcBef>
                <a:spcPts val="500"/>
              </a:spcBef>
              <a:spcAft>
                <a:spcPts val="0"/>
              </a:spcAft>
              <a:buClr>
                <a:srgbClr val="888B94"/>
              </a:buClr>
              <a:buSzPts val="1600"/>
              <a:buNone/>
              <a:defRPr sz="1600">
                <a:solidFill>
                  <a:srgbClr val="888B94"/>
                </a:solidFill>
              </a:defRPr>
            </a:lvl7pPr>
            <a:lvl8pPr marL="3657600" lvl="7" indent="-228600" algn="l">
              <a:lnSpc>
                <a:spcPct val="90000"/>
              </a:lnSpc>
              <a:spcBef>
                <a:spcPts val="500"/>
              </a:spcBef>
              <a:spcAft>
                <a:spcPts val="0"/>
              </a:spcAft>
              <a:buClr>
                <a:srgbClr val="888B94"/>
              </a:buClr>
              <a:buSzPts val="1600"/>
              <a:buNone/>
              <a:defRPr sz="1600">
                <a:solidFill>
                  <a:srgbClr val="888B94"/>
                </a:solidFill>
              </a:defRPr>
            </a:lvl8pPr>
            <a:lvl9pPr marL="4114800" lvl="8" indent="-228600" algn="l">
              <a:lnSpc>
                <a:spcPct val="90000"/>
              </a:lnSpc>
              <a:spcBef>
                <a:spcPts val="500"/>
              </a:spcBef>
              <a:spcAft>
                <a:spcPts val="0"/>
              </a:spcAft>
              <a:buClr>
                <a:srgbClr val="888B94"/>
              </a:buClr>
              <a:buSzPts val="1600"/>
              <a:buNone/>
              <a:defRPr sz="1600">
                <a:solidFill>
                  <a:srgbClr val="888B94"/>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50"/>
          <p:cNvSpPr txBox="1">
            <a:spLocks noGrp="1"/>
          </p:cNvSpPr>
          <p:nvPr>
            <p:ph type="body" idx="1"/>
          </p:nvPr>
        </p:nvSpPr>
        <p:spPr>
          <a:xfrm>
            <a:off x="147734" y="1822819"/>
            <a:ext cx="5758878" cy="4172800"/>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0"/>
          <p:cNvSpPr txBox="1">
            <a:spLocks noGrp="1"/>
          </p:cNvSpPr>
          <p:nvPr>
            <p:ph type="body" idx="2"/>
          </p:nvPr>
        </p:nvSpPr>
        <p:spPr>
          <a:xfrm>
            <a:off x="6137656" y="1822819"/>
            <a:ext cx="5906610" cy="4172799"/>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0"/>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54"/>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
        <p:cNvGrpSpPr/>
        <p:nvPr/>
      </p:nvGrpSpPr>
      <p:grpSpPr>
        <a:xfrm>
          <a:off x="0" y="0"/>
          <a:ext cx="0" cy="0"/>
          <a:chOff x="0" y="0"/>
          <a:chExt cx="0" cy="0"/>
        </a:xfrm>
      </p:grpSpPr>
      <p:sp>
        <p:nvSpPr>
          <p:cNvPr id="33" name="Google Shape;33;p52"/>
          <p:cNvSpPr>
            <a:spLocks noGrp="1"/>
          </p:cNvSpPr>
          <p:nvPr>
            <p:ph type="pic" idx="2"/>
          </p:nvPr>
        </p:nvSpPr>
        <p:spPr>
          <a:xfrm>
            <a:off x="4464729" y="1777482"/>
            <a:ext cx="7449103" cy="4223824"/>
          </a:xfrm>
          <a:prstGeom prst="rect">
            <a:avLst/>
          </a:prstGeom>
          <a:noFill/>
          <a:ln>
            <a:noFill/>
          </a:ln>
        </p:spPr>
      </p:sp>
      <p:sp>
        <p:nvSpPr>
          <p:cNvPr id="34" name="Google Shape;34;p52"/>
          <p:cNvSpPr txBox="1">
            <a:spLocks noGrp="1"/>
          </p:cNvSpPr>
          <p:nvPr>
            <p:ph type="body" idx="1"/>
          </p:nvPr>
        </p:nvSpPr>
        <p:spPr>
          <a:xfrm>
            <a:off x="149323" y="1777482"/>
            <a:ext cx="3932237" cy="422382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1600"/>
              <a:buNone/>
              <a:defRPr sz="1600"/>
            </a:lvl1pPr>
            <a:lvl2pPr marL="914400" lvl="1" indent="-228600" algn="l">
              <a:lnSpc>
                <a:spcPct val="100000"/>
              </a:lnSpc>
              <a:spcBef>
                <a:spcPts val="1800"/>
              </a:spcBef>
              <a:spcAft>
                <a:spcPts val="0"/>
              </a:spcAft>
              <a:buClr>
                <a:schemeClr val="dk1"/>
              </a:buClr>
              <a:buSzPts val="1400"/>
              <a:buNone/>
              <a:defRPr sz="1400"/>
            </a:lvl2pPr>
            <a:lvl3pPr marL="1371600" lvl="2" indent="-228600" algn="l">
              <a:lnSpc>
                <a:spcPct val="100000"/>
              </a:lnSpc>
              <a:spcBef>
                <a:spcPts val="1800"/>
              </a:spcBef>
              <a:spcAft>
                <a:spcPts val="0"/>
              </a:spcAft>
              <a:buClr>
                <a:schemeClr val="dk1"/>
              </a:buClr>
              <a:buSzPts val="1200"/>
              <a:buNone/>
              <a:defRPr sz="1200"/>
            </a:lvl3pPr>
            <a:lvl4pPr marL="1828800" lvl="3" indent="-228600" algn="l">
              <a:lnSpc>
                <a:spcPct val="100000"/>
              </a:lnSpc>
              <a:spcBef>
                <a:spcPts val="1800"/>
              </a:spcBef>
              <a:spcAft>
                <a:spcPts val="0"/>
              </a:spcAft>
              <a:buClr>
                <a:schemeClr val="dk1"/>
              </a:buClr>
              <a:buSzPts val="1000"/>
              <a:buNone/>
              <a:defRPr sz="1000"/>
            </a:lvl4pPr>
            <a:lvl5pPr marL="2286000" lvl="4" indent="-228600" algn="l">
              <a:lnSpc>
                <a:spcPct val="100000"/>
              </a:lnSpc>
              <a:spcBef>
                <a:spcPts val="18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5" name="Google Shape;35;p52"/>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7"/>
          <p:cNvSpPr/>
          <p:nvPr/>
        </p:nvSpPr>
        <p:spPr>
          <a:xfrm>
            <a:off x="0" y="0"/>
            <a:ext cx="12192000" cy="1690688"/>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47"/>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47"/>
          <p:cNvSpPr txBox="1">
            <a:spLocks noGrp="1"/>
          </p:cNvSpPr>
          <p:nvPr>
            <p:ph type="body" idx="1"/>
          </p:nvPr>
        </p:nvSpPr>
        <p:spPr>
          <a:xfrm>
            <a:off x="157066" y="1894988"/>
            <a:ext cx="11877486" cy="395539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80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47"/>
          <p:cNvSpPr/>
          <p:nvPr/>
        </p:nvSpPr>
        <p:spPr>
          <a:xfrm>
            <a:off x="11353799" y="6107916"/>
            <a:ext cx="680753" cy="598715"/>
          </a:xfrm>
          <a:prstGeom prst="wave">
            <a:avLst>
              <a:gd name="adj1" fmla="val 12500"/>
              <a:gd name="adj2" fmla="val 0"/>
            </a:avLst>
          </a:prstGeom>
          <a:solidFill>
            <a:srgbClr val="FFCB0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274C"/>
                </a:solidFill>
                <a:latin typeface="Calibri"/>
                <a:ea typeface="Calibri"/>
                <a:cs typeface="Calibri"/>
                <a:sym typeface="Calibri"/>
              </a:rPr>
              <a:t>‹#›</a:t>
            </a:fld>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crt.umich.edu/get-help-support/disability-accessibilit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workconnections.umich.edu/"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lsa.umich.edu/lsa/faculty-staff/human-resources/affinity-groups.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jecmill@umich.edu"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6200150" y="114150"/>
            <a:ext cx="5734200" cy="3735300"/>
          </a:xfrm>
          <a:prstGeom prst="rect">
            <a:avLst/>
          </a:prstGeom>
          <a:noFill/>
          <a:ln>
            <a:noFill/>
          </a:ln>
        </p:spPr>
        <p:txBody>
          <a:bodyPr spcFirstLastPara="1" wrap="square" lIns="91425" tIns="45700" rIns="91425" bIns="45700" anchor="ctr" anchorCtr="0">
            <a:normAutofit/>
          </a:bodyPr>
          <a:lstStyle/>
          <a:p>
            <a:pPr marL="0" lvl="0" indent="0" algn="ctr" rtl="0">
              <a:lnSpc>
                <a:spcPct val="120000"/>
              </a:lnSpc>
              <a:spcBef>
                <a:spcPts val="0"/>
              </a:spcBef>
              <a:spcAft>
                <a:spcPts val="0"/>
              </a:spcAft>
              <a:buClr>
                <a:schemeClr val="dk1"/>
              </a:buClr>
              <a:buSzPts val="4800"/>
              <a:buFont typeface="Verdana"/>
              <a:buNone/>
            </a:pPr>
            <a:r>
              <a:rPr lang="en-US" sz="3450" dirty="0"/>
              <a:t>Non-Apparent Conditions and Self-Advocacy for Employees with Disabilities</a:t>
            </a:r>
            <a:endParaRPr sz="3450" dirty="0"/>
          </a:p>
        </p:txBody>
      </p:sp>
      <p:sp>
        <p:nvSpPr>
          <p:cNvPr id="41" name="Google Shape;41;p1"/>
          <p:cNvSpPr txBox="1">
            <a:spLocks noGrp="1"/>
          </p:cNvSpPr>
          <p:nvPr>
            <p:ph type="subTitle" idx="1"/>
          </p:nvPr>
        </p:nvSpPr>
        <p:spPr>
          <a:xfrm>
            <a:off x="6585275" y="4124739"/>
            <a:ext cx="5196822" cy="2386139"/>
          </a:xfrm>
          <a:prstGeom prst="rect">
            <a:avLst/>
          </a:prstGeom>
          <a:noFill/>
          <a:ln>
            <a:noFill/>
          </a:ln>
        </p:spPr>
        <p:txBody>
          <a:bodyPr spcFirstLastPara="1" wrap="square" lIns="91425" tIns="45700" rIns="91425" bIns="45700" anchor="t" anchorCtr="0">
            <a:normAutofit fontScale="47500" lnSpcReduction="20000"/>
          </a:bodyPr>
          <a:lstStyle/>
          <a:p>
            <a:pPr marL="0" lvl="0" indent="0" algn="ctr" rtl="0">
              <a:lnSpc>
                <a:spcPct val="170000"/>
              </a:lnSpc>
              <a:spcBef>
                <a:spcPts val="600"/>
              </a:spcBef>
              <a:spcAft>
                <a:spcPts val="0"/>
              </a:spcAft>
              <a:buClr>
                <a:schemeClr val="dk1"/>
              </a:buClr>
              <a:buSzPct val="132413"/>
              <a:buNone/>
            </a:pPr>
            <a:r>
              <a:rPr lang="en-US" sz="3400" b="1"/>
              <a:t>Lauren O’Connor</a:t>
            </a:r>
            <a:endParaRPr sz="3400" b="1"/>
          </a:p>
          <a:p>
            <a:pPr marL="0" lvl="0" indent="0" algn="ctr" rtl="0">
              <a:lnSpc>
                <a:spcPct val="170000"/>
              </a:lnSpc>
              <a:spcBef>
                <a:spcPts val="600"/>
              </a:spcBef>
              <a:spcAft>
                <a:spcPts val="0"/>
              </a:spcAft>
              <a:buClr>
                <a:schemeClr val="dk1"/>
              </a:buClr>
              <a:buSzPct val="132413"/>
              <a:buNone/>
            </a:pPr>
            <a:r>
              <a:rPr lang="en-US" sz="3400" b="1"/>
              <a:t>Accessibility Specialist</a:t>
            </a:r>
            <a:endParaRPr sz="3400" b="1"/>
          </a:p>
          <a:p>
            <a:pPr marL="0" lvl="0" indent="0" algn="ctr" rtl="0">
              <a:lnSpc>
                <a:spcPct val="170000"/>
              </a:lnSpc>
              <a:spcBef>
                <a:spcPts val="600"/>
              </a:spcBef>
              <a:spcAft>
                <a:spcPts val="0"/>
              </a:spcAft>
              <a:buClr>
                <a:schemeClr val="dk1"/>
              </a:buClr>
              <a:buSzPct val="160000"/>
              <a:buNone/>
            </a:pPr>
            <a:r>
              <a:rPr lang="en-US" sz="3400"/>
              <a:t>Occupational Therapist (OTR/L)</a:t>
            </a:r>
            <a:endParaRPr sz="3400"/>
          </a:p>
          <a:p>
            <a:pPr marL="0" lvl="0" indent="0" algn="ctr" rtl="0">
              <a:lnSpc>
                <a:spcPct val="170000"/>
              </a:lnSpc>
              <a:spcBef>
                <a:spcPts val="600"/>
              </a:spcBef>
              <a:spcAft>
                <a:spcPts val="0"/>
              </a:spcAft>
              <a:buClr>
                <a:schemeClr val="dk1"/>
              </a:buClr>
              <a:buSzPct val="160000"/>
              <a:buNone/>
            </a:pPr>
            <a:r>
              <a:rPr lang="en-US" sz="3400"/>
              <a:t>Certified Brain Injury Specialist (CBIS)</a:t>
            </a:r>
            <a:endParaRPr sz="3400"/>
          </a:p>
          <a:p>
            <a:pPr marL="0" lvl="0" indent="0" algn="ctr" rtl="0">
              <a:lnSpc>
                <a:spcPct val="170000"/>
              </a:lnSpc>
              <a:spcBef>
                <a:spcPts val="600"/>
              </a:spcBef>
              <a:spcAft>
                <a:spcPts val="0"/>
              </a:spcAft>
              <a:buClr>
                <a:schemeClr val="dk1"/>
              </a:buClr>
              <a:buSzPct val="160000"/>
              <a:buNone/>
            </a:pPr>
            <a:r>
              <a:rPr lang="en-US" sz="3400"/>
              <a:t>Disability Equity Office</a:t>
            </a:r>
            <a:endParaRPr sz="3400"/>
          </a:p>
          <a:p>
            <a:pPr marL="0" lvl="0" indent="0" algn="ctr" rtl="0">
              <a:lnSpc>
                <a:spcPct val="100000"/>
              </a:lnSpc>
              <a:spcBef>
                <a:spcPts val="1800"/>
              </a:spcBef>
              <a:spcAft>
                <a:spcPts val="0"/>
              </a:spcAft>
              <a:buClr>
                <a:schemeClr val="dk1"/>
              </a:buClr>
              <a:buSzPct val="160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222380" y="150521"/>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Chronic Pain</a:t>
            </a:r>
            <a:endParaRPr/>
          </a:p>
        </p:txBody>
      </p:sp>
      <p:sp>
        <p:nvSpPr>
          <p:cNvPr id="101" name="Google Shape;101;p18"/>
          <p:cNvSpPr txBox="1">
            <a:spLocks noGrp="1"/>
          </p:cNvSpPr>
          <p:nvPr>
            <p:ph type="body" idx="1"/>
          </p:nvPr>
        </p:nvSpPr>
        <p:spPr>
          <a:xfrm>
            <a:off x="521202" y="1822819"/>
            <a:ext cx="6088320" cy="5129406"/>
          </a:xfrm>
          <a:prstGeom prst="rect">
            <a:avLst/>
          </a:prstGeom>
          <a:noFill/>
          <a:ln>
            <a:noFill/>
          </a:ln>
        </p:spPr>
        <p:txBody>
          <a:bodyPr spcFirstLastPara="1" wrap="square" lIns="91425" tIns="45700" rIns="91425" bIns="45700" anchor="t" anchorCtr="0">
            <a:normAutofit/>
          </a:bodyPr>
          <a:lstStyle/>
          <a:p>
            <a:pPr marL="228600" lvl="0" indent="-228600" algn="l" rtl="0">
              <a:lnSpc>
                <a:spcPct val="170000"/>
              </a:lnSpc>
              <a:spcBef>
                <a:spcPts val="1200"/>
              </a:spcBef>
              <a:spcAft>
                <a:spcPts val="0"/>
              </a:spcAft>
              <a:buClr>
                <a:schemeClr val="dk1"/>
              </a:buClr>
              <a:buSzPts val="1700"/>
              <a:buFont typeface="Noto Sans Symbols"/>
              <a:buChar char="▪"/>
            </a:pPr>
            <a:r>
              <a:rPr lang="en-US" sz="1700" b="1"/>
              <a:t>Limitation(s)</a:t>
            </a:r>
            <a:r>
              <a:rPr lang="en-US" sz="1700"/>
              <a:t>: Bending, Working, Walking, Performing manual tasks, Lifting, Standing, Sitting</a:t>
            </a:r>
            <a:endParaRPr/>
          </a:p>
          <a:p>
            <a:pPr marL="228600" lvl="0" indent="-228600" algn="l" rtl="0">
              <a:lnSpc>
                <a:spcPct val="170000"/>
              </a:lnSpc>
              <a:spcBef>
                <a:spcPts val="1200"/>
              </a:spcBef>
              <a:spcAft>
                <a:spcPts val="0"/>
              </a:spcAft>
              <a:buClr>
                <a:schemeClr val="dk1"/>
              </a:buClr>
              <a:buSzPts val="1700"/>
              <a:buFont typeface="Noto Sans Symbols"/>
              <a:buChar char="▪"/>
            </a:pPr>
            <a:r>
              <a:rPr lang="en-US" sz="1700" b="1"/>
              <a:t>Workplace Barrier(s)</a:t>
            </a:r>
            <a:r>
              <a:rPr lang="en-US" sz="1700"/>
              <a:t>:</a:t>
            </a:r>
            <a:r>
              <a:rPr lang="en-US" sz="1700" b="1"/>
              <a:t> </a:t>
            </a:r>
            <a:r>
              <a:rPr lang="en-US" sz="1700"/>
              <a:t>Frequency and duration of meetings, standard workstation setup, storage location of office supplies, repetitive movements, requirement to transport heavy materials to different locations</a:t>
            </a:r>
            <a:endParaRPr/>
          </a:p>
        </p:txBody>
      </p:sp>
      <p:pic>
        <p:nvPicPr>
          <p:cNvPr id="102" name="Google Shape;102;p18" descr="The profile of a person sitting down and hunching over with their head in their hands. Their body is translucent and shows their central nervous system and skeletal system. Areas highlighted, to depict spots of chronic pain, are the brain, wrists, shoulders/back, elbows, hips, and knees."/>
          <p:cNvPicPr preferRelativeResize="0"/>
          <p:nvPr/>
        </p:nvPicPr>
        <p:blipFill rotWithShape="1">
          <a:blip r:embed="rId3">
            <a:alphaModFix/>
          </a:blip>
          <a:srcRect/>
          <a:stretch/>
        </p:blipFill>
        <p:spPr>
          <a:xfrm>
            <a:off x="7196866" y="2157929"/>
            <a:ext cx="4291052" cy="2860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222380" y="150521"/>
            <a:ext cx="1123451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sz="4000"/>
              <a:t>Traumatic or Acquired Brain Injury (1 of 2)</a:t>
            </a:r>
            <a:endParaRPr sz="4000"/>
          </a:p>
        </p:txBody>
      </p:sp>
      <p:sp>
        <p:nvSpPr>
          <p:cNvPr id="108" name="Google Shape;108;p19"/>
          <p:cNvSpPr txBox="1">
            <a:spLocks noGrp="1"/>
          </p:cNvSpPr>
          <p:nvPr>
            <p:ph type="body" idx="1"/>
          </p:nvPr>
        </p:nvSpPr>
        <p:spPr>
          <a:xfrm>
            <a:off x="393298" y="1671527"/>
            <a:ext cx="3689872" cy="5317063"/>
          </a:xfrm>
          <a:prstGeom prst="rect">
            <a:avLst/>
          </a:prstGeom>
          <a:noFill/>
          <a:ln>
            <a:noFill/>
          </a:ln>
        </p:spPr>
        <p:txBody>
          <a:bodyPr spcFirstLastPara="1" wrap="square" lIns="91425" tIns="45700" rIns="91425" bIns="45700" anchor="t" anchorCtr="0">
            <a:normAutofit/>
          </a:bodyPr>
          <a:lstStyle/>
          <a:p>
            <a:pPr marL="228600" lvl="0" indent="-228600" algn="l" rtl="0">
              <a:lnSpc>
                <a:spcPct val="170000"/>
              </a:lnSpc>
              <a:spcBef>
                <a:spcPts val="1200"/>
              </a:spcBef>
              <a:spcAft>
                <a:spcPts val="0"/>
              </a:spcAft>
              <a:buSzPts val="1600"/>
              <a:buChar char="▪"/>
            </a:pPr>
            <a:r>
              <a:rPr lang="en-US" sz="1600" b="1"/>
              <a:t>Potential Limitation(s)</a:t>
            </a:r>
            <a:r>
              <a:rPr lang="en-US" sz="1600"/>
              <a:t>:</a:t>
            </a:r>
            <a:r>
              <a:rPr lang="en-US" sz="1600" b="1"/>
              <a:t> </a:t>
            </a:r>
            <a:r>
              <a:rPr lang="en-US" sz="1600"/>
              <a:t>Bending, Reading, Working, Thinking, Interacting with others, Breathing, Eating, Seeing, Walking, Performing manual tasks, Lifting, Standing, Learning, Reaching, Concentrating, Hearing, Speaking, Sitting, Caring for oneself</a:t>
            </a:r>
            <a:endParaRPr/>
          </a:p>
        </p:txBody>
      </p:sp>
      <p:pic>
        <p:nvPicPr>
          <p:cNvPr id="109" name="Google Shape;109;p19" descr="Profile of a brain, broken down into 6 components and their associated functioning. In the front is a red section which depicts the frontal lobe, responsible for problem solving, emotional traits, reasoning (judgment), speaking, and voluntary motor activity. Behind this, in the middle is a yellow section representing the parietal lobe. This is responsible for knowing right from left, sensation, reading, and body orientation. Below this section on the side is the temporal lobe, which is shown in blue. This area primarily houses functioning for understanding language, behavior, memory, and hearing. Behind this, at the back of the brain, is the occipital lobe that is depicted in green. This area is responsible for vision and color perception. Underneath this is the cerebellum, which is housed on the bottom of the brain. This area is shown in purple and helps to function with balance, coordination and control of voluntary movement, as well as fine muscle control. Lastly, below the temporal lobe and next to the cerebellum is the brain stem. This is shown in grey and is responsible for regulatory functions, such as breathing, body temperature, digestion, alertness/sleep, and swallowing."/>
          <p:cNvPicPr preferRelativeResize="0"/>
          <p:nvPr/>
        </p:nvPicPr>
        <p:blipFill rotWithShape="1">
          <a:blip r:embed="rId3">
            <a:alphaModFix/>
          </a:blip>
          <a:srcRect/>
          <a:stretch/>
        </p:blipFill>
        <p:spPr>
          <a:xfrm>
            <a:off x="4564832" y="1842110"/>
            <a:ext cx="6999639" cy="42397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222380" y="150521"/>
            <a:ext cx="1123451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sz="4000"/>
              <a:t>Traumatic or Acquired Brain Injury (2 of 2)</a:t>
            </a:r>
            <a:endParaRPr sz="4000"/>
          </a:p>
        </p:txBody>
      </p:sp>
      <p:sp>
        <p:nvSpPr>
          <p:cNvPr id="115" name="Google Shape;115;p20"/>
          <p:cNvSpPr txBox="1">
            <a:spLocks noGrp="1"/>
          </p:cNvSpPr>
          <p:nvPr>
            <p:ph type="body" idx="1"/>
          </p:nvPr>
        </p:nvSpPr>
        <p:spPr>
          <a:xfrm>
            <a:off x="559398" y="1839556"/>
            <a:ext cx="5927464" cy="4625789"/>
          </a:xfrm>
          <a:prstGeom prst="rect">
            <a:avLst/>
          </a:prstGeom>
          <a:noFill/>
          <a:ln>
            <a:noFill/>
          </a:ln>
        </p:spPr>
        <p:txBody>
          <a:bodyPr spcFirstLastPara="1" wrap="square" lIns="91425" tIns="45700" rIns="91425" bIns="45700" anchor="t" anchorCtr="0">
            <a:normAutofit/>
          </a:bodyPr>
          <a:lstStyle/>
          <a:p>
            <a:pPr marL="228600" lvl="0" indent="-228600" algn="l" rtl="0">
              <a:lnSpc>
                <a:spcPct val="170000"/>
              </a:lnSpc>
              <a:spcBef>
                <a:spcPts val="1200"/>
              </a:spcBef>
              <a:spcAft>
                <a:spcPts val="0"/>
              </a:spcAft>
              <a:buSzPts val="2000"/>
              <a:buChar char="▪"/>
            </a:pPr>
            <a:r>
              <a:rPr lang="en-US" sz="2000" b="1"/>
              <a:t>Limitation(s)</a:t>
            </a:r>
            <a:r>
              <a:rPr lang="en-US" sz="2000"/>
              <a:t>:</a:t>
            </a:r>
            <a:r>
              <a:rPr lang="en-US" sz="2000" b="1"/>
              <a:t> </a:t>
            </a:r>
            <a:r>
              <a:rPr lang="en-US" sz="2000"/>
              <a:t>Thinking, Concentrating, Speaking</a:t>
            </a:r>
            <a:endParaRPr sz="1800"/>
          </a:p>
          <a:p>
            <a:pPr marL="228600" lvl="0" indent="-228600" algn="l" rtl="0">
              <a:lnSpc>
                <a:spcPct val="170000"/>
              </a:lnSpc>
              <a:spcBef>
                <a:spcPts val="1200"/>
              </a:spcBef>
              <a:spcAft>
                <a:spcPts val="0"/>
              </a:spcAft>
              <a:buSzPts val="2000"/>
              <a:buChar char="▪"/>
            </a:pPr>
            <a:r>
              <a:rPr lang="en-US" sz="2000" b="1"/>
              <a:t>Workplace Barrier(s)</a:t>
            </a:r>
            <a:r>
              <a:rPr lang="en-US" sz="2000"/>
              <a:t>:</a:t>
            </a:r>
            <a:r>
              <a:rPr lang="en-US" sz="2000" b="1"/>
              <a:t> </a:t>
            </a:r>
            <a:r>
              <a:rPr lang="en-US" sz="2000"/>
              <a:t>Completing large projects by deadlines, following instructions provided in meetings, and projecting their voice to give presentations to the department</a:t>
            </a:r>
            <a:endParaRPr/>
          </a:p>
          <a:p>
            <a:pPr marL="228600" lvl="0" indent="-127000" algn="l" rtl="0">
              <a:lnSpc>
                <a:spcPct val="170000"/>
              </a:lnSpc>
              <a:spcBef>
                <a:spcPts val="1200"/>
              </a:spcBef>
              <a:spcAft>
                <a:spcPts val="0"/>
              </a:spcAft>
              <a:buClr>
                <a:schemeClr val="dk1"/>
              </a:buClr>
              <a:buSzPts val="1600"/>
              <a:buFont typeface="Noto Sans Symbols"/>
              <a:buNone/>
            </a:pPr>
            <a:endParaRPr sz="1600"/>
          </a:p>
        </p:txBody>
      </p:sp>
      <p:pic>
        <p:nvPicPr>
          <p:cNvPr id="116" name="Google Shape;116;p20" descr="Another profile image of the brain highlighting the previously-mentioned lobes and areas."/>
          <p:cNvPicPr preferRelativeResize="0"/>
          <p:nvPr/>
        </p:nvPicPr>
        <p:blipFill rotWithShape="1">
          <a:blip r:embed="rId3">
            <a:alphaModFix/>
          </a:blip>
          <a:srcRect l="15951" t="5959" r="12395" b="13725"/>
          <a:stretch/>
        </p:blipFill>
        <p:spPr>
          <a:xfrm flipH="1">
            <a:off x="7347471" y="2130014"/>
            <a:ext cx="3571539" cy="3202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838200" y="1772801"/>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r>
              <a:rPr lang="en-US" dirty="0"/>
              <a:t>Environmental Impact on an Individual’s Disability</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204379" y="153242"/>
            <a:ext cx="98920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Interacting with the Environment</a:t>
            </a:r>
            <a:endParaRPr/>
          </a:p>
        </p:txBody>
      </p:sp>
      <p:sp>
        <p:nvSpPr>
          <p:cNvPr id="128" name="Google Shape;128;p22"/>
          <p:cNvSpPr txBox="1">
            <a:spLocks noGrp="1"/>
          </p:cNvSpPr>
          <p:nvPr>
            <p:ph type="body" idx="1"/>
          </p:nvPr>
        </p:nvSpPr>
        <p:spPr>
          <a:xfrm>
            <a:off x="0" y="1781835"/>
            <a:ext cx="8458200" cy="4626333"/>
          </a:xfrm>
          <a:prstGeom prst="rect">
            <a:avLst/>
          </a:prstGeom>
          <a:noFill/>
          <a:ln>
            <a:noFill/>
          </a:ln>
        </p:spPr>
        <p:txBody>
          <a:bodyPr spcFirstLastPara="1" wrap="square" lIns="91425" tIns="45700" rIns="91425" bIns="45700" anchor="t" anchorCtr="0">
            <a:normAutofit/>
          </a:bodyPr>
          <a:lstStyle/>
          <a:p>
            <a:pPr marL="685800" lvl="0" indent="-457200" algn="l" rtl="0">
              <a:lnSpc>
                <a:spcPct val="160000"/>
              </a:lnSpc>
              <a:spcBef>
                <a:spcPts val="0"/>
              </a:spcBef>
              <a:spcAft>
                <a:spcPts val="0"/>
              </a:spcAft>
              <a:buSzPts val="2595"/>
              <a:buChar char="▪"/>
            </a:pPr>
            <a:r>
              <a:rPr lang="en-US" sz="2400"/>
              <a:t>What does it mean to </a:t>
            </a:r>
            <a:r>
              <a:rPr lang="en-US" sz="2400" b="1" i="1"/>
              <a:t>adapt</a:t>
            </a:r>
            <a:r>
              <a:rPr lang="en-US" sz="2400"/>
              <a:t> and </a:t>
            </a:r>
            <a:r>
              <a:rPr lang="en-US" sz="2400" b="1" i="1"/>
              <a:t>modify</a:t>
            </a:r>
            <a:r>
              <a:rPr lang="en-US" sz="2400"/>
              <a:t> the environment for people with disability?</a:t>
            </a:r>
            <a:endParaRPr sz="2400"/>
          </a:p>
          <a:p>
            <a:pPr marL="685800" lvl="0" indent="-457200" algn="l" rtl="0">
              <a:lnSpc>
                <a:spcPct val="160000"/>
              </a:lnSpc>
              <a:spcBef>
                <a:spcPts val="0"/>
              </a:spcBef>
              <a:spcAft>
                <a:spcPts val="0"/>
              </a:spcAft>
              <a:buSzPts val="2595"/>
              <a:buChar char="▪"/>
            </a:pPr>
            <a:r>
              <a:rPr lang="en-US" sz="2400" b="1" i="1"/>
              <a:t>Disability</a:t>
            </a:r>
            <a:r>
              <a:rPr lang="en-US" sz="2400"/>
              <a:t> is the interaction between someone's life circumstances and the environment; therefore, it is pertinent to address the interaction between these two factors.</a:t>
            </a:r>
            <a:endParaRPr sz="2400"/>
          </a:p>
          <a:p>
            <a:pPr marL="228600" lvl="0" indent="0" algn="l" rtl="0">
              <a:lnSpc>
                <a:spcPct val="150000"/>
              </a:lnSpc>
              <a:spcBef>
                <a:spcPts val="0"/>
              </a:spcBef>
              <a:spcAft>
                <a:spcPts val="0"/>
              </a:spcAft>
              <a:buSzPts val="3027"/>
              <a:buNone/>
            </a:pPr>
            <a:endParaRPr/>
          </a:p>
        </p:txBody>
      </p:sp>
      <p:pic>
        <p:nvPicPr>
          <p:cNvPr id="129" name="Google Shape;129;p22" descr="In the center is an icon of a human body; surrounding it are various icons that represent areas of human functioning such as hands shaking, an alarm clock, a map, cogwheels, a house, a lightbulb, and a medication bottle."/>
          <p:cNvPicPr preferRelativeResize="0"/>
          <p:nvPr/>
        </p:nvPicPr>
        <p:blipFill rotWithShape="1">
          <a:blip r:embed="rId3">
            <a:alphaModFix/>
          </a:blip>
          <a:srcRect/>
          <a:stretch/>
        </p:blipFill>
        <p:spPr>
          <a:xfrm>
            <a:off x="8669819" y="2205712"/>
            <a:ext cx="2853130" cy="31912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21493" y="153242"/>
            <a:ext cx="1182267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 Physical Limitations of the Environment</a:t>
            </a:r>
            <a:endParaRPr/>
          </a:p>
        </p:txBody>
      </p:sp>
      <p:sp>
        <p:nvSpPr>
          <p:cNvPr id="135" name="Google Shape;135;p23"/>
          <p:cNvSpPr txBox="1">
            <a:spLocks noGrp="1"/>
          </p:cNvSpPr>
          <p:nvPr>
            <p:ph type="body" idx="1"/>
          </p:nvPr>
        </p:nvSpPr>
        <p:spPr>
          <a:xfrm>
            <a:off x="129072" y="1785225"/>
            <a:ext cx="11187973" cy="3970116"/>
          </a:xfrm>
          <a:prstGeom prst="rect">
            <a:avLst/>
          </a:prstGeom>
          <a:noFill/>
          <a:ln>
            <a:noFill/>
          </a:ln>
        </p:spPr>
        <p:txBody>
          <a:bodyPr spcFirstLastPara="1" wrap="square" lIns="91425" tIns="45700" rIns="91425" bIns="45700" anchor="t" anchorCtr="0">
            <a:normAutofit fontScale="92500"/>
          </a:bodyPr>
          <a:lstStyle/>
          <a:p>
            <a:pPr marL="685800" lvl="0" indent="-457200" algn="l" rtl="0">
              <a:lnSpc>
                <a:spcPct val="150000"/>
              </a:lnSpc>
              <a:spcBef>
                <a:spcPts val="0"/>
              </a:spcBef>
              <a:spcAft>
                <a:spcPts val="0"/>
              </a:spcAft>
              <a:buSzPct val="108108"/>
              <a:buChar char="▪"/>
            </a:pPr>
            <a:r>
              <a:rPr lang="en-US"/>
              <a:t>Physical barriers can take the form of structural or sensory issues in the environment that impede functioning.</a:t>
            </a:r>
            <a:endParaRPr/>
          </a:p>
          <a:p>
            <a:pPr marL="1143000" lvl="1" indent="-457200" algn="l" rtl="0">
              <a:lnSpc>
                <a:spcPct val="150000"/>
              </a:lnSpc>
              <a:spcBef>
                <a:spcPts val="1800"/>
              </a:spcBef>
              <a:spcAft>
                <a:spcPts val="0"/>
              </a:spcAft>
              <a:buSzPct val="108108"/>
              <a:buChar char="▪"/>
            </a:pPr>
            <a:r>
              <a:rPr lang="en-US" b="1"/>
              <a:t>Example</a:t>
            </a:r>
            <a:r>
              <a:rPr lang="en-US"/>
              <a:t>: Lighting that is too bright or too dim, vague maps that are difficult to interpret directions within buildings, poor ergonomic setup.</a:t>
            </a:r>
            <a:endParaRPr/>
          </a:p>
          <a:p>
            <a:pPr marL="1143000" lvl="1" indent="-457200" algn="l" rtl="0">
              <a:lnSpc>
                <a:spcPct val="150000"/>
              </a:lnSpc>
              <a:spcBef>
                <a:spcPts val="1800"/>
              </a:spcBef>
              <a:spcAft>
                <a:spcPts val="0"/>
              </a:spcAft>
              <a:buSzPct val="108108"/>
              <a:buChar char="▪"/>
            </a:pPr>
            <a:r>
              <a:rPr lang="en-US" b="1"/>
              <a:t>Considerations</a:t>
            </a:r>
            <a:r>
              <a:rPr lang="en-US"/>
              <a:t>: Parking, wayfinding, entryway thresholds, lighting, sound, scent, and workstation layouts.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21493" y="153242"/>
            <a:ext cx="1182267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 Social Limitations of the Environment</a:t>
            </a:r>
            <a:endParaRPr/>
          </a:p>
        </p:txBody>
      </p:sp>
      <p:sp>
        <p:nvSpPr>
          <p:cNvPr id="141" name="Google Shape;141;p24"/>
          <p:cNvSpPr txBox="1">
            <a:spLocks noGrp="1"/>
          </p:cNvSpPr>
          <p:nvPr>
            <p:ph type="body" idx="1"/>
          </p:nvPr>
        </p:nvSpPr>
        <p:spPr>
          <a:xfrm>
            <a:off x="21493" y="1759226"/>
            <a:ext cx="7207646" cy="4840357"/>
          </a:xfrm>
          <a:prstGeom prst="rect">
            <a:avLst/>
          </a:prstGeom>
          <a:noFill/>
          <a:ln>
            <a:noFill/>
          </a:ln>
        </p:spPr>
        <p:txBody>
          <a:bodyPr spcFirstLastPara="1" wrap="square" lIns="91425" tIns="45700" rIns="91425" bIns="45700" anchor="t" anchorCtr="0">
            <a:normAutofit fontScale="85000" lnSpcReduction="20000"/>
          </a:bodyPr>
          <a:lstStyle/>
          <a:p>
            <a:pPr marL="685800" lvl="0" indent="-457200" algn="l" rtl="0">
              <a:lnSpc>
                <a:spcPct val="150000"/>
              </a:lnSpc>
              <a:spcBef>
                <a:spcPts val="0"/>
              </a:spcBef>
              <a:spcAft>
                <a:spcPts val="0"/>
              </a:spcAft>
              <a:buSzPct val="137254"/>
              <a:buChar char="▪"/>
            </a:pPr>
            <a:r>
              <a:rPr lang="en-US" sz="2400"/>
              <a:t>Supports and barriers within a social environment often impact one’s ability to seek resources, tools, or formal accommodations.</a:t>
            </a:r>
            <a:endParaRPr/>
          </a:p>
          <a:p>
            <a:pPr marL="1143000" lvl="1" indent="-457200" algn="l" rtl="0">
              <a:lnSpc>
                <a:spcPct val="150000"/>
              </a:lnSpc>
              <a:spcBef>
                <a:spcPts val="1800"/>
              </a:spcBef>
              <a:spcAft>
                <a:spcPts val="0"/>
              </a:spcAft>
              <a:buSzPct val="148606"/>
              <a:buChar char="▪"/>
            </a:pPr>
            <a:r>
              <a:rPr lang="en-US" sz="1900" b="1"/>
              <a:t>Example</a:t>
            </a:r>
            <a:r>
              <a:rPr lang="en-US" sz="1900"/>
              <a:t>: Group projects may benefit some individuals who prefer conversation and collaboration, whereas others may be hindered by the distractions of auditory input and perform more effectively when working individually.</a:t>
            </a:r>
            <a:endParaRPr/>
          </a:p>
          <a:p>
            <a:pPr marL="1143000" lvl="1" indent="-457200" algn="l" rtl="0">
              <a:lnSpc>
                <a:spcPct val="150000"/>
              </a:lnSpc>
              <a:spcBef>
                <a:spcPts val="1800"/>
              </a:spcBef>
              <a:spcAft>
                <a:spcPts val="0"/>
              </a:spcAft>
              <a:buSzPct val="148606"/>
              <a:buChar char="▪"/>
            </a:pPr>
            <a:r>
              <a:rPr lang="en-US" sz="1900" b="1"/>
              <a:t>Considerations</a:t>
            </a:r>
            <a:r>
              <a:rPr lang="en-US" sz="1900"/>
              <a:t>: Learning styles (visual, auditory, hybrid, hands-on), communication (verbal, written, both), interactions (facial expressions, tone, eye contact).</a:t>
            </a:r>
            <a:endParaRPr/>
          </a:p>
        </p:txBody>
      </p:sp>
      <p:pic>
        <p:nvPicPr>
          <p:cNvPr id="142" name="Google Shape;142;p24" descr="A group of people, with one person in the center highlighted. They are being drained  by the demands of their social environment, which is represented by speech bubbles, a megaphone, and a clock."/>
          <p:cNvPicPr preferRelativeResize="0"/>
          <p:nvPr/>
        </p:nvPicPr>
        <p:blipFill rotWithShape="1">
          <a:blip r:embed="rId3">
            <a:alphaModFix/>
          </a:blip>
          <a:srcRect l="8038" t="8753" r="8288" b="12716"/>
          <a:stretch/>
        </p:blipFill>
        <p:spPr>
          <a:xfrm>
            <a:off x="7604284" y="2498464"/>
            <a:ext cx="4035491" cy="22349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666077" y="127794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r>
              <a:rPr lang="en-US" dirty="0"/>
              <a:t>Accommodation Options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a:off x="222380" y="150521"/>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Migraine Accommodations</a:t>
            </a:r>
            <a:endParaRPr/>
          </a:p>
        </p:txBody>
      </p:sp>
      <p:sp>
        <p:nvSpPr>
          <p:cNvPr id="154" name="Google Shape;154;p26"/>
          <p:cNvSpPr txBox="1">
            <a:spLocks noGrp="1"/>
          </p:cNvSpPr>
          <p:nvPr>
            <p:ph type="body" idx="1"/>
          </p:nvPr>
        </p:nvSpPr>
        <p:spPr>
          <a:xfrm>
            <a:off x="0" y="1742496"/>
            <a:ext cx="9196450" cy="4631769"/>
          </a:xfrm>
          <a:prstGeom prst="rect">
            <a:avLst/>
          </a:prstGeom>
          <a:noFill/>
          <a:ln>
            <a:noFill/>
          </a:ln>
        </p:spPr>
        <p:txBody>
          <a:bodyPr spcFirstLastPara="1" wrap="square" lIns="91425" tIns="45700" rIns="91425" bIns="45700" anchor="t" anchorCtr="0">
            <a:normAutofit fontScale="92500" lnSpcReduction="20000"/>
          </a:bodyPr>
          <a:lstStyle/>
          <a:p>
            <a:pPr marL="685800" lvl="1" indent="-228693" algn="l" rtl="0">
              <a:lnSpc>
                <a:spcPct val="160000"/>
              </a:lnSpc>
              <a:spcBef>
                <a:spcPts val="1200"/>
              </a:spcBef>
              <a:spcAft>
                <a:spcPts val="0"/>
              </a:spcAft>
              <a:buSzPct val="100000"/>
              <a:buChar char="▪"/>
            </a:pPr>
            <a:r>
              <a:rPr lang="en-US" sz="1700" b="1"/>
              <a:t>Bright overhead lighting </a:t>
            </a:r>
            <a:r>
              <a:rPr lang="en-US" sz="1700"/>
              <a:t>– Light filters, switch out bulbs in overhead lighting, use of a light canopy, installation of a dimmer switch, ability to turn off lights and use task lighting as an alternative</a:t>
            </a:r>
            <a:endParaRPr sz="900"/>
          </a:p>
          <a:p>
            <a:pPr marL="685800" lvl="1" indent="-228693" algn="l" rtl="0">
              <a:lnSpc>
                <a:spcPct val="160000"/>
              </a:lnSpc>
              <a:spcBef>
                <a:spcPts val="1200"/>
              </a:spcBef>
              <a:spcAft>
                <a:spcPts val="0"/>
              </a:spcAft>
              <a:buSzPct val="100000"/>
              <a:buChar char="▪"/>
            </a:pPr>
            <a:r>
              <a:rPr lang="en-US" sz="1700" b="1"/>
              <a:t>Increased auditory input </a:t>
            </a:r>
            <a:r>
              <a:rPr lang="en-US" sz="1700"/>
              <a:t>– Relocate desk away from HVAC systems and/or heavy traffic areas, noise-reducing headphones, sound absorption panels, use of a private office, hybrid schedule, ability to work from home when there are no in-person essential functions required on a specific day</a:t>
            </a:r>
            <a:endParaRPr sz="900"/>
          </a:p>
          <a:p>
            <a:pPr marL="685800" lvl="1" indent="-228693" algn="l" rtl="0">
              <a:lnSpc>
                <a:spcPct val="160000"/>
              </a:lnSpc>
              <a:spcBef>
                <a:spcPts val="1200"/>
              </a:spcBef>
              <a:spcAft>
                <a:spcPts val="0"/>
              </a:spcAft>
              <a:buSzPct val="100000"/>
              <a:buChar char="▪"/>
            </a:pPr>
            <a:r>
              <a:rPr lang="en-US" sz="1700" b="1"/>
              <a:t>Heat</a:t>
            </a:r>
            <a:r>
              <a:rPr lang="en-US" sz="1700"/>
              <a:t> – Localized climate control, ability to work in alternative spaces</a:t>
            </a:r>
            <a:endParaRPr sz="900"/>
          </a:p>
          <a:p>
            <a:pPr marL="685800" lvl="1" indent="-228693" algn="l" rtl="0">
              <a:lnSpc>
                <a:spcPct val="160000"/>
              </a:lnSpc>
              <a:spcBef>
                <a:spcPts val="1200"/>
              </a:spcBef>
              <a:spcAft>
                <a:spcPts val="0"/>
              </a:spcAft>
              <a:buSzPct val="100000"/>
              <a:buChar char="▪"/>
            </a:pPr>
            <a:r>
              <a:rPr lang="en-US" sz="1700" b="1"/>
              <a:t>Extended screentime </a:t>
            </a:r>
            <a:r>
              <a:rPr lang="en-US" sz="1700"/>
              <a:t>– Rest breaks, alternating work style (layout chunks of the day to switch between computer-based work and other job-related tasks), anti-glare screen filters</a:t>
            </a:r>
            <a:endParaRPr/>
          </a:p>
        </p:txBody>
      </p:sp>
      <p:pic>
        <p:nvPicPr>
          <p:cNvPr id="155" name="Google Shape;155;p26" descr="Three options of overhead lights. The first one is shown on top as a standard overhead light within ceiling tiles. The second image in the middle has a blue light filter that canopies over the bright, fluorescent light, and the last is a yellow/amber option to dim the bright overhead light."/>
          <p:cNvPicPr preferRelativeResize="0"/>
          <p:nvPr/>
        </p:nvPicPr>
        <p:blipFill rotWithShape="1">
          <a:blip r:embed="rId3">
            <a:alphaModFix/>
          </a:blip>
          <a:srcRect l="13602" t="1439" r="13696" b="2280"/>
          <a:stretch/>
        </p:blipFill>
        <p:spPr>
          <a:xfrm>
            <a:off x="9539431" y="1962032"/>
            <a:ext cx="2215421" cy="29339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222380" y="150521"/>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Chronic Pain Accommodations</a:t>
            </a:r>
            <a:endParaRPr/>
          </a:p>
        </p:txBody>
      </p:sp>
      <p:sp>
        <p:nvSpPr>
          <p:cNvPr id="161" name="Google Shape;161;p27"/>
          <p:cNvSpPr txBox="1"/>
          <p:nvPr/>
        </p:nvSpPr>
        <p:spPr>
          <a:xfrm>
            <a:off x="0" y="1762366"/>
            <a:ext cx="11610474" cy="4631769"/>
          </a:xfrm>
          <a:prstGeom prst="rect">
            <a:avLst/>
          </a:prstGeom>
          <a:noFill/>
          <a:ln>
            <a:noFill/>
          </a:ln>
        </p:spPr>
        <p:txBody>
          <a:bodyPr spcFirstLastPara="1" wrap="square" lIns="91425" tIns="45700" rIns="91425" bIns="45700" anchor="t" anchorCtr="0">
            <a:noAutofit/>
          </a:bodyPr>
          <a:lstStyle/>
          <a:p>
            <a:pPr marL="685800" marR="0" lvl="1" indent="-228600" algn="l" rtl="0">
              <a:lnSpc>
                <a:spcPct val="150000"/>
              </a:lnSpc>
              <a:spcBef>
                <a:spcPts val="600"/>
              </a:spcBef>
              <a:spcAft>
                <a:spcPts val="0"/>
              </a:spcAft>
              <a:buClr>
                <a:schemeClr val="dk1"/>
              </a:buClr>
              <a:buSzPts val="1650"/>
              <a:buFont typeface="Noto Sans Symbols"/>
              <a:buChar char="▪"/>
            </a:pPr>
            <a:r>
              <a:rPr lang="en-US" sz="1650" b="1" i="0" u="none" strike="noStrike" cap="none">
                <a:solidFill>
                  <a:schemeClr val="dk1"/>
                </a:solidFill>
                <a:latin typeface="Verdana"/>
                <a:ea typeface="Verdana"/>
                <a:cs typeface="Verdana"/>
                <a:sym typeface="Verdana"/>
              </a:rPr>
              <a:t>Frequency and duration of meetings </a:t>
            </a:r>
            <a:r>
              <a:rPr lang="en-US" sz="1650" b="0" i="0" u="none" strike="noStrike" cap="none">
                <a:solidFill>
                  <a:schemeClr val="dk1"/>
                </a:solidFill>
                <a:latin typeface="Verdana"/>
                <a:ea typeface="Verdana"/>
                <a:cs typeface="Verdana"/>
                <a:sym typeface="Verdana"/>
              </a:rPr>
              <a:t>– Breaks, ability to get up and move around throughout, option to participate in meetings virtually (ability to turn off camera during of symptom exacerbation)</a:t>
            </a:r>
            <a:endParaRPr sz="1400" b="0" i="0" u="none" strike="noStrike" cap="none">
              <a:solidFill>
                <a:srgbClr val="000000"/>
              </a:solidFill>
              <a:latin typeface="Arial"/>
              <a:ea typeface="Arial"/>
              <a:cs typeface="Arial"/>
              <a:sym typeface="Arial"/>
            </a:endParaRPr>
          </a:p>
          <a:p>
            <a:pPr marL="685800" marR="0" lvl="1" indent="-228600" algn="l" rtl="0">
              <a:lnSpc>
                <a:spcPct val="150000"/>
              </a:lnSpc>
              <a:spcBef>
                <a:spcPts val="600"/>
              </a:spcBef>
              <a:spcAft>
                <a:spcPts val="0"/>
              </a:spcAft>
              <a:buClr>
                <a:schemeClr val="dk1"/>
              </a:buClr>
              <a:buSzPts val="1650"/>
              <a:buFont typeface="Noto Sans Symbols"/>
              <a:buChar char="▪"/>
            </a:pPr>
            <a:r>
              <a:rPr lang="en-US" sz="1650" b="1" i="0" u="none" strike="noStrike" cap="none">
                <a:solidFill>
                  <a:schemeClr val="dk1"/>
                </a:solidFill>
                <a:latin typeface="Verdana"/>
                <a:ea typeface="Verdana"/>
                <a:cs typeface="Verdana"/>
                <a:sym typeface="Verdana"/>
              </a:rPr>
              <a:t>Standard workstation setup </a:t>
            </a:r>
            <a:r>
              <a:rPr lang="en-US" sz="1650" b="0" i="0" u="none" strike="noStrike" cap="none">
                <a:solidFill>
                  <a:schemeClr val="dk1"/>
                </a:solidFill>
                <a:latin typeface="Verdana"/>
                <a:ea typeface="Verdana"/>
                <a:cs typeface="Verdana"/>
                <a:sym typeface="Verdana"/>
              </a:rPr>
              <a:t>– Assess postural needs and ergonomic modifications, such as a monitor riser, lumbar chair support, sit-to-stand desk, walking pad, location of supplies on desk</a:t>
            </a:r>
            <a:endParaRPr sz="1400" b="0" i="0" u="none" strike="noStrike" cap="none">
              <a:solidFill>
                <a:srgbClr val="000000"/>
              </a:solidFill>
              <a:latin typeface="Arial"/>
              <a:ea typeface="Arial"/>
              <a:cs typeface="Arial"/>
              <a:sym typeface="Arial"/>
            </a:endParaRPr>
          </a:p>
          <a:p>
            <a:pPr marL="685800" marR="0" lvl="1" indent="-228600" algn="l" rtl="0">
              <a:lnSpc>
                <a:spcPct val="150000"/>
              </a:lnSpc>
              <a:spcBef>
                <a:spcPts val="600"/>
              </a:spcBef>
              <a:spcAft>
                <a:spcPts val="0"/>
              </a:spcAft>
              <a:buClr>
                <a:schemeClr val="dk1"/>
              </a:buClr>
              <a:buSzPts val="1650"/>
              <a:buFont typeface="Noto Sans Symbols"/>
              <a:buChar char="▪"/>
            </a:pPr>
            <a:r>
              <a:rPr lang="en-US" sz="1650" b="1" i="0" u="none" strike="noStrike" cap="none">
                <a:solidFill>
                  <a:schemeClr val="dk1"/>
                </a:solidFill>
                <a:latin typeface="Verdana"/>
                <a:ea typeface="Verdana"/>
                <a:cs typeface="Verdana"/>
                <a:sym typeface="Verdana"/>
              </a:rPr>
              <a:t>Storage location of office supplies</a:t>
            </a:r>
            <a:r>
              <a:rPr lang="en-US" sz="1650" b="0" i="0" u="none" strike="noStrike" cap="none">
                <a:solidFill>
                  <a:schemeClr val="dk1"/>
                </a:solidFill>
                <a:latin typeface="Verdana"/>
                <a:ea typeface="Verdana"/>
                <a:cs typeface="Verdana"/>
                <a:sym typeface="Verdana"/>
              </a:rPr>
              <a:t> – Relocate frequently used items to chest or eye-level heights, such that they are easily able to obtain without extended reaching or bending </a:t>
            </a:r>
            <a:endParaRPr sz="1400" b="0" i="0" u="none" strike="noStrike" cap="none">
              <a:solidFill>
                <a:srgbClr val="000000"/>
              </a:solidFill>
              <a:latin typeface="Arial"/>
              <a:ea typeface="Arial"/>
              <a:cs typeface="Arial"/>
              <a:sym typeface="Arial"/>
            </a:endParaRPr>
          </a:p>
          <a:p>
            <a:pPr marL="685800" marR="0" lvl="1" indent="-228600" algn="l" rtl="0">
              <a:lnSpc>
                <a:spcPct val="150000"/>
              </a:lnSpc>
              <a:spcBef>
                <a:spcPts val="600"/>
              </a:spcBef>
              <a:spcAft>
                <a:spcPts val="0"/>
              </a:spcAft>
              <a:buClr>
                <a:schemeClr val="dk1"/>
              </a:buClr>
              <a:buSzPts val="1650"/>
              <a:buFont typeface="Noto Sans Symbols"/>
              <a:buChar char="▪"/>
            </a:pPr>
            <a:r>
              <a:rPr lang="en-US" sz="1650" b="1" i="0" u="none" strike="noStrike" cap="none">
                <a:solidFill>
                  <a:schemeClr val="dk1"/>
                </a:solidFill>
                <a:latin typeface="Verdana"/>
                <a:ea typeface="Verdana"/>
                <a:cs typeface="Verdana"/>
                <a:sym typeface="Verdana"/>
              </a:rPr>
              <a:t>Repetitive movements</a:t>
            </a:r>
            <a:r>
              <a:rPr lang="en-US" sz="1650" b="0" i="0" u="none" strike="noStrike" cap="none">
                <a:solidFill>
                  <a:schemeClr val="dk1"/>
                </a:solidFill>
                <a:latin typeface="Verdana"/>
                <a:ea typeface="Verdana"/>
                <a:cs typeface="Verdana"/>
                <a:sym typeface="Verdana"/>
              </a:rPr>
              <a:t>– Rest breaks, alternating work style (format day to plan for transitional tasks to reduce the duration of repetitive movements in the same planes of motion), ergonomic equipment for improved posture (keyboards, mouse, wrist pad)</a:t>
            </a:r>
            <a:endParaRPr sz="1400" b="0" i="0" u="none" strike="noStrike" cap="none">
              <a:solidFill>
                <a:srgbClr val="000000"/>
              </a:solidFill>
              <a:latin typeface="Arial"/>
              <a:ea typeface="Arial"/>
              <a:cs typeface="Arial"/>
              <a:sym typeface="Arial"/>
            </a:endParaRPr>
          </a:p>
          <a:p>
            <a:pPr marL="685800" marR="0" lvl="1" indent="-228600" algn="l" rtl="0">
              <a:lnSpc>
                <a:spcPct val="150000"/>
              </a:lnSpc>
              <a:spcBef>
                <a:spcPts val="600"/>
              </a:spcBef>
              <a:spcAft>
                <a:spcPts val="0"/>
              </a:spcAft>
              <a:buClr>
                <a:schemeClr val="dk1"/>
              </a:buClr>
              <a:buSzPts val="1650"/>
              <a:buFont typeface="Noto Sans Symbols"/>
              <a:buChar char="▪"/>
            </a:pPr>
            <a:r>
              <a:rPr lang="en-US" sz="1650" b="1" i="0" u="none" strike="noStrike" cap="none">
                <a:solidFill>
                  <a:schemeClr val="dk1"/>
                </a:solidFill>
                <a:latin typeface="Verdana"/>
                <a:ea typeface="Verdana"/>
                <a:cs typeface="Verdana"/>
                <a:sym typeface="Verdana"/>
              </a:rPr>
              <a:t>Transport heavy materials </a:t>
            </a:r>
            <a:r>
              <a:rPr lang="en-US" sz="1650" b="0" i="0" u="none" strike="noStrike" cap="none">
                <a:solidFill>
                  <a:schemeClr val="dk1"/>
                </a:solidFill>
                <a:latin typeface="Verdana"/>
                <a:ea typeface="Verdana"/>
                <a:cs typeface="Verdana"/>
                <a:sym typeface="Verdana"/>
              </a:rPr>
              <a:t>– Use of a dolly or rolling cart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5"/>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4"/>
              </a:buClr>
              <a:buSzPts val="4400"/>
              <a:buFont typeface="Verdana"/>
              <a:buNone/>
            </a:pPr>
            <a:r>
              <a:rPr lang="en-US"/>
              <a:t>Agenda</a:t>
            </a:r>
            <a:endParaRPr/>
          </a:p>
        </p:txBody>
      </p:sp>
      <p:sp>
        <p:nvSpPr>
          <p:cNvPr id="47" name="Google Shape;47;p5"/>
          <p:cNvSpPr txBox="1">
            <a:spLocks noGrp="1"/>
          </p:cNvSpPr>
          <p:nvPr>
            <p:ph type="body" idx="1"/>
          </p:nvPr>
        </p:nvSpPr>
        <p:spPr>
          <a:xfrm>
            <a:off x="186131" y="1586443"/>
            <a:ext cx="11819737" cy="466936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70000"/>
              </a:lnSpc>
              <a:spcBef>
                <a:spcPts val="1200"/>
              </a:spcBef>
              <a:spcAft>
                <a:spcPts val="0"/>
              </a:spcAft>
              <a:buClr>
                <a:schemeClr val="dk1"/>
              </a:buClr>
              <a:buSzPct val="142875"/>
              <a:buNone/>
            </a:pPr>
            <a:r>
              <a:rPr lang="en-US" sz="1900"/>
              <a:t>The University of Michigan is committed to fostering an inclusive environment where accessibility and the needs of individuals with disabilities are prioritized, ensuring equitable opportunities for all members of our diverse community. This session will cover:</a:t>
            </a:r>
            <a:endParaRPr sz="3300"/>
          </a:p>
          <a:p>
            <a:pPr marL="635000" lvl="0" indent="-416420" algn="l" rtl="0">
              <a:lnSpc>
                <a:spcPct val="170000"/>
              </a:lnSpc>
              <a:spcBef>
                <a:spcPts val="1200"/>
              </a:spcBef>
              <a:spcAft>
                <a:spcPts val="0"/>
              </a:spcAft>
              <a:buSzPct val="142875"/>
              <a:buChar char="▪"/>
            </a:pPr>
            <a:r>
              <a:rPr lang="en-US" sz="1700"/>
              <a:t>Defining non-apparent conditions</a:t>
            </a:r>
            <a:endParaRPr sz="1700"/>
          </a:p>
          <a:p>
            <a:pPr marL="635000" lvl="0" indent="-416420" algn="l" rtl="0">
              <a:lnSpc>
                <a:spcPct val="170000"/>
              </a:lnSpc>
              <a:spcBef>
                <a:spcPts val="1200"/>
              </a:spcBef>
              <a:spcAft>
                <a:spcPts val="0"/>
              </a:spcAft>
              <a:buSzPct val="142875"/>
              <a:buChar char="▪"/>
            </a:pPr>
            <a:r>
              <a:rPr lang="en-US" sz="1700"/>
              <a:t>Examples of non-apparent disabilities</a:t>
            </a:r>
            <a:endParaRPr sz="1700"/>
          </a:p>
          <a:p>
            <a:pPr marL="635000" lvl="0" indent="-416420" algn="l" rtl="0">
              <a:lnSpc>
                <a:spcPct val="170000"/>
              </a:lnSpc>
              <a:spcBef>
                <a:spcPts val="1200"/>
              </a:spcBef>
              <a:spcAft>
                <a:spcPts val="0"/>
              </a:spcAft>
              <a:buSzPct val="142875"/>
              <a:buChar char="▪"/>
            </a:pPr>
            <a:r>
              <a:rPr lang="en-US" sz="1700"/>
              <a:t>Environmental impact on an individual’s disability</a:t>
            </a:r>
            <a:endParaRPr sz="1700"/>
          </a:p>
          <a:p>
            <a:pPr marL="635000" lvl="0" indent="-416420" algn="l" rtl="0">
              <a:lnSpc>
                <a:spcPct val="170000"/>
              </a:lnSpc>
              <a:spcBef>
                <a:spcPts val="1200"/>
              </a:spcBef>
              <a:spcAft>
                <a:spcPts val="0"/>
              </a:spcAft>
              <a:buSzPct val="142875"/>
              <a:buChar char="▪"/>
            </a:pPr>
            <a:r>
              <a:rPr lang="en-US" sz="1700"/>
              <a:t>Accommodation options</a:t>
            </a:r>
            <a:endParaRPr sz="1700"/>
          </a:p>
          <a:p>
            <a:pPr marL="635000" lvl="0" indent="-416420" algn="l" rtl="0">
              <a:lnSpc>
                <a:spcPct val="170000"/>
              </a:lnSpc>
              <a:spcBef>
                <a:spcPts val="1200"/>
              </a:spcBef>
              <a:spcAft>
                <a:spcPts val="0"/>
              </a:spcAft>
              <a:buSzPct val="142875"/>
              <a:buChar char="▪"/>
            </a:pPr>
            <a:r>
              <a:rPr lang="en-US" sz="1700"/>
              <a:t>Disclosure and requesting accommodations</a:t>
            </a:r>
            <a:endParaRPr sz="1700"/>
          </a:p>
          <a:p>
            <a:pPr marL="635000" lvl="0" indent="-416420" algn="l" rtl="0">
              <a:lnSpc>
                <a:spcPct val="170000"/>
              </a:lnSpc>
              <a:spcBef>
                <a:spcPts val="1200"/>
              </a:spcBef>
              <a:spcAft>
                <a:spcPts val="0"/>
              </a:spcAft>
              <a:buSzPct val="142875"/>
              <a:buChar char="▪"/>
            </a:pPr>
            <a:r>
              <a:rPr lang="en-US" sz="1700"/>
              <a:t>Strategies for self-advocacy</a:t>
            </a:r>
            <a:endParaRPr sz="1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222380" y="150521"/>
            <a:ext cx="1123451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sz="4000"/>
              <a:t>Brain Injury Accommodations</a:t>
            </a:r>
            <a:endParaRPr sz="4000"/>
          </a:p>
        </p:txBody>
      </p:sp>
      <p:sp>
        <p:nvSpPr>
          <p:cNvPr id="167" name="Google Shape;167;p28"/>
          <p:cNvSpPr txBox="1"/>
          <p:nvPr/>
        </p:nvSpPr>
        <p:spPr>
          <a:xfrm>
            <a:off x="-111042" y="1790546"/>
            <a:ext cx="8966283" cy="4631769"/>
          </a:xfrm>
          <a:prstGeom prst="rect">
            <a:avLst/>
          </a:prstGeom>
          <a:noFill/>
          <a:ln>
            <a:noFill/>
          </a:ln>
        </p:spPr>
        <p:txBody>
          <a:bodyPr spcFirstLastPara="1" wrap="square" lIns="91425" tIns="45700" rIns="91425" bIns="45700" anchor="t" anchorCtr="0">
            <a:normAutofit fontScale="92500" lnSpcReduction="20000"/>
          </a:bodyPr>
          <a:lstStyle/>
          <a:p>
            <a:pPr marL="685800" marR="0" lvl="1" indent="-228693" algn="l" rtl="0">
              <a:lnSpc>
                <a:spcPct val="150000"/>
              </a:lnSpc>
              <a:spcBef>
                <a:spcPts val="1200"/>
              </a:spcBef>
              <a:spcAft>
                <a:spcPts val="0"/>
              </a:spcAft>
              <a:buClr>
                <a:schemeClr val="dk1"/>
              </a:buClr>
              <a:buSzPct val="100000"/>
              <a:buFont typeface="Noto Sans Symbols"/>
              <a:buChar char="▪"/>
            </a:pPr>
            <a:r>
              <a:rPr lang="en-US" sz="1700" b="1" i="0" u="none" strike="noStrike" cap="none">
                <a:solidFill>
                  <a:schemeClr val="dk1"/>
                </a:solidFill>
                <a:latin typeface="Verdana"/>
                <a:ea typeface="Verdana"/>
                <a:cs typeface="Verdana"/>
                <a:sym typeface="Verdana"/>
              </a:rPr>
              <a:t>Completion of Large Projects </a:t>
            </a:r>
            <a:r>
              <a:rPr lang="en-US" sz="1700" b="0" i="0" u="none" strike="noStrike" cap="none">
                <a:solidFill>
                  <a:schemeClr val="dk1"/>
                </a:solidFill>
                <a:latin typeface="Verdana"/>
                <a:ea typeface="Verdana"/>
                <a:cs typeface="Verdana"/>
                <a:sym typeface="Verdana"/>
              </a:rPr>
              <a:t>– Project management                               software to assist with breaking large projects down                                                 into smaller and more manageable tasks, visual                                             calendars to depict task-by-task deadlines to remain on                                                pace for completion, 1:1 supervisory meetings to discuss                                      plans and next steps</a:t>
            </a:r>
            <a:endParaRPr sz="900" b="0" i="0" u="none" strike="noStrike" cap="none">
              <a:solidFill>
                <a:schemeClr val="dk1"/>
              </a:solidFill>
              <a:latin typeface="Verdana"/>
              <a:ea typeface="Verdana"/>
              <a:cs typeface="Verdana"/>
              <a:sym typeface="Verdana"/>
            </a:endParaRPr>
          </a:p>
          <a:p>
            <a:pPr marL="685800" marR="0" lvl="1" indent="-228693" algn="l" rtl="0">
              <a:lnSpc>
                <a:spcPct val="150000"/>
              </a:lnSpc>
              <a:spcBef>
                <a:spcPts val="1200"/>
              </a:spcBef>
              <a:spcAft>
                <a:spcPts val="0"/>
              </a:spcAft>
              <a:buClr>
                <a:schemeClr val="dk1"/>
              </a:buClr>
              <a:buSzPct val="100000"/>
              <a:buFont typeface="Noto Sans Symbols"/>
              <a:buChar char="▪"/>
            </a:pPr>
            <a:r>
              <a:rPr lang="en-US" sz="1700" b="1" i="0" u="none" strike="noStrike" cap="none">
                <a:solidFill>
                  <a:schemeClr val="dk1"/>
                </a:solidFill>
                <a:latin typeface="Verdana"/>
                <a:ea typeface="Verdana"/>
                <a:cs typeface="Verdana"/>
                <a:sym typeface="Verdana"/>
              </a:rPr>
              <a:t>Following Instructions provided in Meetings </a:t>
            </a:r>
            <a:r>
              <a:rPr lang="en-US" sz="1700" b="0" i="0" u="none" strike="noStrike" cap="none">
                <a:solidFill>
                  <a:schemeClr val="dk1"/>
                </a:solidFill>
                <a:latin typeface="Verdana"/>
                <a:ea typeface="Verdana"/>
                <a:cs typeface="Verdana"/>
                <a:sym typeface="Verdana"/>
              </a:rPr>
              <a:t>– Include                                       meeting agendas/action items, provide instructions in                                             written format, assign a designated note-taker</a:t>
            </a:r>
            <a:endParaRPr sz="900" b="0" i="0" u="none" strike="noStrike" cap="none">
              <a:solidFill>
                <a:schemeClr val="dk1"/>
              </a:solidFill>
              <a:latin typeface="Verdana"/>
              <a:ea typeface="Verdana"/>
              <a:cs typeface="Verdana"/>
              <a:sym typeface="Verdana"/>
            </a:endParaRPr>
          </a:p>
          <a:p>
            <a:pPr marL="685800" marR="0" lvl="1" indent="-228693" algn="l" rtl="0">
              <a:lnSpc>
                <a:spcPct val="150000"/>
              </a:lnSpc>
              <a:spcBef>
                <a:spcPts val="1200"/>
              </a:spcBef>
              <a:spcAft>
                <a:spcPts val="0"/>
              </a:spcAft>
              <a:buClr>
                <a:schemeClr val="dk1"/>
              </a:buClr>
              <a:buSzPct val="100000"/>
              <a:buFont typeface="Noto Sans Symbols"/>
              <a:buChar char="▪"/>
            </a:pPr>
            <a:r>
              <a:rPr lang="en-US" sz="1700" b="1" i="0" u="none" strike="noStrike" cap="none">
                <a:solidFill>
                  <a:schemeClr val="dk1"/>
                </a:solidFill>
                <a:latin typeface="Verdana"/>
                <a:ea typeface="Verdana"/>
                <a:cs typeface="Verdana"/>
                <a:sym typeface="Verdana"/>
              </a:rPr>
              <a:t>Speaking at Department Presentations</a:t>
            </a:r>
            <a:r>
              <a:rPr lang="en-US" sz="1700" b="0" i="0" u="none" strike="noStrike" cap="none">
                <a:solidFill>
                  <a:schemeClr val="dk1"/>
                </a:solidFill>
                <a:latin typeface="Verdana"/>
                <a:ea typeface="Verdana"/>
                <a:cs typeface="Verdana"/>
                <a:sym typeface="Verdana"/>
              </a:rPr>
              <a:t> – Provide voice-                           amplification devices, such as a microphone, practice in advance                               and arrange setup with ITS for proper utilization </a:t>
            </a:r>
            <a:endParaRPr sz="1400" b="0" i="0" u="none" strike="noStrike" cap="none">
              <a:solidFill>
                <a:srgbClr val="000000"/>
              </a:solidFill>
              <a:latin typeface="Arial"/>
              <a:ea typeface="Arial"/>
              <a:cs typeface="Arial"/>
              <a:sym typeface="Arial"/>
            </a:endParaRPr>
          </a:p>
        </p:txBody>
      </p:sp>
      <p:pic>
        <p:nvPicPr>
          <p:cNvPr id="168" name="Google Shape;168;p28" descr="Color-coded system to assist with project management on Google Calendar"/>
          <p:cNvPicPr preferRelativeResize="0"/>
          <p:nvPr/>
        </p:nvPicPr>
        <p:blipFill rotWithShape="1">
          <a:blip r:embed="rId3">
            <a:alphaModFix/>
          </a:blip>
          <a:srcRect l="18137"/>
          <a:stretch/>
        </p:blipFill>
        <p:spPr>
          <a:xfrm>
            <a:off x="7375358" y="2033336"/>
            <a:ext cx="4456697" cy="323371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Disclosure and Requesting Accommodations</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175726" y="23449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Disclosing to an Employer</a:t>
            </a:r>
            <a:endParaRPr/>
          </a:p>
        </p:txBody>
      </p:sp>
      <p:pic>
        <p:nvPicPr>
          <p:cNvPr id="180" name="Google Shape;180;p30" descr="Pie chart shows 3.2% of employees self-identify as having a disability to their employers. Second pie chart shows 30% of employees have disabilities."/>
          <p:cNvPicPr preferRelativeResize="0"/>
          <p:nvPr/>
        </p:nvPicPr>
        <p:blipFill rotWithShape="1">
          <a:blip r:embed="rId3">
            <a:alphaModFix/>
          </a:blip>
          <a:srcRect/>
          <a:stretch/>
        </p:blipFill>
        <p:spPr>
          <a:xfrm>
            <a:off x="1764255" y="1970131"/>
            <a:ext cx="8342388" cy="41079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5"/>
          <p:cNvSpPr txBox="1">
            <a:spLocks noGrp="1"/>
          </p:cNvSpPr>
          <p:nvPr>
            <p:ph type="title"/>
          </p:nvPr>
        </p:nvSpPr>
        <p:spPr>
          <a:xfrm>
            <a:off x="233798" y="185000"/>
            <a:ext cx="99666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Top Factors Considered Before Disclosing Disabilities</a:t>
            </a:r>
            <a:endParaRPr/>
          </a:p>
        </p:txBody>
      </p:sp>
      <p:sp>
        <p:nvSpPr>
          <p:cNvPr id="186" name="Google Shape;186;p15"/>
          <p:cNvSpPr txBox="1">
            <a:spLocks noGrp="1"/>
          </p:cNvSpPr>
          <p:nvPr>
            <p:ph type="body" idx="1"/>
          </p:nvPr>
        </p:nvSpPr>
        <p:spPr>
          <a:xfrm>
            <a:off x="223040" y="1822819"/>
            <a:ext cx="5489271" cy="4172800"/>
          </a:xfrm>
          <a:prstGeom prst="rect">
            <a:avLst/>
          </a:prstGeom>
          <a:noFill/>
          <a:ln>
            <a:noFill/>
          </a:ln>
        </p:spPr>
        <p:txBody>
          <a:bodyPr spcFirstLastPara="1" wrap="square" lIns="91425" tIns="45700" rIns="91425" bIns="45700" anchor="t" anchorCtr="0">
            <a:normAutofit/>
          </a:bodyPr>
          <a:lstStyle/>
          <a:p>
            <a:pPr marL="228600" lvl="0" indent="-228600" algn="l" rtl="0">
              <a:lnSpc>
                <a:spcPct val="160000"/>
              </a:lnSpc>
              <a:spcBef>
                <a:spcPts val="0"/>
              </a:spcBef>
              <a:spcAft>
                <a:spcPts val="0"/>
              </a:spcAft>
              <a:buClr>
                <a:schemeClr val="dk1"/>
              </a:buClr>
              <a:buSzPts val="2270"/>
              <a:buFont typeface="Noto Sans Symbols"/>
              <a:buChar char="▪"/>
            </a:pPr>
            <a:r>
              <a:rPr lang="en-US" sz="2100" b="1"/>
              <a:t>Anxiety about the process</a:t>
            </a:r>
            <a:r>
              <a:rPr lang="en-US" sz="2100"/>
              <a:t>: Not sure what to say or what could help.</a:t>
            </a:r>
            <a:endParaRPr sz="2100"/>
          </a:p>
          <a:p>
            <a:pPr marL="228600" lvl="0" indent="-228600" algn="l" rtl="0">
              <a:lnSpc>
                <a:spcPct val="160000"/>
              </a:lnSpc>
              <a:spcBef>
                <a:spcPts val="600"/>
              </a:spcBef>
              <a:spcAft>
                <a:spcPts val="0"/>
              </a:spcAft>
              <a:buClr>
                <a:schemeClr val="dk1"/>
              </a:buClr>
              <a:buSzPts val="2270"/>
              <a:buFont typeface="Noto Sans Symbols"/>
              <a:buChar char="▪"/>
            </a:pPr>
            <a:r>
              <a:rPr lang="en-US" sz="2100" b="1"/>
              <a:t>Medical documentation</a:t>
            </a:r>
            <a:r>
              <a:rPr lang="en-US" sz="2100"/>
              <a:t>: Concerns of it not being sufficient.</a:t>
            </a:r>
            <a:endParaRPr sz="2100"/>
          </a:p>
          <a:p>
            <a:pPr marL="228600" lvl="0" indent="-228600" algn="l" rtl="0">
              <a:lnSpc>
                <a:spcPct val="160000"/>
              </a:lnSpc>
              <a:spcBef>
                <a:spcPts val="600"/>
              </a:spcBef>
              <a:spcAft>
                <a:spcPts val="600"/>
              </a:spcAft>
              <a:buClr>
                <a:schemeClr val="dk1"/>
              </a:buClr>
              <a:buSzPts val="2270"/>
              <a:buFont typeface="Noto Sans Symbols"/>
              <a:buChar char="▪"/>
            </a:pPr>
            <a:r>
              <a:rPr lang="en-US" sz="2100" b="1"/>
              <a:t>Fear</a:t>
            </a:r>
            <a:r>
              <a:rPr lang="en-US" sz="2100"/>
              <a:t>: Concerns about losing their job, being treated differently, discrimination, and retaliation.</a:t>
            </a:r>
            <a:endParaRPr sz="2100"/>
          </a:p>
        </p:txBody>
      </p:sp>
      <p:sp>
        <p:nvSpPr>
          <p:cNvPr id="187" name="Google Shape;187;p15"/>
          <p:cNvSpPr txBox="1">
            <a:spLocks noGrp="1"/>
          </p:cNvSpPr>
          <p:nvPr>
            <p:ph type="body" idx="2"/>
          </p:nvPr>
        </p:nvSpPr>
        <p:spPr>
          <a:xfrm>
            <a:off x="6096000" y="1822819"/>
            <a:ext cx="5948266" cy="4172799"/>
          </a:xfrm>
          <a:prstGeom prst="rect">
            <a:avLst/>
          </a:prstGeom>
          <a:noFill/>
          <a:ln>
            <a:noFill/>
          </a:ln>
        </p:spPr>
        <p:txBody>
          <a:bodyPr spcFirstLastPara="1" wrap="square" lIns="91425" tIns="45700" rIns="91425" bIns="45700" anchor="t" anchorCtr="0">
            <a:normAutofit/>
          </a:bodyPr>
          <a:lstStyle/>
          <a:p>
            <a:pPr marL="228600" lvl="0" indent="-228600" algn="l" rtl="0">
              <a:lnSpc>
                <a:spcPct val="170000"/>
              </a:lnSpc>
              <a:spcBef>
                <a:spcPts val="0"/>
              </a:spcBef>
              <a:spcAft>
                <a:spcPts val="0"/>
              </a:spcAft>
              <a:buClr>
                <a:schemeClr val="dk1"/>
              </a:buClr>
              <a:buSzPts val="2400"/>
              <a:buFont typeface="Noto Sans Symbols"/>
              <a:buChar char="▪"/>
            </a:pPr>
            <a:r>
              <a:rPr lang="en-US" sz="2100" b="1"/>
              <a:t>Overwhelmed by options</a:t>
            </a:r>
            <a:r>
              <a:rPr lang="en-US" sz="2100"/>
              <a:t>: Where to go for access and support?</a:t>
            </a:r>
            <a:endParaRPr sz="2100"/>
          </a:p>
          <a:p>
            <a:pPr marL="228600" lvl="0" indent="-228600" algn="l" rtl="0">
              <a:lnSpc>
                <a:spcPct val="170000"/>
              </a:lnSpc>
              <a:spcBef>
                <a:spcPts val="600"/>
              </a:spcBef>
              <a:spcAft>
                <a:spcPts val="0"/>
              </a:spcAft>
              <a:buSzPts val="2400"/>
              <a:buChar char="▪"/>
            </a:pPr>
            <a:r>
              <a:rPr lang="en-US" sz="2100" b="1"/>
              <a:t>Exhaustion</a:t>
            </a:r>
            <a:r>
              <a:rPr lang="en-US" sz="2100"/>
              <a:t>: Redirected too many times or disclosed without a resolution.</a:t>
            </a:r>
            <a:endParaRPr sz="2100"/>
          </a:p>
          <a:p>
            <a:pPr marL="228600" lvl="0" indent="-228600" algn="l" rtl="0">
              <a:lnSpc>
                <a:spcPct val="170000"/>
              </a:lnSpc>
              <a:spcBef>
                <a:spcPts val="600"/>
              </a:spcBef>
              <a:spcAft>
                <a:spcPts val="600"/>
              </a:spcAft>
              <a:buSzPts val="2400"/>
              <a:buChar char="▪"/>
            </a:pPr>
            <a:r>
              <a:rPr lang="en-US" sz="2100" b="1"/>
              <a:t>Negative experiences</a:t>
            </a:r>
            <a:r>
              <a:rPr lang="en-US" sz="2100"/>
              <a:t>: From their past or of others that impact choices.</a:t>
            </a:r>
            <a:endParaRPr sz="2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a:spLocks noGrp="1"/>
          </p:cNvSpPr>
          <p:nvPr>
            <p:ph type="title"/>
          </p:nvPr>
        </p:nvSpPr>
        <p:spPr>
          <a:xfrm>
            <a:off x="195943" y="25315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Advantages and Disadvantages of Disclosure</a:t>
            </a:r>
            <a:endParaRPr/>
          </a:p>
        </p:txBody>
      </p:sp>
      <p:sp>
        <p:nvSpPr>
          <p:cNvPr id="193" name="Google Shape;193;p11"/>
          <p:cNvSpPr txBox="1"/>
          <p:nvPr/>
        </p:nvSpPr>
        <p:spPr>
          <a:xfrm>
            <a:off x="541421" y="1908314"/>
            <a:ext cx="5379313" cy="64604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457200" marR="0" lvl="0" indent="-228600" algn="ctr" rtl="0">
              <a:lnSpc>
                <a:spcPct val="100000"/>
              </a:lnSpc>
              <a:spcBef>
                <a:spcPts val="0"/>
              </a:spcBef>
              <a:spcAft>
                <a:spcPts val="0"/>
              </a:spcAft>
              <a:buClr>
                <a:schemeClr val="dk1"/>
              </a:buClr>
              <a:buSzPts val="3644"/>
              <a:buFont typeface="Noto Sans Symbols"/>
              <a:buNone/>
            </a:pPr>
            <a:r>
              <a:rPr lang="en-US" sz="2200" b="1" i="0" u="none" strike="noStrike" cap="none">
                <a:solidFill>
                  <a:schemeClr val="dk1"/>
                </a:solidFill>
                <a:latin typeface="Verdana"/>
                <a:ea typeface="Verdana"/>
                <a:cs typeface="Verdana"/>
                <a:sym typeface="Verdana"/>
              </a:rPr>
              <a:t>Advantages</a:t>
            </a:r>
            <a:endParaRPr sz="1400" b="0" i="0" u="none" strike="noStrike" cap="none">
              <a:solidFill>
                <a:srgbClr val="000000"/>
              </a:solidFill>
              <a:latin typeface="Arial"/>
              <a:ea typeface="Arial"/>
              <a:cs typeface="Arial"/>
              <a:sym typeface="Arial"/>
            </a:endParaRPr>
          </a:p>
        </p:txBody>
      </p:sp>
      <p:sp>
        <p:nvSpPr>
          <p:cNvPr id="194" name="Google Shape;194;p11"/>
          <p:cNvSpPr txBox="1"/>
          <p:nvPr/>
        </p:nvSpPr>
        <p:spPr>
          <a:xfrm>
            <a:off x="552258" y="2554357"/>
            <a:ext cx="5368476" cy="324015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fontScale="55000" lnSpcReduction="20000"/>
          </a:bodyPr>
          <a:lstStyle/>
          <a:p>
            <a:pPr marL="228600" marR="0" lvl="0" indent="-228600" algn="l" rtl="0">
              <a:lnSpc>
                <a:spcPct val="150000"/>
              </a:lnSpc>
              <a:spcBef>
                <a:spcPts val="1200"/>
              </a:spcBef>
              <a:spcAft>
                <a:spcPts val="0"/>
              </a:spcAft>
              <a:buClr>
                <a:schemeClr val="dk1"/>
              </a:buClr>
              <a:buSzPct val="108108"/>
              <a:buFont typeface="Noto Sans Symbols"/>
              <a:buChar char="▪"/>
            </a:pPr>
            <a:r>
              <a:rPr lang="en-US" sz="2800" b="0" i="0" u="none" strike="noStrike" cap="none">
                <a:solidFill>
                  <a:schemeClr val="dk1"/>
                </a:solidFill>
                <a:latin typeface="Verdana"/>
                <a:ea typeface="Verdana"/>
                <a:cs typeface="Verdana"/>
                <a:sym typeface="Verdana"/>
              </a:rPr>
              <a:t>Receiving support and pursuing reasonable workplace accommodations.</a:t>
            </a:r>
            <a:endParaRPr sz="1400" b="0" i="0" u="none" strike="noStrike" cap="none">
              <a:solidFill>
                <a:srgbClr val="000000"/>
              </a:solidFill>
              <a:latin typeface="Arial"/>
              <a:ea typeface="Arial"/>
              <a:cs typeface="Arial"/>
              <a:sym typeface="Arial"/>
            </a:endParaRPr>
          </a:p>
          <a:p>
            <a:pPr marL="228600" marR="0" lvl="0" indent="-228600" algn="l" rtl="0">
              <a:lnSpc>
                <a:spcPct val="150000"/>
              </a:lnSpc>
              <a:spcBef>
                <a:spcPts val="1200"/>
              </a:spcBef>
              <a:spcAft>
                <a:spcPts val="0"/>
              </a:spcAft>
              <a:buClr>
                <a:schemeClr val="dk1"/>
              </a:buClr>
              <a:buSzPct val="108108"/>
              <a:buFont typeface="Noto Sans Symbols"/>
              <a:buChar char="▪"/>
            </a:pPr>
            <a:r>
              <a:rPr lang="en-US" sz="2800" b="0" i="0" u="none" strike="noStrike" cap="none">
                <a:solidFill>
                  <a:schemeClr val="dk1"/>
                </a:solidFill>
                <a:latin typeface="Verdana"/>
                <a:ea typeface="Verdana"/>
                <a:cs typeface="Verdana"/>
                <a:sym typeface="Verdana"/>
              </a:rPr>
              <a:t>Legal protections against discrimination as specified in the ADA.</a:t>
            </a:r>
            <a:endParaRPr sz="1400" b="0" i="0" u="none" strike="noStrike" cap="none">
              <a:solidFill>
                <a:srgbClr val="000000"/>
              </a:solidFill>
              <a:latin typeface="Arial"/>
              <a:ea typeface="Arial"/>
              <a:cs typeface="Arial"/>
              <a:sym typeface="Arial"/>
            </a:endParaRPr>
          </a:p>
          <a:p>
            <a:pPr marL="228600" marR="0" lvl="0" indent="-228600" algn="l" rtl="0">
              <a:lnSpc>
                <a:spcPct val="150000"/>
              </a:lnSpc>
              <a:spcBef>
                <a:spcPts val="1200"/>
              </a:spcBef>
              <a:spcAft>
                <a:spcPts val="0"/>
              </a:spcAft>
              <a:buClr>
                <a:schemeClr val="dk1"/>
              </a:buClr>
              <a:buSzPct val="108108"/>
              <a:buFont typeface="Noto Sans Symbols"/>
              <a:buChar char="▪"/>
            </a:pPr>
            <a:r>
              <a:rPr lang="en-US" sz="2800" b="0" i="0" u="none" strike="noStrike" cap="none">
                <a:solidFill>
                  <a:schemeClr val="dk1"/>
                </a:solidFill>
                <a:latin typeface="Verdana"/>
                <a:ea typeface="Verdana"/>
                <a:cs typeface="Verdana"/>
                <a:sym typeface="Verdana"/>
              </a:rPr>
              <a:t>Reduction of stress.</a:t>
            </a:r>
            <a:endParaRPr sz="1400" b="0" i="0" u="none" strike="noStrike" cap="none">
              <a:solidFill>
                <a:srgbClr val="000000"/>
              </a:solidFill>
              <a:latin typeface="Arial"/>
              <a:ea typeface="Arial"/>
              <a:cs typeface="Arial"/>
              <a:sym typeface="Arial"/>
            </a:endParaRPr>
          </a:p>
          <a:p>
            <a:pPr marL="685800" marR="0" lvl="1" indent="-228600" algn="l" rtl="0">
              <a:lnSpc>
                <a:spcPct val="150000"/>
              </a:lnSpc>
              <a:spcBef>
                <a:spcPts val="1200"/>
              </a:spcBef>
              <a:spcAft>
                <a:spcPts val="0"/>
              </a:spcAft>
              <a:buClr>
                <a:schemeClr val="dk1"/>
              </a:buClr>
              <a:buSzPct val="108108"/>
              <a:buFont typeface="Noto Sans Symbols"/>
              <a:buChar char="▪"/>
            </a:pPr>
            <a:r>
              <a:rPr lang="en-US" sz="2400" b="0" i="0" u="none" strike="noStrike" cap="none">
                <a:solidFill>
                  <a:schemeClr val="dk1"/>
                </a:solidFill>
                <a:latin typeface="Verdana"/>
                <a:ea typeface="Verdana"/>
                <a:cs typeface="Verdana"/>
                <a:sym typeface="Verdana"/>
              </a:rPr>
              <a:t>Protecting private information can take a lot of energy!</a:t>
            </a:r>
            <a:endParaRPr sz="1400" b="0" i="0" u="none" strike="noStrike" cap="none">
              <a:solidFill>
                <a:srgbClr val="000000"/>
              </a:solidFill>
              <a:latin typeface="Arial"/>
              <a:ea typeface="Arial"/>
              <a:cs typeface="Arial"/>
              <a:sym typeface="Arial"/>
            </a:endParaRPr>
          </a:p>
          <a:p>
            <a:pPr marL="228600" marR="0" lvl="0" indent="-228600" algn="l" rtl="0">
              <a:lnSpc>
                <a:spcPct val="150000"/>
              </a:lnSpc>
              <a:spcBef>
                <a:spcPts val="1200"/>
              </a:spcBef>
              <a:spcAft>
                <a:spcPts val="0"/>
              </a:spcAft>
              <a:buClr>
                <a:schemeClr val="dk1"/>
              </a:buClr>
              <a:buSzPct val="108108"/>
              <a:buFont typeface="Noto Sans Symbols"/>
              <a:buChar char="▪"/>
            </a:pPr>
            <a:r>
              <a:rPr lang="en-US" sz="2800" b="0" i="0" u="none" strike="noStrike" cap="none">
                <a:solidFill>
                  <a:schemeClr val="dk1"/>
                </a:solidFill>
                <a:latin typeface="Verdana"/>
                <a:ea typeface="Verdana"/>
                <a:cs typeface="Verdana"/>
                <a:sym typeface="Verdana"/>
              </a:rPr>
              <a:t>Improves self-image through self-advocacy.</a:t>
            </a:r>
            <a:endParaRPr sz="14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ct val="165614"/>
              <a:buFont typeface="Noto Sans Symbols"/>
              <a:buNone/>
            </a:pPr>
            <a:endParaRPr sz="2200" b="0" i="0" u="none" strike="noStrike" cap="none">
              <a:solidFill>
                <a:schemeClr val="dk1"/>
              </a:solidFill>
              <a:latin typeface="Verdana"/>
              <a:ea typeface="Verdana"/>
              <a:cs typeface="Verdana"/>
              <a:sym typeface="Verdana"/>
            </a:endParaRPr>
          </a:p>
        </p:txBody>
      </p:sp>
      <p:sp>
        <p:nvSpPr>
          <p:cNvPr id="195" name="Google Shape;195;p11"/>
          <p:cNvSpPr txBox="1"/>
          <p:nvPr/>
        </p:nvSpPr>
        <p:spPr>
          <a:xfrm>
            <a:off x="5920734" y="1908314"/>
            <a:ext cx="5263440" cy="64604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457200" marR="0" lvl="0" indent="-228600" algn="ctr" rtl="0">
              <a:lnSpc>
                <a:spcPct val="100000"/>
              </a:lnSpc>
              <a:spcBef>
                <a:spcPts val="0"/>
              </a:spcBef>
              <a:spcAft>
                <a:spcPts val="0"/>
              </a:spcAft>
              <a:buClr>
                <a:schemeClr val="dk1"/>
              </a:buClr>
              <a:buSzPts val="3644"/>
              <a:buFont typeface="Noto Sans Symbols"/>
              <a:buNone/>
            </a:pPr>
            <a:r>
              <a:rPr lang="en-US" sz="2200" b="1" i="0" u="none" strike="noStrike" cap="none">
                <a:solidFill>
                  <a:schemeClr val="dk1"/>
                </a:solidFill>
                <a:latin typeface="Verdana"/>
                <a:ea typeface="Verdana"/>
                <a:cs typeface="Verdana"/>
                <a:sym typeface="Verdana"/>
              </a:rPr>
              <a:t>Disadvantages</a:t>
            </a:r>
            <a:endParaRPr sz="1400" b="0" i="0" u="none" strike="noStrike" cap="none">
              <a:solidFill>
                <a:srgbClr val="000000"/>
              </a:solidFill>
              <a:latin typeface="Arial"/>
              <a:ea typeface="Arial"/>
              <a:cs typeface="Arial"/>
              <a:sym typeface="Arial"/>
            </a:endParaRPr>
          </a:p>
        </p:txBody>
      </p:sp>
      <p:sp>
        <p:nvSpPr>
          <p:cNvPr id="196" name="Google Shape;196;p11"/>
          <p:cNvSpPr txBox="1"/>
          <p:nvPr/>
        </p:nvSpPr>
        <p:spPr>
          <a:xfrm>
            <a:off x="5920734" y="2554357"/>
            <a:ext cx="5274273" cy="324015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fontScale="62500" lnSpcReduction="20000"/>
          </a:bodyPr>
          <a:lstStyle/>
          <a:p>
            <a:pPr marL="228600" marR="0" lvl="0" indent="-228600" algn="l" rtl="0">
              <a:lnSpc>
                <a:spcPct val="150000"/>
              </a:lnSpc>
              <a:spcBef>
                <a:spcPts val="1200"/>
              </a:spcBef>
              <a:spcAft>
                <a:spcPts val="0"/>
              </a:spcAft>
              <a:buClr>
                <a:schemeClr val="dk1"/>
              </a:buClr>
              <a:buSzPct val="108108"/>
              <a:buFont typeface="Noto Sans Symbols"/>
              <a:buChar char="▪"/>
            </a:pPr>
            <a:r>
              <a:rPr lang="en-US" sz="2400" b="0" i="0" u="none" strike="noStrike" cap="none">
                <a:solidFill>
                  <a:schemeClr val="dk1"/>
                </a:solidFill>
                <a:latin typeface="Verdana"/>
                <a:ea typeface="Verdana"/>
                <a:cs typeface="Verdana"/>
                <a:sym typeface="Verdana"/>
              </a:rPr>
              <a:t>May receive different, unfair, or unwelcome treatment.</a:t>
            </a:r>
            <a:endParaRPr sz="1400" b="0" i="0" u="none" strike="noStrike" cap="none">
              <a:solidFill>
                <a:srgbClr val="000000"/>
              </a:solidFill>
              <a:latin typeface="Arial"/>
              <a:ea typeface="Arial"/>
              <a:cs typeface="Arial"/>
              <a:sym typeface="Arial"/>
            </a:endParaRPr>
          </a:p>
          <a:p>
            <a:pPr marL="228600" marR="0" lvl="0" indent="-228600" algn="l" rtl="0">
              <a:lnSpc>
                <a:spcPct val="150000"/>
              </a:lnSpc>
              <a:spcBef>
                <a:spcPts val="1200"/>
              </a:spcBef>
              <a:spcAft>
                <a:spcPts val="0"/>
              </a:spcAft>
              <a:buClr>
                <a:schemeClr val="dk1"/>
              </a:buClr>
              <a:buSzPct val="108108"/>
              <a:buFont typeface="Noto Sans Symbols"/>
              <a:buChar char="▪"/>
            </a:pPr>
            <a:r>
              <a:rPr lang="en-US" sz="2400" b="0" i="0" u="none" strike="noStrike" cap="none">
                <a:solidFill>
                  <a:schemeClr val="dk1"/>
                </a:solidFill>
                <a:latin typeface="Verdana"/>
                <a:ea typeface="Verdana"/>
                <a:cs typeface="Verdana"/>
                <a:sym typeface="Verdana"/>
              </a:rPr>
              <a:t>Can experience exclusion.</a:t>
            </a:r>
            <a:endParaRPr sz="1400" b="0" i="0" u="none" strike="noStrike" cap="none">
              <a:solidFill>
                <a:srgbClr val="000000"/>
              </a:solidFill>
              <a:latin typeface="Arial"/>
              <a:ea typeface="Arial"/>
              <a:cs typeface="Arial"/>
              <a:sym typeface="Arial"/>
            </a:endParaRPr>
          </a:p>
          <a:p>
            <a:pPr marL="228600" marR="0" lvl="0" indent="-228600" algn="l" rtl="0">
              <a:lnSpc>
                <a:spcPct val="150000"/>
              </a:lnSpc>
              <a:spcBef>
                <a:spcPts val="1200"/>
              </a:spcBef>
              <a:spcAft>
                <a:spcPts val="0"/>
              </a:spcAft>
              <a:buClr>
                <a:schemeClr val="dk1"/>
              </a:buClr>
              <a:buSzPct val="108108"/>
              <a:buFont typeface="Noto Sans Symbols"/>
              <a:buChar char="▪"/>
            </a:pPr>
            <a:r>
              <a:rPr lang="en-US" sz="2400" b="0" i="0" u="none" strike="noStrike" cap="none">
                <a:solidFill>
                  <a:schemeClr val="dk1"/>
                </a:solidFill>
                <a:latin typeface="Verdana"/>
                <a:ea typeface="Verdana"/>
                <a:cs typeface="Verdana"/>
                <a:sym typeface="Verdana"/>
              </a:rPr>
              <a:t>May be blamed for issues or problems.</a:t>
            </a:r>
            <a:endParaRPr sz="1400" b="0" i="0" u="none" strike="noStrike" cap="none">
              <a:solidFill>
                <a:srgbClr val="000000"/>
              </a:solidFill>
              <a:latin typeface="Arial"/>
              <a:ea typeface="Arial"/>
              <a:cs typeface="Arial"/>
              <a:sym typeface="Arial"/>
            </a:endParaRPr>
          </a:p>
          <a:p>
            <a:pPr marL="228600" marR="0" lvl="0" indent="-228600" algn="l" rtl="0">
              <a:lnSpc>
                <a:spcPct val="150000"/>
              </a:lnSpc>
              <a:spcBef>
                <a:spcPts val="1200"/>
              </a:spcBef>
              <a:spcAft>
                <a:spcPts val="0"/>
              </a:spcAft>
              <a:buClr>
                <a:schemeClr val="dk1"/>
              </a:buClr>
              <a:buSzPct val="108108"/>
              <a:buFont typeface="Noto Sans Symbols"/>
              <a:buChar char="▪"/>
            </a:pPr>
            <a:r>
              <a:rPr lang="en-US" sz="2400" b="0" i="0" u="none" strike="noStrike" cap="none">
                <a:solidFill>
                  <a:schemeClr val="dk1"/>
                </a:solidFill>
                <a:latin typeface="Verdana"/>
                <a:ea typeface="Verdana"/>
                <a:cs typeface="Verdana"/>
                <a:sym typeface="Verdana"/>
              </a:rPr>
              <a:t>Can result in conflicting feelings about self-image.</a:t>
            </a:r>
            <a:endParaRPr sz="1400" b="0" i="0" u="none" strike="noStrike" cap="none">
              <a:solidFill>
                <a:srgbClr val="000000"/>
              </a:solidFill>
              <a:latin typeface="Arial"/>
              <a:ea typeface="Arial"/>
              <a:cs typeface="Arial"/>
              <a:sym typeface="Arial"/>
            </a:endParaRPr>
          </a:p>
          <a:p>
            <a:pPr marL="228600" marR="0" lvl="0" indent="-228600" algn="l" rtl="0">
              <a:lnSpc>
                <a:spcPct val="150000"/>
              </a:lnSpc>
              <a:spcBef>
                <a:spcPts val="1200"/>
              </a:spcBef>
              <a:spcAft>
                <a:spcPts val="0"/>
              </a:spcAft>
              <a:buClr>
                <a:schemeClr val="dk1"/>
              </a:buClr>
              <a:buSzPct val="108108"/>
              <a:buFont typeface="Noto Sans Symbols"/>
              <a:buChar char="▪"/>
            </a:pPr>
            <a:r>
              <a:rPr lang="en-US" sz="2400" b="0" i="0" u="none" strike="noStrike" cap="none">
                <a:solidFill>
                  <a:schemeClr val="dk1"/>
                </a:solidFill>
                <a:latin typeface="Verdana"/>
                <a:ea typeface="Verdana"/>
                <a:cs typeface="Verdana"/>
                <a:sym typeface="Verdana"/>
              </a:rPr>
              <a:t>May be seen as needy or not self-sufficient.</a:t>
            </a:r>
            <a:endParaRPr sz="1400" b="0" i="0" u="none" strike="noStrike" cap="none">
              <a:solidFill>
                <a:srgbClr val="000000"/>
              </a:solidFill>
              <a:latin typeface="Arial"/>
              <a:ea typeface="Arial"/>
              <a:cs typeface="Arial"/>
              <a:sym typeface="Arial"/>
            </a:endParaRPr>
          </a:p>
          <a:p>
            <a:pPr marL="228600" marR="0" lvl="0" indent="-228600" algn="l" rtl="0">
              <a:lnSpc>
                <a:spcPct val="150000"/>
              </a:lnSpc>
              <a:spcBef>
                <a:spcPts val="1200"/>
              </a:spcBef>
              <a:spcAft>
                <a:spcPts val="0"/>
              </a:spcAft>
              <a:buClr>
                <a:schemeClr val="dk1"/>
              </a:buClr>
              <a:buSzPct val="108108"/>
              <a:buFont typeface="Noto Sans Symbols"/>
              <a:buChar char="▪"/>
            </a:pPr>
            <a:r>
              <a:rPr lang="en-US" sz="2400" b="0" i="0" u="none" strike="noStrike" cap="none">
                <a:solidFill>
                  <a:schemeClr val="dk1"/>
                </a:solidFill>
                <a:latin typeface="Verdana"/>
                <a:ea typeface="Verdana"/>
                <a:cs typeface="Verdana"/>
                <a:sym typeface="Verdana"/>
              </a:rPr>
              <a:t>Can be overlooked for team activities.</a:t>
            </a:r>
            <a:endParaRPr sz="1400" b="0" i="0" u="none" strike="noStrike" cap="none">
              <a:solidFill>
                <a:srgbClr val="000000"/>
              </a:solidFill>
              <a:latin typeface="Arial"/>
              <a:ea typeface="Arial"/>
              <a:cs typeface="Arial"/>
              <a:sym typeface="Arial"/>
            </a:endParaRPr>
          </a:p>
          <a:p>
            <a:pPr marL="457200" marR="0" lvl="0" indent="-228600" algn="ctr" rtl="0">
              <a:lnSpc>
                <a:spcPct val="100000"/>
              </a:lnSpc>
              <a:spcBef>
                <a:spcPts val="0"/>
              </a:spcBef>
              <a:spcAft>
                <a:spcPts val="0"/>
              </a:spcAft>
              <a:buClr>
                <a:schemeClr val="dk1"/>
              </a:buClr>
              <a:buSzPct val="165614"/>
              <a:buFont typeface="Noto Sans Symbols"/>
              <a:buNone/>
            </a:pPr>
            <a:endParaRPr sz="2200" b="0" i="0" u="none" strike="noStrike" cap="none">
              <a:solidFill>
                <a:schemeClr val="dk1"/>
              </a:solidFill>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title"/>
          </p:nvPr>
        </p:nvSpPr>
        <p:spPr>
          <a:xfrm>
            <a:off x="129073" y="153242"/>
            <a:ext cx="9891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How to Disclose</a:t>
            </a:r>
            <a:endParaRPr/>
          </a:p>
        </p:txBody>
      </p:sp>
      <p:sp>
        <p:nvSpPr>
          <p:cNvPr id="203" name="Google Shape;203;p31"/>
          <p:cNvSpPr txBox="1">
            <a:spLocks noGrp="1"/>
          </p:cNvSpPr>
          <p:nvPr>
            <p:ph type="body" idx="1"/>
          </p:nvPr>
        </p:nvSpPr>
        <p:spPr>
          <a:xfrm>
            <a:off x="280940" y="1639957"/>
            <a:ext cx="8730714" cy="4367144"/>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60000"/>
              </a:lnSpc>
              <a:spcBef>
                <a:spcPts val="1200"/>
              </a:spcBef>
              <a:spcAft>
                <a:spcPts val="0"/>
              </a:spcAft>
              <a:buSzPct val="117646"/>
              <a:buChar char="▪"/>
            </a:pPr>
            <a:r>
              <a:rPr lang="en-US" sz="2400"/>
              <a:t>A common misconception is that employees are required to share their diagnosis with their supervisor.</a:t>
            </a:r>
            <a:endParaRPr sz="2400"/>
          </a:p>
          <a:p>
            <a:pPr marL="228600" lvl="0" indent="-228600" algn="l" rtl="0">
              <a:lnSpc>
                <a:spcPct val="160000"/>
              </a:lnSpc>
              <a:spcBef>
                <a:spcPts val="1200"/>
              </a:spcBef>
              <a:spcAft>
                <a:spcPts val="0"/>
              </a:spcAft>
              <a:buSzPct val="117646"/>
              <a:buChar char="▪"/>
            </a:pPr>
            <a:r>
              <a:rPr lang="en-US" sz="2400"/>
              <a:t>Supervisors will need to know about an accommodation and the limitations or barriers the employee is experiencing, but they DO NOT need to know the specific condition or diagnosis of the employee.</a:t>
            </a:r>
            <a:endParaRPr sz="2400"/>
          </a:p>
          <a:p>
            <a:pPr marL="228600" lvl="0" indent="-228600" algn="l" rtl="0">
              <a:lnSpc>
                <a:spcPct val="160000"/>
              </a:lnSpc>
              <a:spcBef>
                <a:spcPts val="1200"/>
              </a:spcBef>
              <a:spcAft>
                <a:spcPts val="0"/>
              </a:spcAft>
              <a:buSzPct val="117646"/>
              <a:buChar char="▪"/>
            </a:pPr>
            <a:r>
              <a:rPr lang="en-US" sz="2400"/>
              <a:t>Medical information is only shared privately and confidentially with the Disability Equity Office when an employee requests an accommodation.</a:t>
            </a:r>
            <a:endParaRPr sz="2400"/>
          </a:p>
        </p:txBody>
      </p:sp>
      <p:pic>
        <p:nvPicPr>
          <p:cNvPr id="204" name="Google Shape;204;p31" descr="Dark blue background with white and blue text indicating: &quot;16% of U.S. employees report having a nonapparent disability. 47% of those employees have chosen not to disclose their nonapparent disability at work. 31% believe that disclosure would cause others to think they couldn't do their work.&quot; White image of a standing body outline, with a light blue image of a wheelchair user below. Source: Nonapparent Disabilities Research, SHRM, 2023."/>
          <p:cNvPicPr preferRelativeResize="0"/>
          <p:nvPr/>
        </p:nvPicPr>
        <p:blipFill rotWithShape="1">
          <a:blip r:embed="rId3">
            <a:alphaModFix/>
          </a:blip>
          <a:srcRect t="2002" b="11242"/>
          <a:stretch/>
        </p:blipFill>
        <p:spPr>
          <a:xfrm>
            <a:off x="9252284" y="1938381"/>
            <a:ext cx="2658776" cy="394475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4"/>
              </a:buClr>
              <a:buSzPts val="4400"/>
              <a:buFont typeface="Verdana"/>
              <a:buNone/>
            </a:pPr>
            <a:r>
              <a:rPr lang="en-US"/>
              <a:t>Who to Disclose to</a:t>
            </a:r>
            <a:endParaRPr/>
          </a:p>
        </p:txBody>
      </p:sp>
      <p:sp>
        <p:nvSpPr>
          <p:cNvPr id="211" name="Google Shape;211;p32"/>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a:bodyPr>
          <a:lstStyle/>
          <a:p>
            <a:pPr marL="457200" lvl="0" indent="-406400" algn="l" rtl="0">
              <a:lnSpc>
                <a:spcPct val="150000"/>
              </a:lnSpc>
              <a:spcBef>
                <a:spcPts val="0"/>
              </a:spcBef>
              <a:spcAft>
                <a:spcPts val="0"/>
              </a:spcAft>
              <a:buClr>
                <a:schemeClr val="dk1"/>
              </a:buClr>
              <a:buSzPts val="2800"/>
              <a:buFont typeface="Noto Sans Symbols"/>
              <a:buChar char="▪"/>
            </a:pPr>
            <a:r>
              <a:rPr lang="en-US">
                <a:solidFill>
                  <a:srgbClr val="00274C"/>
                </a:solidFill>
              </a:rPr>
              <a:t>University of Michigan offers many avenues to pursue accommodations!</a:t>
            </a:r>
            <a:endParaRPr/>
          </a:p>
          <a:p>
            <a:pPr marL="914400" lvl="1" indent="-381000" algn="l" rtl="0">
              <a:lnSpc>
                <a:spcPct val="100000"/>
              </a:lnSpc>
              <a:spcBef>
                <a:spcPts val="2400"/>
              </a:spcBef>
              <a:spcAft>
                <a:spcPts val="0"/>
              </a:spcAft>
              <a:buSzPts val="2400"/>
              <a:buChar char="▪"/>
            </a:pPr>
            <a:r>
              <a:rPr lang="en-US">
                <a:solidFill>
                  <a:srgbClr val="00274C"/>
                </a:solidFill>
              </a:rPr>
              <a:t>Your unit HR representative</a:t>
            </a:r>
            <a:endParaRPr/>
          </a:p>
          <a:p>
            <a:pPr marL="914400" lvl="1" indent="-381000" algn="l" rtl="0">
              <a:lnSpc>
                <a:spcPct val="100000"/>
              </a:lnSpc>
              <a:spcBef>
                <a:spcPts val="1800"/>
              </a:spcBef>
              <a:spcAft>
                <a:spcPts val="0"/>
              </a:spcAft>
              <a:buSzPts val="2400"/>
              <a:buChar char="▪"/>
            </a:pPr>
            <a:r>
              <a:rPr lang="en-US">
                <a:solidFill>
                  <a:srgbClr val="00274C"/>
                </a:solidFill>
              </a:rPr>
              <a:t>Your immediate supervisor</a:t>
            </a:r>
            <a:endParaRPr/>
          </a:p>
          <a:p>
            <a:pPr marL="914400" lvl="1" indent="-381000" algn="l" rtl="0">
              <a:lnSpc>
                <a:spcPct val="100000"/>
              </a:lnSpc>
              <a:spcBef>
                <a:spcPts val="1800"/>
              </a:spcBef>
              <a:spcAft>
                <a:spcPts val="0"/>
              </a:spcAft>
              <a:buSzPts val="2400"/>
              <a:buChar char="▪"/>
            </a:pPr>
            <a:r>
              <a:rPr lang="en-US" u="sng">
                <a:solidFill>
                  <a:srgbClr val="00274C"/>
                </a:solidFill>
                <a:hlinkClick r:id="rId3">
                  <a:extLst>
                    <a:ext uri="{A12FA001-AC4F-418D-AE19-62706E023703}">
                      <ahyp:hlinkClr xmlns:ahyp="http://schemas.microsoft.com/office/drawing/2018/hyperlinkcolor" val="tx"/>
                    </a:ext>
                  </a:extLst>
                </a:hlinkClick>
              </a:rPr>
              <a:t>Disability Equity Office</a:t>
            </a:r>
            <a:endParaRPr>
              <a:solidFill>
                <a:srgbClr val="00274C"/>
              </a:solidFill>
            </a:endParaRPr>
          </a:p>
          <a:p>
            <a:pPr marL="914400" lvl="1" indent="-381000" algn="l" rtl="0">
              <a:lnSpc>
                <a:spcPct val="100000"/>
              </a:lnSpc>
              <a:spcBef>
                <a:spcPts val="1800"/>
              </a:spcBef>
              <a:spcAft>
                <a:spcPts val="0"/>
              </a:spcAft>
              <a:buSzPts val="2400"/>
              <a:buChar char="▪"/>
            </a:pPr>
            <a:r>
              <a:rPr lang="en-US" u="sng">
                <a:solidFill>
                  <a:srgbClr val="00274C"/>
                </a:solidFill>
                <a:hlinkClick r:id="rId4">
                  <a:extLst>
                    <a:ext uri="{A12FA001-AC4F-418D-AE19-62706E023703}">
                      <ahyp:hlinkClr xmlns:ahyp="http://schemas.microsoft.com/office/drawing/2018/hyperlinkcolor" val="tx"/>
                    </a:ext>
                  </a:extLst>
                </a:hlinkClick>
              </a:rPr>
              <a:t>Work Connections</a:t>
            </a:r>
            <a:r>
              <a:rPr lang="en-US">
                <a:solidFill>
                  <a:srgbClr val="00274C"/>
                </a:solidFill>
              </a:rPr>
              <a:t> (if temporary, short/long term disability, etc.)</a:t>
            </a:r>
            <a:endParaRPr/>
          </a:p>
          <a:p>
            <a:pPr marL="914400" lvl="1" indent="-228600" algn="l" rtl="0">
              <a:lnSpc>
                <a:spcPct val="100000"/>
              </a:lnSpc>
              <a:spcBef>
                <a:spcPts val="1800"/>
              </a:spcBef>
              <a:spcAft>
                <a:spcPts val="0"/>
              </a:spcAft>
              <a:buSzPts val="24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172105" y="153242"/>
            <a:ext cx="9892005"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4"/>
              </a:buClr>
              <a:buSzPct val="45454"/>
              <a:buNone/>
            </a:pPr>
            <a:r>
              <a:rPr lang="en-US"/>
              <a:t>Manager’s Steps to Take When an Accommodation Request is Received</a:t>
            </a:r>
            <a:endParaRPr/>
          </a:p>
        </p:txBody>
      </p:sp>
      <p:sp>
        <p:nvSpPr>
          <p:cNvPr id="217" name="Google Shape;217;p33"/>
          <p:cNvSpPr txBox="1">
            <a:spLocks noGrp="1"/>
          </p:cNvSpPr>
          <p:nvPr>
            <p:ph type="body" idx="1"/>
          </p:nvPr>
        </p:nvSpPr>
        <p:spPr>
          <a:xfrm>
            <a:off x="172105" y="1679713"/>
            <a:ext cx="11740494" cy="4301988"/>
          </a:xfrm>
          <a:prstGeom prst="rect">
            <a:avLst/>
          </a:prstGeom>
          <a:noFill/>
          <a:ln>
            <a:noFill/>
          </a:ln>
        </p:spPr>
        <p:txBody>
          <a:bodyPr spcFirstLastPara="1" wrap="square" lIns="91425" tIns="45700" rIns="91425" bIns="45700" anchor="t" anchorCtr="0">
            <a:normAutofit fontScale="92500" lnSpcReduction="10000"/>
          </a:bodyPr>
          <a:lstStyle/>
          <a:p>
            <a:pPr marL="565150" lvl="0" indent="-514350" algn="l" rtl="0">
              <a:lnSpc>
                <a:spcPct val="160000"/>
              </a:lnSpc>
              <a:spcBef>
                <a:spcPts val="1200"/>
              </a:spcBef>
              <a:spcAft>
                <a:spcPts val="0"/>
              </a:spcAft>
              <a:buClr>
                <a:schemeClr val="dk1"/>
              </a:buClr>
              <a:buSzPct val="100000"/>
              <a:buFont typeface="Arial"/>
              <a:buAutoNum type="arabicPeriod"/>
            </a:pPr>
            <a:r>
              <a:rPr lang="en-US"/>
              <a:t>Implement the requested accommodation, if you can.</a:t>
            </a:r>
            <a:endParaRPr/>
          </a:p>
          <a:p>
            <a:pPr marL="565150" lvl="0" indent="-514350" algn="l" rtl="0">
              <a:lnSpc>
                <a:spcPct val="160000"/>
              </a:lnSpc>
              <a:spcBef>
                <a:spcPts val="1200"/>
              </a:spcBef>
              <a:spcAft>
                <a:spcPts val="0"/>
              </a:spcAft>
              <a:buClr>
                <a:schemeClr val="dk1"/>
              </a:buClr>
              <a:buSzPct val="100000"/>
              <a:buFont typeface="Arial"/>
              <a:buAutoNum type="arabicPeriod"/>
            </a:pPr>
            <a:r>
              <a:rPr lang="en-US"/>
              <a:t>Consult with the Disability Equity Office – we are here to help!</a:t>
            </a:r>
            <a:endParaRPr/>
          </a:p>
          <a:p>
            <a:pPr marL="1479550" lvl="2" indent="-514502" algn="l" rtl="0">
              <a:lnSpc>
                <a:spcPct val="160000"/>
              </a:lnSpc>
              <a:spcBef>
                <a:spcPts val="1200"/>
              </a:spcBef>
              <a:spcAft>
                <a:spcPts val="0"/>
              </a:spcAft>
              <a:buSzPct val="121131"/>
              <a:buChar char="▪"/>
            </a:pPr>
            <a:r>
              <a:rPr lang="en-US" sz="2100"/>
              <a:t>Staff have specialized training and access to resources.</a:t>
            </a:r>
            <a:endParaRPr sz="2100"/>
          </a:p>
          <a:p>
            <a:pPr marL="1479550" lvl="2" indent="-514502" algn="l" rtl="0">
              <a:lnSpc>
                <a:spcPct val="160000"/>
              </a:lnSpc>
              <a:spcBef>
                <a:spcPts val="1200"/>
              </a:spcBef>
              <a:spcAft>
                <a:spcPts val="0"/>
              </a:spcAft>
              <a:buSzPct val="121131"/>
              <a:buChar char="▪"/>
            </a:pPr>
            <a:r>
              <a:rPr lang="en-US" sz="2100"/>
              <a:t>Centralized storage for medical documentation and accommodation documents.</a:t>
            </a:r>
            <a:endParaRPr sz="2100"/>
          </a:p>
          <a:p>
            <a:pPr marL="565150" lvl="0" indent="-514350" algn="l" rtl="0">
              <a:lnSpc>
                <a:spcPct val="160000"/>
              </a:lnSpc>
              <a:spcBef>
                <a:spcPts val="1200"/>
              </a:spcBef>
              <a:spcAft>
                <a:spcPts val="0"/>
              </a:spcAft>
              <a:buClr>
                <a:schemeClr val="dk1"/>
              </a:buClr>
              <a:buSzPct val="100000"/>
              <a:buFont typeface="Arial"/>
              <a:buAutoNum type="arabicPeriod"/>
            </a:pPr>
            <a:r>
              <a:rPr lang="en-US"/>
              <a:t>Follow up with the requestor to ensure needs are met.</a:t>
            </a:r>
            <a:endParaRPr/>
          </a:p>
          <a:p>
            <a:pPr marL="565150" lvl="0" indent="-514350" algn="l" rtl="0">
              <a:lnSpc>
                <a:spcPct val="160000"/>
              </a:lnSpc>
              <a:spcBef>
                <a:spcPts val="1200"/>
              </a:spcBef>
              <a:spcAft>
                <a:spcPts val="0"/>
              </a:spcAft>
              <a:buClr>
                <a:schemeClr val="dk1"/>
              </a:buClr>
              <a:buSzPct val="100000"/>
              <a:buFont typeface="Arial"/>
              <a:buAutoNum type="arabicPeriod"/>
            </a:pPr>
            <a:r>
              <a:rPr lang="en-US"/>
              <a:t>Maintain privacy.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a:spLocks noGrp="1"/>
          </p:cNvSpPr>
          <p:nvPr>
            <p:ph type="title"/>
          </p:nvPr>
        </p:nvSpPr>
        <p:spPr>
          <a:xfrm>
            <a:off x="838200" y="1772801"/>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r>
              <a:rPr lang="en-US" dirty="0"/>
              <a:t>Strategies for Self-Advocacy</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172105" y="153242"/>
            <a:ext cx="98920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2000"/>
              <a:buNone/>
            </a:pPr>
            <a:r>
              <a:rPr lang="en-US"/>
              <a:t>Self-Advocacy</a:t>
            </a:r>
            <a:endParaRPr/>
          </a:p>
        </p:txBody>
      </p:sp>
      <p:sp>
        <p:nvSpPr>
          <p:cNvPr id="229" name="Google Shape;229;p35"/>
          <p:cNvSpPr txBox="1">
            <a:spLocks noGrp="1"/>
          </p:cNvSpPr>
          <p:nvPr>
            <p:ph type="body" idx="1"/>
          </p:nvPr>
        </p:nvSpPr>
        <p:spPr>
          <a:xfrm>
            <a:off x="394855" y="1679714"/>
            <a:ext cx="10349345" cy="4471704"/>
          </a:xfrm>
          <a:prstGeom prst="rect">
            <a:avLst/>
          </a:prstGeom>
          <a:noFill/>
          <a:ln>
            <a:noFill/>
          </a:ln>
        </p:spPr>
        <p:txBody>
          <a:bodyPr spcFirstLastPara="1" wrap="square" lIns="91425" tIns="45700" rIns="91425" bIns="45700" anchor="t" anchorCtr="0">
            <a:normAutofit fontScale="77500" lnSpcReduction="20000"/>
          </a:bodyPr>
          <a:lstStyle/>
          <a:p>
            <a:pPr marL="457200" lvl="0" indent="-406400" algn="l" rtl="0">
              <a:lnSpc>
                <a:spcPct val="160000"/>
              </a:lnSpc>
              <a:spcBef>
                <a:spcPts val="1200"/>
              </a:spcBef>
              <a:spcAft>
                <a:spcPts val="0"/>
              </a:spcAft>
              <a:buSzPct val="127180"/>
              <a:buChar char="▪"/>
            </a:pPr>
            <a:r>
              <a:rPr lang="en-US"/>
              <a:t>Assess your own comfort level and needs.</a:t>
            </a:r>
            <a:endParaRPr/>
          </a:p>
          <a:p>
            <a:pPr marL="457200" lvl="0" indent="-406400" algn="l" rtl="0">
              <a:lnSpc>
                <a:spcPct val="160000"/>
              </a:lnSpc>
              <a:spcBef>
                <a:spcPts val="1200"/>
              </a:spcBef>
              <a:spcAft>
                <a:spcPts val="0"/>
              </a:spcAft>
              <a:buSzPct val="127180"/>
              <a:buChar char="▪"/>
            </a:pPr>
            <a:r>
              <a:rPr lang="en-US"/>
              <a:t>Contact affinity groups.</a:t>
            </a:r>
            <a:endParaRPr/>
          </a:p>
          <a:p>
            <a:pPr marL="457200" lvl="0" indent="-406400" algn="l" rtl="0">
              <a:lnSpc>
                <a:spcPct val="160000"/>
              </a:lnSpc>
              <a:spcBef>
                <a:spcPts val="1200"/>
              </a:spcBef>
              <a:spcAft>
                <a:spcPts val="0"/>
              </a:spcAft>
              <a:buSzPct val="127180"/>
              <a:buChar char="▪"/>
            </a:pPr>
            <a:r>
              <a:rPr lang="en-US"/>
              <a:t>Engage resources.</a:t>
            </a:r>
            <a:endParaRPr/>
          </a:p>
          <a:p>
            <a:pPr marL="457200" lvl="0" indent="-406400" algn="l" rtl="0">
              <a:lnSpc>
                <a:spcPct val="160000"/>
              </a:lnSpc>
              <a:spcBef>
                <a:spcPts val="1200"/>
              </a:spcBef>
              <a:spcAft>
                <a:spcPts val="0"/>
              </a:spcAft>
              <a:buSzPct val="127180"/>
              <a:buChar char="▪"/>
            </a:pPr>
            <a:r>
              <a:rPr lang="en-US"/>
              <a:t>Provide yourself with the right to utilize benefits.</a:t>
            </a:r>
            <a:endParaRPr/>
          </a:p>
          <a:p>
            <a:pPr marL="457200" lvl="0" indent="-406400" algn="l" rtl="0">
              <a:lnSpc>
                <a:spcPct val="160000"/>
              </a:lnSpc>
              <a:spcBef>
                <a:spcPts val="1200"/>
              </a:spcBef>
              <a:spcAft>
                <a:spcPts val="0"/>
              </a:spcAft>
              <a:buSzPct val="127180"/>
              <a:buChar char="▪"/>
            </a:pPr>
            <a:r>
              <a:rPr lang="en-US"/>
              <a:t>Consider your lived experience and circumstances.</a:t>
            </a:r>
            <a:endParaRPr/>
          </a:p>
          <a:p>
            <a:pPr marL="457200" lvl="0" indent="-406400" algn="l" rtl="0">
              <a:lnSpc>
                <a:spcPct val="160000"/>
              </a:lnSpc>
              <a:spcBef>
                <a:spcPts val="1200"/>
              </a:spcBef>
              <a:spcAft>
                <a:spcPts val="0"/>
              </a:spcAft>
              <a:buSzPct val="127180"/>
              <a:buChar char="▪"/>
            </a:pPr>
            <a:r>
              <a:rPr lang="en-US"/>
              <a:t>Do not stigmatize your diagnosis by acting based on fears of others’ perspectives. </a:t>
            </a:r>
            <a:endParaRPr/>
          </a:p>
        </p:txBody>
      </p:sp>
      <p:pic>
        <p:nvPicPr>
          <p:cNvPr id="230" name="Google Shape;230;p35" descr="Pink word bubble with white language indicating: &quot;Self advocacy is self care.&quot;"/>
          <p:cNvPicPr preferRelativeResize="0"/>
          <p:nvPr/>
        </p:nvPicPr>
        <p:blipFill rotWithShape="1">
          <a:blip r:embed="rId3">
            <a:alphaModFix/>
          </a:blip>
          <a:srcRect/>
          <a:stretch/>
        </p:blipFill>
        <p:spPr>
          <a:xfrm>
            <a:off x="9056977" y="1938131"/>
            <a:ext cx="2555240" cy="25552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3"/>
          <p:cNvSpPr txBox="1">
            <a:spLocks noGrp="1"/>
          </p:cNvSpPr>
          <p:nvPr>
            <p:ph type="title"/>
          </p:nvPr>
        </p:nvSpPr>
        <p:spPr>
          <a:xfrm>
            <a:off x="730623" y="1892245"/>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r>
              <a:rPr lang="en-US" dirty="0"/>
              <a:t>Defining Non-Apparent Conditions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172105" y="153242"/>
            <a:ext cx="98920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2000"/>
              <a:buNone/>
            </a:pPr>
            <a:r>
              <a:rPr lang="en-US"/>
              <a:t>Affinity Groups</a:t>
            </a:r>
            <a:endParaRPr/>
          </a:p>
        </p:txBody>
      </p:sp>
      <p:sp>
        <p:nvSpPr>
          <p:cNvPr id="236" name="Google Shape;236;p37"/>
          <p:cNvSpPr txBox="1">
            <a:spLocks noGrp="1"/>
          </p:cNvSpPr>
          <p:nvPr>
            <p:ph type="body" idx="1"/>
          </p:nvPr>
        </p:nvSpPr>
        <p:spPr>
          <a:xfrm>
            <a:off x="129073" y="1699592"/>
            <a:ext cx="11259364" cy="5005166"/>
          </a:xfrm>
          <a:prstGeom prst="rect">
            <a:avLst/>
          </a:prstGeom>
          <a:noFill/>
          <a:ln>
            <a:noFill/>
          </a:ln>
        </p:spPr>
        <p:txBody>
          <a:bodyPr spcFirstLastPara="1" wrap="square" lIns="91425" tIns="45700" rIns="91425" bIns="45700" anchor="t" anchorCtr="0">
            <a:normAutofit fontScale="77500" lnSpcReduction="20000"/>
          </a:bodyPr>
          <a:lstStyle/>
          <a:p>
            <a:pPr marL="457200" lvl="0" indent="-406400" algn="l" rtl="0">
              <a:lnSpc>
                <a:spcPct val="150000"/>
              </a:lnSpc>
              <a:spcBef>
                <a:spcPts val="1200"/>
              </a:spcBef>
              <a:spcAft>
                <a:spcPts val="0"/>
              </a:spcAft>
              <a:buSzPct val="127180"/>
              <a:buChar char="▪"/>
            </a:pPr>
            <a:r>
              <a:rPr lang="en-US" u="sng">
                <a:solidFill>
                  <a:schemeClr val="hlink"/>
                </a:solidFill>
                <a:latin typeface="Verdana"/>
                <a:ea typeface="Verdana"/>
                <a:cs typeface="Verdana"/>
                <a:sym typeface="Verdana"/>
                <a:hlinkClick r:id="rId3"/>
              </a:rPr>
              <a:t>Employee Resource Groups</a:t>
            </a:r>
            <a:endParaRPr/>
          </a:p>
          <a:p>
            <a:pPr marL="457200" lvl="0" indent="-406400" algn="l" rtl="0">
              <a:lnSpc>
                <a:spcPct val="150000"/>
              </a:lnSpc>
              <a:spcBef>
                <a:spcPts val="1200"/>
              </a:spcBef>
              <a:spcAft>
                <a:spcPts val="0"/>
              </a:spcAft>
              <a:buSzPct val="127180"/>
              <a:buChar char="▪"/>
            </a:pPr>
            <a:r>
              <a:rPr lang="en-US" u="sng">
                <a:solidFill>
                  <a:schemeClr val="hlink"/>
                </a:solidFill>
                <a:latin typeface="Verdana"/>
                <a:ea typeface="Verdana"/>
                <a:cs typeface="Verdana"/>
                <a:sym typeface="Verdana"/>
                <a:hlinkClick r:id="rId3"/>
              </a:rPr>
              <a:t>LSA Affinity Groups</a:t>
            </a:r>
            <a:r>
              <a:rPr lang="en-US">
                <a:latin typeface="Verdana"/>
                <a:ea typeface="Verdana"/>
                <a:cs typeface="Verdana"/>
                <a:sym typeface="Verdana"/>
              </a:rPr>
              <a:t> (open to all U-M employees)</a:t>
            </a:r>
            <a:endParaRPr/>
          </a:p>
          <a:p>
            <a:pPr marL="914400" lvl="1" indent="-381000" algn="l" rtl="0">
              <a:lnSpc>
                <a:spcPct val="150000"/>
              </a:lnSpc>
              <a:spcBef>
                <a:spcPts val="1800"/>
              </a:spcBef>
              <a:spcAft>
                <a:spcPts val="0"/>
              </a:spcAft>
              <a:buSzPct val="129032"/>
              <a:buChar char="▪"/>
            </a:pPr>
            <a:r>
              <a:rPr lang="en-US" b="0" i="0">
                <a:solidFill>
                  <a:srgbClr val="333333"/>
                </a:solidFill>
                <a:highlight>
                  <a:srgbClr val="FFFFFF"/>
                </a:highlight>
                <a:latin typeface="Verdana"/>
                <a:ea typeface="Verdana"/>
                <a:cs typeface="Verdana"/>
                <a:sym typeface="Verdana"/>
              </a:rPr>
              <a:t>ADHD - This group is for employees who have ADD/ADHD and are looking to connect with others for the purposes of mutual support and sharing resources/techniques/strategies. </a:t>
            </a:r>
            <a:endParaRPr/>
          </a:p>
          <a:p>
            <a:pPr marL="914400" lvl="1" indent="-381000" algn="l" rtl="0">
              <a:lnSpc>
                <a:spcPct val="150000"/>
              </a:lnSpc>
              <a:spcBef>
                <a:spcPts val="1800"/>
              </a:spcBef>
              <a:spcAft>
                <a:spcPts val="0"/>
              </a:spcAft>
              <a:buSzPct val="129032"/>
              <a:buChar char="▪"/>
            </a:pPr>
            <a:r>
              <a:rPr lang="en-US" b="0" i="0">
                <a:solidFill>
                  <a:srgbClr val="333333"/>
                </a:solidFill>
                <a:highlight>
                  <a:srgbClr val="FFFFFF"/>
                </a:highlight>
                <a:latin typeface="Verdana"/>
                <a:ea typeface="Verdana"/>
                <a:cs typeface="Verdana"/>
                <a:sym typeface="Verdana"/>
              </a:rPr>
              <a:t>Frequency: Meet monthly or however often members feel would be worthwhile.</a:t>
            </a:r>
            <a:endParaRPr/>
          </a:p>
          <a:p>
            <a:pPr marL="914400" lvl="1" indent="-381000" algn="l" rtl="0">
              <a:lnSpc>
                <a:spcPct val="150000"/>
              </a:lnSpc>
              <a:spcBef>
                <a:spcPts val="1800"/>
              </a:spcBef>
              <a:spcAft>
                <a:spcPts val="0"/>
              </a:spcAft>
              <a:buSzPct val="129032"/>
              <a:buChar char="▪"/>
            </a:pPr>
            <a:r>
              <a:rPr lang="en-US" b="0" i="0">
                <a:solidFill>
                  <a:srgbClr val="333333"/>
                </a:solidFill>
                <a:highlight>
                  <a:srgbClr val="FFFFFF"/>
                </a:highlight>
                <a:latin typeface="Verdana"/>
                <a:ea typeface="Verdana"/>
                <a:cs typeface="Verdana"/>
                <a:sym typeface="Verdana"/>
              </a:rPr>
              <a:t>Communication: Group email to connect electronically between meetings.</a:t>
            </a:r>
            <a:endParaRPr/>
          </a:p>
          <a:p>
            <a:pPr marL="914400" lvl="1" indent="-381000" algn="l" rtl="0">
              <a:lnSpc>
                <a:spcPct val="150000"/>
              </a:lnSpc>
              <a:spcBef>
                <a:spcPts val="1800"/>
              </a:spcBef>
              <a:spcAft>
                <a:spcPts val="0"/>
              </a:spcAft>
              <a:buSzPct val="129032"/>
              <a:buChar char="▪"/>
            </a:pPr>
            <a:r>
              <a:rPr lang="en-US" b="0" i="0">
                <a:solidFill>
                  <a:srgbClr val="333333"/>
                </a:solidFill>
                <a:highlight>
                  <a:srgbClr val="FFFFFF"/>
                </a:highlight>
                <a:latin typeface="Verdana"/>
                <a:ea typeface="Verdana"/>
                <a:cs typeface="Verdana"/>
                <a:sym typeface="Verdana"/>
              </a:rPr>
              <a:t>Point of Contact: </a:t>
            </a:r>
            <a:r>
              <a:rPr lang="en-US" b="0" i="0" u="sng" strike="noStrike">
                <a:solidFill>
                  <a:srgbClr val="007CBA"/>
                </a:solidFill>
                <a:highlight>
                  <a:srgbClr val="FFFFFF"/>
                </a:highlight>
                <a:latin typeface="Verdana"/>
                <a:ea typeface="Verdana"/>
                <a:cs typeface="Verdana"/>
                <a:sym typeface="Verdana"/>
                <a:hlinkClick r:id="rId4">
                  <a:extLst>
                    <a:ext uri="{A12FA001-AC4F-418D-AE19-62706E023703}">
                      <ahyp:hlinkClr xmlns:ahyp="http://schemas.microsoft.com/office/drawing/2018/hyperlinkcolor" val="tx"/>
                    </a:ext>
                  </a:extLst>
                </a:hlinkClick>
              </a:rPr>
              <a:t>Jesse Miller</a:t>
            </a:r>
            <a:r>
              <a:rPr lang="en-US" b="0" i="0">
                <a:solidFill>
                  <a:srgbClr val="333333"/>
                </a:solidFill>
                <a:highlight>
                  <a:srgbClr val="FFFFFF"/>
                </a:highlight>
                <a:latin typeface="Verdana"/>
                <a:ea typeface="Verdana"/>
                <a:cs typeface="Verdana"/>
                <a:sym typeface="Verdana"/>
              </a:rPr>
              <a:t> (he/they)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56"/>
          <p:cNvSpPr txBox="1">
            <a:spLocks noGrp="1"/>
          </p:cNvSpPr>
          <p:nvPr>
            <p:ph type="title"/>
          </p:nvPr>
        </p:nvSpPr>
        <p:spPr>
          <a:xfrm>
            <a:off x="222379" y="215835"/>
            <a:ext cx="9196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Thank You from DEO</a:t>
            </a:r>
            <a:endParaRPr dirty="0"/>
          </a:p>
        </p:txBody>
      </p:sp>
      <p:pic>
        <p:nvPicPr>
          <p:cNvPr id="242" name="Google Shape;242;p56" descr="ASL hands spelling D E O"/>
          <p:cNvPicPr preferRelativeResize="0"/>
          <p:nvPr/>
        </p:nvPicPr>
        <p:blipFill rotWithShape="1">
          <a:blip r:embed="rId3">
            <a:alphaModFix/>
          </a:blip>
          <a:srcRect l="7215" t="25917" r="7095" b="33387"/>
          <a:stretch/>
        </p:blipFill>
        <p:spPr>
          <a:xfrm>
            <a:off x="2603250" y="2396100"/>
            <a:ext cx="6320525" cy="3001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126124" y="291553"/>
            <a:ext cx="991125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Disability Definition</a:t>
            </a:r>
            <a:endParaRPr/>
          </a:p>
        </p:txBody>
      </p:sp>
      <p:sp>
        <p:nvSpPr>
          <p:cNvPr id="59" name="Google Shape;59;p6"/>
          <p:cNvSpPr txBox="1">
            <a:spLocks noGrp="1"/>
          </p:cNvSpPr>
          <p:nvPr>
            <p:ph type="body" idx="1"/>
          </p:nvPr>
        </p:nvSpPr>
        <p:spPr>
          <a:xfrm>
            <a:off x="215462" y="1865586"/>
            <a:ext cx="11761076" cy="4992414"/>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60000"/>
              </a:lnSpc>
              <a:spcBef>
                <a:spcPts val="0"/>
              </a:spcBef>
              <a:spcAft>
                <a:spcPts val="0"/>
              </a:spcAft>
              <a:buClr>
                <a:schemeClr val="dk1"/>
              </a:buClr>
              <a:buSzPct val="100000"/>
              <a:buFont typeface="Noto Sans Symbols"/>
              <a:buChar char="▪"/>
            </a:pPr>
            <a:r>
              <a:rPr lang="en-US"/>
              <a:t>A physical or mental impairment that </a:t>
            </a:r>
            <a:r>
              <a:rPr lang="en-US" i="1"/>
              <a:t>substantially</a:t>
            </a:r>
            <a:r>
              <a:rPr lang="en-US"/>
              <a:t> limits one or more major life activity.</a:t>
            </a:r>
            <a:endParaRPr/>
          </a:p>
          <a:p>
            <a:pPr marL="685800" lvl="1" indent="-228600" algn="l" rtl="0">
              <a:lnSpc>
                <a:spcPct val="160000"/>
              </a:lnSpc>
              <a:spcBef>
                <a:spcPts val="1800"/>
              </a:spcBef>
              <a:spcAft>
                <a:spcPts val="0"/>
              </a:spcAft>
              <a:buClr>
                <a:schemeClr val="dk1"/>
              </a:buClr>
              <a:buSzPct val="100000"/>
              <a:buChar char="▪"/>
            </a:pPr>
            <a:r>
              <a:rPr lang="en-US" sz="2300"/>
              <a:t>Substantial limitation is determined by comparison to an average person in the general population.</a:t>
            </a:r>
            <a:endParaRPr sz="2300"/>
          </a:p>
          <a:p>
            <a:pPr marL="685800" lvl="1" indent="-228600" algn="l" rtl="0">
              <a:lnSpc>
                <a:spcPct val="160000"/>
              </a:lnSpc>
              <a:spcBef>
                <a:spcPts val="1800"/>
              </a:spcBef>
              <a:spcAft>
                <a:spcPts val="0"/>
              </a:spcAft>
              <a:buClr>
                <a:schemeClr val="dk1"/>
              </a:buClr>
              <a:buSzPct val="100000"/>
              <a:buChar char="▪"/>
            </a:pPr>
            <a:r>
              <a:rPr lang="en-US" sz="2300"/>
              <a:t>Major life activities include: bending, breathing, caring for self, concentrating, hearing, interacting with others, learning, lifting, sitting, speaking, standing, thinking, walking, working, etc.</a:t>
            </a:r>
            <a:endParaRPr sz="2300"/>
          </a:p>
          <a:p>
            <a:pPr marL="228600" lvl="0" indent="-228600" algn="l" rtl="0">
              <a:lnSpc>
                <a:spcPct val="160000"/>
              </a:lnSpc>
              <a:spcBef>
                <a:spcPts val="1800"/>
              </a:spcBef>
              <a:spcAft>
                <a:spcPts val="0"/>
              </a:spcAft>
              <a:buClr>
                <a:schemeClr val="dk1"/>
              </a:buClr>
              <a:buSzPct val="100000"/>
              <a:buFont typeface="Noto Sans Symbols"/>
              <a:buChar char="▪"/>
            </a:pPr>
            <a:r>
              <a:rPr lang="en-US"/>
              <a:t>This includes people who have a record of such an impairment, even if they do not currently have a disability.</a:t>
            </a:r>
            <a:endParaRPr/>
          </a:p>
          <a:p>
            <a:pPr marL="228600" lvl="0" indent="-228600" algn="l" rtl="0">
              <a:lnSpc>
                <a:spcPct val="160000"/>
              </a:lnSpc>
              <a:spcBef>
                <a:spcPts val="1800"/>
              </a:spcBef>
              <a:spcAft>
                <a:spcPts val="0"/>
              </a:spcAft>
              <a:buClr>
                <a:schemeClr val="dk1"/>
              </a:buClr>
              <a:buSzPct val="100000"/>
              <a:buFont typeface="Noto Sans Symbols"/>
              <a:buChar char="▪"/>
            </a:pPr>
            <a:r>
              <a:rPr lang="en-US"/>
              <a:t>It also includes individuals who do not have a disability but are regarded as such.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8"/>
          <p:cNvSpPr txBox="1">
            <a:spLocks noGrp="1"/>
          </p:cNvSpPr>
          <p:nvPr>
            <p:ph type="title"/>
          </p:nvPr>
        </p:nvSpPr>
        <p:spPr>
          <a:xfrm>
            <a:off x="126124" y="291553"/>
            <a:ext cx="991125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Non-Apparent Disability</a:t>
            </a:r>
            <a:endParaRPr/>
          </a:p>
        </p:txBody>
      </p:sp>
      <p:sp>
        <p:nvSpPr>
          <p:cNvPr id="65" name="Google Shape;65;p8"/>
          <p:cNvSpPr txBox="1">
            <a:spLocks noGrp="1"/>
          </p:cNvSpPr>
          <p:nvPr>
            <p:ph type="body" idx="1"/>
          </p:nvPr>
        </p:nvSpPr>
        <p:spPr>
          <a:xfrm>
            <a:off x="215462" y="1865586"/>
            <a:ext cx="11761076" cy="4992414"/>
          </a:xfrm>
          <a:prstGeom prst="rect">
            <a:avLst/>
          </a:prstGeom>
          <a:noFill/>
          <a:ln>
            <a:noFill/>
          </a:ln>
        </p:spPr>
        <p:txBody>
          <a:bodyPr spcFirstLastPara="1" wrap="square" lIns="91425" tIns="45700" rIns="91425" bIns="45700" anchor="t" anchorCtr="0">
            <a:normAutofit/>
          </a:bodyPr>
          <a:lstStyle/>
          <a:p>
            <a:pPr marL="228600" lvl="0" indent="-228600" algn="l" rtl="0">
              <a:lnSpc>
                <a:spcPct val="160000"/>
              </a:lnSpc>
              <a:spcBef>
                <a:spcPts val="0"/>
              </a:spcBef>
              <a:spcAft>
                <a:spcPts val="0"/>
              </a:spcAft>
              <a:buClr>
                <a:schemeClr val="dk1"/>
              </a:buClr>
              <a:buSzPts val="3200"/>
              <a:buFont typeface="Noto Sans Symbols"/>
              <a:buChar char="▪"/>
            </a:pPr>
            <a:r>
              <a:rPr lang="en-US" sz="3200"/>
              <a:t>Non-apparent disabilities cannot be easily seen or detected by others.</a:t>
            </a:r>
            <a:endParaRPr/>
          </a:p>
          <a:p>
            <a:pPr marL="228600" lvl="0" indent="-228600" algn="l" rtl="0">
              <a:lnSpc>
                <a:spcPct val="160000"/>
              </a:lnSpc>
              <a:spcBef>
                <a:spcPts val="0"/>
              </a:spcBef>
              <a:spcAft>
                <a:spcPts val="0"/>
              </a:spcAft>
              <a:buClr>
                <a:schemeClr val="dk1"/>
              </a:buClr>
              <a:buSzPts val="3200"/>
              <a:buFont typeface="Noto Sans Symbols"/>
              <a:buChar char="▪"/>
            </a:pPr>
            <a:r>
              <a:rPr lang="en-US" sz="3200"/>
              <a:t>Otherwise known as:</a:t>
            </a:r>
            <a:endParaRPr/>
          </a:p>
          <a:p>
            <a:pPr marL="685800" lvl="1" indent="-228600" algn="l" rtl="0">
              <a:lnSpc>
                <a:spcPct val="160000"/>
              </a:lnSpc>
              <a:spcBef>
                <a:spcPts val="0"/>
              </a:spcBef>
              <a:spcAft>
                <a:spcPts val="0"/>
              </a:spcAft>
              <a:buSzPts val="2800"/>
              <a:buChar char="▪"/>
            </a:pPr>
            <a:r>
              <a:rPr lang="en-US" sz="2800"/>
              <a:t>Hidden Disability</a:t>
            </a:r>
            <a:endParaRPr/>
          </a:p>
          <a:p>
            <a:pPr marL="685800" lvl="1" indent="-228600" algn="l" rtl="0">
              <a:lnSpc>
                <a:spcPct val="160000"/>
              </a:lnSpc>
              <a:spcBef>
                <a:spcPts val="0"/>
              </a:spcBef>
              <a:spcAft>
                <a:spcPts val="0"/>
              </a:spcAft>
              <a:buSzPts val="2800"/>
              <a:buChar char="▪"/>
            </a:pPr>
            <a:r>
              <a:rPr lang="en-US" sz="2800"/>
              <a:t>Invisible Disability</a:t>
            </a:r>
            <a:endParaRPr/>
          </a:p>
        </p:txBody>
      </p:sp>
      <p:pic>
        <p:nvPicPr>
          <p:cNvPr id="66" name="Google Shape;66;p8" descr="Magnifying glass over a dictionary, highlighting the words &quot;Invisible disability definition.&quot;"/>
          <p:cNvPicPr preferRelativeResize="0"/>
          <p:nvPr/>
        </p:nvPicPr>
        <p:blipFill rotWithShape="1">
          <a:blip r:embed="rId3">
            <a:alphaModFix/>
          </a:blip>
          <a:srcRect/>
          <a:stretch/>
        </p:blipFill>
        <p:spPr>
          <a:xfrm>
            <a:off x="6128319" y="3170816"/>
            <a:ext cx="3909060" cy="26060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126124" y="291553"/>
            <a:ext cx="991125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Non-Apparent Disability Definition</a:t>
            </a:r>
            <a:endParaRPr/>
          </a:p>
        </p:txBody>
      </p:sp>
      <p:sp>
        <p:nvSpPr>
          <p:cNvPr id="72" name="Google Shape;72;p12"/>
          <p:cNvSpPr txBox="1">
            <a:spLocks noGrp="1"/>
          </p:cNvSpPr>
          <p:nvPr>
            <p:ph type="body" idx="1"/>
          </p:nvPr>
        </p:nvSpPr>
        <p:spPr>
          <a:xfrm>
            <a:off x="330210" y="2048466"/>
            <a:ext cx="5765790" cy="4700861"/>
          </a:xfrm>
          <a:prstGeom prst="rect">
            <a:avLst/>
          </a:prstGeom>
          <a:noFill/>
          <a:ln>
            <a:noFill/>
          </a:ln>
        </p:spPr>
        <p:txBody>
          <a:bodyPr spcFirstLastPara="1" wrap="square" lIns="91425" tIns="45700" rIns="91425" bIns="45700" anchor="t" anchorCtr="0">
            <a:normAutofit/>
          </a:bodyPr>
          <a:lstStyle/>
          <a:p>
            <a:pPr marL="228600" lvl="0" indent="-228600" algn="l" rtl="0">
              <a:lnSpc>
                <a:spcPct val="160000"/>
              </a:lnSpc>
              <a:spcBef>
                <a:spcPts val="0"/>
              </a:spcBef>
              <a:spcAft>
                <a:spcPts val="0"/>
              </a:spcAft>
              <a:buClr>
                <a:schemeClr val="dk1"/>
              </a:buClr>
              <a:buSzPts val="2500"/>
              <a:buFont typeface="Noto Sans Symbols"/>
              <a:buChar char="▪"/>
            </a:pPr>
            <a:r>
              <a:rPr lang="en-US" sz="2500"/>
              <a:t>A physical, mental, or neurological condition that is not visible from the outside, yet can limit or challenge a person’s movements, senses, and/or activities. </a:t>
            </a:r>
            <a:endParaRPr/>
          </a:p>
        </p:txBody>
      </p:sp>
      <p:pic>
        <p:nvPicPr>
          <p:cNvPr id="73" name="Google Shape;73;p12" descr="&quot;Some disabilities look like this,&quot; and below these words are 6 icon images of apparent conditions, such as vision and mobility impairments. These icons include a variety of assistive devices, such as a cane, wheeled walker, wheelchair, and mobility cane. Below is the statement, &quot;Some look like this&quot; with an icon of an individual who would be regarded as not having an apparent disability."/>
          <p:cNvPicPr preferRelativeResize="0"/>
          <p:nvPr/>
        </p:nvPicPr>
        <p:blipFill rotWithShape="1">
          <a:blip r:embed="rId3">
            <a:alphaModFix/>
          </a:blip>
          <a:srcRect l="5311" t="29490" r="4960" b="25645"/>
          <a:stretch/>
        </p:blipFill>
        <p:spPr>
          <a:xfrm>
            <a:off x="6949439" y="2291379"/>
            <a:ext cx="4615031" cy="30766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838200" y="1729773"/>
            <a:ext cx="10418379"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r>
              <a:rPr lang="en-US" dirty="0"/>
              <a:t>Examples of Non-Apparent Conditions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222379" y="150521"/>
            <a:ext cx="1144966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Examples of Non-Apparent Disabilities</a:t>
            </a:r>
            <a:endParaRPr/>
          </a:p>
        </p:txBody>
      </p:sp>
      <p:sp>
        <p:nvSpPr>
          <p:cNvPr id="85" name="Google Shape;85;p16"/>
          <p:cNvSpPr txBox="1">
            <a:spLocks noGrp="1"/>
          </p:cNvSpPr>
          <p:nvPr>
            <p:ph type="body" idx="1"/>
          </p:nvPr>
        </p:nvSpPr>
        <p:spPr>
          <a:xfrm>
            <a:off x="456656" y="1567224"/>
            <a:ext cx="3157354" cy="5129406"/>
          </a:xfrm>
          <a:prstGeom prst="rect">
            <a:avLst/>
          </a:prstGeom>
          <a:noFill/>
          <a:ln>
            <a:noFill/>
          </a:ln>
        </p:spPr>
        <p:txBody>
          <a:bodyPr spcFirstLastPara="1" wrap="square" lIns="91425" tIns="45700" rIns="91425" bIns="45700" anchor="t" anchorCtr="0">
            <a:normAutofit fontScale="55000" lnSpcReduction="20000"/>
          </a:bodyPr>
          <a:lstStyle/>
          <a:p>
            <a:pPr marL="228600" lvl="0" indent="-228600" algn="l" rtl="0">
              <a:lnSpc>
                <a:spcPct val="170000"/>
              </a:lnSpc>
              <a:spcBef>
                <a:spcPts val="1200"/>
              </a:spcBef>
              <a:spcAft>
                <a:spcPts val="0"/>
              </a:spcAft>
              <a:buClr>
                <a:schemeClr val="dk1"/>
              </a:buClr>
              <a:buSzPct val="100000"/>
              <a:buFont typeface="Noto Sans Symbols"/>
              <a:buChar char="▪"/>
            </a:pPr>
            <a:r>
              <a:rPr lang="en-US"/>
              <a:t>ADHD</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Allergies</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Anxiety</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Arthritis </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Asthma</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Bipolar disorder</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Brain injuries</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Cancer</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Chronic fatigue / pain</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Celiac or Crohn’s disease</a:t>
            </a:r>
            <a:endParaRPr/>
          </a:p>
        </p:txBody>
      </p:sp>
      <p:sp>
        <p:nvSpPr>
          <p:cNvPr id="86" name="Google Shape;86;p16"/>
          <p:cNvSpPr txBox="1">
            <a:spLocks noGrp="1"/>
          </p:cNvSpPr>
          <p:nvPr>
            <p:ph type="body" idx="2"/>
          </p:nvPr>
        </p:nvSpPr>
        <p:spPr>
          <a:xfrm>
            <a:off x="3993666" y="1578073"/>
            <a:ext cx="4370517" cy="5129406"/>
          </a:xfrm>
          <a:prstGeom prst="rect">
            <a:avLst/>
          </a:prstGeom>
          <a:noFill/>
          <a:ln>
            <a:noFill/>
          </a:ln>
        </p:spPr>
        <p:txBody>
          <a:bodyPr spcFirstLastPara="1" wrap="square" lIns="91425" tIns="45700" rIns="91425" bIns="45700" anchor="t" anchorCtr="0">
            <a:normAutofit fontScale="55000" lnSpcReduction="20000"/>
          </a:bodyPr>
          <a:lstStyle/>
          <a:p>
            <a:pPr marL="228600" lvl="0" indent="-228600" algn="l" rtl="0">
              <a:lnSpc>
                <a:spcPct val="170000"/>
              </a:lnSpc>
              <a:spcBef>
                <a:spcPts val="1200"/>
              </a:spcBef>
              <a:spcAft>
                <a:spcPts val="0"/>
              </a:spcAft>
              <a:buSzPct val="100000"/>
              <a:buChar char="▪"/>
            </a:pPr>
            <a:r>
              <a:rPr lang="en-US"/>
              <a:t>Depression</a:t>
            </a:r>
            <a:endParaRPr/>
          </a:p>
          <a:p>
            <a:pPr marL="228600" lvl="0" indent="-228600" algn="l" rtl="0">
              <a:lnSpc>
                <a:spcPct val="170000"/>
              </a:lnSpc>
              <a:spcBef>
                <a:spcPts val="1200"/>
              </a:spcBef>
              <a:spcAft>
                <a:spcPts val="0"/>
              </a:spcAft>
              <a:buSzPct val="100000"/>
              <a:buChar char="▪"/>
            </a:pPr>
            <a:r>
              <a:rPr lang="en-US"/>
              <a:t>Diabetes</a:t>
            </a:r>
            <a:endParaRPr/>
          </a:p>
          <a:p>
            <a:pPr marL="228600" lvl="0" indent="-228600" algn="l" rtl="0">
              <a:lnSpc>
                <a:spcPct val="170000"/>
              </a:lnSpc>
              <a:spcBef>
                <a:spcPts val="1200"/>
              </a:spcBef>
              <a:spcAft>
                <a:spcPts val="0"/>
              </a:spcAft>
              <a:buSzPct val="100000"/>
              <a:buChar char="▪"/>
            </a:pPr>
            <a:r>
              <a:rPr lang="en-US"/>
              <a:t>Fibromyalgia </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Heart disease</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Inflammatory bowel disease</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Lyme disease</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Lupus</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Migraine</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Multiple Sclerosis</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Thyroid disorders</a:t>
            </a:r>
            <a:endParaRPr/>
          </a:p>
        </p:txBody>
      </p:sp>
      <p:pic>
        <p:nvPicPr>
          <p:cNvPr id="87" name="Google Shape;87;p16" descr="Human shaped figures with the words ADHD, Fibromyalgia, Dyslexia, Crohn's Disease, and Arthritis. Written words &quot;Sometimes disabilities are invisible&quot; appears below."/>
          <p:cNvPicPr preferRelativeResize="0"/>
          <p:nvPr/>
        </p:nvPicPr>
        <p:blipFill rotWithShape="1">
          <a:blip r:embed="rId3">
            <a:alphaModFix/>
          </a:blip>
          <a:srcRect/>
          <a:stretch/>
        </p:blipFill>
        <p:spPr>
          <a:xfrm>
            <a:off x="7939144" y="2130229"/>
            <a:ext cx="3914535" cy="2581619"/>
          </a:xfrm>
          <a:prstGeom prst="rect">
            <a:avLst/>
          </a:prstGeom>
          <a:noFill/>
          <a:ln>
            <a:noFill/>
          </a:ln>
        </p:spPr>
      </p:pic>
      <p:sp>
        <p:nvSpPr>
          <p:cNvPr id="88" name="Google Shape;88;p16"/>
          <p:cNvSpPr txBox="1"/>
          <p:nvPr/>
        </p:nvSpPr>
        <p:spPr>
          <a:xfrm>
            <a:off x="8457803" y="4828691"/>
            <a:ext cx="33958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rgbClr val="000000"/>
                </a:solidFill>
                <a:latin typeface="Verdana"/>
                <a:ea typeface="Verdana"/>
                <a:cs typeface="Verdana"/>
                <a:sym typeface="Verdana"/>
              </a:rPr>
              <a:t>*This list is non-exhaustive</a:t>
            </a:r>
            <a:endParaRPr sz="1600" b="0" i="0" u="none" strike="noStrike" cap="none">
              <a:solidFill>
                <a:srgbClr val="000000"/>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222380" y="150521"/>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Migraine</a:t>
            </a:r>
            <a:endParaRPr/>
          </a:p>
        </p:txBody>
      </p:sp>
      <p:sp>
        <p:nvSpPr>
          <p:cNvPr id="94" name="Google Shape;94;p17"/>
          <p:cNvSpPr txBox="1">
            <a:spLocks noGrp="1"/>
          </p:cNvSpPr>
          <p:nvPr>
            <p:ph type="body" idx="1"/>
          </p:nvPr>
        </p:nvSpPr>
        <p:spPr>
          <a:xfrm>
            <a:off x="499686" y="2003034"/>
            <a:ext cx="7041425" cy="5129406"/>
          </a:xfrm>
          <a:prstGeom prst="rect">
            <a:avLst/>
          </a:prstGeom>
          <a:noFill/>
          <a:ln>
            <a:noFill/>
          </a:ln>
        </p:spPr>
        <p:txBody>
          <a:bodyPr spcFirstLastPara="1" wrap="square" lIns="91425" tIns="45700" rIns="91425" bIns="45700" anchor="t" anchorCtr="0">
            <a:normAutofit/>
          </a:bodyPr>
          <a:lstStyle/>
          <a:p>
            <a:pPr marL="228600" lvl="0" indent="-228600" algn="l" rtl="0">
              <a:lnSpc>
                <a:spcPct val="170000"/>
              </a:lnSpc>
              <a:spcBef>
                <a:spcPts val="1200"/>
              </a:spcBef>
              <a:spcAft>
                <a:spcPts val="0"/>
              </a:spcAft>
              <a:buSzPts val="2000"/>
              <a:buChar char="▪"/>
            </a:pPr>
            <a:r>
              <a:rPr lang="en-US" sz="2000" b="1"/>
              <a:t>Limitation(s)</a:t>
            </a:r>
            <a:r>
              <a:rPr lang="en-US" sz="2000"/>
              <a:t>:</a:t>
            </a:r>
            <a:r>
              <a:rPr lang="en-US" sz="2000" b="1"/>
              <a:t> </a:t>
            </a:r>
            <a:r>
              <a:rPr lang="en-US" sz="2000"/>
              <a:t>Thinking, Interacting with others, Seeing, Concentrating</a:t>
            </a:r>
            <a:endParaRPr/>
          </a:p>
          <a:p>
            <a:pPr marL="228600" lvl="0" indent="-228600" algn="l" rtl="0">
              <a:lnSpc>
                <a:spcPct val="170000"/>
              </a:lnSpc>
              <a:spcBef>
                <a:spcPts val="1200"/>
              </a:spcBef>
              <a:spcAft>
                <a:spcPts val="0"/>
              </a:spcAft>
              <a:buSzPts val="2000"/>
              <a:buChar char="▪"/>
            </a:pPr>
            <a:r>
              <a:rPr lang="en-US" sz="2000" b="1"/>
              <a:t>Workplace Barrier(s)</a:t>
            </a:r>
            <a:r>
              <a:rPr lang="en-US" sz="2000"/>
              <a:t>:</a:t>
            </a:r>
            <a:r>
              <a:rPr lang="en-US" sz="2000" b="1"/>
              <a:t> </a:t>
            </a:r>
            <a:r>
              <a:rPr lang="en-US" sz="2000"/>
              <a:t>Bright overhead lighting, increased auditory input (i.e. HVAC, colleague collaboration, nearby construction), heat, extended screentime for computer-based work</a:t>
            </a:r>
            <a:endParaRPr/>
          </a:p>
        </p:txBody>
      </p:sp>
      <p:pic>
        <p:nvPicPr>
          <p:cNvPr id="95" name="Google Shape;95;p17" descr="Side profile of a head with 3 areas depicted. The first is over the forehead in blue, the next is around the eye in pink, and the last is the side of the face and top of the head in orange. These represent primary migraine areas that are due to tension, sinuses, and environmental factors."/>
          <p:cNvPicPr preferRelativeResize="0"/>
          <p:nvPr/>
        </p:nvPicPr>
        <p:blipFill rotWithShape="1">
          <a:blip r:embed="rId3">
            <a:alphaModFix/>
          </a:blip>
          <a:srcRect/>
          <a:stretch/>
        </p:blipFill>
        <p:spPr>
          <a:xfrm>
            <a:off x="8424782" y="2099852"/>
            <a:ext cx="2816187" cy="339730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umich">
      <a:dk1>
        <a:srgbClr val="00274C"/>
      </a:dk1>
      <a:lt1>
        <a:srgbClr val="FFFFFF"/>
      </a:lt1>
      <a:dk2>
        <a:srgbClr val="2F65A7"/>
      </a:dk2>
      <a:lt2>
        <a:srgbClr val="E7E6E6"/>
      </a:lt2>
      <a:accent1>
        <a:srgbClr val="4472C4"/>
      </a:accent1>
      <a:accent2>
        <a:srgbClr val="D65F17"/>
      </a:accent2>
      <a:accent3>
        <a:srgbClr val="719489"/>
      </a:accent3>
      <a:accent4>
        <a:srgbClr val="FFCB05"/>
      </a:accent4>
      <a:accent5>
        <a:srgbClr val="00AEA6"/>
      </a:accent5>
      <a:accent6>
        <a:srgbClr val="9D9B09"/>
      </a:accent6>
      <a:hlink>
        <a:srgbClr val="6E1E7F"/>
      </a:hlink>
      <a:folHlink>
        <a:srgbClr val="524E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2003</Words>
  <Application>Microsoft Macintosh PowerPoint</Application>
  <PresentationFormat>Widescreen</PresentationFormat>
  <Paragraphs>172</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Noto Sans</vt:lpstr>
      <vt:lpstr>Calibri</vt:lpstr>
      <vt:lpstr>Verdana</vt:lpstr>
      <vt:lpstr>Noto Sans Symbols</vt:lpstr>
      <vt:lpstr>Proxima Nova</vt:lpstr>
      <vt:lpstr>DM Sans</vt:lpstr>
      <vt:lpstr>Arial</vt:lpstr>
      <vt:lpstr>Office Theme</vt:lpstr>
      <vt:lpstr>Non-Apparent Conditions and Self-Advocacy for Employees with Disabilities</vt:lpstr>
      <vt:lpstr>Agenda</vt:lpstr>
      <vt:lpstr>Defining Non-Apparent Conditions</vt:lpstr>
      <vt:lpstr>Disability Definition</vt:lpstr>
      <vt:lpstr>Non-Apparent Disability</vt:lpstr>
      <vt:lpstr>Non-Apparent Disability Definition</vt:lpstr>
      <vt:lpstr>Examples of Non-Apparent Conditions</vt:lpstr>
      <vt:lpstr>Examples of Non-Apparent Disabilities</vt:lpstr>
      <vt:lpstr>Migraine</vt:lpstr>
      <vt:lpstr>Chronic Pain</vt:lpstr>
      <vt:lpstr>Traumatic or Acquired Brain Injury (1 of 2)</vt:lpstr>
      <vt:lpstr>Traumatic or Acquired Brain Injury (2 of 2)</vt:lpstr>
      <vt:lpstr>Environmental Impact on an Individual’s Disability</vt:lpstr>
      <vt:lpstr>Interacting with the Environment</vt:lpstr>
      <vt:lpstr> Physical Limitations of the Environment</vt:lpstr>
      <vt:lpstr> Social Limitations of the Environment</vt:lpstr>
      <vt:lpstr>Accommodation Options</vt:lpstr>
      <vt:lpstr>Migraine Accommodations</vt:lpstr>
      <vt:lpstr>Chronic Pain Accommodations</vt:lpstr>
      <vt:lpstr>Brain Injury Accommodations</vt:lpstr>
      <vt:lpstr>Disclosure and Requesting Accommodations</vt:lpstr>
      <vt:lpstr>Disclosing to an Employer</vt:lpstr>
      <vt:lpstr>Top Factors Considered Before Disclosing Disabilities</vt:lpstr>
      <vt:lpstr>Advantages and Disadvantages of Disclosure</vt:lpstr>
      <vt:lpstr>How to Disclose</vt:lpstr>
      <vt:lpstr>Who to Disclose to</vt:lpstr>
      <vt:lpstr>Manager’s Steps to Take When an Accommodation Request is Received</vt:lpstr>
      <vt:lpstr>Strategies for Self-Advocacy</vt:lpstr>
      <vt:lpstr>Self-Advocacy</vt:lpstr>
      <vt:lpstr>Affinity Groups</vt:lpstr>
      <vt:lpstr>Thank You from 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Norris, Erin</dc:creator>
  <cp:lastModifiedBy>Gruendl, Angie</cp:lastModifiedBy>
  <cp:revision>2</cp:revision>
  <dcterms:created xsi:type="dcterms:W3CDTF">2023-10-25T20:34:20Z</dcterms:created>
  <dcterms:modified xsi:type="dcterms:W3CDTF">2025-04-29T18:14:18Z</dcterms:modified>
</cp:coreProperties>
</file>