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6" r:id="rId2"/>
  </p:sldMasterIdLst>
  <p:notesMasterIdLst>
    <p:notesMasterId r:id="rId46"/>
  </p:notesMasterIdLst>
  <p:sldIdLst>
    <p:sldId id="256" r:id="rId3"/>
    <p:sldId id="257" r:id="rId4"/>
    <p:sldId id="266" r:id="rId5"/>
    <p:sldId id="271" r:id="rId6"/>
    <p:sldId id="275" r:id="rId7"/>
    <p:sldId id="322" r:id="rId8"/>
    <p:sldId id="277" r:id="rId9"/>
    <p:sldId id="279" r:id="rId10"/>
    <p:sldId id="281" r:id="rId11"/>
    <p:sldId id="321" r:id="rId12"/>
    <p:sldId id="284" r:id="rId13"/>
    <p:sldId id="309" r:id="rId14"/>
    <p:sldId id="283" r:id="rId15"/>
    <p:sldId id="282" r:id="rId16"/>
    <p:sldId id="285" r:id="rId17"/>
    <p:sldId id="288" r:id="rId18"/>
    <p:sldId id="289" r:id="rId19"/>
    <p:sldId id="287" r:id="rId20"/>
    <p:sldId id="290" r:id="rId21"/>
    <p:sldId id="299" r:id="rId22"/>
    <p:sldId id="300" r:id="rId23"/>
    <p:sldId id="286" r:id="rId24"/>
    <p:sldId id="291" r:id="rId25"/>
    <p:sldId id="292" r:id="rId26"/>
    <p:sldId id="293" r:id="rId27"/>
    <p:sldId id="307" r:id="rId28"/>
    <p:sldId id="308" r:id="rId29"/>
    <p:sldId id="301" r:id="rId30"/>
    <p:sldId id="302" r:id="rId31"/>
    <p:sldId id="303" r:id="rId32"/>
    <p:sldId id="304" r:id="rId33"/>
    <p:sldId id="330" r:id="rId34"/>
    <p:sldId id="295" r:id="rId35"/>
    <p:sldId id="296" r:id="rId36"/>
    <p:sldId id="297" r:id="rId37"/>
    <p:sldId id="311" r:id="rId38"/>
    <p:sldId id="298" r:id="rId39"/>
    <p:sldId id="310" r:id="rId40"/>
    <p:sldId id="312" r:id="rId41"/>
    <p:sldId id="306" r:id="rId42"/>
    <p:sldId id="324" r:id="rId43"/>
    <p:sldId id="325" r:id="rId44"/>
    <p:sldId id="326"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IBBDtygY4iiXEu1qibxuWw==" hashData="ZNbnkLUd3p1a0lXRCQIU/Ydv2KaNFOXtHZB54V8BXVihM+cAeGuqlD6jwlwVECovHXUc7QmCMqpd3WiVwO6cBw=="/>
  <p:extLst>
    <p:ext uri="{521415D9-36F7-43E2-AB2F-B90AF26B5E84}">
      <p14:sectionLst xmlns:p14="http://schemas.microsoft.com/office/powerpoint/2010/main">
        <p14:section name="Intro" id="{54B31875-D93F-4FDD-A377-A83AE66729D3}">
          <p14:sldIdLst>
            <p14:sldId id="256"/>
            <p14:sldId id="257"/>
          </p14:sldIdLst>
        </p14:section>
        <p14:section name="Legal Framework" id="{507EC01D-7563-40D2-81A8-8702266E4D87}">
          <p14:sldIdLst>
            <p14:sldId id="266"/>
            <p14:sldId id="271"/>
            <p14:sldId id="275"/>
            <p14:sldId id="322"/>
            <p14:sldId id="277"/>
          </p14:sldIdLst>
        </p14:section>
        <p14:section name="Difference Between Types" id="{1FFC49CA-E869-4D38-ADA7-591E26F6CBB7}">
          <p14:sldIdLst>
            <p14:sldId id="279"/>
            <p14:sldId id="281"/>
            <p14:sldId id="321"/>
            <p14:sldId id="284"/>
            <p14:sldId id="309"/>
            <p14:sldId id="283"/>
            <p14:sldId id="282"/>
            <p14:sldId id="285"/>
          </p14:sldIdLst>
        </p14:section>
        <p14:section name="Handler Rights &amp; Responsibilities" id="{84D35CC9-A2F2-4A45-94A6-5B3EB9FE2E53}">
          <p14:sldIdLst>
            <p14:sldId id="288"/>
            <p14:sldId id="289"/>
            <p14:sldId id="287"/>
            <p14:sldId id="290"/>
            <p14:sldId id="299"/>
            <p14:sldId id="300"/>
            <p14:sldId id="286"/>
            <p14:sldId id="291"/>
            <p14:sldId id="292"/>
            <p14:sldId id="293"/>
            <p14:sldId id="307"/>
            <p14:sldId id="308"/>
          </p14:sldIdLst>
        </p14:section>
        <p14:section name="Service Animal Etiquette" id="{504AECD4-DD74-485C-BCD9-33348F0DDCE7}">
          <p14:sldIdLst>
            <p14:sldId id="301"/>
            <p14:sldId id="302"/>
            <p14:sldId id="303"/>
            <p14:sldId id="304"/>
          </p14:sldIdLst>
        </p14:section>
        <p14:section name="FAQs" id="{B2D5FBEE-3B56-48CB-B692-C46823B8F1B2}">
          <p14:sldIdLst>
            <p14:sldId id="330"/>
            <p14:sldId id="295"/>
            <p14:sldId id="296"/>
            <p14:sldId id="297"/>
            <p14:sldId id="311"/>
            <p14:sldId id="298"/>
            <p14:sldId id="310"/>
            <p14:sldId id="312"/>
            <p14:sldId id="306"/>
            <p14:sldId id="324"/>
            <p14:sldId id="325"/>
            <p14:sldId id="326"/>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LfpwGkQzYUGIgkglrx6I8hAde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1494B-19D8-95BA-50FE-6BC41667F383}" name="Kushner, Allison" initials="AK" userId="S::allikush@umich.edu::ea7d2186-1667-452e-af7f-da173ca5a8f1" providerId="AD"/>
  <p188:author id="{6DFD587D-9DE5-B265-5681-9A59FAC1A6D1}" name="Metz, Erin" initials="EM" userId="S::eemetz@umich.edu::b8e4e694-2b89-4422-a981-e3eaac54c3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autoAdjust="0"/>
    <p:restoredTop sz="46463" autoAdjust="0"/>
  </p:normalViewPr>
  <p:slideViewPr>
    <p:cSldViewPr snapToGrid="0">
      <p:cViewPr varScale="1">
        <p:scale>
          <a:sx n="55" d="100"/>
          <a:sy n="55" d="100"/>
        </p:scale>
        <p:origin x="3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69"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Hello, I’m Erin Metz, a Senior Accessibility Specialist with the Disability Equity Office and </a:t>
            </a:r>
            <a:r>
              <a:rPr lang="en-US" sz="1800" b="0" i="0" u="none" strike="noStrike" dirty="0">
                <a:solidFill>
                  <a:srgbClr val="000000"/>
                </a:solidFill>
                <a:effectLst/>
                <a:latin typeface="Arial" panose="020B0604020202020204" pitchFamily="34" charset="0"/>
              </a:rPr>
              <a:t>I’m joined by Katrina Johnson who is providing ASL Interpretation. We’re here today to go over everything you need to know about service animals at University of Michigan.</a:t>
            </a:r>
            <a:endParaRPr dirty="0"/>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common types of service animals are guide dogs who serve as travel tools and psychiatric service dogs that can detect the onset of episodes and lessen their effects. This could include performing tasks like providing reminders to take medicine, perform room safety checks, and turning on lights.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14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Other common service animals are Sensory </a:t>
            </a:r>
            <a:r>
              <a:rPr lang="en-US" b="0" i="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SSigDogs</a:t>
            </a:r>
            <a:r>
              <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that can cue a person to pay attention to street crossings and crosswalks when walking to their job. Or a dog might listen for a parent calling a child’s name and guide the parent to the child.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Seizure response dogs that can</a:t>
            </a:r>
            <a:r>
              <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predict a seizure and warn the person in advance to sit down or move to a safe place.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hearing dogs that can alert their handler to a sound, such as a knock at the door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 note that there are many types of service animals and this list is just a very small glimpse into some of the tasks that service dogs can be trained to perform.</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720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animals are allowed anywhere their handler is allowed in places of public accommodation, and in places that are owned or operated by federal or state governments that accept funding. This includes the University of Michigan.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77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274C"/>
                </a:solidFill>
              </a:rPr>
              <a:t>Service animals in training are covered under Michigan Public Act 75 of 2022, and are considered equivalent to service animals for the purpose of training in public spaces.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274C"/>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274C"/>
                </a:solidFill>
              </a:rPr>
              <a:t>Michigan Public Act 75, 2022: https://legislature.mi.gov/documents/2021-2022/publicact/htm/2022-PA-0075.htm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13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Emotional support animals, sometimes referred to as comfort animals, are NOT service animals. They are not covered by the ADA or by Michigan state law.</a:t>
            </a:r>
          </a:p>
          <a:p>
            <a:endParaRPr lang="en-US" b="0" dirty="0"/>
          </a:p>
          <a:p>
            <a:r>
              <a:rPr lang="en-US" b="0" dirty="0"/>
              <a:t>Emotional support animals differ from service animals in that they do not have any special training to perform specific tasks to assist a person with a disability. ESAs instead provide comfort or companionship, help with loneliness, and can sometimes help with depression and anxiety.</a:t>
            </a:r>
          </a:p>
          <a:p>
            <a:endParaRPr lang="en-US" b="0" dirty="0"/>
          </a:p>
          <a:p>
            <a:r>
              <a:rPr lang="en-US" b="0" dirty="0"/>
              <a:t>ESAs can be any type of animal, like the pig in the image here, and under the Fair Housing Act, they may be allowed in housing as an accommodation. </a:t>
            </a:r>
          </a:p>
          <a:p>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2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Therapy animals are similar to ESAs. They are used to provide therapeutic contact in clinical settings to improve physical, emotional, and cognitive functioning. They are not covered under the ADA and are not provided as reasonable accommodations.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49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the remainder of this presentation, we will be focusing on individuals with disabilities that utilize service animals or service animals in training. Let’s discuss service animal handler rights and responsibilities.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13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laws regarding the rights of owners and handlers of service animals are very prescriptive, including the questions that can be asked of a handler or owner of a service animal. </a:t>
            </a:r>
          </a:p>
          <a:p>
            <a:r>
              <a:rPr lang="en-US" dirty="0"/>
              <a:t>Keep in mind that these questions are only appropriate if the reason for the service animal is non-obvious. For example, an employee should not ask these questions to an individual who is using a guide dog and can be identified as blind or low vision</a:t>
            </a:r>
          </a:p>
          <a:p>
            <a:endParaRPr lang="en-US" dirty="0"/>
          </a:p>
          <a:p>
            <a:r>
              <a:rPr lang="en-US" dirty="0"/>
              <a:t>The first question is: “Is this dog or miniature horse a service animal required because of a disability?”</a:t>
            </a:r>
          </a:p>
          <a:p>
            <a:endParaRPr lang="en-US" dirty="0"/>
          </a:p>
          <a:p>
            <a:r>
              <a:rPr lang="en-US" dirty="0"/>
              <a:t>A best practice is to not ask question #2 if the answer to this question is yes, unless you have a very specific reason to ask.</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Question #2 is: “What work or task is the service animal trained to perform”. Remember, the task needs to be something specific, related to the individual’s disability. Providing comfort is not a specific task. Something to note: the task the service animal is trained to perform does NOT need to be tied to the essential job functions of the employee’s position.</a:t>
            </a:r>
          </a:p>
          <a:p>
            <a:endParaRPr lang="en-US" dirty="0"/>
          </a:p>
          <a:p>
            <a:r>
              <a:rPr lang="en-US" dirty="0"/>
              <a:t>Also, it is never appropriate to ask an animal to display or perform its task.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235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Handlers must ensure their service animal is housebroken. Service animals must also be under the care and control of their handler at all times. However, care and control can mean different things.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Service animals can be </a:t>
            </a:r>
            <a:r>
              <a:rPr lang="en-US" sz="1200" dirty="0">
                <a:solidFill>
                  <a:srgbClr val="00274C"/>
                </a:solidFill>
              </a:rPr>
              <a:t>leashed, or tethered in public unless these devices interfere with the service animal’s work or the individual cannot utilize these items due to disability, but they can also be under control by voice or signal.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274C"/>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274C"/>
                </a:solidFill>
              </a:rPr>
              <a:t>Control also means that the animal is not repeatedly barking or causing a disturbance in public spaces.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068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Read slide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94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The University of Michigan is committed to fostering an inclusive environment where accessibility and the needs of individuals with disabilities are prioritized, ensuring equitable opportunities for all members of our diverse community. This workshop will cover some ADA basics, discuss the difference between service animals, those in training, and emotional support animals. We’ll go over some handler rights and responsibilities, service animal etiquette, and then cover the most frequently asked questions.</a:t>
            </a:r>
          </a:p>
          <a:p>
            <a:pPr marL="0" lvl="0" indent="0" algn="l" rtl="0">
              <a:lnSpc>
                <a:spcPct val="100000"/>
              </a:lnSpc>
              <a:spcBef>
                <a:spcPts val="0"/>
              </a:spcBef>
              <a:spcAft>
                <a:spcPts val="0"/>
              </a:spcAft>
              <a:buSzPts val="1400"/>
              <a:buNone/>
            </a:pPr>
            <a:endParaRPr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A"/>
                </a:solidFill>
                <a:effectLst/>
                <a:latin typeface="Public Sans Web"/>
              </a:rPr>
              <a:t> The ADA does not require covered entities to modify policies, practices, or procedures if it would “fundamentally alter” the nature of the goods, services, programs, or activities provided to the public.  Nor does it overrule legitimate safety requirements.  If admitting service animals would fundamentally alter the nature of a service or program, service animals may be prohibited.  In addition, if a particular service animal is out of control and the handler does not take effective action to control it, or if it is not housebroken, that animal may be excluded.</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204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736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then</a:t>
            </a:r>
          </a:p>
          <a:p>
            <a:endParaRPr lang="en-US" dirty="0"/>
          </a:p>
          <a:p>
            <a:r>
              <a:rPr lang="en-US" dirty="0"/>
              <a:t>Please be aware that the decision to deny entry of a service animal due to the reasons above should be made in consultation with the ADA Coordinator or legal counsel for the university and is a rare occurrence in public settings.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531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Service animals are not specifically mentioned in Title I of the ADA, which covers employment. This means that disabled people who are seeking to bring their service animals to work must request an accommodation to do so.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69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an employer must engage in the interactive process and evaluate the accommodation, just like any other type of accommodation would be evaluated. </a:t>
            </a:r>
          </a:p>
          <a:p>
            <a:endParaRPr lang="en-US" dirty="0"/>
          </a:p>
          <a:p>
            <a:r>
              <a:rPr lang="en-US" dirty="0"/>
              <a:t>There may be some spaces where a service animal cannot go, for example: if an employee is a food handler, the service animal may be restricted to specific areas where other regulations may apply. However, this likely would not exclude the animal from admittance to break rooms or cafeterias where food may be.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96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274C"/>
                </a:solidFill>
              </a:rPr>
              <a:t>We strongly encourage employees to submit their request for accommodation to the Disability Equity office as we are trained to assist with the nuances regarding service animal accommodations.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274C"/>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274C"/>
                </a:solidFill>
              </a:rPr>
              <a:t>If the service animal is not possible as an accommodation, the employee should be provided alternate accommodations that provide equally effective access to their essential job functions.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972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bringing a service animal to work as an accommodation, other accommodations may also be needed. Examples include allowing the employee to participate in the training of the service animal, providing a private or dedicated workspace, providing additional break periods, and providing animal relief areas.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04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they are animals and just like us we can be nervous in new spaces allow for grace and understanding keeping in mind that the handler must have control of their animal. </a:t>
            </a:r>
          </a:p>
          <a:p>
            <a:endParaRPr lang="en-US" dirty="0"/>
          </a:p>
          <a:p>
            <a:r>
              <a:rPr lang="en-US" dirty="0"/>
              <a:t>As mentioned before, service animals must be housebroken. There should also be a designated area provided for the employee to tend to the animal’s basic needs. We also recommend offering disability awareness training for departments if a service animal may be in the workplace.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97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81818"/>
                </a:solidFill>
                <a:effectLst/>
                <a:latin typeface="helvetica-w01-light"/>
              </a:rPr>
              <a:t>When it comes to service animals in the workplace, we’ve broken some tips down into dos and don’ts.</a:t>
            </a:r>
          </a:p>
          <a:p>
            <a:endParaRPr lang="en-US" b="0" i="0" dirty="0">
              <a:solidFill>
                <a:srgbClr val="181818"/>
              </a:solidFill>
              <a:effectLst/>
              <a:latin typeface="helvetica-w01-light"/>
            </a:endParaRPr>
          </a:p>
          <a:p>
            <a:r>
              <a:rPr lang="en-US" b="0" i="0" dirty="0">
                <a:solidFill>
                  <a:srgbClr val="181818"/>
                </a:solidFill>
                <a:effectLst/>
                <a:latin typeface="helvetica-w01-light"/>
              </a:rPr>
              <a:t>Do make sure you are addressing the person, not the animal. Give the handler time and space, and be on the lookout for a service animal without a handler as this could indicate a need for assistance.</a:t>
            </a:r>
          </a:p>
          <a:p>
            <a:endParaRPr lang="en-US" b="0" i="0" dirty="0">
              <a:solidFill>
                <a:srgbClr val="181818"/>
              </a:solidFill>
              <a:effectLst/>
              <a:latin typeface="helvetica-w01-light"/>
            </a:endParaRPr>
          </a:p>
          <a:p>
            <a:r>
              <a:rPr lang="en-US" b="0" i="0" dirty="0">
                <a:solidFill>
                  <a:srgbClr val="181818"/>
                </a:solidFill>
                <a:effectLst/>
                <a:latin typeface="helvetica-w01-light"/>
              </a:rPr>
              <a:t>Don’t interact with the service animal in any way. This means we are not feeding, approaching, petting, or otherwise distracting the animal from its work. Do not ask questions about the handler’s disability.</a:t>
            </a:r>
          </a:p>
          <a:p>
            <a:endParaRPr lang="en-US" b="0" i="0" dirty="0">
              <a:solidFill>
                <a:srgbClr val="181818"/>
              </a:solidFill>
              <a:effectLst/>
              <a:latin typeface="helvetica-w01-light"/>
            </a:endParaRPr>
          </a:p>
          <a:p>
            <a:r>
              <a:rPr lang="en-US" b="0" i="0" dirty="0">
                <a:solidFill>
                  <a:srgbClr val="181818"/>
                </a:solidFill>
                <a:effectLst/>
                <a:latin typeface="helvetica-w01-light"/>
              </a:rPr>
              <a:t>Make sure to acknowledge that a service animal is a needed piece of the owner’s medical assistance and daily life, and their need for a service animal should not be frowned upon, cause frustration, or lead to judgment. </a:t>
            </a:r>
          </a:p>
          <a:p>
            <a:r>
              <a:rPr lang="en-US" b="0" i="0" dirty="0">
                <a:solidFill>
                  <a:srgbClr val="181818"/>
                </a:solidFill>
                <a:effectLst/>
                <a:latin typeface="helvetica-w01-light"/>
              </a:rPr>
              <a:t>Any interference with their job can be dangerous for the owner. Be sure to give service animal teams the space they need to go about their daily lives. </a:t>
            </a:r>
          </a:p>
          <a:p>
            <a:r>
              <a:rPr lang="en-US" b="0" i="0" dirty="0">
                <a:solidFill>
                  <a:srgbClr val="181818"/>
                </a:solidFill>
                <a:effectLst/>
                <a:latin typeface="helvetica-w01-light"/>
              </a:rPr>
              <a:t>The most frequent issue that occurs is people talking to the animal.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787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an accommodation for a service animal is in place, how do you as a supervisor address questions or communication about the presence of a service animal in the workplace? You may be concerned about how to address questions from other occupants of the building and/or from other employees.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sign may be one option, but it should be discussed with the employee their preferences to determine if it is appropriate.</a:t>
            </a:r>
          </a:p>
          <a:p>
            <a:r>
              <a:rPr lang="en-US" b="0" i="0" dirty="0">
                <a:solidFill>
                  <a:srgbClr val="555555"/>
                </a:solidFill>
                <a:effectLst/>
                <a:latin typeface="Lato" panose="020F0502020204030203" pitchFamily="34" charset="0"/>
              </a:rPr>
              <a:t>Perhaps the employee wants to educate coworkers and is willing to do so. If not, you may want to simply let coworkers know that a dog will be present in the workplace and that they are not to interact with it. If a coworker indicates that they have an allergy or phobia related to the service animal, you should try to accommodate that other employee as well</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03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D1D8FEE5-906C-136E-3ABE-198DC536A03C}"/>
            </a:ext>
          </a:extLst>
        </p:cNvPr>
        <p:cNvGrpSpPr/>
        <p:nvPr/>
      </p:nvGrpSpPr>
      <p:grpSpPr>
        <a:xfrm>
          <a:off x="0" y="0"/>
          <a:ext cx="0" cy="0"/>
          <a:chOff x="0" y="0"/>
          <a:chExt cx="0" cy="0"/>
        </a:xfrm>
      </p:grpSpPr>
      <p:sp>
        <p:nvSpPr>
          <p:cNvPr id="136" name="Google Shape;136;p11:notes">
            <a:extLst>
              <a:ext uri="{FF2B5EF4-FFF2-40B4-BE49-F238E27FC236}">
                <a16:creationId xmlns:a16="http://schemas.microsoft.com/office/drawing/2014/main" id="{C489CE4A-6C47-DAC8-AA8C-2738736F2D7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Because we are discussing service animals in both the employment and educational context, it is important to remember that service animals as reasonable accommodations may be covered by multiple legal frameworks, including the Fair Housing Act (FHA), Rehabilitation Act of 1973, and Michigan Public Act 75 of 2022</a:t>
            </a:r>
          </a:p>
          <a:p>
            <a:pPr marL="0" lvl="0" indent="0" algn="l" rtl="0">
              <a:lnSpc>
                <a:spcPct val="100000"/>
              </a:lnSpc>
              <a:spcBef>
                <a:spcPts val="0"/>
              </a:spcBef>
              <a:spcAft>
                <a:spcPts val="0"/>
              </a:spcAft>
              <a:buSzPts val="1400"/>
              <a:buNone/>
            </a:pPr>
            <a:endParaRPr lang="en-US" dirty="0"/>
          </a:p>
        </p:txBody>
      </p:sp>
      <p:sp>
        <p:nvSpPr>
          <p:cNvPr id="137" name="Google Shape;137;p11:notes">
            <a:extLst>
              <a:ext uri="{FF2B5EF4-FFF2-40B4-BE49-F238E27FC236}">
                <a16:creationId xmlns:a16="http://schemas.microsoft.com/office/drawing/2014/main" id="{E755FA34-84B9-B727-EDB4-A480AC5965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295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CDA5-696F-7E10-91E1-FE21A35E3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EDE8-F74A-FE48-5778-AB001698A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795E2-6E30-5661-18FE-25FE5B8BE659}"/>
              </a:ext>
            </a:extLst>
          </p:cNvPr>
          <p:cNvSpPr>
            <a:spLocks noGrp="1"/>
          </p:cNvSpPr>
          <p:nvPr>
            <p:ph type="body" idx="1"/>
          </p:nvPr>
        </p:nvSpPr>
        <p:spPr/>
        <p:txBody>
          <a:bodyPr/>
          <a:lstStyle/>
          <a:p>
            <a:r>
              <a:rPr lang="en-US" dirty="0"/>
              <a:t>When crafting communications to a team, remember that disability is confidential. We recommend sending an email rather than engaging in open discussion during meetings to maintain privacy. </a:t>
            </a:r>
          </a:p>
          <a:p>
            <a:endParaRPr lang="en-US" dirty="0"/>
          </a:p>
          <a:p>
            <a:r>
              <a:rPr lang="en-US" dirty="0"/>
              <a:t>You can share that animal is in the workspace for a specific purpose and to not interact with it for any reason. Encourage employees who have questions to reach out directly to the supervisor.</a:t>
            </a:r>
          </a:p>
        </p:txBody>
      </p:sp>
      <p:sp>
        <p:nvSpPr>
          <p:cNvPr id="4" name="Slide Number Placeholder 3">
            <a:extLst>
              <a:ext uri="{FF2B5EF4-FFF2-40B4-BE49-F238E27FC236}">
                <a16:creationId xmlns:a16="http://schemas.microsoft.com/office/drawing/2014/main" id="{E9201147-A224-1770-8625-46558278C23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378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6E51AC4A-F271-0167-E858-E83C11A4E3C5}"/>
            </a:ext>
          </a:extLst>
        </p:cNvPr>
        <p:cNvGrpSpPr/>
        <p:nvPr/>
      </p:nvGrpSpPr>
      <p:grpSpPr>
        <a:xfrm>
          <a:off x="0" y="0"/>
          <a:ext cx="0" cy="0"/>
          <a:chOff x="0" y="0"/>
          <a:chExt cx="0" cy="0"/>
        </a:xfrm>
      </p:grpSpPr>
      <p:sp>
        <p:nvSpPr>
          <p:cNvPr id="126" name="Google Shape;126;p6:notes">
            <a:extLst>
              <a:ext uri="{FF2B5EF4-FFF2-40B4-BE49-F238E27FC236}">
                <a16:creationId xmlns:a16="http://schemas.microsoft.com/office/drawing/2014/main" id="{F21D57A0-8225-5AF8-7E95-4538FF00DC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Moving now to our most frequently asked questions</a:t>
            </a:r>
            <a:endParaRPr dirty="0"/>
          </a:p>
        </p:txBody>
      </p:sp>
      <p:sp>
        <p:nvSpPr>
          <p:cNvPr id="127" name="Google Shape;127;p6:notes">
            <a:extLst>
              <a:ext uri="{FF2B5EF4-FFF2-40B4-BE49-F238E27FC236}">
                <a16:creationId xmlns:a16="http://schemas.microsoft.com/office/drawing/2014/main" id="{C1D1C589-CB1D-FD24-9513-AD6D4F5FD4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1909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individuals use a vest or other identifying patch to assist with identification, but it is not required. Many states will provide a free patch if someone does wish to use it.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846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some service animals undergo extensive and very specific training through programs, others are trained by their owners or handlers to meet their disability needs.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809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it is unlikely we will have mini horses in most restaurants anytime soon.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6527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cases where an individual has a documented allergy-related disability, the employer would work to identify accommodations that work for both parties. This would not be in the case of an individual with slight allergies to animals, but would instead be in cases of substantial limitation, as defined by the ADA.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203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https://www.michigan.gov/mdcr/-/media/Project/Websites/mdcr/service-animals/documents/faq.pdf?rev=e946e4e0c2f54260ab503e42c22883f4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130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632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 training interferes with work obligations? The employee still must adhere to the performance standards of any other employee, regardless of their accommodation. If training interferes with the employee’s ability to complete their work, the accommodation may need to be reassessed.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8776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handler needs to be gone for an extended period of time and cannot complete their work tasks, misses information from a meeting, </a:t>
            </a:r>
            <a:r>
              <a:rPr lang="en-US" dirty="0" err="1"/>
              <a:t>etc</a:t>
            </a:r>
            <a:r>
              <a:rPr lang="en-US" dirty="0"/>
              <a:t>, the employee should speak with their supervisor on how to make up their time or obtain missed information in another means (meeting notes, additional meeting, </a:t>
            </a:r>
            <a:r>
              <a:rPr lang="en-US" dirty="0" err="1"/>
              <a:t>etc</a:t>
            </a:r>
            <a:r>
              <a:rPr lang="en-US" dirty="0"/>
              <a:t>). Keep in mind that the individual should be able to come back into the space without the animal and the employer may need to consider alternative accommodations at that time. </a:t>
            </a:r>
          </a:p>
          <a:p>
            <a:endParaRPr lang="en-US" dirty="0"/>
          </a:p>
          <a:p>
            <a:r>
              <a:rPr lang="en-US" dirty="0"/>
              <a:t>It is a best practice for covered entities to record important details when a service animal is removed, such as in an incident report. This can be helpful in cases where it is determined that a specific animal must be banned or reported due to repeated behavioral issues or other concerns.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770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Arial" panose="020B0604020202020204" pitchFamily="34" charset="0"/>
              </a:rPr>
              <a:t>The Americans with Disabilities Act of 1990, updated in 2008, is a key piece of legislation that prohibits discrimination against individuals with disabilities across various domains like employment, places of public education, and public spaces. </a:t>
            </a:r>
            <a:r>
              <a:rPr lang="en-US" dirty="0"/>
              <a:t>It is important to note that for the purposes of the ADA service animals are not covered under employment or Title I. This will become important later on as we discuss the need for reasonable accommodations to bring a service animal into a workplace. </a:t>
            </a:r>
            <a:endParaRPr lang="en-US" sz="1200" dirty="0"/>
          </a:p>
        </p:txBody>
      </p:sp>
      <p:sp>
        <p:nvSpPr>
          <p:cNvPr id="101" name="Google Shape;10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seeking additional information regarding service animals, you can visit ADA.gov, JAN, or the Michigan Department of Civil Rights.</a:t>
            </a:r>
          </a:p>
          <a:p>
            <a:endParaRPr lang="en-US" dirty="0"/>
          </a:p>
          <a:p>
            <a:r>
              <a:rPr lang="en-US" dirty="0"/>
              <a:t>We hope you’ve found this information helpful, but please contact </a:t>
            </a:r>
            <a:r>
              <a:rPr lang="en-US"/>
              <a:t>the Disability </a:t>
            </a:r>
            <a:r>
              <a:rPr lang="en-US" dirty="0"/>
              <a:t>Equity Office if you have further questions.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6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is very clear in the intent to consider disability broadly to ensure the greatest protections for individuals with disabilities to enable them to receive equal access and to prevent discriminatory treatment. This means that there is no exhaustive list of conditions and an individualized assessment of a person’s condition is required when making a disability determination. Service animals can be used as an accommodation for people with physical, neurological, psychological, and physiological disabilities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406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is required to provide academic adjustments and auxiliary aids and services to students when they are necessary. They are also required to afford a student with an equal opportunity to participate in programs and services offered by the school.</a:t>
            </a:r>
          </a:p>
          <a:p>
            <a:endParaRPr lang="en-US" dirty="0"/>
          </a:p>
          <a:p>
            <a:r>
              <a:rPr lang="en-US" dirty="0"/>
              <a:t>The university, however, is not required to make an adjustment that results in a fundamental alteration of a program or service, or one that imposes an undue burden. The university also does not need to provide an accommodation to an individual who is not qualified. Qualified individuals are those who meet the requirements for the position or the academic program, with or without reasonable accommodation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7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274C"/>
                </a:solidFill>
                <a:latin typeface="Verdana" panose="020B0604030504040204" pitchFamily="34" charset="0"/>
                <a:ea typeface="Verdana" panose="020B0604030504040204" pitchFamily="34" charset="0"/>
              </a:rPr>
              <a:t>Employers are required to provide </a:t>
            </a:r>
            <a:r>
              <a:rPr lang="en-US" b="0" i="0" dirty="0">
                <a:solidFill>
                  <a:srgbClr val="00274C"/>
                </a:solidFill>
                <a:effectLst/>
                <a:latin typeface="Verdana" panose="020B0604030504040204" pitchFamily="34" charset="0"/>
                <a:ea typeface="Verdana" panose="020B0604030504040204" pitchFamily="34" charset="0"/>
              </a:rPr>
              <a:t>modifications or adjustments to a job or the work environment that will enable an applicant or employee with a disability to participate in the application process or to perform essential job functions to ensure that the individual has the same rights and privileges in employment as those without disabilities.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42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Now let’s talk about service animals, service animals in training, and emotional support animals so we can understand the difference.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278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 slide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53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 name="Google Shape;17;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 name="Google Shape;19;p48" descr="Disability Equity Office stacked Logo with wheelchair, service dog, sign language hands, and digital accessibility icons">
            <a:extLst>
              <a:ext uri="{FF2B5EF4-FFF2-40B4-BE49-F238E27FC236}">
                <a16:creationId xmlns:a16="http://schemas.microsoft.com/office/drawing/2014/main" id="{76C53E4D-205D-4A99-DCEE-B90AC1261302}"/>
              </a:ext>
            </a:extLst>
          </p:cNvPr>
          <p:cNvPicPr preferRelativeResize="0"/>
          <p:nvPr userDrawn="1"/>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B854-5CA5-0732-EA97-0FE82A241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543D55-F887-8DBC-DC8C-B1FC078071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ECA4A-01FF-0723-1E70-F16113B47C9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6CC85-ADD5-B143-124D-8839DDB2E7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6C007-BC19-298B-5BD7-BF02816AFE3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5150A6-5848-94E3-9F24-76B04719B888}"/>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8" name="Footer Placeholder 7">
            <a:extLst>
              <a:ext uri="{FF2B5EF4-FFF2-40B4-BE49-F238E27FC236}">
                <a16:creationId xmlns:a16="http://schemas.microsoft.com/office/drawing/2014/main" id="{65AC0D62-2EBC-D910-08CB-2B6048C89D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9F2CFC-6F16-D388-1F8D-CECD619E7E41}"/>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307502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8C54-1D8D-0116-CCC2-D409DCE7C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3DEB7-7389-47C7-339C-85A1124AE0B5}"/>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4" name="Footer Placeholder 3">
            <a:extLst>
              <a:ext uri="{FF2B5EF4-FFF2-40B4-BE49-F238E27FC236}">
                <a16:creationId xmlns:a16="http://schemas.microsoft.com/office/drawing/2014/main" id="{6A6982E1-517B-8B61-CA73-938E829107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5E3E38-A877-21E3-80B7-70ED2A71ABB1}"/>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57324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59499-6BA2-5429-4495-F02B754E1655}"/>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3" name="Footer Placeholder 2">
            <a:extLst>
              <a:ext uri="{FF2B5EF4-FFF2-40B4-BE49-F238E27FC236}">
                <a16:creationId xmlns:a16="http://schemas.microsoft.com/office/drawing/2014/main" id="{151D050C-3D73-4EF3-B06A-4780A5C6FF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1410092-6373-13E8-EADB-4BF4E65F921A}"/>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163683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BBD1-6EE5-A450-E395-230CE0410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D56FEE-BFD6-8BC4-B824-8C330FBAB5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4FA49-2907-253C-58BB-DAAAFD83F0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96D19-E211-8677-01DC-F450D248E2A8}"/>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6" name="Footer Placeholder 5">
            <a:extLst>
              <a:ext uri="{FF2B5EF4-FFF2-40B4-BE49-F238E27FC236}">
                <a16:creationId xmlns:a16="http://schemas.microsoft.com/office/drawing/2014/main" id="{98091310-587D-0280-ACD1-967D4B0AD2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2A0AB3-C881-3A06-C1B4-49989CC5531F}"/>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904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8CC-3160-C054-E03F-9047A898F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7DF0F7-6B5F-84D5-6C40-2C308D5B90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A7C06-96DB-6229-953F-63ABF118E7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CE13D-8C93-272D-5CA5-19ABE470B7F1}"/>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6" name="Footer Placeholder 5">
            <a:extLst>
              <a:ext uri="{FF2B5EF4-FFF2-40B4-BE49-F238E27FC236}">
                <a16:creationId xmlns:a16="http://schemas.microsoft.com/office/drawing/2014/main" id="{992F0F13-8C0D-F72A-7796-7501D0EAFE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ED2DB0-0720-12E6-FF4C-3B4B4EA5C2BF}"/>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207066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BE1D-71BE-BE90-A2BF-3F803F77B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7DACA-4DCA-974B-B51E-ADEC3CE13A1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F022B-2FCF-D44F-46FA-291F1BB741DC}"/>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5" name="Footer Placeholder 4">
            <a:extLst>
              <a:ext uri="{FF2B5EF4-FFF2-40B4-BE49-F238E27FC236}">
                <a16:creationId xmlns:a16="http://schemas.microsoft.com/office/drawing/2014/main" id="{466CD422-61AB-DDDA-6296-0CF73CCEE0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DD6B2C-BBCD-B7F1-16C4-6EDD717D5C58}"/>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396134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22F27-E235-1093-BB8E-1B118ECBC8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400F0C-AE11-3274-9E17-E1A5B1ADA84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B89C5-62DB-C6E1-1C58-6F2297D78CBB}"/>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5" name="Footer Placeholder 4">
            <a:extLst>
              <a:ext uri="{FF2B5EF4-FFF2-40B4-BE49-F238E27FC236}">
                <a16:creationId xmlns:a16="http://schemas.microsoft.com/office/drawing/2014/main" id="{92F14492-D28E-3C6F-B189-2C8F4BF17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45D352-A2D5-A5A8-EB6E-39FDFD0401D7}"/>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103286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129073" y="153242"/>
            <a:ext cx="9171945" cy="1325563"/>
          </a:xfrm>
          <a:prstGeom prst="rect">
            <a:avLst/>
          </a:prstGeom>
          <a:noFill/>
          <a:ln>
            <a:noFill/>
          </a:ln>
        </p:spPr>
        <p:txBody>
          <a:bodyPr spcFirstLastPara="1" wrap="square" lIns="91425" tIns="45700" rIns="91425" bIns="45700" anchor="ctr" anchorCtr="0">
            <a:normAutofit/>
          </a:bodyPr>
          <a:lstStyle>
            <a:lvl1pPr lvl="0" algn="l">
              <a:lnSpc>
                <a:spcPct val="114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49"/>
          <p:cNvSpPr txBox="1">
            <a:spLocks noGrp="1"/>
          </p:cNvSpPr>
          <p:nvPr>
            <p:ph type="body" idx="1"/>
          </p:nvPr>
        </p:nvSpPr>
        <p:spPr>
          <a:xfrm>
            <a:off x="129072" y="1785225"/>
            <a:ext cx="11905909" cy="4209175"/>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60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147734" y="185000"/>
            <a:ext cx="9162521" cy="1325563"/>
          </a:xfrm>
          <a:prstGeom prst="rect">
            <a:avLst/>
          </a:prstGeom>
          <a:noFill/>
          <a:ln>
            <a:noFill/>
          </a:ln>
        </p:spPr>
        <p:txBody>
          <a:bodyPr spcFirstLastPara="1" wrap="square" lIns="91425" tIns="45700" rIns="91425" bIns="45700" anchor="ctr" anchorCtr="0">
            <a:normAutofit/>
          </a:bodyPr>
          <a:lstStyle>
            <a:lvl1pPr lvl="0" algn="l">
              <a:lnSpc>
                <a:spcPct val="114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50"/>
          <p:cNvSpPr txBox="1">
            <a:spLocks noGrp="1"/>
          </p:cNvSpPr>
          <p:nvPr>
            <p:ph type="body" idx="1"/>
          </p:nvPr>
        </p:nvSpPr>
        <p:spPr>
          <a:xfrm>
            <a:off x="147733" y="1822819"/>
            <a:ext cx="5791247" cy="4208526"/>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50"/>
          <p:cNvSpPr txBox="1">
            <a:spLocks noGrp="1"/>
          </p:cNvSpPr>
          <p:nvPr>
            <p:ph type="body" idx="2"/>
          </p:nvPr>
        </p:nvSpPr>
        <p:spPr>
          <a:xfrm>
            <a:off x="6253018" y="1822819"/>
            <a:ext cx="5791247" cy="4208526"/>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9803"/>
              </a:srgbClr>
            </a:gs>
            <a:gs pos="9000">
              <a:srgbClr val="FFCB05">
                <a:alpha val="49803"/>
              </a:srgbClr>
            </a:gs>
            <a:gs pos="100000">
              <a:srgbClr val="FFCB05">
                <a:alpha val="0"/>
              </a:srgbClr>
            </a:gs>
          </a:gsLst>
          <a:lin ang="5400000" scaled="0"/>
        </a:gradFill>
        <a:effectLst/>
      </p:bgPr>
    </p:bg>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53"/>
          <p:cNvSpPr txBox="1">
            <a:spLocks noGrp="1"/>
          </p:cNvSpPr>
          <p:nvPr>
            <p:ph type="title"/>
          </p:nvPr>
        </p:nvSpPr>
        <p:spPr>
          <a:xfrm>
            <a:off x="147061" y="137390"/>
            <a:ext cx="91816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3"/>
          <p:cNvSpPr txBox="1">
            <a:spLocks noGrp="1"/>
          </p:cNvSpPr>
          <p:nvPr>
            <p:ph type="body" idx="1"/>
          </p:nvPr>
        </p:nvSpPr>
        <p:spPr>
          <a:xfrm>
            <a:off x="221674" y="1681163"/>
            <a:ext cx="577590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2"/>
          </p:nvPr>
        </p:nvSpPr>
        <p:spPr>
          <a:xfrm>
            <a:off x="221674" y="2505074"/>
            <a:ext cx="5775901" cy="3517035"/>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53"/>
          <p:cNvSpPr txBox="1">
            <a:spLocks noGrp="1"/>
          </p:cNvSpPr>
          <p:nvPr>
            <p:ph type="body" idx="3"/>
          </p:nvPr>
        </p:nvSpPr>
        <p:spPr>
          <a:xfrm>
            <a:off x="6172200" y="1681163"/>
            <a:ext cx="579812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7" name="Google Shape;47;p53"/>
          <p:cNvSpPr txBox="1">
            <a:spLocks noGrp="1"/>
          </p:cNvSpPr>
          <p:nvPr>
            <p:ph type="body" idx="4"/>
          </p:nvPr>
        </p:nvSpPr>
        <p:spPr>
          <a:xfrm>
            <a:off x="6172199" y="2505075"/>
            <a:ext cx="5798127" cy="3517034"/>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F963-4091-AF4B-0E97-6222CD20A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B91A86-FC44-CC20-9EFC-ACFCBE8440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A46E41-CAFC-936A-8E69-528A75910271}"/>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5" name="Footer Placeholder 4">
            <a:extLst>
              <a:ext uri="{FF2B5EF4-FFF2-40B4-BE49-F238E27FC236}">
                <a16:creationId xmlns:a16="http://schemas.microsoft.com/office/drawing/2014/main" id="{FB95D1AF-97C4-71CC-DBB8-B98930B65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CC74B1-9C57-6D17-08A1-FA6CC2D66838}"/>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133125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FE8E-3576-1CE7-3069-21624948C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B1A25-D8CC-C344-AB45-43C8F94C985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4AF91-A926-D760-C73D-EC6D484C53C5}"/>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5" name="Footer Placeholder 4">
            <a:extLst>
              <a:ext uri="{FF2B5EF4-FFF2-40B4-BE49-F238E27FC236}">
                <a16:creationId xmlns:a16="http://schemas.microsoft.com/office/drawing/2014/main" id="{97EA0F32-B032-F413-C435-9FFD65E8C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51EA84-338C-148F-2183-A3B0C1EA92E9}"/>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407671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7872-60CF-BB9B-F865-3F9E2F819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2FDB5-F11A-3BC5-76F9-086639CF159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6AE9F-F816-4EE9-A648-618194D95FBE}"/>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5" name="Footer Placeholder 4">
            <a:extLst>
              <a:ext uri="{FF2B5EF4-FFF2-40B4-BE49-F238E27FC236}">
                <a16:creationId xmlns:a16="http://schemas.microsoft.com/office/drawing/2014/main" id="{6FCD545E-2842-0905-2324-D4882926C5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53CDA8-8B43-DF87-33BA-C624867B5521}"/>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421776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090D-D97D-1149-83D0-770CDA503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EBEEE-0F6A-5B29-2A36-F25DB77148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07326-138B-4505-D3BD-FFC17397CF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0C59ED-23BE-26C1-0BF4-76496E3909D0}"/>
              </a:ext>
            </a:extLst>
          </p:cNvPr>
          <p:cNvSpPr>
            <a:spLocks noGrp="1"/>
          </p:cNvSpPr>
          <p:nvPr>
            <p:ph type="dt" sz="half" idx="10"/>
          </p:nvPr>
        </p:nvSpPr>
        <p:spPr>
          <a:xfrm>
            <a:off x="839821" y="6356350"/>
            <a:ext cx="2743200" cy="365125"/>
          </a:xfrm>
          <a:prstGeom prst="rect">
            <a:avLst/>
          </a:prstGeom>
        </p:spPr>
        <p:txBody>
          <a:bodyPr/>
          <a:lstStyle/>
          <a:p>
            <a:fld id="{01BFF855-4459-40B6-B5B2-76FD5AB973EE}" type="datetimeFigureOut">
              <a:rPr lang="en-US" smtClean="0"/>
              <a:t>5/7/25</a:t>
            </a:fld>
            <a:endParaRPr lang="en-US"/>
          </a:p>
        </p:txBody>
      </p:sp>
      <p:sp>
        <p:nvSpPr>
          <p:cNvPr id="6" name="Footer Placeholder 5">
            <a:extLst>
              <a:ext uri="{FF2B5EF4-FFF2-40B4-BE49-F238E27FC236}">
                <a16:creationId xmlns:a16="http://schemas.microsoft.com/office/drawing/2014/main" id="{568F4E96-0498-69C8-9094-628E5A57E3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16D05C-8DB6-0295-5BB5-2A7E01A21B98}"/>
              </a:ext>
            </a:extLst>
          </p:cNvPr>
          <p:cNvSpPr>
            <a:spLocks noGrp="1"/>
          </p:cNvSpPr>
          <p:nvPr>
            <p:ph type="sldNum" sz="quarter" idx="12"/>
          </p:nvPr>
        </p:nvSpPr>
        <p:spPr>
          <a:xfrm>
            <a:off x="8610600" y="6356350"/>
            <a:ext cx="2743200" cy="365125"/>
          </a:xfrm>
          <a:prstGeom prst="rect">
            <a:avLst/>
          </a:prstGeom>
        </p:spPr>
        <p:txBody>
          <a:bodyPr/>
          <a:lstStyle/>
          <a:p>
            <a:fld id="{5B4B1F0A-88A8-41EC-BC0F-2E0CF7F115AA}" type="slidenum">
              <a:rPr lang="en-US" smtClean="0"/>
              <a:t>‹#›</a:t>
            </a:fld>
            <a:endParaRPr lang="en-US"/>
          </a:p>
        </p:txBody>
      </p:sp>
    </p:spTree>
    <p:extLst>
      <p:ext uri="{BB962C8B-B14F-4D97-AF65-F5344CB8AC3E}">
        <p14:creationId xmlns:p14="http://schemas.microsoft.com/office/powerpoint/2010/main" val="2855573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9153189"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47"/>
          <p:cNvSpPr txBox="1">
            <a:spLocks noGrp="1"/>
          </p:cNvSpPr>
          <p:nvPr>
            <p:ph type="body" idx="1"/>
          </p:nvPr>
        </p:nvSpPr>
        <p:spPr>
          <a:xfrm>
            <a:off x="157066" y="1894988"/>
            <a:ext cx="11877486" cy="403036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hf hdr="0" ftr="0" dt="0"/>
  <p:txStyles>
    <p:titleStyle>
      <a:defPPr marR="0" lvl="0" algn="l" rtl="0">
        <a:lnSpc>
          <a:spcPct val="100000"/>
        </a:lnSpc>
        <a:spcBef>
          <a:spcPts val="0"/>
        </a:spcBef>
        <a:spcAft>
          <a:spcPts val="0"/>
        </a:spcAft>
      </a:defPPr>
      <a:lvl1pPr marR="0" lvl="0" algn="l" rtl="0">
        <a:lnSpc>
          <a:spcPct val="114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50000"/>
        </a:lnSpc>
        <a:spcBef>
          <a:spcPts val="0"/>
        </a:spcBef>
        <a:spcAft>
          <a:spcPts val="60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74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3BF19-3B7F-94FA-2C8F-853D765DE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6628044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da.gov/resources/service-animals-2010-requirement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michigan.gov/mdcr/divisions/ada-compliance/service-animals" TargetMode="External"/><Relationship Id="rId4" Type="http://schemas.openxmlformats.org/officeDocument/2006/relationships/hyperlink" Target="https://askjan.org/topics/servanim.cf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6096000" y="214489"/>
            <a:ext cx="5932714" cy="3962400"/>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6000"/>
              <a:buFont typeface="Verdana"/>
              <a:buNone/>
            </a:pPr>
            <a:r>
              <a:rPr lang="en-US" sz="4400" dirty="0"/>
              <a:t>Everything You Need to Know About Service Animals at U-M</a:t>
            </a:r>
            <a:endParaRPr sz="4400" dirty="0"/>
          </a:p>
        </p:txBody>
      </p:sp>
      <p:sp>
        <p:nvSpPr>
          <p:cNvPr id="71" name="Google Shape;71;p1"/>
          <p:cNvSpPr txBox="1">
            <a:spLocks noGrp="1"/>
          </p:cNvSpPr>
          <p:nvPr>
            <p:ph type="subTitle" idx="1"/>
          </p:nvPr>
        </p:nvSpPr>
        <p:spPr>
          <a:xfrm>
            <a:off x="6096000" y="4560277"/>
            <a:ext cx="6095999" cy="185304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1800"/>
              </a:spcBef>
              <a:spcAft>
                <a:spcPts val="0"/>
              </a:spcAft>
              <a:buClr>
                <a:schemeClr val="dk1"/>
              </a:buClr>
              <a:buSzPts val="2400"/>
              <a:buNone/>
            </a:pPr>
            <a:r>
              <a:rPr lang="en-US" dirty="0"/>
              <a:t>Erin Metz</a:t>
            </a:r>
          </a:p>
          <a:p>
            <a:pPr marL="0" lvl="0" indent="0" algn="ctr" rtl="0">
              <a:lnSpc>
                <a:spcPct val="100000"/>
              </a:lnSpc>
              <a:spcBef>
                <a:spcPts val="1800"/>
              </a:spcBef>
              <a:spcAft>
                <a:spcPts val="0"/>
              </a:spcAft>
              <a:buClr>
                <a:schemeClr val="dk1"/>
              </a:buClr>
              <a:buSzPts val="2400"/>
              <a:buNone/>
            </a:pPr>
            <a:r>
              <a:rPr lang="en-US" dirty="0"/>
              <a:t>Senior Accessibility Specialist</a:t>
            </a:r>
          </a:p>
          <a:p>
            <a:pPr marL="0" lvl="0" indent="0" algn="ctr" rtl="0">
              <a:lnSpc>
                <a:spcPct val="100000"/>
              </a:lnSpc>
              <a:spcBef>
                <a:spcPts val="1800"/>
              </a:spcBef>
              <a:spcAft>
                <a:spcPts val="0"/>
              </a:spcAft>
              <a:buClr>
                <a:schemeClr val="dk1"/>
              </a:buClr>
              <a:buSzPts val="2400"/>
              <a:buNone/>
            </a:pPr>
            <a:r>
              <a:rPr lang="en-US" dirty="0"/>
              <a:t>May 6,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7A57-E14B-0BF8-3279-A0851D47E7DE}"/>
              </a:ext>
            </a:extLst>
          </p:cNvPr>
          <p:cNvSpPr>
            <a:spLocks noGrp="1"/>
          </p:cNvSpPr>
          <p:nvPr>
            <p:ph type="title"/>
          </p:nvPr>
        </p:nvSpPr>
        <p:spPr>
          <a:xfrm>
            <a:off x="129073" y="153242"/>
            <a:ext cx="10821425" cy="1325563"/>
          </a:xfrm>
        </p:spPr>
        <p:txBody>
          <a:bodyPr>
            <a:normAutofit/>
          </a:bodyPr>
          <a:lstStyle/>
          <a:p>
            <a:r>
              <a:rPr lang="en-US" dirty="0"/>
              <a:t>Types of Service Animals </a:t>
            </a:r>
            <a:r>
              <a:rPr lang="en-US" sz="3300" dirty="0"/>
              <a:t>(1 of 2)</a:t>
            </a:r>
          </a:p>
        </p:txBody>
      </p:sp>
      <p:sp>
        <p:nvSpPr>
          <p:cNvPr id="3" name="Text Placeholder 2">
            <a:extLst>
              <a:ext uri="{FF2B5EF4-FFF2-40B4-BE49-F238E27FC236}">
                <a16:creationId xmlns:a16="http://schemas.microsoft.com/office/drawing/2014/main" id="{EFE38DF3-1C08-1C7E-82B4-CA6C2B60B0CC}"/>
              </a:ext>
            </a:extLst>
          </p:cNvPr>
          <p:cNvSpPr>
            <a:spLocks noGrp="1"/>
          </p:cNvSpPr>
          <p:nvPr>
            <p:ph type="body" idx="1"/>
          </p:nvPr>
        </p:nvSpPr>
        <p:spPr>
          <a:xfrm>
            <a:off x="129073" y="1719943"/>
            <a:ext cx="11943184" cy="4191000"/>
          </a:xfrm>
        </p:spPr>
        <p:txBody>
          <a:bodyPr>
            <a:noAutofit/>
          </a:bodyPr>
          <a:lstStyle/>
          <a:p>
            <a:pPr algn="l">
              <a:buFont typeface="Arial" panose="020B0604020202020204" pitchFamily="34" charset="0"/>
              <a:buChar char="•"/>
            </a:pPr>
            <a:r>
              <a:rPr lang="en-US" sz="22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Guide Dog: serves as a travel tool for persons who have visual limitations or are blind.</a:t>
            </a:r>
          </a:p>
          <a:p>
            <a:pPr algn="l">
              <a:buFont typeface="Arial" panose="020B0604020202020204" pitchFamily="34" charset="0"/>
              <a:buChar char="•"/>
            </a:pPr>
            <a:r>
              <a:rPr lang="en-US" sz="22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Psychiatric Service Dog: performs tasks that assist in detecting the onset of psychiatric episodes and lessen their effects. </a:t>
            </a:r>
          </a:p>
          <a:p>
            <a:pPr lvl="1">
              <a:lnSpc>
                <a:spcPct val="150000"/>
              </a:lnSpc>
              <a:spcBef>
                <a:spcPts val="0"/>
              </a:spcBef>
              <a:spcAft>
                <a:spcPts val="600"/>
              </a:spcAft>
              <a:buFont typeface="Arial" panose="020B0604020202020204" pitchFamily="34" charset="0"/>
              <a:buChar char="•"/>
            </a:pPr>
            <a:r>
              <a:rPr lang="en-US" sz="22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Tasks may include reminding the handler to take medicine, providing safety checks or room searches, turning on lights for persons with PTSD, interrupting self-harm, and keeping disoriented individuals from danger.</a:t>
            </a:r>
          </a:p>
        </p:txBody>
      </p:sp>
    </p:spTree>
    <p:extLst>
      <p:ext uri="{BB962C8B-B14F-4D97-AF65-F5344CB8AC3E}">
        <p14:creationId xmlns:p14="http://schemas.microsoft.com/office/powerpoint/2010/main" val="25094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7A57-E14B-0BF8-3279-A0851D47E7DE}"/>
              </a:ext>
            </a:extLst>
          </p:cNvPr>
          <p:cNvSpPr>
            <a:spLocks noGrp="1"/>
          </p:cNvSpPr>
          <p:nvPr>
            <p:ph type="title"/>
          </p:nvPr>
        </p:nvSpPr>
        <p:spPr/>
        <p:txBody>
          <a:bodyPr>
            <a:normAutofit/>
          </a:bodyPr>
          <a:lstStyle/>
          <a:p>
            <a:r>
              <a:rPr lang="en-US" dirty="0"/>
              <a:t>Types of Service Animals </a:t>
            </a:r>
            <a:r>
              <a:rPr lang="en-US" sz="3300" dirty="0"/>
              <a:t>(2 of 2)</a:t>
            </a:r>
          </a:p>
        </p:txBody>
      </p:sp>
      <p:sp>
        <p:nvSpPr>
          <p:cNvPr id="3" name="Text Placeholder 2">
            <a:extLst>
              <a:ext uri="{FF2B5EF4-FFF2-40B4-BE49-F238E27FC236}">
                <a16:creationId xmlns:a16="http://schemas.microsoft.com/office/drawing/2014/main" id="{EFE38DF3-1C08-1C7E-82B4-CA6C2B60B0CC}"/>
              </a:ext>
            </a:extLst>
          </p:cNvPr>
          <p:cNvSpPr>
            <a:spLocks noGrp="1"/>
          </p:cNvSpPr>
          <p:nvPr>
            <p:ph type="body" idx="1"/>
          </p:nvPr>
        </p:nvSpPr>
        <p:spPr>
          <a:xfrm>
            <a:off x="129073" y="1698171"/>
            <a:ext cx="11877870" cy="4452258"/>
          </a:xfrm>
        </p:spPr>
        <p:txBody>
          <a:bodyPr>
            <a:noAutofit/>
          </a:bodyPr>
          <a:lstStyle/>
          <a:p>
            <a:pPr algn="l">
              <a:spcAft>
                <a:spcPts val="1200"/>
              </a:spcAft>
              <a:buFont typeface="Arial" panose="020B0604020202020204" pitchFamily="34" charset="0"/>
              <a:buChar char="•"/>
            </a:pPr>
            <a:r>
              <a:rPr lang="en-US" sz="24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ensory </a:t>
            </a:r>
            <a:r>
              <a:rPr lang="en-US" sz="24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ignal </a:t>
            </a:r>
            <a:r>
              <a:rPr lang="en-US" sz="2400" dirty="0">
                <a:solidFill>
                  <a:srgbClr val="00274C"/>
                </a:solidFill>
                <a:latin typeface="Verdana" panose="020B0604030504040204" pitchFamily="34" charset="0"/>
                <a:ea typeface="Verdana" panose="020B0604030504040204" pitchFamily="34" charset="0"/>
                <a:cs typeface="Verdana" panose="020B0604030504040204" pitchFamily="34" charset="0"/>
              </a:rPr>
              <a:t>D</a:t>
            </a: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og or Social </a:t>
            </a:r>
            <a:r>
              <a:rPr lang="en-US" sz="2400" dirty="0">
                <a:solidFill>
                  <a:srgbClr val="00274C"/>
                </a:solidFill>
                <a:latin typeface="Verdana" panose="020B0604030504040204" pitchFamily="34" charset="0"/>
                <a:ea typeface="Verdana" panose="020B0604030504040204" pitchFamily="34" charset="0"/>
                <a:cs typeface="Verdana" panose="020B0604030504040204" pitchFamily="34" charset="0"/>
              </a:rPr>
              <a:t>S</a:t>
            </a: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ignal </a:t>
            </a:r>
            <a:r>
              <a:rPr lang="en-US" sz="2400" dirty="0">
                <a:solidFill>
                  <a:srgbClr val="00274C"/>
                </a:solidFill>
                <a:latin typeface="Verdana" panose="020B0604030504040204" pitchFamily="34" charset="0"/>
                <a:ea typeface="Verdana" panose="020B0604030504040204" pitchFamily="34" charset="0"/>
                <a:cs typeface="Verdana" panose="020B0604030504040204" pitchFamily="34" charset="0"/>
              </a:rPr>
              <a:t>D</a:t>
            </a: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og (SSigDOG): trained to assist an autistic person or their caregiver. These dogs are trained to do a variety of social or sensory tasks based on the needs of the individual.  </a:t>
            </a:r>
          </a:p>
          <a:p>
            <a:pPr algn="l">
              <a:spcAft>
                <a:spcPts val="1200"/>
              </a:spcAft>
              <a:buFont typeface="Arial" panose="020B0604020202020204" pitchFamily="34" charset="0"/>
              <a:buChar char="•"/>
            </a:pP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Seizure Response Dog: may be trained to stand guard during a seizure or may go for help. </a:t>
            </a:r>
          </a:p>
          <a:p>
            <a:pPr>
              <a:spcAft>
                <a:spcPts val="1200"/>
              </a:spcAft>
              <a:buFont typeface="Arial" panose="020B0604020202020204" pitchFamily="34" charset="0"/>
              <a:buChar char="•"/>
            </a:pPr>
            <a:r>
              <a:rPr lang="en-US" sz="24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Hearing or Signal Dog: alerts someone who is deaf or hard of hearing when a sound occurs, such as a knock on the door.</a:t>
            </a:r>
          </a:p>
        </p:txBody>
      </p:sp>
    </p:spTree>
    <p:extLst>
      <p:ext uri="{BB962C8B-B14F-4D97-AF65-F5344CB8AC3E}">
        <p14:creationId xmlns:p14="http://schemas.microsoft.com/office/powerpoint/2010/main" val="140977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FD3F-C5FF-7B89-5F7F-11040DD3DCCF}"/>
              </a:ext>
            </a:extLst>
          </p:cNvPr>
          <p:cNvSpPr>
            <a:spLocks noGrp="1"/>
          </p:cNvSpPr>
          <p:nvPr>
            <p:ph type="title"/>
          </p:nvPr>
        </p:nvSpPr>
        <p:spPr>
          <a:xfrm>
            <a:off x="147734" y="185000"/>
            <a:ext cx="11505290" cy="1325563"/>
          </a:xfrm>
        </p:spPr>
        <p:txBody>
          <a:bodyPr>
            <a:normAutofit/>
          </a:bodyPr>
          <a:lstStyle/>
          <a:p>
            <a:r>
              <a:rPr lang="en-US" dirty="0"/>
              <a:t>Where Are Service Animals Allowed?</a:t>
            </a:r>
          </a:p>
        </p:txBody>
      </p:sp>
      <p:sp>
        <p:nvSpPr>
          <p:cNvPr id="3" name="Text Placeholder 2">
            <a:extLst>
              <a:ext uri="{FF2B5EF4-FFF2-40B4-BE49-F238E27FC236}">
                <a16:creationId xmlns:a16="http://schemas.microsoft.com/office/drawing/2014/main" id="{76BE7869-8F74-69C0-1C53-41ED7E84F4F9}"/>
              </a:ext>
            </a:extLst>
          </p:cNvPr>
          <p:cNvSpPr>
            <a:spLocks noGrp="1"/>
          </p:cNvSpPr>
          <p:nvPr>
            <p:ph type="body" idx="1"/>
          </p:nvPr>
        </p:nvSpPr>
        <p:spPr>
          <a:xfrm>
            <a:off x="147733" y="1699846"/>
            <a:ext cx="6839221" cy="4331499"/>
          </a:xfrm>
        </p:spPr>
        <p:txBody>
          <a:bodyPr>
            <a:normAutofit fontScale="92500" lnSpcReduction="20000"/>
          </a:bodyPr>
          <a:lstStyle/>
          <a:p>
            <a:pPr>
              <a:lnSpc>
                <a:spcPct val="170000"/>
              </a:lnSpc>
              <a:spcBef>
                <a:spcPts val="0"/>
              </a:spcBef>
              <a:spcAft>
                <a:spcPts val="600"/>
              </a:spcAft>
            </a:pPr>
            <a:r>
              <a:rPr lang="en-US" dirty="0">
                <a:solidFill>
                  <a:srgbClr val="00274C"/>
                </a:solidFill>
              </a:rPr>
              <a:t>Anywhere their handler is allowed to go in places of public accommodation:</a:t>
            </a:r>
          </a:p>
          <a:p>
            <a:pPr lvl="1">
              <a:lnSpc>
                <a:spcPct val="170000"/>
              </a:lnSpc>
              <a:spcBef>
                <a:spcPts val="0"/>
              </a:spcBef>
              <a:spcAft>
                <a:spcPts val="600"/>
              </a:spcAft>
            </a:pPr>
            <a:r>
              <a:rPr lang="en-US" dirty="0">
                <a:solidFill>
                  <a:srgbClr val="00274C"/>
                </a:solidFill>
              </a:rPr>
              <a:t>Anywhere that is inviting someone in.</a:t>
            </a:r>
          </a:p>
          <a:p>
            <a:pPr lvl="1">
              <a:lnSpc>
                <a:spcPct val="170000"/>
              </a:lnSpc>
              <a:spcBef>
                <a:spcPts val="0"/>
              </a:spcBef>
              <a:spcAft>
                <a:spcPts val="600"/>
              </a:spcAft>
            </a:pPr>
            <a:r>
              <a:rPr lang="en-US" dirty="0">
                <a:solidFill>
                  <a:srgbClr val="00274C"/>
                </a:solidFill>
              </a:rPr>
              <a:t>Anywhere that is charging for goods, services, and lodging.</a:t>
            </a:r>
          </a:p>
          <a:p>
            <a:pPr lvl="1">
              <a:lnSpc>
                <a:spcPct val="170000"/>
              </a:lnSpc>
              <a:spcBef>
                <a:spcPts val="0"/>
              </a:spcBef>
              <a:spcAft>
                <a:spcPts val="600"/>
              </a:spcAft>
            </a:pPr>
            <a:r>
              <a:rPr lang="en-US" dirty="0">
                <a:solidFill>
                  <a:srgbClr val="00274C"/>
                </a:solidFill>
              </a:rPr>
              <a:t>Medical facilities.</a:t>
            </a:r>
          </a:p>
          <a:p>
            <a:pPr marL="50800" indent="0">
              <a:buNone/>
            </a:pPr>
            <a:endParaRPr lang="en-US" dirty="0"/>
          </a:p>
        </p:txBody>
      </p:sp>
      <p:sp>
        <p:nvSpPr>
          <p:cNvPr id="4" name="Text Placeholder 3">
            <a:extLst>
              <a:ext uri="{FF2B5EF4-FFF2-40B4-BE49-F238E27FC236}">
                <a16:creationId xmlns:a16="http://schemas.microsoft.com/office/drawing/2014/main" id="{5CBF74A9-4D09-8813-1F5F-8F1FD6F1901E}"/>
              </a:ext>
            </a:extLst>
          </p:cNvPr>
          <p:cNvSpPr>
            <a:spLocks noGrp="1"/>
          </p:cNvSpPr>
          <p:nvPr>
            <p:ph type="body" idx="2"/>
          </p:nvPr>
        </p:nvSpPr>
        <p:spPr>
          <a:xfrm>
            <a:off x="6986954" y="1699846"/>
            <a:ext cx="5057311" cy="4331499"/>
          </a:xfrm>
        </p:spPr>
        <p:txBody>
          <a:bodyPr>
            <a:normAutofit fontScale="92500" lnSpcReduction="10000"/>
          </a:bodyPr>
          <a:lstStyle/>
          <a:p>
            <a:pPr>
              <a:lnSpc>
                <a:spcPct val="160000"/>
              </a:lnSpc>
              <a:spcBef>
                <a:spcPts val="0"/>
              </a:spcBef>
              <a:spcAft>
                <a:spcPts val="600"/>
              </a:spcAft>
            </a:pPr>
            <a:r>
              <a:rPr lang="en-US" dirty="0">
                <a:solidFill>
                  <a:srgbClr val="00274C"/>
                </a:solidFill>
              </a:rPr>
              <a:t>In public places owned or operated by federal or state government or that accept federal or state funds:</a:t>
            </a:r>
          </a:p>
          <a:p>
            <a:pPr lvl="1">
              <a:lnSpc>
                <a:spcPct val="160000"/>
              </a:lnSpc>
              <a:spcBef>
                <a:spcPts val="0"/>
              </a:spcBef>
              <a:spcAft>
                <a:spcPts val="600"/>
              </a:spcAft>
            </a:pPr>
            <a:r>
              <a:rPr lang="en-US" dirty="0">
                <a:solidFill>
                  <a:srgbClr val="00274C"/>
                </a:solidFill>
              </a:rPr>
              <a:t>Public schools, town halls, state agencies, etc.</a:t>
            </a:r>
          </a:p>
        </p:txBody>
      </p:sp>
    </p:spTree>
    <p:extLst>
      <p:ext uri="{BB962C8B-B14F-4D97-AF65-F5344CB8AC3E}">
        <p14:creationId xmlns:p14="http://schemas.microsoft.com/office/powerpoint/2010/main" val="219407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5CE5-8D6B-05B4-D726-B66AB6B959C1}"/>
              </a:ext>
            </a:extLst>
          </p:cNvPr>
          <p:cNvSpPr>
            <a:spLocks noGrp="1"/>
          </p:cNvSpPr>
          <p:nvPr>
            <p:ph type="title"/>
          </p:nvPr>
        </p:nvSpPr>
        <p:spPr/>
        <p:txBody>
          <a:bodyPr/>
          <a:lstStyle/>
          <a:p>
            <a:r>
              <a:rPr lang="en-US" dirty="0"/>
              <a:t>Service Animals in Training</a:t>
            </a:r>
          </a:p>
        </p:txBody>
      </p:sp>
      <p:sp>
        <p:nvSpPr>
          <p:cNvPr id="3" name="Text Placeholder 2">
            <a:extLst>
              <a:ext uri="{FF2B5EF4-FFF2-40B4-BE49-F238E27FC236}">
                <a16:creationId xmlns:a16="http://schemas.microsoft.com/office/drawing/2014/main" id="{659633FD-4ACC-B278-3D58-63CF31993FF0}"/>
              </a:ext>
            </a:extLst>
          </p:cNvPr>
          <p:cNvSpPr>
            <a:spLocks noGrp="1"/>
          </p:cNvSpPr>
          <p:nvPr>
            <p:ph type="body" idx="1"/>
          </p:nvPr>
        </p:nvSpPr>
        <p:spPr>
          <a:xfrm>
            <a:off x="129073" y="1785226"/>
            <a:ext cx="6828318" cy="4256346"/>
          </a:xfrm>
        </p:spPr>
        <p:txBody>
          <a:bodyPr>
            <a:normAutofit fontScale="77500" lnSpcReduction="20000"/>
          </a:bodyPr>
          <a:lstStyle/>
          <a:p>
            <a:pPr>
              <a:lnSpc>
                <a:spcPct val="170000"/>
              </a:lnSpc>
              <a:spcAft>
                <a:spcPts val="1200"/>
              </a:spcAft>
            </a:pPr>
            <a:r>
              <a:rPr lang="en-US" dirty="0">
                <a:solidFill>
                  <a:srgbClr val="00274C"/>
                </a:solidFill>
              </a:rPr>
              <a:t>A dog or miniature horse accompanied by an animal raiser or trainer with the intent that the animal is being raised, socialized, and trained to become a service animal </a:t>
            </a:r>
          </a:p>
          <a:p>
            <a:pPr>
              <a:lnSpc>
                <a:spcPct val="170000"/>
              </a:lnSpc>
              <a:spcAft>
                <a:spcPts val="1200"/>
              </a:spcAft>
            </a:pPr>
            <a:r>
              <a:rPr lang="en-US" dirty="0">
                <a:solidFill>
                  <a:srgbClr val="00274C"/>
                </a:solidFill>
              </a:rPr>
              <a:t>In Michigan, service animals in training are considered equivalent to service animals for the purpose of training in public spaces.</a:t>
            </a:r>
          </a:p>
          <a:p>
            <a:pPr lvl="1"/>
            <a:endParaRPr lang="en-US" dirty="0"/>
          </a:p>
        </p:txBody>
      </p:sp>
      <p:pic>
        <p:nvPicPr>
          <p:cNvPr id="6" name="Picture 5" descr="A golden retriever puppy wearing a blue vest with white words stating &quot;service dog in training&quot;&#10;&#10;&#10;">
            <a:extLst>
              <a:ext uri="{FF2B5EF4-FFF2-40B4-BE49-F238E27FC236}">
                <a16:creationId xmlns:a16="http://schemas.microsoft.com/office/drawing/2014/main" id="{A69E3E6E-BB24-F370-1DED-2395EF9CF4FB}"/>
              </a:ext>
            </a:extLst>
          </p:cNvPr>
          <p:cNvPicPr>
            <a:picLocks noChangeAspect="1"/>
          </p:cNvPicPr>
          <p:nvPr/>
        </p:nvPicPr>
        <p:blipFill>
          <a:blip r:embed="rId3"/>
          <a:stretch>
            <a:fillRect/>
          </a:stretch>
        </p:blipFill>
        <p:spPr>
          <a:xfrm>
            <a:off x="7169191" y="1950278"/>
            <a:ext cx="3999552" cy="3562626"/>
          </a:xfrm>
          <a:prstGeom prst="rect">
            <a:avLst/>
          </a:prstGeom>
        </p:spPr>
      </p:pic>
    </p:spTree>
    <p:extLst>
      <p:ext uri="{BB962C8B-B14F-4D97-AF65-F5344CB8AC3E}">
        <p14:creationId xmlns:p14="http://schemas.microsoft.com/office/powerpoint/2010/main" val="196861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2E08-1C11-2D0F-190A-EBF16D9FCB56}"/>
              </a:ext>
            </a:extLst>
          </p:cNvPr>
          <p:cNvSpPr>
            <a:spLocks noGrp="1"/>
          </p:cNvSpPr>
          <p:nvPr>
            <p:ph type="title"/>
          </p:nvPr>
        </p:nvSpPr>
        <p:spPr>
          <a:xfrm>
            <a:off x="129073" y="153242"/>
            <a:ext cx="11602010" cy="1325563"/>
          </a:xfrm>
        </p:spPr>
        <p:txBody>
          <a:bodyPr>
            <a:normAutofit fontScale="90000"/>
          </a:bodyPr>
          <a:lstStyle/>
          <a:p>
            <a:r>
              <a:rPr lang="en-US" dirty="0"/>
              <a:t>Emotional Support Animals or Comfort Animals</a:t>
            </a:r>
          </a:p>
        </p:txBody>
      </p:sp>
      <p:sp>
        <p:nvSpPr>
          <p:cNvPr id="3" name="Text Placeholder 2">
            <a:extLst>
              <a:ext uri="{FF2B5EF4-FFF2-40B4-BE49-F238E27FC236}">
                <a16:creationId xmlns:a16="http://schemas.microsoft.com/office/drawing/2014/main" id="{3DEF5E4D-E533-8F8C-79C8-D1E2725F1975}"/>
              </a:ext>
            </a:extLst>
          </p:cNvPr>
          <p:cNvSpPr>
            <a:spLocks noGrp="1"/>
          </p:cNvSpPr>
          <p:nvPr>
            <p:ph type="body" idx="1"/>
          </p:nvPr>
        </p:nvSpPr>
        <p:spPr>
          <a:xfrm>
            <a:off x="129073" y="1785225"/>
            <a:ext cx="7926356" cy="4419632"/>
          </a:xfrm>
        </p:spPr>
        <p:txBody>
          <a:bodyPr>
            <a:normAutofit fontScale="55000" lnSpcReduction="20000"/>
          </a:bodyPr>
          <a:lstStyle/>
          <a:p>
            <a:pPr>
              <a:lnSpc>
                <a:spcPct val="170000"/>
              </a:lnSpc>
            </a:pPr>
            <a:r>
              <a:rPr lang="en-US" sz="3300" dirty="0">
                <a:solidFill>
                  <a:srgbClr val="00274C"/>
                </a:solidFill>
              </a:rPr>
              <a:t>Not covered by the ADA or by Michigan state law.</a:t>
            </a:r>
          </a:p>
          <a:p>
            <a:pPr>
              <a:lnSpc>
                <a:spcPct val="170000"/>
              </a:lnSpc>
            </a:pPr>
            <a:r>
              <a:rPr lang="en-US" sz="33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companionship, relieve loneliness, and sometimes help with depression, anxiety, and certain phobias</a:t>
            </a:r>
            <a:r>
              <a:rPr lang="en-US" sz="3300" dirty="0">
                <a:solidFill>
                  <a:srgbClr val="00274C"/>
                </a:solidFill>
                <a:latin typeface="Verdana" panose="020B0604030504040204" pitchFamily="34" charset="0"/>
                <a:ea typeface="Verdana" panose="020B0604030504040204" pitchFamily="34" charset="0"/>
                <a:cs typeface="Verdana" panose="020B0604030504040204" pitchFamily="34" charset="0"/>
              </a:rPr>
              <a:t>.</a:t>
            </a:r>
          </a:p>
          <a:p>
            <a:pPr>
              <a:lnSpc>
                <a:spcPct val="170000"/>
              </a:lnSpc>
            </a:pPr>
            <a:r>
              <a:rPr lang="en-US" sz="33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Do not have special training to perform tasks to assist people with disabilities.</a:t>
            </a:r>
          </a:p>
          <a:p>
            <a:pPr>
              <a:lnSpc>
                <a:spcPct val="170000"/>
              </a:lnSpc>
            </a:pPr>
            <a:r>
              <a:rPr lang="en-US" sz="3300" dirty="0">
                <a:solidFill>
                  <a:srgbClr val="00274C"/>
                </a:solidFill>
                <a:latin typeface="Verdana" panose="020B0604030504040204" pitchFamily="34" charset="0"/>
                <a:ea typeface="Verdana" panose="020B0604030504040204" pitchFamily="34" charset="0"/>
                <a:cs typeface="Verdana" panose="020B0604030504040204" pitchFamily="34" charset="0"/>
              </a:rPr>
              <a:t>Can be any type of animal.</a:t>
            </a:r>
          </a:p>
          <a:p>
            <a:pPr>
              <a:lnSpc>
                <a:spcPct val="170000"/>
              </a:lnSpc>
            </a:pPr>
            <a:r>
              <a:rPr lang="en-US" sz="3300" dirty="0">
                <a:solidFill>
                  <a:srgbClr val="00274C"/>
                </a:solidFill>
                <a:latin typeface="Verdana" panose="020B0604030504040204" pitchFamily="34" charset="0"/>
                <a:ea typeface="Verdana" panose="020B0604030504040204" pitchFamily="34" charset="0"/>
                <a:cs typeface="Verdana" panose="020B0604030504040204" pitchFamily="34" charset="0"/>
              </a:rPr>
              <a:t>Under the Fair Housing Act (FHA), may be allowed in housing as an accommodation.</a:t>
            </a:r>
          </a:p>
        </p:txBody>
      </p:sp>
      <p:pic>
        <p:nvPicPr>
          <p:cNvPr id="6" name="Picture 5" descr="A small white dog wearing a red vest with a leopard print bow with the words &quot;emotional support&quot;. &#10;&#10;&#10;&#10;&#10;">
            <a:extLst>
              <a:ext uri="{FF2B5EF4-FFF2-40B4-BE49-F238E27FC236}">
                <a16:creationId xmlns:a16="http://schemas.microsoft.com/office/drawing/2014/main" id="{A305FE56-C3FC-A624-D15E-C7E26241C03B}"/>
              </a:ext>
            </a:extLst>
          </p:cNvPr>
          <p:cNvPicPr>
            <a:picLocks noChangeAspect="1"/>
          </p:cNvPicPr>
          <p:nvPr/>
        </p:nvPicPr>
        <p:blipFill>
          <a:blip r:embed="rId3"/>
          <a:stretch>
            <a:fillRect/>
          </a:stretch>
        </p:blipFill>
        <p:spPr>
          <a:xfrm>
            <a:off x="8168190" y="1785225"/>
            <a:ext cx="3111500" cy="2425500"/>
          </a:xfrm>
          <a:prstGeom prst="rect">
            <a:avLst/>
          </a:prstGeom>
        </p:spPr>
      </p:pic>
      <p:pic>
        <p:nvPicPr>
          <p:cNvPr id="10" name="Picture 9" descr="A miniature white and grey pig wearing a pilot's cap with a red leash in an airport. &#10; &#10;&#10;">
            <a:extLst>
              <a:ext uri="{FF2B5EF4-FFF2-40B4-BE49-F238E27FC236}">
                <a16:creationId xmlns:a16="http://schemas.microsoft.com/office/drawing/2014/main" id="{05090996-C173-B098-2940-24F2189615C1}"/>
              </a:ext>
            </a:extLst>
          </p:cNvPr>
          <p:cNvPicPr>
            <a:picLocks noChangeAspect="1"/>
          </p:cNvPicPr>
          <p:nvPr/>
        </p:nvPicPr>
        <p:blipFill>
          <a:blip r:embed="rId4"/>
          <a:stretch>
            <a:fillRect/>
          </a:stretch>
        </p:blipFill>
        <p:spPr>
          <a:xfrm>
            <a:off x="8168190" y="4275235"/>
            <a:ext cx="3111500" cy="2336800"/>
          </a:xfrm>
          <a:prstGeom prst="rect">
            <a:avLst/>
          </a:prstGeom>
        </p:spPr>
      </p:pic>
    </p:spTree>
    <p:extLst>
      <p:ext uri="{BB962C8B-B14F-4D97-AF65-F5344CB8AC3E}">
        <p14:creationId xmlns:p14="http://schemas.microsoft.com/office/powerpoint/2010/main" val="26134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D-FA46-4714-D9BB-07D1FD5A1EED}"/>
              </a:ext>
            </a:extLst>
          </p:cNvPr>
          <p:cNvSpPr>
            <a:spLocks noGrp="1"/>
          </p:cNvSpPr>
          <p:nvPr>
            <p:ph type="title"/>
          </p:nvPr>
        </p:nvSpPr>
        <p:spPr/>
        <p:txBody>
          <a:bodyPr/>
          <a:lstStyle/>
          <a:p>
            <a:r>
              <a:rPr lang="en-US" dirty="0"/>
              <a:t>Therapy Animals</a:t>
            </a:r>
          </a:p>
        </p:txBody>
      </p:sp>
      <p:sp>
        <p:nvSpPr>
          <p:cNvPr id="3" name="Text Placeholder 2">
            <a:extLst>
              <a:ext uri="{FF2B5EF4-FFF2-40B4-BE49-F238E27FC236}">
                <a16:creationId xmlns:a16="http://schemas.microsoft.com/office/drawing/2014/main" id="{89518F1E-64A6-DF6C-8799-DC8B0D6C0883}"/>
              </a:ext>
            </a:extLst>
          </p:cNvPr>
          <p:cNvSpPr>
            <a:spLocks noGrp="1"/>
          </p:cNvSpPr>
          <p:nvPr>
            <p:ph type="body" idx="1"/>
          </p:nvPr>
        </p:nvSpPr>
        <p:spPr>
          <a:xfrm>
            <a:off x="129073" y="1785226"/>
            <a:ext cx="6775310" cy="4419632"/>
          </a:xfrm>
        </p:spPr>
        <p:txBody>
          <a:bodyPr>
            <a:normAutofit fontScale="77500" lnSpcReduction="20000"/>
          </a:bodyPr>
          <a:lstStyle/>
          <a:p>
            <a:pPr>
              <a:lnSpc>
                <a:spcPct val="170000"/>
              </a:lnSpc>
            </a:pPr>
            <a:r>
              <a:rPr lang="en-US" dirty="0">
                <a:solidFill>
                  <a:srgbClr val="00274C"/>
                </a:solidFill>
              </a:rPr>
              <a:t>Provide people with therapeutic contact, usually in a clinical setting, to improve their physical, social, emotional, and/or cognitive functioning.</a:t>
            </a:r>
          </a:p>
          <a:p>
            <a:pPr>
              <a:lnSpc>
                <a:spcPct val="170000"/>
              </a:lnSpc>
            </a:pPr>
            <a:r>
              <a:rPr lang="en-US" dirty="0">
                <a:solidFill>
                  <a:srgbClr val="00274C"/>
                </a:solidFill>
              </a:rPr>
              <a:t>Are not covered under the ADA.</a:t>
            </a:r>
          </a:p>
          <a:p>
            <a:pPr>
              <a:lnSpc>
                <a:spcPct val="170000"/>
              </a:lnSpc>
            </a:pPr>
            <a:r>
              <a:rPr lang="en-US" dirty="0">
                <a:solidFill>
                  <a:srgbClr val="00274C"/>
                </a:solidFill>
              </a:rPr>
              <a:t>Are not provided as reasonable accommodations.</a:t>
            </a:r>
          </a:p>
          <a:p>
            <a:endParaRPr lang="en-US" dirty="0"/>
          </a:p>
          <a:p>
            <a:endParaRPr lang="en-US" dirty="0"/>
          </a:p>
        </p:txBody>
      </p:sp>
      <p:pic>
        <p:nvPicPr>
          <p:cNvPr id="1030" name="Picture 6" descr="A woman with dark hair and green shirt using a motorized wheelchair pets a brown miniature horse.">
            <a:extLst>
              <a:ext uri="{FF2B5EF4-FFF2-40B4-BE49-F238E27FC236}">
                <a16:creationId xmlns:a16="http://schemas.microsoft.com/office/drawing/2014/main" id="{03DD5226-95B9-879F-2094-A8A8F2426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778" y="2301062"/>
            <a:ext cx="4756818" cy="358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4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481E-8A52-8696-286A-D3E439D30E99}"/>
              </a:ext>
            </a:extLst>
          </p:cNvPr>
          <p:cNvSpPr>
            <a:spLocks noGrp="1"/>
          </p:cNvSpPr>
          <p:nvPr>
            <p:ph type="title"/>
          </p:nvPr>
        </p:nvSpPr>
        <p:spPr/>
        <p:txBody>
          <a:bodyPr/>
          <a:lstStyle/>
          <a:p>
            <a:r>
              <a:rPr lang="en-US" dirty="0"/>
              <a:t>Service Animal Handler Rights and Responsibilities</a:t>
            </a:r>
          </a:p>
        </p:txBody>
      </p:sp>
    </p:spTree>
    <p:extLst>
      <p:ext uri="{BB962C8B-B14F-4D97-AF65-F5344CB8AC3E}">
        <p14:creationId xmlns:p14="http://schemas.microsoft.com/office/powerpoint/2010/main" val="307551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B99D2A-E51E-7584-B401-FE3974EB6176}"/>
              </a:ext>
            </a:extLst>
          </p:cNvPr>
          <p:cNvSpPr>
            <a:spLocks noGrp="1"/>
          </p:cNvSpPr>
          <p:nvPr>
            <p:ph type="title"/>
          </p:nvPr>
        </p:nvSpPr>
        <p:spPr/>
        <p:txBody>
          <a:bodyPr>
            <a:normAutofit fontScale="90000"/>
          </a:bodyPr>
          <a:lstStyle/>
          <a:p>
            <a:r>
              <a:rPr lang="en-US" dirty="0"/>
              <a:t>What Can Be Asked of a Handler?</a:t>
            </a:r>
          </a:p>
        </p:txBody>
      </p:sp>
      <p:sp>
        <p:nvSpPr>
          <p:cNvPr id="6" name="Text Placeholder 5">
            <a:extLst>
              <a:ext uri="{FF2B5EF4-FFF2-40B4-BE49-F238E27FC236}">
                <a16:creationId xmlns:a16="http://schemas.microsoft.com/office/drawing/2014/main" id="{2190EF90-986D-1EB2-C5E9-D9ED231A378D}"/>
              </a:ext>
            </a:extLst>
          </p:cNvPr>
          <p:cNvSpPr>
            <a:spLocks noGrp="1"/>
          </p:cNvSpPr>
          <p:nvPr>
            <p:ph type="body" idx="1"/>
          </p:nvPr>
        </p:nvSpPr>
        <p:spPr>
          <a:xfrm>
            <a:off x="-1" y="1873404"/>
            <a:ext cx="11985171" cy="4705816"/>
          </a:xfrm>
        </p:spPr>
        <p:txBody>
          <a:bodyPr>
            <a:normAutofit fontScale="92500" lnSpcReduction="20000"/>
          </a:bodyPr>
          <a:lstStyle/>
          <a:p>
            <a:pPr marL="565150" indent="-514350">
              <a:lnSpc>
                <a:spcPct val="170000"/>
              </a:lnSpc>
              <a:buFont typeface="+mj-lt"/>
              <a:buAutoNum type="arabicPeriod"/>
            </a:pPr>
            <a:r>
              <a:rPr lang="en-US" sz="2000" dirty="0"/>
              <a:t>Is this dog (or mini horse) a service animal required because of disability?*</a:t>
            </a:r>
          </a:p>
          <a:p>
            <a:pPr lvl="1">
              <a:lnSpc>
                <a:spcPct val="170000"/>
              </a:lnSpc>
              <a:spcAft>
                <a:spcPts val="600"/>
              </a:spcAft>
            </a:pPr>
            <a:r>
              <a:rPr lang="en-US" sz="1800" dirty="0"/>
              <a:t>Or service animal in training in Michigan.</a:t>
            </a:r>
          </a:p>
          <a:p>
            <a:pPr marL="565150" indent="-514350">
              <a:lnSpc>
                <a:spcPct val="170000"/>
              </a:lnSpc>
              <a:buFont typeface="+mj-lt"/>
              <a:buAutoNum type="arabicPeriod"/>
            </a:pPr>
            <a:r>
              <a:rPr lang="en-US" sz="2000" dirty="0"/>
              <a:t>What work or task is the service animal trained to perform?</a:t>
            </a:r>
          </a:p>
          <a:p>
            <a:pPr lvl="1">
              <a:lnSpc>
                <a:spcPct val="170000"/>
              </a:lnSpc>
              <a:spcAft>
                <a:spcPts val="600"/>
              </a:spcAft>
            </a:pPr>
            <a:r>
              <a:rPr lang="en-US" sz="1800" dirty="0"/>
              <a:t>It must be trained to perform something specific - providing comfort or support is not a specific task.</a:t>
            </a:r>
          </a:p>
          <a:p>
            <a:pPr lvl="1">
              <a:lnSpc>
                <a:spcPct val="170000"/>
              </a:lnSpc>
              <a:spcAft>
                <a:spcPts val="600"/>
              </a:spcAft>
            </a:pPr>
            <a:r>
              <a:rPr lang="en-US" sz="1800" dirty="0"/>
              <a:t>You should never request an animal to display its task.</a:t>
            </a:r>
          </a:p>
          <a:p>
            <a:pPr>
              <a:lnSpc>
                <a:spcPct val="170000"/>
              </a:lnSpc>
            </a:pPr>
            <a:r>
              <a:rPr lang="en-US" sz="2000" dirty="0"/>
              <a:t>Best practice: If the answer to #1 is </a:t>
            </a:r>
            <a:r>
              <a:rPr lang="en-US" sz="2000" i="1" dirty="0"/>
              <a:t>yes,</a:t>
            </a:r>
            <a:r>
              <a:rPr lang="en-US" sz="2000" dirty="0"/>
              <a:t> unless there is a specific reason, you should not ask #2.</a:t>
            </a:r>
          </a:p>
        </p:txBody>
      </p:sp>
    </p:spTree>
    <p:extLst>
      <p:ext uri="{BB962C8B-B14F-4D97-AF65-F5344CB8AC3E}">
        <p14:creationId xmlns:p14="http://schemas.microsoft.com/office/powerpoint/2010/main" val="246614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E912-D086-9CBD-C816-56D9F88788BB}"/>
              </a:ext>
            </a:extLst>
          </p:cNvPr>
          <p:cNvSpPr>
            <a:spLocks noGrp="1"/>
          </p:cNvSpPr>
          <p:nvPr>
            <p:ph type="title"/>
          </p:nvPr>
        </p:nvSpPr>
        <p:spPr/>
        <p:txBody>
          <a:bodyPr/>
          <a:lstStyle/>
          <a:p>
            <a:r>
              <a:rPr lang="en-US" dirty="0"/>
              <a:t>Handler Responsibilities	</a:t>
            </a:r>
          </a:p>
        </p:txBody>
      </p:sp>
      <p:sp>
        <p:nvSpPr>
          <p:cNvPr id="3" name="Text Placeholder 2">
            <a:extLst>
              <a:ext uri="{FF2B5EF4-FFF2-40B4-BE49-F238E27FC236}">
                <a16:creationId xmlns:a16="http://schemas.microsoft.com/office/drawing/2014/main" id="{706BB841-12EC-D76F-3AA9-67615F7952AD}"/>
              </a:ext>
            </a:extLst>
          </p:cNvPr>
          <p:cNvSpPr>
            <a:spLocks noGrp="1"/>
          </p:cNvSpPr>
          <p:nvPr>
            <p:ph type="body" idx="1"/>
          </p:nvPr>
        </p:nvSpPr>
        <p:spPr>
          <a:xfrm>
            <a:off x="-1" y="1631984"/>
            <a:ext cx="12061371" cy="4420474"/>
          </a:xfrm>
        </p:spPr>
        <p:txBody>
          <a:bodyPr>
            <a:normAutofit fontScale="70000" lnSpcReduction="20000"/>
          </a:bodyPr>
          <a:lstStyle/>
          <a:p>
            <a:pPr>
              <a:lnSpc>
                <a:spcPct val="170000"/>
              </a:lnSpc>
            </a:pPr>
            <a:r>
              <a:rPr lang="en-US" dirty="0">
                <a:solidFill>
                  <a:srgbClr val="00274C"/>
                </a:solidFill>
              </a:rPr>
              <a:t>A service animal or service animal in training must be housebroken.</a:t>
            </a:r>
          </a:p>
          <a:p>
            <a:pPr>
              <a:lnSpc>
                <a:spcPct val="170000"/>
              </a:lnSpc>
            </a:pPr>
            <a:r>
              <a:rPr lang="en-US" dirty="0">
                <a:solidFill>
                  <a:srgbClr val="00274C"/>
                </a:solidFill>
              </a:rPr>
              <a:t>A service animal must be under the “care and control” of a handler at all times:</a:t>
            </a:r>
          </a:p>
          <a:p>
            <a:pPr lvl="1">
              <a:lnSpc>
                <a:spcPct val="170000"/>
              </a:lnSpc>
              <a:spcAft>
                <a:spcPts val="600"/>
              </a:spcAft>
            </a:pPr>
            <a:r>
              <a:rPr lang="en-US" sz="2600" dirty="0">
                <a:solidFill>
                  <a:srgbClr val="00274C"/>
                </a:solidFill>
              </a:rPr>
              <a:t>Harnessed, leashed, or tethered in public unless these devices interfere with the service animal’s work or the individual cannot utilize these items due to disability.</a:t>
            </a:r>
          </a:p>
          <a:p>
            <a:pPr lvl="1">
              <a:lnSpc>
                <a:spcPct val="170000"/>
              </a:lnSpc>
              <a:spcAft>
                <a:spcPts val="600"/>
              </a:spcAft>
            </a:pPr>
            <a:r>
              <a:rPr lang="en-US" sz="2600" dirty="0">
                <a:solidFill>
                  <a:srgbClr val="00274C"/>
                </a:solidFill>
              </a:rPr>
              <a:t>Can be by voice, signal, or other effective means to control.</a:t>
            </a:r>
          </a:p>
          <a:p>
            <a:pPr lvl="1">
              <a:lnSpc>
                <a:spcPct val="170000"/>
              </a:lnSpc>
              <a:spcAft>
                <a:spcPts val="600"/>
              </a:spcAft>
            </a:pPr>
            <a:r>
              <a:rPr lang="en-US" sz="2600" dirty="0">
                <a:solidFill>
                  <a:srgbClr val="00274C"/>
                </a:solidFill>
              </a:rPr>
              <a:t>Control also means the service animal should not bark </a:t>
            </a:r>
            <a:r>
              <a:rPr lang="en-US" sz="2600" i="1" dirty="0">
                <a:solidFill>
                  <a:srgbClr val="00274C"/>
                </a:solidFill>
              </a:rPr>
              <a:t>repeatedly</a:t>
            </a:r>
            <a:r>
              <a:rPr lang="en-US" sz="2600" dirty="0">
                <a:solidFill>
                  <a:srgbClr val="00274C"/>
                </a:solidFill>
              </a:rPr>
              <a:t> in public places. </a:t>
            </a:r>
          </a:p>
          <a:p>
            <a:pPr lvl="2">
              <a:lnSpc>
                <a:spcPct val="170000"/>
              </a:lnSpc>
              <a:spcAft>
                <a:spcPts val="600"/>
              </a:spcAft>
            </a:pPr>
            <a:r>
              <a:rPr lang="en-US" sz="2300" dirty="0">
                <a:solidFill>
                  <a:srgbClr val="00274C"/>
                </a:solidFill>
              </a:rPr>
              <a:t>Barking 1-2 times or because it has been provoked or scared does not mean a dog is out of control.</a:t>
            </a:r>
          </a:p>
        </p:txBody>
      </p:sp>
    </p:spTree>
    <p:extLst>
      <p:ext uri="{BB962C8B-B14F-4D97-AF65-F5344CB8AC3E}">
        <p14:creationId xmlns:p14="http://schemas.microsoft.com/office/powerpoint/2010/main" val="279609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307F-8C7C-10D5-FBC5-8F5BC05D319A}"/>
              </a:ext>
            </a:extLst>
          </p:cNvPr>
          <p:cNvSpPr>
            <a:spLocks noGrp="1"/>
          </p:cNvSpPr>
          <p:nvPr>
            <p:ph type="title"/>
          </p:nvPr>
        </p:nvSpPr>
        <p:spPr/>
        <p:txBody>
          <a:bodyPr/>
          <a:lstStyle/>
          <a:p>
            <a:r>
              <a:rPr lang="en-US" dirty="0"/>
              <a:t>Under Care &amp; Control Examples</a:t>
            </a:r>
          </a:p>
        </p:txBody>
      </p:sp>
      <p:sp>
        <p:nvSpPr>
          <p:cNvPr id="3" name="Text Placeholder 2">
            <a:extLst>
              <a:ext uri="{FF2B5EF4-FFF2-40B4-BE49-F238E27FC236}">
                <a16:creationId xmlns:a16="http://schemas.microsoft.com/office/drawing/2014/main" id="{EEAE47AE-1A05-CCCB-0871-E39A9E6A20EE}"/>
              </a:ext>
            </a:extLst>
          </p:cNvPr>
          <p:cNvSpPr>
            <a:spLocks noGrp="1"/>
          </p:cNvSpPr>
          <p:nvPr>
            <p:ph type="body" idx="1"/>
          </p:nvPr>
        </p:nvSpPr>
        <p:spPr>
          <a:xfrm>
            <a:off x="129072" y="1719942"/>
            <a:ext cx="11866985" cy="4365171"/>
          </a:xfrm>
        </p:spPr>
        <p:txBody>
          <a:bodyPr>
            <a:normAutofit fontScale="70000" lnSpcReduction="20000"/>
          </a:bodyPr>
          <a:lstStyle/>
          <a:p>
            <a:pPr>
              <a:lnSpc>
                <a:spcPct val="170000"/>
              </a:lnSpc>
            </a:pPr>
            <a:r>
              <a:rPr lang="en-US" b="1" dirty="0">
                <a:solidFill>
                  <a:srgbClr val="00274C"/>
                </a:solidFill>
              </a:rPr>
              <a:t>A person who uses a wheelchair using a retractable leash so the animal can pick up or retrieve items. </a:t>
            </a:r>
            <a:r>
              <a:rPr lang="en-US" sz="2600" dirty="0">
                <a:solidFill>
                  <a:srgbClr val="00274C"/>
                </a:solidFill>
              </a:rPr>
              <a:t>Even if it is far away, it must remain under the control of the handler at all times.</a:t>
            </a:r>
          </a:p>
          <a:p>
            <a:pPr>
              <a:lnSpc>
                <a:spcPct val="170000"/>
              </a:lnSpc>
            </a:pPr>
            <a:r>
              <a:rPr lang="en-US" b="1" dirty="0">
                <a:solidFill>
                  <a:srgbClr val="00274C"/>
                </a:solidFill>
              </a:rPr>
              <a:t>A person with PTSD has a service animal that enters spaces, reviews for threats, and then goes directly back to its handler to signal it is safe to enter. </a:t>
            </a:r>
            <a:r>
              <a:rPr lang="en-US" sz="2600" dirty="0">
                <a:solidFill>
                  <a:srgbClr val="00274C"/>
                </a:solidFill>
              </a:rPr>
              <a:t>The animal may be off-leash to perform this task but on the leash at other times.</a:t>
            </a:r>
          </a:p>
          <a:p>
            <a:pPr>
              <a:lnSpc>
                <a:spcPct val="170000"/>
              </a:lnSpc>
            </a:pPr>
            <a:r>
              <a:rPr lang="en-US" b="1" dirty="0">
                <a:solidFill>
                  <a:srgbClr val="00274C"/>
                </a:solidFill>
              </a:rPr>
              <a:t>A nurse who uses a service animal for seizure signaling leaves their service animal under their desk while they escort a patient to a room. </a:t>
            </a:r>
            <a:r>
              <a:rPr lang="en-US" sz="2600" dirty="0">
                <a:solidFill>
                  <a:srgbClr val="00274C"/>
                </a:solidFill>
              </a:rPr>
              <a:t>The animal may be either tethered under the desk or can be signaled using voice commands.</a:t>
            </a:r>
            <a:endParaRPr lang="en-US" dirty="0"/>
          </a:p>
        </p:txBody>
      </p:sp>
    </p:spTree>
    <p:extLst>
      <p:ext uri="{BB962C8B-B14F-4D97-AF65-F5344CB8AC3E}">
        <p14:creationId xmlns:p14="http://schemas.microsoft.com/office/powerpoint/2010/main" val="344475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147735" y="197174"/>
            <a:ext cx="996664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Agenda</a:t>
            </a:r>
            <a:endParaRPr dirty="0"/>
          </a:p>
        </p:txBody>
      </p:sp>
      <p:sp>
        <p:nvSpPr>
          <p:cNvPr id="77" name="Google Shape;77;p2"/>
          <p:cNvSpPr txBox="1">
            <a:spLocks noGrp="1"/>
          </p:cNvSpPr>
          <p:nvPr>
            <p:ph type="body" idx="1"/>
          </p:nvPr>
        </p:nvSpPr>
        <p:spPr>
          <a:xfrm>
            <a:off x="147735" y="1616928"/>
            <a:ext cx="11829776" cy="5043898"/>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1200"/>
              </a:spcBef>
              <a:spcAft>
                <a:spcPts val="0"/>
              </a:spcAft>
              <a:buClr>
                <a:schemeClr val="dk1"/>
              </a:buClr>
              <a:buSzPct val="142857"/>
              <a:buNone/>
            </a:pPr>
            <a:r>
              <a:rPr lang="en-US" sz="1800" dirty="0"/>
              <a:t>The University of Michigan is committed to fostering an inclusive environment where accessibility and the needs of individuals with disabilities are prioritized, ensuring equitable opportunities for all members of our diverse community. This workshop will cover:</a:t>
            </a:r>
          </a:p>
          <a:p>
            <a:pPr indent="-457200">
              <a:lnSpc>
                <a:spcPct val="170000"/>
              </a:lnSpc>
              <a:spcBef>
                <a:spcPts val="1200"/>
              </a:spcBef>
            </a:pPr>
            <a:r>
              <a:rPr lang="en-US" sz="1800" dirty="0"/>
              <a:t>ADA Basics</a:t>
            </a:r>
          </a:p>
          <a:p>
            <a:pPr indent="-457200">
              <a:lnSpc>
                <a:spcPct val="170000"/>
              </a:lnSpc>
              <a:spcBef>
                <a:spcPts val="1200"/>
              </a:spcBef>
            </a:pPr>
            <a:r>
              <a:rPr lang="en-US" sz="1800" dirty="0"/>
              <a:t>Differences between service animals, service animals in training, and emotional support animals</a:t>
            </a:r>
          </a:p>
          <a:p>
            <a:pPr indent="-457200">
              <a:lnSpc>
                <a:spcPct val="170000"/>
              </a:lnSpc>
              <a:spcBef>
                <a:spcPts val="1200"/>
              </a:spcBef>
            </a:pPr>
            <a:r>
              <a:rPr lang="en-US" sz="1800" dirty="0"/>
              <a:t>Handler rights and responsibilities</a:t>
            </a:r>
          </a:p>
          <a:p>
            <a:pPr indent="-457200">
              <a:lnSpc>
                <a:spcPct val="170000"/>
              </a:lnSpc>
              <a:spcBef>
                <a:spcPts val="1200"/>
              </a:spcBef>
            </a:pPr>
            <a:r>
              <a:rPr lang="en-US" sz="1800" dirty="0"/>
              <a:t>Service animal etiquette</a:t>
            </a:r>
          </a:p>
          <a:p>
            <a:pPr indent="-457200">
              <a:lnSpc>
                <a:spcPct val="170000"/>
              </a:lnSpc>
              <a:spcBef>
                <a:spcPts val="1200"/>
              </a:spcBef>
            </a:pPr>
            <a:r>
              <a:rPr lang="en-US" sz="1800" dirty="0"/>
              <a:t>FAQs</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54EA-3579-DABE-D90E-3096597311D8}"/>
              </a:ext>
            </a:extLst>
          </p:cNvPr>
          <p:cNvSpPr>
            <a:spLocks noGrp="1"/>
          </p:cNvSpPr>
          <p:nvPr>
            <p:ph type="title"/>
          </p:nvPr>
        </p:nvSpPr>
        <p:spPr/>
        <p:txBody>
          <a:bodyPr/>
          <a:lstStyle/>
          <a:p>
            <a:r>
              <a:rPr lang="en-US" dirty="0"/>
              <a:t>Excluding Service Animals</a:t>
            </a:r>
          </a:p>
        </p:txBody>
      </p:sp>
      <p:sp>
        <p:nvSpPr>
          <p:cNvPr id="3" name="Text Placeholder 2">
            <a:extLst>
              <a:ext uri="{FF2B5EF4-FFF2-40B4-BE49-F238E27FC236}">
                <a16:creationId xmlns:a16="http://schemas.microsoft.com/office/drawing/2014/main" id="{040D6A36-FE44-4954-1BCB-CA0D8EA1B787}"/>
              </a:ext>
            </a:extLst>
          </p:cNvPr>
          <p:cNvSpPr>
            <a:spLocks noGrp="1"/>
          </p:cNvSpPr>
          <p:nvPr>
            <p:ph type="body" idx="1"/>
          </p:nvPr>
        </p:nvSpPr>
        <p:spPr/>
        <p:txBody>
          <a:bodyPr>
            <a:normAutofit/>
          </a:bodyPr>
          <a:lstStyle/>
          <a:p>
            <a:r>
              <a:rPr lang="en-US" dirty="0"/>
              <a:t>May generally only be excluded when the presence fundamentally alters the “nature of the goods, services, or program.” </a:t>
            </a:r>
          </a:p>
          <a:p>
            <a:r>
              <a:rPr lang="en-US" dirty="0"/>
              <a:t>May also be excluded if a service animal is out of control, the handler cannot regain control, or if it is not housebroken.</a:t>
            </a:r>
          </a:p>
          <a:p>
            <a:pPr marL="50800" indent="0">
              <a:buNone/>
            </a:pPr>
            <a:endParaRPr lang="en-US" dirty="0"/>
          </a:p>
        </p:txBody>
      </p:sp>
    </p:spTree>
    <p:extLst>
      <p:ext uri="{BB962C8B-B14F-4D97-AF65-F5344CB8AC3E}">
        <p14:creationId xmlns:p14="http://schemas.microsoft.com/office/powerpoint/2010/main" val="203916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D298-4426-EDB3-4688-2E57A8257A73}"/>
              </a:ext>
            </a:extLst>
          </p:cNvPr>
          <p:cNvSpPr>
            <a:spLocks noGrp="1"/>
          </p:cNvSpPr>
          <p:nvPr>
            <p:ph type="title"/>
          </p:nvPr>
        </p:nvSpPr>
        <p:spPr>
          <a:xfrm>
            <a:off x="129073" y="153242"/>
            <a:ext cx="11702371" cy="1325563"/>
          </a:xfrm>
        </p:spPr>
        <p:txBody>
          <a:bodyPr>
            <a:normAutofit fontScale="90000"/>
          </a:bodyPr>
          <a:lstStyle/>
          <a:p>
            <a:r>
              <a:rPr lang="en-US" dirty="0"/>
              <a:t>Examples of Reasons to Exclude Service Animals</a:t>
            </a:r>
          </a:p>
        </p:txBody>
      </p:sp>
      <p:sp>
        <p:nvSpPr>
          <p:cNvPr id="3" name="Text Placeholder 2">
            <a:extLst>
              <a:ext uri="{FF2B5EF4-FFF2-40B4-BE49-F238E27FC236}">
                <a16:creationId xmlns:a16="http://schemas.microsoft.com/office/drawing/2014/main" id="{9C60FDC6-4736-5FD2-69CC-7012E57C056C}"/>
              </a:ext>
            </a:extLst>
          </p:cNvPr>
          <p:cNvSpPr>
            <a:spLocks noGrp="1"/>
          </p:cNvSpPr>
          <p:nvPr>
            <p:ph type="body" idx="1"/>
          </p:nvPr>
        </p:nvSpPr>
        <p:spPr>
          <a:xfrm>
            <a:off x="129072" y="1665515"/>
            <a:ext cx="11910527" cy="4419600"/>
          </a:xfrm>
        </p:spPr>
        <p:txBody>
          <a:bodyPr>
            <a:normAutofit fontScale="85000" lnSpcReduction="10000"/>
          </a:bodyPr>
          <a:lstStyle/>
          <a:p>
            <a:pPr>
              <a:lnSpc>
                <a:spcPct val="170000"/>
              </a:lnSpc>
            </a:pPr>
            <a:r>
              <a:rPr lang="en-US" sz="2400" dirty="0">
                <a:solidFill>
                  <a:srgbClr val="00274C"/>
                </a:solidFill>
              </a:rPr>
              <a:t>In a residential hall, specific rooms may be reserved solely for individuals with allergies to dogs. </a:t>
            </a:r>
          </a:p>
          <a:p>
            <a:pPr>
              <a:lnSpc>
                <a:spcPct val="170000"/>
              </a:lnSpc>
            </a:pPr>
            <a:r>
              <a:rPr lang="en-US" sz="2400" dirty="0">
                <a:solidFill>
                  <a:srgbClr val="00274C"/>
                </a:solidFill>
              </a:rPr>
              <a:t>In a research lab, service animals may be restricted from rooms where research animals are the natural prey or predator of dogs – where their presence could be disruptive, causing the lab animals to become aggressive or agitated.</a:t>
            </a:r>
          </a:p>
          <a:p>
            <a:pPr>
              <a:lnSpc>
                <a:spcPct val="170000"/>
              </a:lnSpc>
            </a:pPr>
            <a:r>
              <a:rPr lang="en-US" sz="2400" dirty="0">
                <a:solidFill>
                  <a:srgbClr val="00274C"/>
                </a:solidFill>
              </a:rPr>
              <a:t>A burn unit where sterilization is critical to the care of patients.</a:t>
            </a:r>
          </a:p>
          <a:p>
            <a:pPr>
              <a:lnSpc>
                <a:spcPct val="170000"/>
              </a:lnSpc>
            </a:pPr>
            <a:r>
              <a:rPr lang="en-US" sz="2400" dirty="0">
                <a:solidFill>
                  <a:srgbClr val="00274C"/>
                </a:solidFill>
              </a:rPr>
              <a:t>A public pool, though a service animal may only be excluded from entry to the water.</a:t>
            </a:r>
          </a:p>
        </p:txBody>
      </p:sp>
    </p:spTree>
    <p:extLst>
      <p:ext uri="{BB962C8B-B14F-4D97-AF65-F5344CB8AC3E}">
        <p14:creationId xmlns:p14="http://schemas.microsoft.com/office/powerpoint/2010/main" val="244543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4EC9-5ADB-370D-03BA-BD33B0FBBD98}"/>
              </a:ext>
            </a:extLst>
          </p:cNvPr>
          <p:cNvSpPr>
            <a:spLocks noGrp="1"/>
          </p:cNvSpPr>
          <p:nvPr>
            <p:ph type="title"/>
          </p:nvPr>
        </p:nvSpPr>
        <p:spPr/>
        <p:txBody>
          <a:bodyPr/>
          <a:lstStyle/>
          <a:p>
            <a:r>
              <a:rPr lang="en-US" dirty="0"/>
              <a:t>Handler Rights	</a:t>
            </a:r>
          </a:p>
        </p:txBody>
      </p:sp>
      <p:sp>
        <p:nvSpPr>
          <p:cNvPr id="3" name="Text Placeholder 2">
            <a:extLst>
              <a:ext uri="{FF2B5EF4-FFF2-40B4-BE49-F238E27FC236}">
                <a16:creationId xmlns:a16="http://schemas.microsoft.com/office/drawing/2014/main" id="{1C694813-740E-D3F7-C6A1-FA441B677344}"/>
              </a:ext>
            </a:extLst>
          </p:cNvPr>
          <p:cNvSpPr>
            <a:spLocks noGrp="1"/>
          </p:cNvSpPr>
          <p:nvPr>
            <p:ph type="body" idx="1"/>
          </p:nvPr>
        </p:nvSpPr>
        <p:spPr/>
        <p:txBody>
          <a:bodyPr>
            <a:normAutofit fontScale="85000" lnSpcReduction="10000"/>
          </a:bodyPr>
          <a:lstStyle/>
          <a:p>
            <a:pPr>
              <a:lnSpc>
                <a:spcPct val="160000"/>
              </a:lnSpc>
            </a:pPr>
            <a:r>
              <a:rPr lang="en-US" dirty="0">
                <a:solidFill>
                  <a:srgbClr val="00274C"/>
                </a:solidFill>
              </a:rPr>
              <a:t>Handlers and service animals are allowed in any place generally that the public is invited in or able to go such as museums, restaurants, stores, theatres, schools, and events.</a:t>
            </a:r>
          </a:p>
          <a:p>
            <a:pPr>
              <a:lnSpc>
                <a:spcPct val="160000"/>
              </a:lnSpc>
            </a:pPr>
            <a:r>
              <a:rPr lang="en-US" dirty="0">
                <a:solidFill>
                  <a:srgbClr val="00274C"/>
                </a:solidFill>
              </a:rPr>
              <a:t>To address the behavior of the service animal if it is not under control.</a:t>
            </a:r>
          </a:p>
          <a:p>
            <a:pPr>
              <a:lnSpc>
                <a:spcPct val="160000"/>
              </a:lnSpc>
            </a:pPr>
            <a:r>
              <a:rPr lang="en-US" dirty="0">
                <a:solidFill>
                  <a:srgbClr val="00274C"/>
                </a:solidFill>
              </a:rPr>
              <a:t>To enter a public space without the service animal if the animal is denied entry due to out-of-control behavior or direct threat purposes.</a:t>
            </a:r>
          </a:p>
          <a:p>
            <a:endParaRPr lang="en-US" dirty="0"/>
          </a:p>
        </p:txBody>
      </p:sp>
    </p:spTree>
    <p:extLst>
      <p:ext uri="{BB962C8B-B14F-4D97-AF65-F5344CB8AC3E}">
        <p14:creationId xmlns:p14="http://schemas.microsoft.com/office/powerpoint/2010/main" val="48257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17CA-FF11-C201-898B-81BB06F3C606}"/>
              </a:ext>
            </a:extLst>
          </p:cNvPr>
          <p:cNvSpPr>
            <a:spLocks noGrp="1"/>
          </p:cNvSpPr>
          <p:nvPr>
            <p:ph type="title"/>
          </p:nvPr>
        </p:nvSpPr>
        <p:spPr/>
        <p:txBody>
          <a:bodyPr>
            <a:normAutofit fontScale="90000"/>
          </a:bodyPr>
          <a:lstStyle/>
          <a:p>
            <a:r>
              <a:rPr lang="en-US" dirty="0"/>
              <a:t>Service Animals in the Workplace</a:t>
            </a:r>
          </a:p>
        </p:txBody>
      </p:sp>
      <p:sp>
        <p:nvSpPr>
          <p:cNvPr id="3" name="Text Placeholder 2">
            <a:extLst>
              <a:ext uri="{FF2B5EF4-FFF2-40B4-BE49-F238E27FC236}">
                <a16:creationId xmlns:a16="http://schemas.microsoft.com/office/drawing/2014/main" id="{C8A39346-B556-10E4-38E7-728CDE9C644F}"/>
              </a:ext>
            </a:extLst>
          </p:cNvPr>
          <p:cNvSpPr>
            <a:spLocks noGrp="1"/>
          </p:cNvSpPr>
          <p:nvPr>
            <p:ph type="body" idx="1"/>
          </p:nvPr>
        </p:nvSpPr>
        <p:spPr>
          <a:xfrm>
            <a:off x="129072" y="1719943"/>
            <a:ext cx="11834327" cy="4299857"/>
          </a:xfrm>
        </p:spPr>
        <p:txBody>
          <a:bodyPr>
            <a:normAutofit fontScale="70000" lnSpcReduction="20000"/>
          </a:bodyPr>
          <a:lstStyle/>
          <a:p>
            <a:pPr marL="50800" indent="0">
              <a:lnSpc>
                <a:spcPct val="170000"/>
              </a:lnSpc>
              <a:buNone/>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Service animals are not specifically mentioned in Title I of the ADA, which covers employment.</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Individuals seeking to bring a service animal into their place of employment beyond the spaces typically open to the public are required to request a reasonable accommodation to bring their service animal with them to work.</a:t>
            </a:r>
          </a:p>
          <a:p>
            <a:pPr>
              <a:lnSpc>
                <a:spcPct val="170000"/>
              </a:lnSpc>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A reasonable accommodation i</a:t>
            </a: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 any modification or adjustment to a job or the work environment that will enable an applicant or employee with a disability to participate in the application process or to perform essential job functions.</a:t>
            </a:r>
            <a:endParaRPr lang="en-US" dirty="0">
              <a:solidFill>
                <a:srgbClr val="00274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445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332B-10FC-3F6F-7CAD-07CE8D731E63}"/>
              </a:ext>
            </a:extLst>
          </p:cNvPr>
          <p:cNvSpPr>
            <a:spLocks noGrp="1"/>
          </p:cNvSpPr>
          <p:nvPr>
            <p:ph type="title"/>
          </p:nvPr>
        </p:nvSpPr>
        <p:spPr>
          <a:xfrm>
            <a:off x="129073" y="153242"/>
            <a:ext cx="11200566" cy="1325563"/>
          </a:xfrm>
        </p:spPr>
        <p:txBody>
          <a:bodyPr>
            <a:normAutofit fontScale="90000"/>
          </a:bodyPr>
          <a:lstStyle/>
          <a:p>
            <a:r>
              <a:rPr lang="en-US" dirty="0"/>
              <a:t>What Does This Mean for the Employer?</a:t>
            </a:r>
          </a:p>
        </p:txBody>
      </p:sp>
      <p:sp>
        <p:nvSpPr>
          <p:cNvPr id="3" name="Text Placeholder 2">
            <a:extLst>
              <a:ext uri="{FF2B5EF4-FFF2-40B4-BE49-F238E27FC236}">
                <a16:creationId xmlns:a16="http://schemas.microsoft.com/office/drawing/2014/main" id="{90B26BFE-9269-ADF0-5BF2-FA652A7DA409}"/>
              </a:ext>
            </a:extLst>
          </p:cNvPr>
          <p:cNvSpPr>
            <a:spLocks noGrp="1"/>
          </p:cNvSpPr>
          <p:nvPr>
            <p:ph type="body" idx="1"/>
          </p:nvPr>
        </p:nvSpPr>
        <p:spPr>
          <a:xfrm>
            <a:off x="129073" y="1785226"/>
            <a:ext cx="6421287" cy="4201918"/>
          </a:xfrm>
        </p:spPr>
        <p:txBody>
          <a:bodyPr>
            <a:normAutofit fontScale="70000" lnSpcReduction="20000"/>
          </a:bodyPr>
          <a:lstStyle/>
          <a:p>
            <a:pPr marL="50800" indent="0">
              <a:lnSpc>
                <a:spcPct val="170000"/>
              </a:lnSpc>
              <a:buNone/>
            </a:pPr>
            <a:r>
              <a:rPr lang="en-US" dirty="0"/>
              <a:t>As the employer, a service animal needs to be evaluated just as any other reasonable accommodations are evaluated:</a:t>
            </a:r>
          </a:p>
          <a:p>
            <a:pPr>
              <a:lnSpc>
                <a:spcPct val="170000"/>
              </a:lnSpc>
            </a:pPr>
            <a:r>
              <a:rPr lang="en-US" dirty="0"/>
              <a:t>Cannot create an undue burden on unit operations.</a:t>
            </a:r>
          </a:p>
          <a:p>
            <a:pPr>
              <a:lnSpc>
                <a:spcPct val="170000"/>
              </a:lnSpc>
            </a:pPr>
            <a:r>
              <a:rPr lang="en-US" dirty="0"/>
              <a:t>The presence of the service animal cannot pose a direct threat to the health or safety of others.</a:t>
            </a:r>
          </a:p>
          <a:p>
            <a:pPr lvl="1"/>
            <a:endParaRPr lang="en-US" dirty="0"/>
          </a:p>
        </p:txBody>
      </p:sp>
      <p:pic>
        <p:nvPicPr>
          <p:cNvPr id="2050" name="Picture 2" descr="Service animal beagle wearing PPE (personal protective equipment) including goggles and a lab coat sitting next to brown drawers of a lab desk with a smiling woman wearing a lab coat and jeans.">
            <a:extLst>
              <a:ext uri="{FF2B5EF4-FFF2-40B4-BE49-F238E27FC236}">
                <a16:creationId xmlns:a16="http://schemas.microsoft.com/office/drawing/2014/main" id="{D1BAC05B-618F-D3C8-5A32-FD53EEB2F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031" y="2484989"/>
            <a:ext cx="4983973" cy="28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1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007C-7E0C-0892-82CC-F66C5DC2C2AE}"/>
              </a:ext>
            </a:extLst>
          </p:cNvPr>
          <p:cNvSpPr>
            <a:spLocks noGrp="1"/>
          </p:cNvSpPr>
          <p:nvPr>
            <p:ph type="title"/>
          </p:nvPr>
        </p:nvSpPr>
        <p:spPr>
          <a:xfrm>
            <a:off x="129073" y="153242"/>
            <a:ext cx="11602010" cy="1325563"/>
          </a:xfrm>
        </p:spPr>
        <p:txBody>
          <a:bodyPr>
            <a:normAutofit fontScale="90000"/>
          </a:bodyPr>
          <a:lstStyle/>
          <a:p>
            <a:r>
              <a:rPr lang="en-US" dirty="0"/>
              <a:t>Request a Service Animal Accommodation</a:t>
            </a:r>
          </a:p>
        </p:txBody>
      </p:sp>
      <p:sp>
        <p:nvSpPr>
          <p:cNvPr id="3" name="Text Placeholder 2">
            <a:extLst>
              <a:ext uri="{FF2B5EF4-FFF2-40B4-BE49-F238E27FC236}">
                <a16:creationId xmlns:a16="http://schemas.microsoft.com/office/drawing/2014/main" id="{399B555D-DD25-1B67-E486-2C6E7E56656E}"/>
              </a:ext>
            </a:extLst>
          </p:cNvPr>
          <p:cNvSpPr>
            <a:spLocks noGrp="1"/>
          </p:cNvSpPr>
          <p:nvPr>
            <p:ph type="body" idx="1"/>
          </p:nvPr>
        </p:nvSpPr>
        <p:spPr>
          <a:xfrm>
            <a:off x="129073" y="1785225"/>
            <a:ext cx="11812556" cy="4234576"/>
          </a:xfrm>
        </p:spPr>
        <p:txBody>
          <a:bodyPr>
            <a:noAutofit/>
          </a:bodyPr>
          <a:lstStyle/>
          <a:p>
            <a:pPr>
              <a:lnSpc>
                <a:spcPct val="170000"/>
              </a:lnSpc>
            </a:pPr>
            <a:r>
              <a:rPr lang="en-US" sz="2000" dirty="0">
                <a:solidFill>
                  <a:srgbClr val="00274C"/>
                </a:solidFill>
              </a:rPr>
              <a:t>An employee requesting to bring their service animal into their workspace is required to request an accommodation. </a:t>
            </a:r>
          </a:p>
          <a:p>
            <a:pPr lvl="1">
              <a:lnSpc>
                <a:spcPct val="170000"/>
              </a:lnSpc>
              <a:spcAft>
                <a:spcPts val="600"/>
              </a:spcAft>
            </a:pPr>
            <a:r>
              <a:rPr lang="en-US" sz="2000" dirty="0">
                <a:solidFill>
                  <a:srgbClr val="00274C"/>
                </a:solidFill>
              </a:rPr>
              <a:t>Submit a request to the Disability Equity Office via the </a:t>
            </a:r>
            <a:r>
              <a:rPr lang="en-US" sz="2000"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sz="2000" dirty="0">
                <a:solidFill>
                  <a:srgbClr val="00274C"/>
                </a:solidFill>
              </a:rPr>
              <a:t> or directly request accommodation from their unit.</a:t>
            </a:r>
          </a:p>
          <a:p>
            <a:pPr>
              <a:lnSpc>
                <a:spcPct val="170000"/>
              </a:lnSpc>
            </a:pPr>
            <a:r>
              <a:rPr lang="en-US" sz="2000" dirty="0">
                <a:solidFill>
                  <a:srgbClr val="00274C"/>
                </a:solidFill>
              </a:rPr>
              <a:t>We strongly advise contacting the Disability Equity Office to discuss requests or concerns. We are trained to assist with the nuances regarding service animal accommodations.</a:t>
            </a:r>
          </a:p>
        </p:txBody>
      </p:sp>
    </p:spTree>
    <p:extLst>
      <p:ext uri="{BB962C8B-B14F-4D97-AF65-F5344CB8AC3E}">
        <p14:creationId xmlns:p14="http://schemas.microsoft.com/office/powerpoint/2010/main" val="269406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552D-10ED-E988-CCC2-5BD291A47AF3}"/>
              </a:ext>
            </a:extLst>
          </p:cNvPr>
          <p:cNvSpPr>
            <a:spLocks noGrp="1"/>
          </p:cNvSpPr>
          <p:nvPr>
            <p:ph type="title"/>
          </p:nvPr>
        </p:nvSpPr>
        <p:spPr>
          <a:xfrm>
            <a:off x="129073" y="153242"/>
            <a:ext cx="11557405" cy="1325563"/>
          </a:xfrm>
        </p:spPr>
        <p:txBody>
          <a:bodyPr>
            <a:normAutofit/>
          </a:bodyPr>
          <a:lstStyle/>
          <a:p>
            <a:r>
              <a:rPr lang="en-US" sz="3200" dirty="0"/>
              <a:t>Possible Additional Accommodations Related to Service Animals at Work</a:t>
            </a:r>
          </a:p>
        </p:txBody>
      </p:sp>
      <p:sp>
        <p:nvSpPr>
          <p:cNvPr id="3" name="Text Placeholder 2">
            <a:extLst>
              <a:ext uri="{FF2B5EF4-FFF2-40B4-BE49-F238E27FC236}">
                <a16:creationId xmlns:a16="http://schemas.microsoft.com/office/drawing/2014/main" id="{B9E8291E-537D-FC02-BA51-32A5FFC49C07}"/>
              </a:ext>
            </a:extLst>
          </p:cNvPr>
          <p:cNvSpPr>
            <a:spLocks noGrp="1"/>
          </p:cNvSpPr>
          <p:nvPr>
            <p:ph type="body" idx="1"/>
          </p:nvPr>
        </p:nvSpPr>
        <p:spPr/>
        <p:txBody>
          <a:bodyPr>
            <a:normAutofit fontScale="70000" lnSpcReduction="20000"/>
          </a:bodyPr>
          <a:lstStyle/>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Allow the employee to participate in individualized service animal training.</a:t>
            </a:r>
          </a:p>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the employee with a private/enclosed workspace</a:t>
            </a: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 or a larger workspace.</a:t>
            </a:r>
            <a:endPar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endParaRPr>
          </a:p>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the employee with office space near a door and/or out of high-traffic areas.</a:t>
            </a:r>
          </a:p>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additional break periods for use of animal relief areas.</a:t>
            </a:r>
          </a:p>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Establish an accessible path of travel that is barrier-free.</a:t>
            </a:r>
          </a:p>
          <a:p>
            <a:pPr algn="l">
              <a:lnSpc>
                <a:spcPct val="170000"/>
              </a:lnSpc>
              <a:buFont typeface="Arial" panose="020B0604020202020204" pitchFamily="34" charset="0"/>
              <a:buChar char="•"/>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Allow equal access to employee break rooms, lunchrooms, restrooms, meeting rooms, and services provided/sponsored by the employer.</a:t>
            </a:r>
          </a:p>
          <a:p>
            <a:endParaRPr lang="en-US" dirty="0"/>
          </a:p>
        </p:txBody>
      </p:sp>
    </p:spTree>
    <p:extLst>
      <p:ext uri="{BB962C8B-B14F-4D97-AF65-F5344CB8AC3E}">
        <p14:creationId xmlns:p14="http://schemas.microsoft.com/office/powerpoint/2010/main" val="294964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F30C-7DA1-31FE-CF3D-07F48D1B2E60}"/>
              </a:ext>
            </a:extLst>
          </p:cNvPr>
          <p:cNvSpPr>
            <a:spLocks noGrp="1"/>
          </p:cNvSpPr>
          <p:nvPr>
            <p:ph type="title"/>
          </p:nvPr>
        </p:nvSpPr>
        <p:spPr>
          <a:xfrm>
            <a:off x="129073" y="153242"/>
            <a:ext cx="10765668" cy="1325563"/>
          </a:xfrm>
        </p:spPr>
        <p:txBody>
          <a:bodyPr>
            <a:normAutofit/>
          </a:bodyPr>
          <a:lstStyle/>
          <a:p>
            <a:r>
              <a:rPr lang="en-US" dirty="0"/>
              <a:t>Caring for a Service Animal at Work</a:t>
            </a:r>
          </a:p>
        </p:txBody>
      </p:sp>
      <p:sp>
        <p:nvSpPr>
          <p:cNvPr id="3" name="Text Placeholder 2">
            <a:extLst>
              <a:ext uri="{FF2B5EF4-FFF2-40B4-BE49-F238E27FC236}">
                <a16:creationId xmlns:a16="http://schemas.microsoft.com/office/drawing/2014/main" id="{5DD6195A-956F-9FF6-D1EC-84C78557C24F}"/>
              </a:ext>
            </a:extLst>
          </p:cNvPr>
          <p:cNvSpPr>
            <a:spLocks noGrp="1"/>
          </p:cNvSpPr>
          <p:nvPr>
            <p:ph type="body" idx="1"/>
          </p:nvPr>
        </p:nvSpPr>
        <p:spPr/>
        <p:txBody>
          <a:bodyPr>
            <a:normAutofit fontScale="62500" lnSpcReduction="20000"/>
          </a:bodyPr>
          <a:lstStyle/>
          <a:p>
            <a:pPr algn="l">
              <a:lnSpc>
                <a:spcPct val="170000"/>
              </a:lnSpc>
              <a:buFont typeface="Arial" panose="020B0604020202020204" pitchFamily="34" charset="0"/>
              <a:buChar char="•"/>
            </a:pPr>
            <a:r>
              <a:rPr lang="en-US" sz="4000" dirty="0">
                <a:solidFill>
                  <a:srgbClr val="00274C"/>
                </a:solidFill>
                <a:latin typeface="Verdana" panose="020B0604030504040204" pitchFamily="34" charset="0"/>
                <a:ea typeface="Verdana" panose="020B0604030504040204" pitchFamily="34" charset="0"/>
                <a:cs typeface="Verdana" panose="020B0604030504040204" pitchFamily="34" charset="0"/>
              </a:rPr>
              <a:t>Service animals and service animals in training must be housebroken.</a:t>
            </a:r>
          </a:p>
          <a:p>
            <a:pPr algn="l">
              <a:lnSpc>
                <a:spcPct val="170000"/>
              </a:lnSpc>
              <a:buFont typeface="Arial" panose="020B0604020202020204" pitchFamily="34" charset="0"/>
              <a:buChar char="•"/>
            </a:pPr>
            <a:r>
              <a:rPr lang="en-US" sz="4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a designated area where the employee can tend to the service animal’s basic daily needs, e.g., eating or bodily functions.</a:t>
            </a:r>
          </a:p>
          <a:p>
            <a:pPr algn="l">
              <a:lnSpc>
                <a:spcPct val="170000"/>
              </a:lnSpc>
              <a:buFont typeface="Arial" panose="020B0604020202020204" pitchFamily="34" charset="0"/>
              <a:buChar char="•"/>
            </a:pPr>
            <a:r>
              <a:rPr lang="en-US" sz="4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Consider general disability awareness training on the use of service animals in the workplace.</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797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DBB0C-75A2-4B39-23CD-3B1D16F31275}"/>
              </a:ext>
            </a:extLst>
          </p:cNvPr>
          <p:cNvSpPr>
            <a:spLocks noGrp="1"/>
          </p:cNvSpPr>
          <p:nvPr>
            <p:ph type="title"/>
          </p:nvPr>
        </p:nvSpPr>
        <p:spPr/>
        <p:txBody>
          <a:bodyPr/>
          <a:lstStyle/>
          <a:p>
            <a:r>
              <a:rPr lang="en-US" dirty="0"/>
              <a:t>Service Animal Etiquette </a:t>
            </a:r>
          </a:p>
        </p:txBody>
      </p:sp>
    </p:spTree>
    <p:extLst>
      <p:ext uri="{BB962C8B-B14F-4D97-AF65-F5344CB8AC3E}">
        <p14:creationId xmlns:p14="http://schemas.microsoft.com/office/powerpoint/2010/main" val="355393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68639-6F90-C2EE-4415-9F0D25BAE16B}"/>
              </a:ext>
            </a:extLst>
          </p:cNvPr>
          <p:cNvSpPr>
            <a:spLocks noGrp="1"/>
          </p:cNvSpPr>
          <p:nvPr>
            <p:ph type="title"/>
          </p:nvPr>
        </p:nvSpPr>
        <p:spPr>
          <a:xfrm>
            <a:off x="474028" y="355600"/>
            <a:ext cx="10515600" cy="1325563"/>
          </a:xfrm>
        </p:spPr>
        <p:txBody>
          <a:bodyPr/>
          <a:lstStyle/>
          <a:p>
            <a:r>
              <a:rPr lang="en-US" dirty="0"/>
              <a:t>Dos and Don’ts: Etiquette</a:t>
            </a:r>
          </a:p>
        </p:txBody>
      </p:sp>
      <p:sp>
        <p:nvSpPr>
          <p:cNvPr id="6" name="Text Placeholder 5">
            <a:extLst>
              <a:ext uri="{FF2B5EF4-FFF2-40B4-BE49-F238E27FC236}">
                <a16:creationId xmlns:a16="http://schemas.microsoft.com/office/drawing/2014/main" id="{CB9FB21D-D513-839E-8C32-74B460085A56}"/>
              </a:ext>
            </a:extLst>
          </p:cNvPr>
          <p:cNvSpPr>
            <a:spLocks noGrp="1"/>
          </p:cNvSpPr>
          <p:nvPr>
            <p:ph type="body" idx="1"/>
          </p:nvPr>
        </p:nvSpPr>
        <p:spPr>
          <a:xfrm>
            <a:off x="199448" y="1681163"/>
            <a:ext cx="5798127" cy="504476"/>
          </a:xfrm>
          <a:ln>
            <a:solidFill>
              <a:srgbClr val="00274C"/>
            </a:solidFill>
          </a:ln>
        </p:spPr>
        <p:txBody>
          <a:bodyPr>
            <a:noAutofit/>
          </a:bodyPr>
          <a:lstStyle/>
          <a:p>
            <a:pPr lvl="1"/>
            <a:r>
              <a:rPr lang="en-US" dirty="0"/>
              <a:t>Dos</a:t>
            </a:r>
          </a:p>
        </p:txBody>
      </p:sp>
      <p:sp>
        <p:nvSpPr>
          <p:cNvPr id="7" name="Text Placeholder 6">
            <a:extLst>
              <a:ext uri="{FF2B5EF4-FFF2-40B4-BE49-F238E27FC236}">
                <a16:creationId xmlns:a16="http://schemas.microsoft.com/office/drawing/2014/main" id="{9F3D163D-892F-98D6-1C98-6C2CB20B87D7}"/>
              </a:ext>
            </a:extLst>
          </p:cNvPr>
          <p:cNvSpPr>
            <a:spLocks noGrp="1"/>
          </p:cNvSpPr>
          <p:nvPr>
            <p:ph type="body" idx="2"/>
          </p:nvPr>
        </p:nvSpPr>
        <p:spPr>
          <a:xfrm>
            <a:off x="199448" y="2185639"/>
            <a:ext cx="5798127" cy="4594302"/>
          </a:xfrm>
          <a:ln>
            <a:solidFill>
              <a:srgbClr val="00274C"/>
            </a:solidFill>
          </a:ln>
        </p:spPr>
        <p:txBody>
          <a:bodyPr>
            <a:normAutofit fontScale="47500" lnSpcReduction="20000"/>
          </a:bodyPr>
          <a:lstStyle/>
          <a:p>
            <a:pPr>
              <a:lnSpc>
                <a:spcPct val="170000"/>
              </a:lnSpc>
              <a:spcBef>
                <a:spcPts val="0"/>
              </a:spcBef>
              <a:spcAft>
                <a:spcPts val="600"/>
              </a:spcAft>
            </a:pPr>
            <a:r>
              <a:rPr lang="en-US" sz="3800" dirty="0"/>
              <a:t>Address the person – not the service animal.</a:t>
            </a:r>
          </a:p>
          <a:p>
            <a:pPr>
              <a:lnSpc>
                <a:spcPct val="170000"/>
              </a:lnSpc>
              <a:spcBef>
                <a:spcPts val="0"/>
              </a:spcBef>
              <a:spcAft>
                <a:spcPts val="600"/>
              </a:spcAft>
            </a:pPr>
            <a:r>
              <a:rPr lang="en-US" sz="3800" dirty="0"/>
              <a:t>Treat the handler with respect, giving them as much space and time as they need.</a:t>
            </a:r>
          </a:p>
          <a:p>
            <a:pPr>
              <a:lnSpc>
                <a:spcPct val="170000"/>
              </a:lnSpc>
              <a:spcBef>
                <a:spcPts val="0"/>
              </a:spcBef>
              <a:spcAft>
                <a:spcPts val="600"/>
              </a:spcAft>
            </a:pPr>
            <a:r>
              <a:rPr lang="en-US" sz="3800" dirty="0"/>
              <a:t>Remember that identifying gear is not required.</a:t>
            </a:r>
          </a:p>
          <a:p>
            <a:pPr>
              <a:lnSpc>
                <a:spcPct val="170000"/>
              </a:lnSpc>
              <a:spcBef>
                <a:spcPts val="0"/>
              </a:spcBef>
              <a:spcAft>
                <a:spcPts val="600"/>
              </a:spcAft>
            </a:pPr>
            <a:r>
              <a:rPr lang="en-US" sz="3800" dirty="0"/>
              <a:t>Be on the lookout for a service animal without a handler – this could indicate an emergency needing attention.</a:t>
            </a:r>
            <a:endParaRPr lang="en-US" dirty="0"/>
          </a:p>
        </p:txBody>
      </p:sp>
      <p:sp>
        <p:nvSpPr>
          <p:cNvPr id="8" name="Text Placeholder 7">
            <a:extLst>
              <a:ext uri="{FF2B5EF4-FFF2-40B4-BE49-F238E27FC236}">
                <a16:creationId xmlns:a16="http://schemas.microsoft.com/office/drawing/2014/main" id="{E9D24413-572C-DBD0-6D44-2AB2A26E178E}"/>
              </a:ext>
            </a:extLst>
          </p:cNvPr>
          <p:cNvSpPr>
            <a:spLocks noGrp="1"/>
          </p:cNvSpPr>
          <p:nvPr>
            <p:ph type="body" idx="3"/>
          </p:nvPr>
        </p:nvSpPr>
        <p:spPr>
          <a:xfrm>
            <a:off x="6172200" y="1681163"/>
            <a:ext cx="5798126" cy="504476"/>
          </a:xfrm>
          <a:ln>
            <a:solidFill>
              <a:srgbClr val="00274C"/>
            </a:solidFill>
          </a:ln>
        </p:spPr>
        <p:txBody>
          <a:bodyPr>
            <a:noAutofit/>
          </a:bodyPr>
          <a:lstStyle/>
          <a:p>
            <a:r>
              <a:rPr lang="en-US" sz="2000" dirty="0"/>
              <a:t>Don’ts</a:t>
            </a:r>
          </a:p>
        </p:txBody>
      </p:sp>
      <p:sp>
        <p:nvSpPr>
          <p:cNvPr id="9" name="Text Placeholder 8">
            <a:extLst>
              <a:ext uri="{FF2B5EF4-FFF2-40B4-BE49-F238E27FC236}">
                <a16:creationId xmlns:a16="http://schemas.microsoft.com/office/drawing/2014/main" id="{BC8AC525-CC27-B2E3-1345-37132885A756}"/>
              </a:ext>
            </a:extLst>
          </p:cNvPr>
          <p:cNvSpPr>
            <a:spLocks noGrp="1"/>
          </p:cNvSpPr>
          <p:nvPr>
            <p:ph type="body" idx="4"/>
          </p:nvPr>
        </p:nvSpPr>
        <p:spPr>
          <a:xfrm>
            <a:off x="6172199" y="2185639"/>
            <a:ext cx="5798127" cy="4594302"/>
          </a:xfrm>
          <a:ln>
            <a:solidFill>
              <a:srgbClr val="00274C"/>
            </a:solidFill>
          </a:ln>
        </p:spPr>
        <p:txBody>
          <a:bodyPr>
            <a:normAutofit/>
          </a:bodyPr>
          <a:lstStyle/>
          <a:p>
            <a:pPr>
              <a:lnSpc>
                <a:spcPct val="170000"/>
              </a:lnSpc>
              <a:spcBef>
                <a:spcPts val="0"/>
              </a:spcBef>
              <a:spcAft>
                <a:spcPts val="600"/>
              </a:spcAft>
            </a:pPr>
            <a:r>
              <a:rPr lang="en-US" sz="18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Interact (distract, feed, approach, speak) with a service animal without permission from the handler.</a:t>
            </a:r>
          </a:p>
          <a:p>
            <a:pPr>
              <a:lnSpc>
                <a:spcPct val="170000"/>
              </a:lnSpc>
              <a:spcBef>
                <a:spcPts val="0"/>
              </a:spcBef>
              <a:spcAft>
                <a:spcPts val="600"/>
              </a:spcAft>
            </a:pPr>
            <a:r>
              <a:rPr lang="en-US" sz="1800" dirty="0">
                <a:solidFill>
                  <a:srgbClr val="00274C"/>
                </a:solidFill>
                <a:latin typeface="Verdana" panose="020B0604030504040204" pitchFamily="34" charset="0"/>
                <a:ea typeface="Verdana" panose="020B0604030504040204" pitchFamily="34" charset="0"/>
                <a:cs typeface="Verdana" panose="020B0604030504040204" pitchFamily="34" charset="0"/>
              </a:rPr>
              <a:t>Ask any questions about the handler’s disability upon seeing their service animal.</a:t>
            </a:r>
          </a:p>
          <a:p>
            <a:pPr>
              <a:lnSpc>
                <a:spcPct val="170000"/>
              </a:lnSpc>
              <a:spcBef>
                <a:spcPts val="0"/>
              </a:spcBef>
              <a:spcAft>
                <a:spcPts val="600"/>
              </a:spcAft>
            </a:pPr>
            <a:r>
              <a:rPr lang="en-US" sz="1800" dirty="0">
                <a:solidFill>
                  <a:srgbClr val="00274C"/>
                </a:solidFill>
                <a:latin typeface="Verdana" panose="020B0604030504040204" pitchFamily="34" charset="0"/>
                <a:ea typeface="Verdana" panose="020B0604030504040204" pitchFamily="34" charset="0"/>
                <a:cs typeface="Verdana" panose="020B0604030504040204" pitchFamily="34" charset="0"/>
              </a:rPr>
              <a:t>Engage with the animal even if it appears to be “off work” or resting.</a:t>
            </a:r>
          </a:p>
        </p:txBody>
      </p:sp>
    </p:spTree>
    <p:extLst>
      <p:ext uri="{BB962C8B-B14F-4D97-AF65-F5344CB8AC3E}">
        <p14:creationId xmlns:p14="http://schemas.microsoft.com/office/powerpoint/2010/main" val="97965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F7FABE72-14A3-9618-8B25-FA342D4A4F86}"/>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B00C6204-1B05-F568-A9A4-DA63130DFE76}"/>
              </a:ext>
            </a:extLst>
          </p:cNvPr>
          <p:cNvSpPr txBox="1">
            <a:spLocks noGrp="1"/>
          </p:cNvSpPr>
          <p:nvPr>
            <p:ph type="title"/>
          </p:nvPr>
        </p:nvSpPr>
        <p:spPr>
          <a:xfrm>
            <a:off x="831850" y="1709739"/>
            <a:ext cx="10515600" cy="26816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Legal Framework &amp; Basics</a:t>
            </a:r>
            <a:endParaRPr dirty="0"/>
          </a:p>
        </p:txBody>
      </p:sp>
      <p:sp>
        <p:nvSpPr>
          <p:cNvPr id="140" name="Google Shape;140;p11">
            <a:extLst>
              <a:ext uri="{FF2B5EF4-FFF2-40B4-BE49-F238E27FC236}">
                <a16:creationId xmlns:a16="http://schemas.microsoft.com/office/drawing/2014/main" id="{8DF1E3EA-5AC5-E2E8-433F-E69C088631FF}"/>
              </a:ext>
            </a:extLst>
          </p:cNvPr>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800" dirty="0"/>
              <a:t>A Brief Introduction</a:t>
            </a:r>
            <a:endParaRPr sz="2800" dirty="0"/>
          </a:p>
        </p:txBody>
      </p:sp>
    </p:spTree>
    <p:extLst>
      <p:ext uri="{BB962C8B-B14F-4D97-AF65-F5344CB8AC3E}">
        <p14:creationId xmlns:p14="http://schemas.microsoft.com/office/powerpoint/2010/main" val="1744637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DB4-A82F-7D4D-5CBE-475524E2959F}"/>
              </a:ext>
            </a:extLst>
          </p:cNvPr>
          <p:cNvSpPr>
            <a:spLocks noGrp="1"/>
          </p:cNvSpPr>
          <p:nvPr>
            <p:ph type="title"/>
          </p:nvPr>
        </p:nvSpPr>
        <p:spPr>
          <a:xfrm>
            <a:off x="129073" y="153242"/>
            <a:ext cx="11144810" cy="1325563"/>
          </a:xfrm>
        </p:spPr>
        <p:txBody>
          <a:bodyPr>
            <a:normAutofit/>
          </a:bodyPr>
          <a:lstStyle/>
          <a:p>
            <a:r>
              <a:rPr lang="en-US" dirty="0"/>
              <a:t>Communication Tips for Supervisors </a:t>
            </a:r>
          </a:p>
        </p:txBody>
      </p:sp>
      <p:sp>
        <p:nvSpPr>
          <p:cNvPr id="3" name="Text Placeholder 2">
            <a:extLst>
              <a:ext uri="{FF2B5EF4-FFF2-40B4-BE49-F238E27FC236}">
                <a16:creationId xmlns:a16="http://schemas.microsoft.com/office/drawing/2014/main" id="{A170E010-6510-8730-DC8A-E861FE114512}"/>
              </a:ext>
            </a:extLst>
          </p:cNvPr>
          <p:cNvSpPr>
            <a:spLocks noGrp="1"/>
          </p:cNvSpPr>
          <p:nvPr>
            <p:ph type="body" idx="1"/>
          </p:nvPr>
        </p:nvSpPr>
        <p:spPr>
          <a:xfrm>
            <a:off x="129073" y="1752600"/>
            <a:ext cx="7865300" cy="4452258"/>
          </a:xfrm>
        </p:spPr>
        <p:txBody>
          <a:bodyPr>
            <a:normAutofit fontScale="62500" lnSpcReduction="20000"/>
          </a:bodyPr>
          <a:lstStyle/>
          <a:p>
            <a:pPr>
              <a:lnSpc>
                <a:spcPct val="170000"/>
              </a:lnSpc>
            </a:pPr>
            <a:r>
              <a:rPr lang="en-US" dirty="0">
                <a:solidFill>
                  <a:srgbClr val="00274C"/>
                </a:solidFill>
              </a:rPr>
              <a:t>Always discuss the use of a service animal with the handler first. </a:t>
            </a:r>
          </a:p>
          <a:p>
            <a:pPr lvl="1">
              <a:lnSpc>
                <a:spcPct val="170000"/>
              </a:lnSpc>
              <a:spcAft>
                <a:spcPts val="600"/>
              </a:spcAft>
            </a:pPr>
            <a:r>
              <a:rPr lang="en-US" sz="2600" dirty="0">
                <a:solidFill>
                  <a:srgbClr val="00274C"/>
                </a:solidFill>
              </a:rPr>
              <a:t>Have an open dialogue about the communication plan to those in the building/unit about the presence of a service animal.</a:t>
            </a:r>
          </a:p>
          <a:p>
            <a:pPr lvl="1">
              <a:lnSpc>
                <a:spcPct val="170000"/>
              </a:lnSpc>
              <a:spcAft>
                <a:spcPts val="600"/>
              </a:spcAft>
            </a:pPr>
            <a:r>
              <a:rPr lang="en-US" sz="2600" dirty="0">
                <a:solidFill>
                  <a:srgbClr val="00274C"/>
                </a:solidFill>
              </a:rPr>
              <a:t>Let the employee lead - if they want to educate their coworkers that is OK; just go over information together before presenting to others.</a:t>
            </a:r>
          </a:p>
          <a:p>
            <a:pPr>
              <a:lnSpc>
                <a:spcPct val="170000"/>
              </a:lnSpc>
            </a:pPr>
            <a:r>
              <a:rPr lang="en-US" dirty="0">
                <a:solidFill>
                  <a:srgbClr val="00274C"/>
                </a:solidFill>
              </a:rPr>
              <a:t>Remember confidentiality first: </a:t>
            </a:r>
            <a:r>
              <a:rPr lang="en-US" sz="2600" dirty="0">
                <a:solidFill>
                  <a:srgbClr val="00274C"/>
                </a:solidFill>
              </a:rPr>
              <a:t>Ask whether the employee prefers the term “service animal” or only “animal in the workplace.”</a:t>
            </a:r>
          </a:p>
        </p:txBody>
      </p:sp>
      <p:pic>
        <p:nvPicPr>
          <p:cNvPr id="6" name="Picture 5" descr="a sign with an image of a black dog with a blue medical cross above the words &quot;Service animal frequents this area. Contact security with any questions or concerns&quot;.">
            <a:extLst>
              <a:ext uri="{FF2B5EF4-FFF2-40B4-BE49-F238E27FC236}">
                <a16:creationId xmlns:a16="http://schemas.microsoft.com/office/drawing/2014/main" id="{52567837-FF24-9B8C-5A0B-96ADBBAB368D}"/>
              </a:ext>
            </a:extLst>
          </p:cNvPr>
          <p:cNvPicPr>
            <a:picLocks noChangeAspect="1"/>
          </p:cNvPicPr>
          <p:nvPr/>
        </p:nvPicPr>
        <p:blipFill>
          <a:blip r:embed="rId3"/>
          <a:stretch>
            <a:fillRect/>
          </a:stretch>
        </p:blipFill>
        <p:spPr>
          <a:xfrm>
            <a:off x="7994373" y="2202889"/>
            <a:ext cx="4053409" cy="2731968"/>
          </a:xfrm>
          <a:prstGeom prst="rect">
            <a:avLst/>
          </a:prstGeom>
        </p:spPr>
      </p:pic>
    </p:spTree>
    <p:extLst>
      <p:ext uri="{BB962C8B-B14F-4D97-AF65-F5344CB8AC3E}">
        <p14:creationId xmlns:p14="http://schemas.microsoft.com/office/powerpoint/2010/main" val="313852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DF59-1C2C-AB8F-A66C-5EA7E622F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F5042-9699-CE2C-5443-DA74E32B622B}"/>
              </a:ext>
            </a:extLst>
          </p:cNvPr>
          <p:cNvSpPr>
            <a:spLocks noGrp="1"/>
          </p:cNvSpPr>
          <p:nvPr>
            <p:ph type="title"/>
          </p:nvPr>
        </p:nvSpPr>
        <p:spPr>
          <a:xfrm>
            <a:off x="129073" y="153242"/>
            <a:ext cx="10832576" cy="1325563"/>
          </a:xfrm>
        </p:spPr>
        <p:txBody>
          <a:bodyPr>
            <a:normAutofit/>
          </a:bodyPr>
          <a:lstStyle/>
          <a:p>
            <a:r>
              <a:rPr lang="en-US" dirty="0"/>
              <a:t>Crafting Communications to a Team</a:t>
            </a:r>
          </a:p>
        </p:txBody>
      </p:sp>
      <p:sp>
        <p:nvSpPr>
          <p:cNvPr id="3" name="Text Placeholder 2">
            <a:extLst>
              <a:ext uri="{FF2B5EF4-FFF2-40B4-BE49-F238E27FC236}">
                <a16:creationId xmlns:a16="http://schemas.microsoft.com/office/drawing/2014/main" id="{FC118269-15E5-6011-0D98-E4F998D3EFC9}"/>
              </a:ext>
            </a:extLst>
          </p:cNvPr>
          <p:cNvSpPr>
            <a:spLocks noGrp="1"/>
          </p:cNvSpPr>
          <p:nvPr>
            <p:ph type="body" idx="1"/>
          </p:nvPr>
        </p:nvSpPr>
        <p:spPr>
          <a:xfrm>
            <a:off x="84468" y="1751771"/>
            <a:ext cx="11856098" cy="4952987"/>
          </a:xfrm>
        </p:spPr>
        <p:txBody>
          <a:bodyPr>
            <a:normAutofit fontScale="70000" lnSpcReduction="20000"/>
          </a:bodyPr>
          <a:lstStyle/>
          <a:p>
            <a:pPr>
              <a:lnSpc>
                <a:spcPct val="170000"/>
              </a:lnSpc>
              <a:spcAft>
                <a:spcPts val="1200"/>
              </a:spcAft>
            </a:pPr>
            <a:r>
              <a:rPr lang="en-US" dirty="0">
                <a:solidFill>
                  <a:srgbClr val="00274C"/>
                </a:solidFill>
              </a:rPr>
              <a:t>Remember confidentiality - no names.</a:t>
            </a:r>
          </a:p>
          <a:p>
            <a:pPr>
              <a:lnSpc>
                <a:spcPct val="170000"/>
              </a:lnSpc>
              <a:spcAft>
                <a:spcPts val="1200"/>
              </a:spcAft>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Email is preferred instead of open discussion at a staff meeting.</a:t>
            </a:r>
          </a:p>
          <a:p>
            <a:pPr>
              <a:lnSpc>
                <a:spcPct val="170000"/>
              </a:lnSpc>
              <a:spcAft>
                <a:spcPts val="1200"/>
              </a:spcAft>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Email contents:</a:t>
            </a:r>
          </a:p>
          <a:p>
            <a:pPr lvl="1">
              <a:lnSpc>
                <a:spcPct val="170000"/>
              </a:lnSpc>
              <a:spcBef>
                <a:spcPts val="0"/>
              </a:spcBef>
              <a:spcAft>
                <a:spcPts val="1200"/>
              </a:spcAft>
            </a:pPr>
            <a:r>
              <a:rPr lang="en-US" sz="2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Animal/s are in the building for a specific purpose, and they are not to be interacted with for any reason. </a:t>
            </a:r>
          </a:p>
          <a:p>
            <a:pPr lvl="1">
              <a:lnSpc>
                <a:spcPct val="170000"/>
              </a:lnSpc>
              <a:spcBef>
                <a:spcPts val="0"/>
              </a:spcBef>
              <a:spcAft>
                <a:spcPts val="1200"/>
              </a:spcAft>
            </a:pPr>
            <a:r>
              <a:rPr lang="en-US" sz="2600" dirty="0">
                <a:solidFill>
                  <a:srgbClr val="00274C"/>
                </a:solidFill>
                <a:latin typeface="Verdana" panose="020B0604030504040204" pitchFamily="34" charset="0"/>
                <a:ea typeface="Verdana" panose="020B0604030504040204" pitchFamily="34" charset="0"/>
                <a:cs typeface="Verdana" panose="020B0604030504040204" pitchFamily="34" charset="0"/>
              </a:rPr>
              <a:t>Explain what interacting means: </a:t>
            </a:r>
            <a:r>
              <a:rPr lang="en-US" sz="26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talking, whistling, cooing, barking, petting or asking to pet, praising, tapping or clapping, or giving the animal food or treats. </a:t>
            </a:r>
          </a:p>
          <a:p>
            <a:pPr>
              <a:lnSpc>
                <a:spcPct val="170000"/>
              </a:lnSpc>
              <a:spcAft>
                <a:spcPts val="1200"/>
              </a:spcAft>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Encourage employees with questions or concerns to reach out to the supervisor directly.</a:t>
            </a:r>
            <a:endPar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833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1CBEB06E-2234-1745-2D4D-A2EB56EB57F0}"/>
            </a:ext>
          </a:extLst>
        </p:cNvPr>
        <p:cNvGrpSpPr/>
        <p:nvPr/>
      </p:nvGrpSpPr>
      <p:grpSpPr>
        <a:xfrm>
          <a:off x="0" y="0"/>
          <a:ext cx="0" cy="0"/>
          <a:chOff x="0" y="0"/>
          <a:chExt cx="0" cy="0"/>
        </a:xfrm>
      </p:grpSpPr>
      <p:sp>
        <p:nvSpPr>
          <p:cNvPr id="129" name="Google Shape;129;p6">
            <a:extLst>
              <a:ext uri="{FF2B5EF4-FFF2-40B4-BE49-F238E27FC236}">
                <a16:creationId xmlns:a16="http://schemas.microsoft.com/office/drawing/2014/main" id="{E94F7D40-FC63-19BC-8043-95D5CF9DA2AF}"/>
              </a:ext>
            </a:extLst>
          </p:cNvPr>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dirty="0"/>
              <a:t>Frequently Asked Question</a:t>
            </a:r>
            <a:endParaRPr dirty="0"/>
          </a:p>
        </p:txBody>
      </p:sp>
      <p:sp>
        <p:nvSpPr>
          <p:cNvPr id="3" name="Text Placeholder 2">
            <a:extLst>
              <a:ext uri="{FF2B5EF4-FFF2-40B4-BE49-F238E27FC236}">
                <a16:creationId xmlns:a16="http://schemas.microsoft.com/office/drawing/2014/main" id="{E1B77076-28EC-E5D7-83B8-FA2852E828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9911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2F6564-FAB5-8975-2CCF-855DDC2F8B09}"/>
              </a:ext>
            </a:extLst>
          </p:cNvPr>
          <p:cNvSpPr>
            <a:spLocks noGrp="1"/>
          </p:cNvSpPr>
          <p:nvPr>
            <p:ph type="title"/>
          </p:nvPr>
        </p:nvSpPr>
        <p:spPr>
          <a:xfrm>
            <a:off x="147733" y="185000"/>
            <a:ext cx="11839827" cy="1325563"/>
          </a:xfrm>
        </p:spPr>
        <p:txBody>
          <a:bodyPr wrap="square" anchor="ctr">
            <a:normAutofit fontScale="90000"/>
          </a:bodyPr>
          <a:lstStyle/>
          <a:p>
            <a:r>
              <a:rPr lang="en-US" dirty="0"/>
              <a:t>Do service animals need to wear identifying vests or harnesses?</a:t>
            </a:r>
          </a:p>
        </p:txBody>
      </p:sp>
      <p:sp>
        <p:nvSpPr>
          <p:cNvPr id="6" name="Text Placeholder 5">
            <a:extLst>
              <a:ext uri="{FF2B5EF4-FFF2-40B4-BE49-F238E27FC236}">
                <a16:creationId xmlns:a16="http://schemas.microsoft.com/office/drawing/2014/main" id="{43A741B6-24A8-8D49-25E0-7EFB364E402D}"/>
              </a:ext>
            </a:extLst>
          </p:cNvPr>
          <p:cNvSpPr>
            <a:spLocks noGrp="1"/>
          </p:cNvSpPr>
          <p:nvPr>
            <p:ph type="body" idx="1"/>
          </p:nvPr>
        </p:nvSpPr>
        <p:spPr>
          <a:xfrm>
            <a:off x="147734" y="1822819"/>
            <a:ext cx="6165980" cy="4172800"/>
          </a:xfrm>
        </p:spPr>
        <p:txBody>
          <a:bodyPr wrap="square" anchor="t">
            <a:normAutofit/>
          </a:bodyPr>
          <a:lstStyle/>
          <a:p>
            <a:pPr marL="50800" indent="0">
              <a:buNone/>
            </a:pPr>
            <a:r>
              <a:rPr lang="en-US" dirty="0"/>
              <a:t>No.</a:t>
            </a:r>
          </a:p>
          <a:p>
            <a:pPr marL="50800" indent="0">
              <a:buNone/>
            </a:pPr>
            <a:r>
              <a:rPr lang="en-US" dirty="0"/>
              <a:t>Service animals are not required to be marked in any way to indicate their designation as a service animal.</a:t>
            </a:r>
          </a:p>
        </p:txBody>
      </p:sp>
      <p:pic>
        <p:nvPicPr>
          <p:cNvPr id="6146" name="Picture 2" descr="A bright orange service dog vest with the medical symbol on it">
            <a:extLst>
              <a:ext uri="{FF2B5EF4-FFF2-40B4-BE49-F238E27FC236}">
                <a16:creationId xmlns:a16="http://schemas.microsoft.com/office/drawing/2014/main" id="{79290C0E-B5F7-DE1D-38D5-CF12FBF1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049" y="2208819"/>
            <a:ext cx="4005680" cy="400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64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ED7F-8D03-71FB-0DDC-C87CDB66ED0F}"/>
              </a:ext>
            </a:extLst>
          </p:cNvPr>
          <p:cNvSpPr>
            <a:spLocks noGrp="1"/>
          </p:cNvSpPr>
          <p:nvPr>
            <p:ph type="title"/>
          </p:nvPr>
        </p:nvSpPr>
        <p:spPr>
          <a:xfrm>
            <a:off x="129073" y="153242"/>
            <a:ext cx="11813883" cy="1325563"/>
          </a:xfrm>
        </p:spPr>
        <p:txBody>
          <a:bodyPr>
            <a:normAutofit/>
          </a:bodyPr>
          <a:lstStyle/>
          <a:p>
            <a:r>
              <a:rPr lang="en-US" sz="3200" dirty="0"/>
              <a:t>Do service animals need to be certified, registered, or show proof of training?</a:t>
            </a:r>
          </a:p>
        </p:txBody>
      </p:sp>
      <p:sp>
        <p:nvSpPr>
          <p:cNvPr id="6" name="Text Placeholder 5">
            <a:extLst>
              <a:ext uri="{FF2B5EF4-FFF2-40B4-BE49-F238E27FC236}">
                <a16:creationId xmlns:a16="http://schemas.microsoft.com/office/drawing/2014/main" id="{A6A2A3C6-CA55-A349-FFB8-03ADC555D6DC}"/>
              </a:ext>
            </a:extLst>
          </p:cNvPr>
          <p:cNvSpPr>
            <a:spLocks noGrp="1"/>
          </p:cNvSpPr>
          <p:nvPr>
            <p:ph type="body" idx="1"/>
          </p:nvPr>
        </p:nvSpPr>
        <p:spPr>
          <a:xfrm>
            <a:off x="129073" y="1785225"/>
            <a:ext cx="6258475" cy="4809213"/>
          </a:xfrm>
        </p:spPr>
        <p:txBody>
          <a:bodyPr>
            <a:normAutofit fontScale="92500" lnSpcReduction="10000"/>
          </a:bodyPr>
          <a:lstStyle/>
          <a:p>
            <a:pPr marL="50800" indent="0">
              <a:buNone/>
            </a:pPr>
            <a:r>
              <a:rPr lang="en-US" dirty="0"/>
              <a:t>No.</a:t>
            </a:r>
          </a:p>
          <a:p>
            <a:pPr marL="50800" indent="0">
              <a:buNone/>
            </a:pPr>
            <a:r>
              <a:rPr lang="en-US" dirty="0"/>
              <a:t>Service animals must only be individually trained to provide a specific task for the individual with a disability.</a:t>
            </a:r>
          </a:p>
          <a:p>
            <a:pPr marL="50800" indent="0">
              <a:buNone/>
            </a:pPr>
            <a:r>
              <a:rPr lang="en-US" dirty="0"/>
              <a:t>Mandatory registration is not allowed under the ADA or Michigan law.</a:t>
            </a:r>
          </a:p>
          <a:p>
            <a:pPr marL="50800" indent="0">
              <a:buNone/>
            </a:pPr>
            <a:endParaRPr lang="en-US" dirty="0"/>
          </a:p>
        </p:txBody>
      </p:sp>
      <p:pic>
        <p:nvPicPr>
          <p:cNvPr id="3074" name="Picture 2" descr="A  brown dog wearing glasses lies on a book that is open on a desk.&#10;">
            <a:extLst>
              <a:ext uri="{FF2B5EF4-FFF2-40B4-BE49-F238E27FC236}">
                <a16:creationId xmlns:a16="http://schemas.microsoft.com/office/drawing/2014/main" id="{D4BB697C-E1BB-B3C2-03E3-2B0C2D47F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828" y="2340427"/>
            <a:ext cx="3940629" cy="394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19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7CD3-4C4B-DA6F-186B-9883953BE2E5}"/>
              </a:ext>
            </a:extLst>
          </p:cNvPr>
          <p:cNvSpPr>
            <a:spLocks noGrp="1"/>
          </p:cNvSpPr>
          <p:nvPr>
            <p:ph type="title"/>
          </p:nvPr>
        </p:nvSpPr>
        <p:spPr>
          <a:xfrm>
            <a:off x="129073" y="153242"/>
            <a:ext cx="11858488" cy="1325563"/>
          </a:xfrm>
        </p:spPr>
        <p:txBody>
          <a:bodyPr>
            <a:normAutofit fontScale="90000"/>
          </a:bodyPr>
          <a:lstStyle/>
          <a:p>
            <a:r>
              <a:rPr lang="en-US" dirty="0"/>
              <a:t>Are there breed restrictions or size restrictions for service animals?</a:t>
            </a:r>
          </a:p>
        </p:txBody>
      </p:sp>
      <p:pic>
        <p:nvPicPr>
          <p:cNvPr id="4098" name="Picture 2" descr="A tan pit bull service dog in a blue vest sits at the foot of a person in blue jeans and brown shoes">
            <a:extLst>
              <a:ext uri="{FF2B5EF4-FFF2-40B4-BE49-F238E27FC236}">
                <a16:creationId xmlns:a16="http://schemas.microsoft.com/office/drawing/2014/main" id="{656194F5-1F26-0F8C-0DFE-652BC7391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69686"/>
            <a:ext cx="4244219" cy="2896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24C7152-6A10-16A0-D9F9-0D609C6B2813}"/>
              </a:ext>
            </a:extLst>
          </p:cNvPr>
          <p:cNvSpPr>
            <a:spLocks noGrp="1"/>
          </p:cNvSpPr>
          <p:nvPr>
            <p:ph type="body" idx="1"/>
          </p:nvPr>
        </p:nvSpPr>
        <p:spPr>
          <a:xfrm>
            <a:off x="4913939" y="1883910"/>
            <a:ext cx="6973261" cy="4820848"/>
          </a:xfrm>
        </p:spPr>
        <p:txBody>
          <a:bodyPr/>
          <a:lstStyle/>
          <a:p>
            <a:pPr marL="50800" indent="0">
              <a:buNone/>
            </a:pPr>
            <a:r>
              <a:rPr lang="en-US" dirty="0"/>
              <a:t>No.</a:t>
            </a:r>
          </a:p>
          <a:p>
            <a:pPr marL="50800" indent="0">
              <a:buNone/>
            </a:pPr>
            <a:r>
              <a:rPr lang="en-US" dirty="0"/>
              <a:t>Service animals may be any dog (or mini horse), even if there are breed restrictions in a location, apartment, or housing complex.</a:t>
            </a:r>
          </a:p>
        </p:txBody>
      </p:sp>
    </p:spTree>
    <p:extLst>
      <p:ext uri="{BB962C8B-B14F-4D97-AF65-F5344CB8AC3E}">
        <p14:creationId xmlns:p14="http://schemas.microsoft.com/office/powerpoint/2010/main" val="1048152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DA29-66B1-55AC-F36E-6EC2897AFAA8}"/>
              </a:ext>
            </a:extLst>
          </p:cNvPr>
          <p:cNvSpPr>
            <a:spLocks noGrp="1"/>
          </p:cNvSpPr>
          <p:nvPr>
            <p:ph type="title"/>
          </p:nvPr>
        </p:nvSpPr>
        <p:spPr>
          <a:xfrm>
            <a:off x="129073" y="153242"/>
            <a:ext cx="11735825" cy="1325563"/>
          </a:xfrm>
        </p:spPr>
        <p:txBody>
          <a:bodyPr>
            <a:normAutofit fontScale="90000"/>
          </a:bodyPr>
          <a:lstStyle/>
          <a:p>
            <a:r>
              <a:rPr lang="en-US" dirty="0"/>
              <a:t>Are there specific requirements for service mini horses?</a:t>
            </a:r>
          </a:p>
        </p:txBody>
      </p:sp>
      <p:sp>
        <p:nvSpPr>
          <p:cNvPr id="3" name="Text Placeholder 2">
            <a:extLst>
              <a:ext uri="{FF2B5EF4-FFF2-40B4-BE49-F238E27FC236}">
                <a16:creationId xmlns:a16="http://schemas.microsoft.com/office/drawing/2014/main" id="{5D7B1427-F16E-A9CB-6D05-08920245250C}"/>
              </a:ext>
            </a:extLst>
          </p:cNvPr>
          <p:cNvSpPr>
            <a:spLocks noGrp="1"/>
          </p:cNvSpPr>
          <p:nvPr>
            <p:ph type="body" idx="1"/>
          </p:nvPr>
        </p:nvSpPr>
        <p:spPr>
          <a:xfrm>
            <a:off x="129073" y="1785225"/>
            <a:ext cx="7125167" cy="4919533"/>
          </a:xfrm>
        </p:spPr>
        <p:txBody>
          <a:bodyPr>
            <a:normAutofit fontScale="77500" lnSpcReduction="20000"/>
          </a:bodyPr>
          <a:lstStyle/>
          <a:p>
            <a:pPr marL="50800" indent="0">
              <a:lnSpc>
                <a:spcPct val="160000"/>
              </a:lnSpc>
              <a:buNone/>
            </a:pPr>
            <a:r>
              <a:rPr lang="en-US" dirty="0"/>
              <a:t>The requirements are the same as for service dogs with the added requirement that:</a:t>
            </a:r>
          </a:p>
          <a:p>
            <a:pPr>
              <a:lnSpc>
                <a:spcPct val="160000"/>
              </a:lnSpc>
            </a:pPr>
            <a:r>
              <a:rPr lang="en-US" dirty="0"/>
              <a:t>The establishment can safely accommodate the miniature horse’s type, size, and weight; and</a:t>
            </a:r>
          </a:p>
          <a:p>
            <a:pPr>
              <a:lnSpc>
                <a:spcPct val="160000"/>
              </a:lnSpc>
            </a:pPr>
            <a:r>
              <a:rPr lang="en-US" dirty="0"/>
              <a:t>Whether the miniature horse’s presence will compromise legitimate safety requirements necessary for the safe operation of a facility.</a:t>
            </a:r>
          </a:p>
        </p:txBody>
      </p:sp>
      <p:pic>
        <p:nvPicPr>
          <p:cNvPr id="5122" name="Picture 2" descr="A white service mini horse in a rainbow service vest walks in a grocery store aisle.">
            <a:extLst>
              <a:ext uri="{FF2B5EF4-FFF2-40B4-BE49-F238E27FC236}">
                <a16:creationId xmlns:a16="http://schemas.microsoft.com/office/drawing/2014/main" id="{BB59883A-1D29-E7AD-B8D7-129CEB68B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55" y="1785225"/>
            <a:ext cx="4169229" cy="416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2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6DB7-60CC-EA32-27F9-973169D6F6FC}"/>
              </a:ext>
            </a:extLst>
          </p:cNvPr>
          <p:cNvSpPr>
            <a:spLocks noGrp="1"/>
          </p:cNvSpPr>
          <p:nvPr>
            <p:ph type="title"/>
          </p:nvPr>
        </p:nvSpPr>
        <p:spPr>
          <a:xfrm>
            <a:off x="129073" y="153242"/>
            <a:ext cx="11981151" cy="1325563"/>
          </a:xfrm>
        </p:spPr>
        <p:txBody>
          <a:bodyPr>
            <a:normAutofit fontScale="90000"/>
          </a:bodyPr>
          <a:lstStyle/>
          <a:p>
            <a:r>
              <a:rPr lang="en-US" dirty="0"/>
              <a:t>Can service animals be denied entry because of fear or allergies?</a:t>
            </a:r>
          </a:p>
        </p:txBody>
      </p:sp>
      <p:sp>
        <p:nvSpPr>
          <p:cNvPr id="3" name="Text Placeholder 2">
            <a:extLst>
              <a:ext uri="{FF2B5EF4-FFF2-40B4-BE49-F238E27FC236}">
                <a16:creationId xmlns:a16="http://schemas.microsoft.com/office/drawing/2014/main" id="{33D6FE55-1153-574E-9D50-30A4E474A03E}"/>
              </a:ext>
            </a:extLst>
          </p:cNvPr>
          <p:cNvSpPr>
            <a:spLocks noGrp="1"/>
          </p:cNvSpPr>
          <p:nvPr>
            <p:ph type="body" idx="1"/>
          </p:nvPr>
        </p:nvSpPr>
        <p:spPr>
          <a:xfrm>
            <a:off x="271313" y="1883910"/>
            <a:ext cx="11039670" cy="4820848"/>
          </a:xfrm>
        </p:spPr>
        <p:txBody>
          <a:bodyPr>
            <a:normAutofit fontScale="85000" lnSpcReduction="10000"/>
          </a:bodyPr>
          <a:lstStyle/>
          <a:p>
            <a:pPr marL="50800" indent="0">
              <a:buNone/>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No.</a:t>
            </a:r>
          </a:p>
          <a:p>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Fear of animals or allergies is not a reason to deny an IWD the use of a service animal in a public place or workspace.</a:t>
            </a:r>
          </a:p>
          <a:p>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We will need to find a way to accommodate both the individual using the service animal and the individual with the allergy.</a:t>
            </a:r>
          </a:p>
          <a:p>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This may mean separated spaces or reassignment to a specific area/cube/office for either the individual with the service animal or allergy.</a:t>
            </a:r>
          </a:p>
        </p:txBody>
      </p:sp>
    </p:spTree>
    <p:extLst>
      <p:ext uri="{BB962C8B-B14F-4D97-AF65-F5344CB8AC3E}">
        <p14:creationId xmlns:p14="http://schemas.microsoft.com/office/powerpoint/2010/main" val="39212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3F5-279D-B76A-2C56-BE2A265B6B25}"/>
              </a:ext>
            </a:extLst>
          </p:cNvPr>
          <p:cNvSpPr>
            <a:spLocks noGrp="1"/>
          </p:cNvSpPr>
          <p:nvPr>
            <p:ph type="title"/>
          </p:nvPr>
        </p:nvSpPr>
        <p:spPr>
          <a:xfrm>
            <a:off x="129073" y="153242"/>
            <a:ext cx="11758127" cy="1325563"/>
          </a:xfrm>
        </p:spPr>
        <p:txBody>
          <a:bodyPr>
            <a:normAutofit fontScale="90000"/>
          </a:bodyPr>
          <a:lstStyle/>
          <a:p>
            <a:r>
              <a:rPr lang="en-US" dirty="0"/>
              <a:t>Is proof of vaccination required for service animals?</a:t>
            </a:r>
          </a:p>
        </p:txBody>
      </p:sp>
      <p:sp>
        <p:nvSpPr>
          <p:cNvPr id="3" name="Text Placeholder 2">
            <a:extLst>
              <a:ext uri="{FF2B5EF4-FFF2-40B4-BE49-F238E27FC236}">
                <a16:creationId xmlns:a16="http://schemas.microsoft.com/office/drawing/2014/main" id="{58566E19-629D-55A4-B7F4-274BF0D422EB}"/>
              </a:ext>
            </a:extLst>
          </p:cNvPr>
          <p:cNvSpPr>
            <a:spLocks noGrp="1"/>
          </p:cNvSpPr>
          <p:nvPr>
            <p:ph type="body" idx="1"/>
          </p:nvPr>
        </p:nvSpPr>
        <p:spPr/>
        <p:txBody>
          <a:bodyPr>
            <a:normAutofit fontScale="92500"/>
          </a:bodyPr>
          <a:lstStyle/>
          <a:p>
            <a:r>
              <a:rPr lang="en-US" dirty="0">
                <a:solidFill>
                  <a:srgbClr val="00274C"/>
                </a:solidFill>
              </a:rPr>
              <a:t>Maybe.</a:t>
            </a:r>
          </a:p>
          <a:p>
            <a:r>
              <a:rPr lang="en-US" dirty="0">
                <a:solidFill>
                  <a:srgbClr val="00274C"/>
                </a:solidFill>
              </a:rPr>
              <a:t>If local ordinances or state law requires the vaccination or registration of animals, the same rules apply to service animals.</a:t>
            </a:r>
          </a:p>
          <a:p>
            <a:r>
              <a:rPr lang="en-US" dirty="0">
                <a:solidFill>
                  <a:srgbClr val="00274C"/>
                </a:solidFill>
              </a:rPr>
              <a:t>However, unless there is a requirement to provide vaccination information for other animals on campus (housing), an employer should not ask for vaccination documentation for service animals.</a:t>
            </a:r>
          </a:p>
        </p:txBody>
      </p:sp>
    </p:spTree>
    <p:extLst>
      <p:ext uri="{BB962C8B-B14F-4D97-AF65-F5344CB8AC3E}">
        <p14:creationId xmlns:p14="http://schemas.microsoft.com/office/powerpoint/2010/main" val="188068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85C5-C8D6-7518-202A-EBFEEF3049CB}"/>
              </a:ext>
            </a:extLst>
          </p:cNvPr>
          <p:cNvSpPr>
            <a:spLocks noGrp="1"/>
          </p:cNvSpPr>
          <p:nvPr>
            <p:ph type="title"/>
          </p:nvPr>
        </p:nvSpPr>
        <p:spPr>
          <a:xfrm>
            <a:off x="129073" y="153242"/>
            <a:ext cx="11746976" cy="1325563"/>
          </a:xfrm>
        </p:spPr>
        <p:txBody>
          <a:bodyPr>
            <a:noAutofit/>
          </a:bodyPr>
          <a:lstStyle/>
          <a:p>
            <a:r>
              <a:rPr lang="en-US" sz="3600" dirty="0"/>
              <a:t>If I have a disability and register my dog, is it now a service animal?</a:t>
            </a:r>
          </a:p>
        </p:txBody>
      </p:sp>
      <p:sp>
        <p:nvSpPr>
          <p:cNvPr id="3" name="Text Placeholder 2">
            <a:extLst>
              <a:ext uri="{FF2B5EF4-FFF2-40B4-BE49-F238E27FC236}">
                <a16:creationId xmlns:a16="http://schemas.microsoft.com/office/drawing/2014/main" id="{C2047133-73BF-FCE7-FC6B-F09360F65473}"/>
              </a:ext>
            </a:extLst>
          </p:cNvPr>
          <p:cNvSpPr>
            <a:spLocks noGrp="1"/>
          </p:cNvSpPr>
          <p:nvPr>
            <p:ph type="body" idx="1"/>
          </p:nvPr>
        </p:nvSpPr>
        <p:spPr>
          <a:xfrm>
            <a:off x="129073" y="1785224"/>
            <a:ext cx="11039670" cy="4919533"/>
          </a:xfrm>
        </p:spPr>
        <p:txBody>
          <a:bodyPr>
            <a:normAutofit fontScale="85000" lnSpcReduction="10000"/>
          </a:bodyPr>
          <a:lstStyle/>
          <a:p>
            <a:r>
              <a:rPr lang="en-US" dirty="0"/>
              <a:t>No.</a:t>
            </a:r>
          </a:p>
          <a:p>
            <a:r>
              <a:rPr lang="en-US" dirty="0"/>
              <a:t>The dog must be individually trained to perform a task related to the individual’s disability.</a:t>
            </a:r>
          </a:p>
          <a:p>
            <a:r>
              <a:rPr lang="en-US" dirty="0"/>
              <a:t>A person voluntarily registering the untrained dog (ESA or pet) with the state of Michigan to receive a service animal “patch” may be guilty of a misdemeanor.</a:t>
            </a:r>
          </a:p>
          <a:p>
            <a:r>
              <a:rPr lang="en-US" dirty="0"/>
              <a:t>It is also a misdemeanor for any individual without a disability to represent a pet, ESA, or therapy animal as a service animal.</a:t>
            </a:r>
          </a:p>
        </p:txBody>
      </p:sp>
    </p:spTree>
    <p:extLst>
      <p:ext uri="{BB962C8B-B14F-4D97-AF65-F5344CB8AC3E}">
        <p14:creationId xmlns:p14="http://schemas.microsoft.com/office/powerpoint/2010/main" val="284779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77636" y="289249"/>
            <a:ext cx="11930743" cy="115884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4"/>
              </a:buClr>
              <a:buSzPct val="100000"/>
              <a:buFont typeface="Verdana"/>
              <a:buNone/>
            </a:pPr>
            <a:r>
              <a:rPr lang="en-US" dirty="0"/>
              <a:t>What Is the ADA? </a:t>
            </a:r>
            <a:br>
              <a:rPr lang="en-US" dirty="0"/>
            </a:br>
            <a:r>
              <a:rPr lang="en-US" sz="2700" dirty="0"/>
              <a:t>The Americans with Disabilities Act (1990) and the Amendments Act (2008)</a:t>
            </a:r>
            <a:endParaRPr dirty="0"/>
          </a:p>
        </p:txBody>
      </p:sp>
      <p:sp>
        <p:nvSpPr>
          <p:cNvPr id="104" name="Google Shape;104;p19"/>
          <p:cNvSpPr txBox="1">
            <a:spLocks noGrp="1"/>
          </p:cNvSpPr>
          <p:nvPr>
            <p:ph type="body" idx="1"/>
          </p:nvPr>
        </p:nvSpPr>
        <p:spPr>
          <a:xfrm>
            <a:off x="97971" y="1690688"/>
            <a:ext cx="11930743" cy="4318226"/>
          </a:xfrm>
          <a:prstGeom prst="rect">
            <a:avLst/>
          </a:prstGeom>
          <a:noFill/>
          <a:ln>
            <a:noFill/>
          </a:ln>
        </p:spPr>
        <p:txBody>
          <a:bodyPr spcFirstLastPara="1" wrap="square" lIns="91425" tIns="45700" rIns="91425" bIns="45700" anchor="t" anchorCtr="0">
            <a:noAutofit/>
          </a:bodyPr>
          <a:lstStyle/>
          <a:p>
            <a:pPr marL="342900" indent="-342900">
              <a:lnSpc>
                <a:spcPct val="170000"/>
              </a:lnSpc>
              <a:buSzPct val="100000"/>
            </a:pPr>
            <a:r>
              <a:rPr lang="en-US" sz="2400" dirty="0"/>
              <a:t>Prohibits discrimination and harassment against an individual with a disability.</a:t>
            </a:r>
          </a:p>
          <a:p>
            <a:pPr marL="342900" indent="-342900">
              <a:lnSpc>
                <a:spcPct val="170000"/>
              </a:lnSpc>
              <a:spcBef>
                <a:spcPts val="1800"/>
              </a:spcBef>
              <a:buSzPct val="100000"/>
            </a:pPr>
            <a:r>
              <a:rPr lang="en-US" sz="2400" dirty="0"/>
              <a:t>Protects from discrimination based on association with an individual with a disability.</a:t>
            </a:r>
          </a:p>
          <a:p>
            <a:pPr marL="342900" indent="-342900">
              <a:lnSpc>
                <a:spcPct val="170000"/>
              </a:lnSpc>
              <a:spcBef>
                <a:spcPts val="1800"/>
              </a:spcBef>
              <a:buSzPct val="100000"/>
            </a:pPr>
            <a:r>
              <a:rPr lang="en-US" sz="2400" dirty="0"/>
              <a:t>Creates an affirmative duty to provide a reasonable accommodation.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E5A4-3141-DD15-7364-BE5059194D2F}"/>
              </a:ext>
            </a:extLst>
          </p:cNvPr>
          <p:cNvSpPr>
            <a:spLocks noGrp="1"/>
          </p:cNvSpPr>
          <p:nvPr>
            <p:ph type="title"/>
          </p:nvPr>
        </p:nvSpPr>
        <p:spPr>
          <a:xfrm>
            <a:off x="129073" y="153242"/>
            <a:ext cx="11905908" cy="1325563"/>
          </a:xfrm>
        </p:spPr>
        <p:txBody>
          <a:bodyPr>
            <a:noAutofit/>
          </a:bodyPr>
          <a:lstStyle/>
          <a:p>
            <a:r>
              <a:rPr lang="en-US" sz="3600" dirty="0"/>
              <a:t>What documentation may employers request related to service animals?</a:t>
            </a:r>
          </a:p>
        </p:txBody>
      </p:sp>
      <p:sp>
        <p:nvSpPr>
          <p:cNvPr id="3" name="Text Placeholder 2">
            <a:extLst>
              <a:ext uri="{FF2B5EF4-FFF2-40B4-BE49-F238E27FC236}">
                <a16:creationId xmlns:a16="http://schemas.microsoft.com/office/drawing/2014/main" id="{6A2C9142-BC99-CA43-C0DE-37D477F7CE79}"/>
              </a:ext>
            </a:extLst>
          </p:cNvPr>
          <p:cNvSpPr>
            <a:spLocks noGrp="1"/>
          </p:cNvSpPr>
          <p:nvPr>
            <p:ph type="body" idx="1"/>
          </p:nvPr>
        </p:nvSpPr>
        <p:spPr/>
        <p:txBody>
          <a:bodyPr>
            <a:normAutofit fontScale="85000" lnSpcReduction="20000"/>
          </a:bodyPr>
          <a:lstStyle/>
          <a:p>
            <a:r>
              <a:rPr lang="en-US" dirty="0">
                <a:solidFill>
                  <a:srgbClr val="00274C"/>
                </a:solidFill>
              </a:rPr>
              <a:t>Employers may only request medical documentation when the need is not obvious.</a:t>
            </a:r>
          </a:p>
          <a:p>
            <a:r>
              <a:rPr lang="en-US" dirty="0">
                <a:solidFill>
                  <a:srgbClr val="00274C"/>
                </a:solidFill>
              </a:rPr>
              <a:t>Documentation to support the employee has a disability and their functional limitations.</a:t>
            </a:r>
          </a:p>
          <a:p>
            <a:r>
              <a:rPr lang="en-US" dirty="0">
                <a:solidFill>
                  <a:srgbClr val="00274C"/>
                </a:solidFill>
              </a:rPr>
              <a:t>May rely on the employee’s explanation of what tasks the service animal does - may not exist in medical documentation.</a:t>
            </a:r>
          </a:p>
          <a:p>
            <a:r>
              <a:rPr lang="en-US" dirty="0">
                <a:solidFill>
                  <a:srgbClr val="00274C"/>
                </a:solidFill>
              </a:rPr>
              <a:t>Can accept training certificates if the employee offers them, but they are not required.</a:t>
            </a:r>
          </a:p>
          <a:p>
            <a:endParaRPr lang="en-US" dirty="0"/>
          </a:p>
          <a:p>
            <a:endParaRPr lang="en-US" dirty="0"/>
          </a:p>
        </p:txBody>
      </p:sp>
    </p:spTree>
    <p:extLst>
      <p:ext uri="{BB962C8B-B14F-4D97-AF65-F5344CB8AC3E}">
        <p14:creationId xmlns:p14="http://schemas.microsoft.com/office/powerpoint/2010/main" val="189742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8D7A-C0EF-3678-0359-B070CE9D0FC0}"/>
              </a:ext>
            </a:extLst>
          </p:cNvPr>
          <p:cNvSpPr>
            <a:spLocks noGrp="1"/>
          </p:cNvSpPr>
          <p:nvPr>
            <p:ph type="title"/>
          </p:nvPr>
        </p:nvSpPr>
        <p:spPr>
          <a:xfrm>
            <a:off x="129073" y="153242"/>
            <a:ext cx="11905908" cy="1325563"/>
          </a:xfrm>
        </p:spPr>
        <p:txBody>
          <a:bodyPr>
            <a:normAutofit fontScale="90000"/>
          </a:bodyPr>
          <a:lstStyle/>
          <a:p>
            <a:r>
              <a:rPr lang="en-US" dirty="0"/>
              <a:t>Can a service animal be trained by its handler during work hours?</a:t>
            </a:r>
          </a:p>
        </p:txBody>
      </p:sp>
      <p:sp>
        <p:nvSpPr>
          <p:cNvPr id="3" name="Text Placeholder 2">
            <a:extLst>
              <a:ext uri="{FF2B5EF4-FFF2-40B4-BE49-F238E27FC236}">
                <a16:creationId xmlns:a16="http://schemas.microsoft.com/office/drawing/2014/main" id="{19319CB8-CCED-87AE-5704-4DB6A80F5701}"/>
              </a:ext>
            </a:extLst>
          </p:cNvPr>
          <p:cNvSpPr>
            <a:spLocks noGrp="1"/>
          </p:cNvSpPr>
          <p:nvPr>
            <p:ph type="body" idx="1"/>
          </p:nvPr>
        </p:nvSpPr>
        <p:spPr/>
        <p:txBody>
          <a:bodyPr>
            <a:normAutofit fontScale="77500" lnSpcReduction="20000"/>
          </a:bodyPr>
          <a:lstStyle/>
          <a:p>
            <a:pPr>
              <a:lnSpc>
                <a:spcPct val="170000"/>
              </a:lnSpc>
            </a:pPr>
            <a:r>
              <a:rPr lang="en-US" dirty="0"/>
              <a:t>Yes.</a:t>
            </a:r>
          </a:p>
          <a:p>
            <a:pPr>
              <a:lnSpc>
                <a:spcPct val="170000"/>
              </a:lnSpc>
            </a:pPr>
            <a:r>
              <a:rPr lang="en-US" dirty="0"/>
              <a:t>A handler in Michigan can bring their service animal in training to work so the animal can learn to perform its tasks in the different spaces the handler will commonly be in.</a:t>
            </a:r>
          </a:p>
          <a:p>
            <a:pPr>
              <a:lnSpc>
                <a:spcPct val="170000"/>
              </a:lnSpc>
            </a:pPr>
            <a:r>
              <a:rPr lang="en-US" dirty="0"/>
              <a:t>Training a service animal for someone else?</a:t>
            </a:r>
          </a:p>
          <a:p>
            <a:pPr lvl="1">
              <a:lnSpc>
                <a:spcPct val="170000"/>
              </a:lnSpc>
              <a:spcAft>
                <a:spcPts val="600"/>
              </a:spcAft>
            </a:pPr>
            <a:r>
              <a:rPr lang="en-US" dirty="0"/>
              <a:t>May be permitted with the approval of the employer, but under the ADA, only employees with disabilities are entitled to reasonable workplace accommodations.</a:t>
            </a:r>
          </a:p>
        </p:txBody>
      </p:sp>
    </p:spTree>
    <p:extLst>
      <p:ext uri="{BB962C8B-B14F-4D97-AF65-F5344CB8AC3E}">
        <p14:creationId xmlns:p14="http://schemas.microsoft.com/office/powerpoint/2010/main" val="890333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C682-8C2B-79E2-8CEB-E49B1B985AAF}"/>
              </a:ext>
            </a:extLst>
          </p:cNvPr>
          <p:cNvSpPr>
            <a:spLocks noGrp="1"/>
          </p:cNvSpPr>
          <p:nvPr>
            <p:ph type="title"/>
          </p:nvPr>
        </p:nvSpPr>
        <p:spPr>
          <a:xfrm>
            <a:off x="129073" y="153242"/>
            <a:ext cx="11746976" cy="1463685"/>
          </a:xfrm>
        </p:spPr>
        <p:txBody>
          <a:bodyPr>
            <a:noAutofit/>
          </a:bodyPr>
          <a:lstStyle/>
          <a:p>
            <a:r>
              <a:rPr lang="en-US" sz="3200" dirty="0"/>
              <a:t>If a service animal is out of control and the handler needs to leave, what happens next?</a:t>
            </a:r>
          </a:p>
        </p:txBody>
      </p:sp>
      <p:sp>
        <p:nvSpPr>
          <p:cNvPr id="3" name="Text Placeholder 2">
            <a:extLst>
              <a:ext uri="{FF2B5EF4-FFF2-40B4-BE49-F238E27FC236}">
                <a16:creationId xmlns:a16="http://schemas.microsoft.com/office/drawing/2014/main" id="{9926C74D-FFD4-5262-4A78-B59C6C99811D}"/>
              </a:ext>
            </a:extLst>
          </p:cNvPr>
          <p:cNvSpPr>
            <a:spLocks noGrp="1"/>
          </p:cNvSpPr>
          <p:nvPr>
            <p:ph type="body" idx="1"/>
          </p:nvPr>
        </p:nvSpPr>
        <p:spPr/>
        <p:txBody>
          <a:bodyPr>
            <a:normAutofit/>
          </a:bodyPr>
          <a:lstStyle/>
          <a:p>
            <a:r>
              <a:rPr lang="en-US" dirty="0"/>
              <a:t>If the handler cannot bring their animal back under control, the animal may need to be removed.</a:t>
            </a:r>
          </a:p>
          <a:p>
            <a:r>
              <a:rPr lang="en-US" dirty="0"/>
              <a:t>The handler should be allowed to leave the work environment or event in order to bring the animal home, to its crate, etc.</a:t>
            </a:r>
          </a:p>
          <a:p>
            <a:r>
              <a:rPr lang="en-US" dirty="0"/>
              <a:t>Best practice: discuss with the handler what should occur if there is an emergency; </a:t>
            </a:r>
            <a:r>
              <a:rPr lang="en-US"/>
              <a:t>create a plan</a:t>
            </a:r>
            <a:endParaRPr lang="en-US" dirty="0"/>
          </a:p>
        </p:txBody>
      </p:sp>
    </p:spTree>
    <p:extLst>
      <p:ext uri="{BB962C8B-B14F-4D97-AF65-F5344CB8AC3E}">
        <p14:creationId xmlns:p14="http://schemas.microsoft.com/office/powerpoint/2010/main" val="136815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2D55-B94E-7FA1-FBEB-1844979E8CB2}"/>
              </a:ext>
            </a:extLst>
          </p:cNvPr>
          <p:cNvSpPr>
            <a:spLocks noGrp="1"/>
          </p:cNvSpPr>
          <p:nvPr>
            <p:ph type="title"/>
          </p:nvPr>
        </p:nvSpPr>
        <p:spPr>
          <a:xfrm>
            <a:off x="129073" y="153242"/>
            <a:ext cx="11802732" cy="1325563"/>
          </a:xfrm>
        </p:spPr>
        <p:txBody>
          <a:bodyPr>
            <a:normAutofit fontScale="90000"/>
          </a:bodyPr>
          <a:lstStyle/>
          <a:p>
            <a:r>
              <a:rPr lang="en-US" dirty="0"/>
              <a:t>Where can I find more information and FAQs about service animals?</a:t>
            </a:r>
          </a:p>
        </p:txBody>
      </p:sp>
      <p:sp>
        <p:nvSpPr>
          <p:cNvPr id="3" name="Text Placeholder 2">
            <a:extLst>
              <a:ext uri="{FF2B5EF4-FFF2-40B4-BE49-F238E27FC236}">
                <a16:creationId xmlns:a16="http://schemas.microsoft.com/office/drawing/2014/main" id="{E960F266-480D-228E-E678-9C4E181BD938}"/>
              </a:ext>
            </a:extLst>
          </p:cNvPr>
          <p:cNvSpPr>
            <a:spLocks noGrp="1"/>
          </p:cNvSpPr>
          <p:nvPr>
            <p:ph type="body" idx="1"/>
          </p:nvPr>
        </p:nvSpPr>
        <p:spPr/>
        <p:txBody>
          <a:bodyPr>
            <a:normAutofit/>
          </a:bodyPr>
          <a:lstStyle/>
          <a:p>
            <a:pPr>
              <a:lnSpc>
                <a:spcPct val="200000"/>
              </a:lnSpc>
            </a:pPr>
            <a:r>
              <a:rPr lang="en-US" sz="3200" dirty="0">
                <a:solidFill>
                  <a:srgbClr val="00274C"/>
                </a:solidFill>
                <a:hlinkClick r:id="rId3">
                  <a:extLst>
                    <a:ext uri="{A12FA001-AC4F-418D-AE19-62706E023703}">
                      <ahyp:hlinkClr xmlns:ahyp="http://schemas.microsoft.com/office/drawing/2018/hyperlinkcolor" val="tx"/>
                    </a:ext>
                  </a:extLst>
                </a:hlinkClick>
              </a:rPr>
              <a:t>ADA.gov </a:t>
            </a:r>
            <a:endParaRPr lang="en-US" sz="3200" dirty="0">
              <a:solidFill>
                <a:srgbClr val="00274C"/>
              </a:solidFill>
            </a:endParaRPr>
          </a:p>
          <a:p>
            <a:pPr>
              <a:lnSpc>
                <a:spcPct val="200000"/>
              </a:lnSpc>
            </a:pPr>
            <a:r>
              <a:rPr lang="en-US" sz="3200" dirty="0">
                <a:solidFill>
                  <a:srgbClr val="00274C"/>
                </a:solidFill>
                <a:hlinkClick r:id="rId4">
                  <a:extLst>
                    <a:ext uri="{A12FA001-AC4F-418D-AE19-62706E023703}">
                      <ahyp:hlinkClr xmlns:ahyp="http://schemas.microsoft.com/office/drawing/2018/hyperlinkcolor" val="tx"/>
                    </a:ext>
                  </a:extLst>
                </a:hlinkClick>
              </a:rPr>
              <a:t>JAN (Job Accommodation Network)</a:t>
            </a:r>
            <a:endParaRPr lang="en-US" sz="3200" dirty="0">
              <a:solidFill>
                <a:srgbClr val="00274C"/>
              </a:solidFill>
            </a:endParaRPr>
          </a:p>
          <a:p>
            <a:pPr>
              <a:lnSpc>
                <a:spcPct val="200000"/>
              </a:lnSpc>
            </a:pPr>
            <a:r>
              <a:rPr lang="en-US" sz="3200" dirty="0">
                <a:solidFill>
                  <a:srgbClr val="00274C"/>
                </a:solidFill>
                <a:hlinkClick r:id="rId5">
                  <a:extLst>
                    <a:ext uri="{A12FA001-AC4F-418D-AE19-62706E023703}">
                      <ahyp:hlinkClr xmlns:ahyp="http://schemas.microsoft.com/office/drawing/2018/hyperlinkcolor" val="tx"/>
                    </a:ext>
                  </a:extLst>
                </a:hlinkClick>
              </a:rPr>
              <a:t>Michigan Department of Civil Rights</a:t>
            </a:r>
            <a:endParaRPr lang="en-US" sz="3200" dirty="0">
              <a:solidFill>
                <a:srgbClr val="00274C"/>
              </a:solidFill>
            </a:endParaRPr>
          </a:p>
        </p:txBody>
      </p:sp>
    </p:spTree>
    <p:extLst>
      <p:ext uri="{BB962C8B-B14F-4D97-AF65-F5344CB8AC3E}">
        <p14:creationId xmlns:p14="http://schemas.microsoft.com/office/powerpoint/2010/main" val="4966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8F82-364E-516F-7678-46E14C71BB04}"/>
              </a:ext>
            </a:extLst>
          </p:cNvPr>
          <p:cNvSpPr>
            <a:spLocks noGrp="1"/>
          </p:cNvSpPr>
          <p:nvPr>
            <p:ph type="title"/>
          </p:nvPr>
        </p:nvSpPr>
        <p:spPr>
          <a:xfrm>
            <a:off x="129073" y="153242"/>
            <a:ext cx="11200915" cy="1325563"/>
          </a:xfrm>
        </p:spPr>
        <p:txBody>
          <a:bodyPr>
            <a:normAutofit fontScale="90000"/>
          </a:bodyPr>
          <a:lstStyle/>
          <a:p>
            <a:r>
              <a:rPr lang="en-US" dirty="0"/>
              <a:t>Physical, Neurological &amp; Psychological Disabilities</a:t>
            </a:r>
          </a:p>
        </p:txBody>
      </p:sp>
      <p:sp>
        <p:nvSpPr>
          <p:cNvPr id="3" name="Text Placeholder 2">
            <a:extLst>
              <a:ext uri="{FF2B5EF4-FFF2-40B4-BE49-F238E27FC236}">
                <a16:creationId xmlns:a16="http://schemas.microsoft.com/office/drawing/2014/main" id="{DB08025A-8584-925A-9B55-FC349FAE78BE}"/>
              </a:ext>
            </a:extLst>
          </p:cNvPr>
          <p:cNvSpPr>
            <a:spLocks noGrp="1"/>
          </p:cNvSpPr>
          <p:nvPr>
            <p:ph type="body" idx="1"/>
          </p:nvPr>
        </p:nvSpPr>
        <p:spPr>
          <a:xfrm>
            <a:off x="129072" y="1785225"/>
            <a:ext cx="11905909" cy="4682482"/>
          </a:xfrm>
        </p:spPr>
        <p:txBody>
          <a:bodyPr>
            <a:normAutofit fontScale="92500" lnSpcReduction="20000"/>
          </a:bodyPr>
          <a:lstStyle/>
          <a:p>
            <a:pPr>
              <a:lnSpc>
                <a:spcPct val="170000"/>
              </a:lnSpc>
            </a:pPr>
            <a:r>
              <a:rPr lang="en-US" sz="2400" b="0" i="0" dirty="0">
                <a:solidFill>
                  <a:srgbClr val="00274C"/>
                </a:solidFill>
                <a:effectLst/>
                <a:latin typeface="Verdana" panose="020B0604030504040204" pitchFamily="34" charset="0"/>
                <a:ea typeface="Verdana" panose="020B0604030504040204" pitchFamily="34" charset="0"/>
              </a:rPr>
              <a:t>Neurological </a:t>
            </a:r>
            <a:r>
              <a:rPr lang="en-US" sz="2400" dirty="0">
                <a:solidFill>
                  <a:srgbClr val="00274C"/>
                </a:solidFill>
                <a:latin typeface="Verdana" panose="020B0604030504040204" pitchFamily="34" charset="0"/>
                <a:ea typeface="Verdana" panose="020B0604030504040204" pitchFamily="34" charset="0"/>
              </a:rPr>
              <a:t>conditions </a:t>
            </a:r>
            <a:r>
              <a:rPr lang="en-US" sz="2400" b="0" i="0" dirty="0">
                <a:solidFill>
                  <a:srgbClr val="00274C"/>
                </a:solidFill>
                <a:effectLst/>
                <a:latin typeface="Verdana" panose="020B0604030504040204" pitchFamily="34" charset="0"/>
                <a:ea typeface="Verdana" panose="020B0604030504040204" pitchFamily="34" charset="0"/>
              </a:rPr>
              <a:t>cover a vast range of psychological or mental health diagnoses, as well as cognitive conditions, including learning, executive functioning, and </a:t>
            </a:r>
            <a:r>
              <a:rPr lang="en-US" sz="2400" dirty="0">
                <a:solidFill>
                  <a:srgbClr val="00274C"/>
                </a:solidFill>
                <a:latin typeface="Verdana" panose="020B0604030504040204" pitchFamily="34" charset="0"/>
                <a:ea typeface="Verdana" panose="020B0604030504040204" pitchFamily="34" charset="0"/>
              </a:rPr>
              <a:t>behavioral conditions. </a:t>
            </a:r>
            <a:endParaRPr lang="en-US" sz="2400" b="0" i="0" dirty="0">
              <a:solidFill>
                <a:srgbClr val="00274C"/>
              </a:solidFill>
              <a:effectLst/>
              <a:latin typeface="Verdana" panose="020B0604030504040204" pitchFamily="34" charset="0"/>
              <a:ea typeface="Verdana" panose="020B0604030504040204" pitchFamily="34" charset="0"/>
            </a:endParaRPr>
          </a:p>
          <a:p>
            <a:pPr>
              <a:lnSpc>
                <a:spcPct val="170000"/>
              </a:lnSpc>
            </a:pPr>
            <a:r>
              <a:rPr lang="en-US" sz="2400" dirty="0">
                <a:solidFill>
                  <a:srgbClr val="00274C"/>
                </a:solidFill>
                <a:latin typeface="Verdana" panose="020B0604030504040204" pitchFamily="34" charset="0"/>
                <a:ea typeface="Verdana" panose="020B0604030504040204" pitchFamily="34" charset="0"/>
              </a:rPr>
              <a:t>P</a:t>
            </a:r>
            <a:r>
              <a:rPr lang="en-US" sz="2400" b="0" i="0" dirty="0">
                <a:solidFill>
                  <a:srgbClr val="00274C"/>
                </a:solidFill>
                <a:effectLst/>
                <a:latin typeface="Verdana" panose="020B0604030504040204" pitchFamily="34" charset="0"/>
                <a:ea typeface="Verdana" panose="020B0604030504040204" pitchFamily="34" charset="0"/>
              </a:rPr>
              <a:t>hysiological conditions, cosmetic disfigurement, or anatomical loss affecting the body or a body function:</a:t>
            </a:r>
          </a:p>
          <a:p>
            <a:pPr lvl="1">
              <a:lnSpc>
                <a:spcPct val="170000"/>
              </a:lnSpc>
              <a:spcAft>
                <a:spcPts val="600"/>
              </a:spcAft>
            </a:pPr>
            <a:r>
              <a:rPr lang="en-US" sz="2200" dirty="0">
                <a:solidFill>
                  <a:srgbClr val="00274C"/>
                </a:solidFill>
                <a:latin typeface="Verdana" panose="020B0604030504040204" pitchFamily="34" charset="0"/>
                <a:ea typeface="Verdana" panose="020B0604030504040204" pitchFamily="34" charset="0"/>
              </a:rPr>
              <a:t>N</a:t>
            </a:r>
            <a:r>
              <a:rPr lang="en-US" sz="2200" b="0" i="0" dirty="0">
                <a:solidFill>
                  <a:srgbClr val="00274C"/>
                </a:solidFill>
                <a:effectLst/>
                <a:latin typeface="Verdana" panose="020B0604030504040204" pitchFamily="34" charset="0"/>
                <a:ea typeface="Verdana" panose="020B0604030504040204" pitchFamily="34" charset="0"/>
              </a:rPr>
              <a:t>eurological, musculoskeletal, special sense organs, respiratory (including speech organs), cardiovascular, reproductive, digestive, </a:t>
            </a:r>
            <a:r>
              <a:rPr lang="en-US" sz="2200" b="0" i="0" dirty="0" err="1">
                <a:solidFill>
                  <a:srgbClr val="00274C"/>
                </a:solidFill>
                <a:effectLst/>
                <a:latin typeface="Verdana" panose="020B0604030504040204" pitchFamily="34" charset="0"/>
                <a:ea typeface="Verdana" panose="020B0604030504040204" pitchFamily="34" charset="0"/>
              </a:rPr>
              <a:t>genito</a:t>
            </a:r>
            <a:r>
              <a:rPr lang="en-US" sz="2200" b="0" i="0" dirty="0">
                <a:solidFill>
                  <a:srgbClr val="00274C"/>
                </a:solidFill>
                <a:effectLst/>
                <a:latin typeface="Verdana" panose="020B0604030504040204" pitchFamily="34" charset="0"/>
                <a:ea typeface="Verdana" panose="020B0604030504040204" pitchFamily="34" charset="0"/>
              </a:rPr>
              <a:t>-urinary, hemic and lymphatic, skin, and endocrine.</a:t>
            </a:r>
          </a:p>
        </p:txBody>
      </p:sp>
    </p:spTree>
    <p:extLst>
      <p:ext uri="{BB962C8B-B14F-4D97-AF65-F5344CB8AC3E}">
        <p14:creationId xmlns:p14="http://schemas.microsoft.com/office/powerpoint/2010/main" val="415659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B352-FA42-0233-E26A-357061770694}"/>
              </a:ext>
            </a:extLst>
          </p:cNvPr>
          <p:cNvSpPr>
            <a:spLocks noGrp="1"/>
          </p:cNvSpPr>
          <p:nvPr>
            <p:ph type="title"/>
          </p:nvPr>
        </p:nvSpPr>
        <p:spPr>
          <a:xfrm>
            <a:off x="147060" y="137390"/>
            <a:ext cx="11394451" cy="1325563"/>
          </a:xfrm>
        </p:spPr>
        <p:txBody>
          <a:bodyPr>
            <a:normAutofit/>
          </a:bodyPr>
          <a:lstStyle/>
          <a:p>
            <a:r>
              <a:rPr lang="en-US" dirty="0"/>
              <a:t>Student Academic Modifications and Adjustments</a:t>
            </a:r>
          </a:p>
        </p:txBody>
      </p:sp>
      <p:sp>
        <p:nvSpPr>
          <p:cNvPr id="3" name="Text Placeholder 2">
            <a:extLst>
              <a:ext uri="{FF2B5EF4-FFF2-40B4-BE49-F238E27FC236}">
                <a16:creationId xmlns:a16="http://schemas.microsoft.com/office/drawing/2014/main" id="{F25A9EE4-B9C2-9A82-8D8E-BC391D564D76}"/>
              </a:ext>
            </a:extLst>
          </p:cNvPr>
          <p:cNvSpPr>
            <a:spLocks noGrp="1"/>
          </p:cNvSpPr>
          <p:nvPr>
            <p:ph type="body" idx="1"/>
          </p:nvPr>
        </p:nvSpPr>
        <p:spPr>
          <a:ln>
            <a:solidFill>
              <a:srgbClr val="00274C"/>
            </a:solidFill>
          </a:ln>
        </p:spPr>
        <p:txBody>
          <a:bodyPr anchor="ctr">
            <a:normAutofit fontScale="85000" lnSpcReduction="20000"/>
          </a:bodyPr>
          <a:lstStyle/>
          <a:p>
            <a:pPr>
              <a:lnSpc>
                <a:spcPct val="170000"/>
              </a:lnSpc>
            </a:pPr>
            <a:r>
              <a:rPr lang="en-US" b="0" i="0" dirty="0">
                <a:solidFill>
                  <a:srgbClr val="00274C"/>
                </a:solidFill>
                <a:effectLst/>
                <a:latin typeface="Verdana" panose="020B0604030504040204" pitchFamily="34" charset="0"/>
                <a:ea typeface="Verdana" panose="020B0604030504040204" pitchFamily="34" charset="0"/>
              </a:rPr>
              <a:t>The </a:t>
            </a:r>
            <a:r>
              <a:rPr lang="en-US" sz="2600" b="0" i="0" dirty="0">
                <a:solidFill>
                  <a:srgbClr val="00274C"/>
                </a:solidFill>
                <a:effectLst/>
                <a:latin typeface="Verdana" panose="020B0604030504040204" pitchFamily="34" charset="0"/>
                <a:ea typeface="Verdana" panose="020B0604030504040204" pitchFamily="34" charset="0"/>
              </a:rPr>
              <a:t>University</a:t>
            </a:r>
            <a:r>
              <a:rPr lang="en-US" b="0" i="0" dirty="0">
                <a:solidFill>
                  <a:srgbClr val="00274C"/>
                </a:solidFill>
                <a:effectLst/>
                <a:latin typeface="Verdana" panose="020B0604030504040204" pitchFamily="34" charset="0"/>
                <a:ea typeface="Verdana" panose="020B0604030504040204" pitchFamily="34" charset="0"/>
              </a:rPr>
              <a:t> is required to:</a:t>
            </a:r>
          </a:p>
        </p:txBody>
      </p:sp>
      <p:sp>
        <p:nvSpPr>
          <p:cNvPr id="4" name="Text Placeholder 3">
            <a:extLst>
              <a:ext uri="{FF2B5EF4-FFF2-40B4-BE49-F238E27FC236}">
                <a16:creationId xmlns:a16="http://schemas.microsoft.com/office/drawing/2014/main" id="{2CBD10EB-2D78-3870-C57D-100FCE32D431}"/>
              </a:ext>
            </a:extLst>
          </p:cNvPr>
          <p:cNvSpPr>
            <a:spLocks noGrp="1"/>
          </p:cNvSpPr>
          <p:nvPr>
            <p:ph type="body" idx="2"/>
          </p:nvPr>
        </p:nvSpPr>
        <p:spPr>
          <a:ln>
            <a:solidFill>
              <a:srgbClr val="00274C"/>
            </a:solidFill>
          </a:ln>
        </p:spPr>
        <p:txBody>
          <a:bodyPr>
            <a:normAutofit/>
          </a:bodyPr>
          <a:lstStyle/>
          <a:p>
            <a:r>
              <a:rPr lang="en-US" sz="2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Provide appropriate academic adjustments and auxiliary aids and services that are necessary </a:t>
            </a:r>
          </a:p>
          <a:p>
            <a:r>
              <a:rPr lang="en-US" sz="2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Afford an equal opportunity to participate in a school's programs or services</a:t>
            </a:r>
          </a:p>
        </p:txBody>
      </p:sp>
      <p:sp>
        <p:nvSpPr>
          <p:cNvPr id="5" name="Text Placeholder 4">
            <a:extLst>
              <a:ext uri="{FF2B5EF4-FFF2-40B4-BE49-F238E27FC236}">
                <a16:creationId xmlns:a16="http://schemas.microsoft.com/office/drawing/2014/main" id="{5A2313C3-6138-1F69-DAD3-6BD4B96CDB05}"/>
              </a:ext>
            </a:extLst>
          </p:cNvPr>
          <p:cNvSpPr>
            <a:spLocks noGrp="1"/>
          </p:cNvSpPr>
          <p:nvPr>
            <p:ph type="body" idx="3"/>
          </p:nvPr>
        </p:nvSpPr>
        <p:spPr>
          <a:ln>
            <a:solidFill>
              <a:srgbClr val="00274C"/>
            </a:solidFill>
          </a:ln>
        </p:spPr>
        <p:txBody>
          <a:bodyPr anchor="ctr">
            <a:normAutofit fontScale="85000" lnSpcReduction="20000"/>
          </a:bodyPr>
          <a:lstStyle/>
          <a:p>
            <a:r>
              <a:rPr lang="en-US" b="0" i="0" dirty="0">
                <a:solidFill>
                  <a:srgbClr val="00274C"/>
                </a:solidFill>
                <a:effectLst/>
                <a:latin typeface="Verdana" panose="020B0604030504040204" pitchFamily="34" charset="0"/>
                <a:ea typeface="Verdana" panose="020B0604030504040204" pitchFamily="34" charset="0"/>
              </a:rPr>
              <a:t>The University is not required to:</a:t>
            </a:r>
          </a:p>
        </p:txBody>
      </p:sp>
      <p:sp>
        <p:nvSpPr>
          <p:cNvPr id="6" name="Text Placeholder 5">
            <a:extLst>
              <a:ext uri="{FF2B5EF4-FFF2-40B4-BE49-F238E27FC236}">
                <a16:creationId xmlns:a16="http://schemas.microsoft.com/office/drawing/2014/main" id="{DB6D9CCC-C1C5-4741-2AF6-E5C0552BD26D}"/>
              </a:ext>
            </a:extLst>
          </p:cNvPr>
          <p:cNvSpPr>
            <a:spLocks noGrp="1"/>
          </p:cNvSpPr>
          <p:nvPr>
            <p:ph type="body" idx="4"/>
          </p:nvPr>
        </p:nvSpPr>
        <p:spPr>
          <a:ln>
            <a:solidFill>
              <a:srgbClr val="00274C"/>
            </a:solidFill>
          </a:ln>
        </p:spPr>
        <p:txBody>
          <a:bodyPr>
            <a:normAutofit fontScale="70000" lnSpcReduction="20000"/>
          </a:bodyPr>
          <a:lstStyle/>
          <a:p>
            <a:pPr>
              <a:lnSpc>
                <a:spcPct val="170000"/>
              </a:lnSpc>
              <a:spcAft>
                <a:spcPts val="600"/>
              </a:spcAft>
            </a:pPr>
            <a:r>
              <a:rPr lang="en-US"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Make adjustments or provide aids or services that would result in a fundamental alteration of a recipient's program or impose an undue burden</a:t>
            </a:r>
          </a:p>
          <a:p>
            <a:pPr>
              <a:lnSpc>
                <a:spcPct val="170000"/>
              </a:lnSpc>
              <a:spcAft>
                <a:spcPts val="600"/>
              </a:spcAft>
            </a:pPr>
            <a:r>
              <a:rPr lang="en-US" dirty="0">
                <a:solidFill>
                  <a:srgbClr val="00274C"/>
                </a:solidFill>
                <a:latin typeface="Verdana" panose="020B0604030504040204" pitchFamily="34" charset="0"/>
                <a:ea typeface="Verdana" panose="020B0604030504040204" pitchFamily="34" charset="0"/>
                <a:cs typeface="Verdana" panose="020B0604030504040204" pitchFamily="34" charset="0"/>
              </a:rPr>
              <a:t>Provide reasonable accommodations to individuals who are not qualified</a:t>
            </a:r>
          </a:p>
        </p:txBody>
      </p:sp>
    </p:spTree>
    <p:extLst>
      <p:ext uri="{BB962C8B-B14F-4D97-AF65-F5344CB8AC3E}">
        <p14:creationId xmlns:p14="http://schemas.microsoft.com/office/powerpoint/2010/main" val="23030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835D-AA19-A7B0-F272-4FCCD29FA87C}"/>
              </a:ext>
            </a:extLst>
          </p:cNvPr>
          <p:cNvSpPr>
            <a:spLocks noGrp="1"/>
          </p:cNvSpPr>
          <p:nvPr>
            <p:ph type="title"/>
          </p:nvPr>
        </p:nvSpPr>
        <p:spPr/>
        <p:txBody>
          <a:bodyPr/>
          <a:lstStyle/>
          <a:p>
            <a:r>
              <a:rPr lang="en-US" dirty="0"/>
              <a:t>Workplace Accommodations </a:t>
            </a:r>
          </a:p>
        </p:txBody>
      </p:sp>
      <p:sp>
        <p:nvSpPr>
          <p:cNvPr id="3" name="Text Placeholder 2">
            <a:extLst>
              <a:ext uri="{FF2B5EF4-FFF2-40B4-BE49-F238E27FC236}">
                <a16:creationId xmlns:a16="http://schemas.microsoft.com/office/drawing/2014/main" id="{9A72ECBB-A3D9-A61B-D542-8E336BA0D63E}"/>
              </a:ext>
            </a:extLst>
          </p:cNvPr>
          <p:cNvSpPr>
            <a:spLocks noGrp="1"/>
          </p:cNvSpPr>
          <p:nvPr>
            <p:ph type="body" idx="1"/>
          </p:nvPr>
        </p:nvSpPr>
        <p:spPr/>
        <p:txBody>
          <a:bodyPr>
            <a:normAutofit fontScale="77500" lnSpcReduction="20000"/>
          </a:bodyPr>
          <a:lstStyle/>
          <a:p>
            <a:pPr>
              <a:lnSpc>
                <a:spcPct val="170000"/>
              </a:lnSpc>
              <a:spcAft>
                <a:spcPts val="1200"/>
              </a:spcAft>
            </a:pPr>
            <a:r>
              <a:rPr lang="en-US" dirty="0">
                <a:solidFill>
                  <a:srgbClr val="00274C"/>
                </a:solidFill>
                <a:latin typeface="Verdana" panose="020B0604030504040204" pitchFamily="34" charset="0"/>
                <a:ea typeface="Verdana" panose="020B0604030504040204" pitchFamily="34" charset="0"/>
              </a:rPr>
              <a:t>Employers, such as U-M, are required to provide </a:t>
            </a:r>
            <a:r>
              <a:rPr lang="en-US" b="0" i="0" dirty="0">
                <a:solidFill>
                  <a:srgbClr val="00274C"/>
                </a:solidFill>
                <a:effectLst/>
                <a:latin typeface="Verdana" panose="020B0604030504040204" pitchFamily="34" charset="0"/>
                <a:ea typeface="Verdana" panose="020B0604030504040204" pitchFamily="34" charset="0"/>
              </a:rPr>
              <a:t>modifications or adjustments to a job or the work environment that will enable an applicant or employee with a disability to participate in the application process or to perform essential job functions.</a:t>
            </a:r>
          </a:p>
          <a:p>
            <a:pPr>
              <a:lnSpc>
                <a:spcPct val="170000"/>
              </a:lnSpc>
              <a:spcAft>
                <a:spcPts val="1200"/>
              </a:spcAft>
            </a:pPr>
            <a:r>
              <a:rPr lang="en-US" b="0" i="0" dirty="0">
                <a:solidFill>
                  <a:srgbClr val="00274C"/>
                </a:solidFill>
                <a:effectLst/>
                <a:latin typeface="Verdana" panose="020B0604030504040204" pitchFamily="34" charset="0"/>
                <a:ea typeface="Verdana" panose="020B0604030504040204" pitchFamily="34" charset="0"/>
              </a:rPr>
              <a:t>This also includes adjustments to assure that an individual with a disability has rights and privileges in employment equal to those of employees without disabilities.</a:t>
            </a:r>
            <a:endParaRPr lang="en-US" dirty="0">
              <a:solidFill>
                <a:srgbClr val="00274C"/>
              </a:solidFill>
              <a:latin typeface="Verdana" panose="020B0604030504040204" pitchFamily="34" charset="0"/>
              <a:ea typeface="Verdana" panose="020B0604030504040204" pitchFamily="34" charset="0"/>
            </a:endParaRPr>
          </a:p>
          <a:p>
            <a:pPr marL="50800" indent="0">
              <a:buNone/>
            </a:pPr>
            <a:endParaRPr lang="en-US" dirty="0"/>
          </a:p>
        </p:txBody>
      </p:sp>
    </p:spTree>
    <p:extLst>
      <p:ext uri="{BB962C8B-B14F-4D97-AF65-F5344CB8AC3E}">
        <p14:creationId xmlns:p14="http://schemas.microsoft.com/office/powerpoint/2010/main" val="405274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5B4-6C3B-B3AF-89CD-098BB99E7989}"/>
              </a:ext>
            </a:extLst>
          </p:cNvPr>
          <p:cNvSpPr>
            <a:spLocks noGrp="1"/>
          </p:cNvSpPr>
          <p:nvPr>
            <p:ph type="title"/>
          </p:nvPr>
        </p:nvSpPr>
        <p:spPr>
          <a:xfrm>
            <a:off x="831850" y="1709738"/>
            <a:ext cx="10515600" cy="3025548"/>
          </a:xfrm>
        </p:spPr>
        <p:txBody>
          <a:bodyPr>
            <a:normAutofit fontScale="90000"/>
          </a:bodyPr>
          <a:lstStyle/>
          <a:p>
            <a:pPr>
              <a:lnSpc>
                <a:spcPct val="114000"/>
              </a:lnSpc>
            </a:pPr>
            <a:r>
              <a:rPr lang="en-US" dirty="0"/>
              <a:t>Service Animals, Service Animals in Training, and Emotional Support Animals</a:t>
            </a:r>
          </a:p>
        </p:txBody>
      </p:sp>
      <p:sp>
        <p:nvSpPr>
          <p:cNvPr id="3" name="Text Placeholder 2">
            <a:extLst>
              <a:ext uri="{FF2B5EF4-FFF2-40B4-BE49-F238E27FC236}">
                <a16:creationId xmlns:a16="http://schemas.microsoft.com/office/drawing/2014/main" id="{C6E9B2BB-FADD-9C1B-ADCF-CB0A8DE96F4E}"/>
              </a:ext>
            </a:extLst>
          </p:cNvPr>
          <p:cNvSpPr>
            <a:spLocks noGrp="1"/>
          </p:cNvSpPr>
          <p:nvPr>
            <p:ph type="body" idx="1"/>
          </p:nvPr>
        </p:nvSpPr>
        <p:spPr/>
        <p:txBody>
          <a:bodyPr/>
          <a:lstStyle/>
          <a:p>
            <a:r>
              <a:rPr lang="en-US" dirty="0"/>
              <a:t>What’s the difference?</a:t>
            </a:r>
          </a:p>
        </p:txBody>
      </p:sp>
    </p:spTree>
    <p:extLst>
      <p:ext uri="{BB962C8B-B14F-4D97-AF65-F5344CB8AC3E}">
        <p14:creationId xmlns:p14="http://schemas.microsoft.com/office/powerpoint/2010/main" val="345211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56E0-A396-0C27-8B57-79AB1ACDD9F2}"/>
              </a:ext>
            </a:extLst>
          </p:cNvPr>
          <p:cNvSpPr>
            <a:spLocks noGrp="1"/>
          </p:cNvSpPr>
          <p:nvPr>
            <p:ph type="title"/>
          </p:nvPr>
        </p:nvSpPr>
        <p:spPr/>
        <p:txBody>
          <a:bodyPr/>
          <a:lstStyle/>
          <a:p>
            <a:r>
              <a:rPr lang="en-US" dirty="0"/>
              <a:t>Service Animals</a:t>
            </a:r>
          </a:p>
        </p:txBody>
      </p:sp>
      <p:sp>
        <p:nvSpPr>
          <p:cNvPr id="3" name="Text Placeholder 2">
            <a:extLst>
              <a:ext uri="{FF2B5EF4-FFF2-40B4-BE49-F238E27FC236}">
                <a16:creationId xmlns:a16="http://schemas.microsoft.com/office/drawing/2014/main" id="{E17E0AF0-E333-3479-BA34-52074FF354F2}"/>
              </a:ext>
            </a:extLst>
          </p:cNvPr>
          <p:cNvSpPr>
            <a:spLocks noGrp="1"/>
          </p:cNvSpPr>
          <p:nvPr>
            <p:ph type="body" idx="1"/>
          </p:nvPr>
        </p:nvSpPr>
        <p:spPr>
          <a:xfrm>
            <a:off x="0" y="1817914"/>
            <a:ext cx="8991600" cy="4223657"/>
          </a:xfrm>
        </p:spPr>
        <p:txBody>
          <a:bodyPr>
            <a:noAutofit/>
          </a:bodyPr>
          <a:lstStyle/>
          <a:p>
            <a:pPr>
              <a:lnSpc>
                <a:spcPct val="170000"/>
              </a:lnSpc>
            </a:pPr>
            <a:r>
              <a:rPr lang="en-US" sz="2000" dirty="0">
                <a:solidFill>
                  <a:srgbClr val="00274C"/>
                </a:solidFill>
                <a:latin typeface="Verdana" panose="020B0604030504040204" pitchFamily="34" charset="0"/>
                <a:ea typeface="Verdana" panose="020B0604030504040204" pitchFamily="34" charset="0"/>
                <a:cs typeface="Verdana" panose="020B0604030504040204" pitchFamily="34" charset="0"/>
              </a:rPr>
              <a:t>A</a:t>
            </a:r>
            <a:r>
              <a:rPr lang="en-US" sz="2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ny dog or miniature horse that is individually trained to do work or perform tasks for the benefit of an individual with a disability.</a:t>
            </a:r>
          </a:p>
          <a:p>
            <a:pPr>
              <a:lnSpc>
                <a:spcPct val="170000"/>
              </a:lnSpc>
            </a:pPr>
            <a:r>
              <a:rPr lang="en-US" sz="2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The work or tasks performed by a service animal must be directly related to the individual’s disability. </a:t>
            </a:r>
          </a:p>
          <a:p>
            <a:pPr>
              <a:lnSpc>
                <a:spcPct val="170000"/>
              </a:lnSpc>
            </a:pPr>
            <a:r>
              <a:rPr lang="en-US" sz="2000" b="0" i="0" dirty="0">
                <a:solidFill>
                  <a:srgbClr val="00274C"/>
                </a:solidFill>
                <a:effectLst/>
                <a:latin typeface="Verdana" panose="020B0604030504040204" pitchFamily="34" charset="0"/>
                <a:ea typeface="Verdana" panose="020B0604030504040204" pitchFamily="34" charset="0"/>
                <a:cs typeface="Verdana" panose="020B0604030504040204" pitchFamily="34" charset="0"/>
              </a:rPr>
              <a:t>Service animals are working animals, not pets, and are not emotional support animals.</a:t>
            </a:r>
          </a:p>
        </p:txBody>
      </p:sp>
      <p:pic>
        <p:nvPicPr>
          <p:cNvPr id="6" name="Picture 5" descr="A short haired yellow lab mix service dog in a blue vest pushes a button on a washing machine with its paw. &#10;">
            <a:extLst>
              <a:ext uri="{FF2B5EF4-FFF2-40B4-BE49-F238E27FC236}">
                <a16:creationId xmlns:a16="http://schemas.microsoft.com/office/drawing/2014/main" id="{02992239-785D-51E6-5B90-C353CC46F12C}"/>
              </a:ext>
            </a:extLst>
          </p:cNvPr>
          <p:cNvPicPr>
            <a:picLocks noChangeAspect="1"/>
          </p:cNvPicPr>
          <p:nvPr/>
        </p:nvPicPr>
        <p:blipFill>
          <a:blip r:embed="rId3"/>
          <a:stretch>
            <a:fillRect/>
          </a:stretch>
        </p:blipFill>
        <p:spPr>
          <a:xfrm>
            <a:off x="8991600" y="2549088"/>
            <a:ext cx="3100478" cy="2537891"/>
          </a:xfrm>
          <a:prstGeom prst="rect">
            <a:avLst/>
          </a:prstGeom>
        </p:spPr>
      </p:pic>
    </p:spTree>
    <p:extLst>
      <p:ext uri="{BB962C8B-B14F-4D97-AF65-F5344CB8AC3E}">
        <p14:creationId xmlns:p14="http://schemas.microsoft.com/office/powerpoint/2010/main" val="4128152024"/>
      </p:ext>
    </p:extLst>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8757</TotalTime>
  <Words>5464</Words>
  <Application>Microsoft Macintosh PowerPoint</Application>
  <PresentationFormat>Widescreen</PresentationFormat>
  <Paragraphs>313</Paragraphs>
  <Slides>43</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Aptos Display</vt:lpstr>
      <vt:lpstr>Arial</vt:lpstr>
      <vt:lpstr>Calibri</vt:lpstr>
      <vt:lpstr>helvetica-w01-light</vt:lpstr>
      <vt:lpstr>Lato</vt:lpstr>
      <vt:lpstr>Noto Sans Symbols</vt:lpstr>
      <vt:lpstr>Public Sans Web</vt:lpstr>
      <vt:lpstr>Verdana</vt:lpstr>
      <vt:lpstr>Office Theme</vt:lpstr>
      <vt:lpstr>Custom Design</vt:lpstr>
      <vt:lpstr>Everything You Need to Know About Service Animals at U-M</vt:lpstr>
      <vt:lpstr>Agenda</vt:lpstr>
      <vt:lpstr>Legal Framework &amp; Basics</vt:lpstr>
      <vt:lpstr>What Is the ADA?  The Americans with Disabilities Act (1990) and the Amendments Act (2008)</vt:lpstr>
      <vt:lpstr>Physical, Neurological &amp; Psychological Disabilities</vt:lpstr>
      <vt:lpstr>Student Academic Modifications and Adjustments</vt:lpstr>
      <vt:lpstr>Workplace Accommodations </vt:lpstr>
      <vt:lpstr>Service Animals, Service Animals in Training, and Emotional Support Animals</vt:lpstr>
      <vt:lpstr>Service Animals</vt:lpstr>
      <vt:lpstr>Types of Service Animals (1 of 2)</vt:lpstr>
      <vt:lpstr>Types of Service Animals (2 of 2)</vt:lpstr>
      <vt:lpstr>Where Are Service Animals Allowed?</vt:lpstr>
      <vt:lpstr>Service Animals in Training</vt:lpstr>
      <vt:lpstr>Emotional Support Animals or Comfort Animals</vt:lpstr>
      <vt:lpstr>Therapy Animals</vt:lpstr>
      <vt:lpstr>Service Animal Handler Rights and Responsibilities</vt:lpstr>
      <vt:lpstr>What Can Be Asked of a Handler?</vt:lpstr>
      <vt:lpstr>Handler Responsibilities </vt:lpstr>
      <vt:lpstr>Under Care &amp; Control Examples</vt:lpstr>
      <vt:lpstr>Excluding Service Animals</vt:lpstr>
      <vt:lpstr>Examples of Reasons to Exclude Service Animals</vt:lpstr>
      <vt:lpstr>Handler Rights </vt:lpstr>
      <vt:lpstr>Service Animals in the Workplace</vt:lpstr>
      <vt:lpstr>What Does This Mean for the Employer?</vt:lpstr>
      <vt:lpstr>Request a Service Animal Accommodation</vt:lpstr>
      <vt:lpstr>Possible Additional Accommodations Related to Service Animals at Work</vt:lpstr>
      <vt:lpstr>Caring for a Service Animal at Work</vt:lpstr>
      <vt:lpstr>Service Animal Etiquette </vt:lpstr>
      <vt:lpstr>Dos and Don’ts: Etiquette</vt:lpstr>
      <vt:lpstr>Communication Tips for Supervisors </vt:lpstr>
      <vt:lpstr>Crafting Communications to a Team</vt:lpstr>
      <vt:lpstr>Frequently Asked Question</vt:lpstr>
      <vt:lpstr>Do service animals need to wear identifying vests or harnesses?</vt:lpstr>
      <vt:lpstr>Do service animals need to be certified, registered, or show proof of training?</vt:lpstr>
      <vt:lpstr>Are there breed restrictions or size restrictions for service animals?</vt:lpstr>
      <vt:lpstr>Are there specific requirements for service mini horses?</vt:lpstr>
      <vt:lpstr>Can service animals be denied entry because of fear or allergies?</vt:lpstr>
      <vt:lpstr>Is proof of vaccination required for service animals?</vt:lpstr>
      <vt:lpstr>If I have a disability and register my dog, is it now a service animal?</vt:lpstr>
      <vt:lpstr>What documentation may employers request related to service animals?</vt:lpstr>
      <vt:lpstr>Can a service animal be trained by its handler during work hours?</vt:lpstr>
      <vt:lpstr>If a service animal is out of control and the handler needs to leave, what happens next?</vt:lpstr>
      <vt:lpstr>Where can I find more information and FAQs about service animals?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About Service Animals</dc:title>
  <dc:creator>Allison Kushner</dc:creator>
  <cp:lastModifiedBy>Gruendl, Angie</cp:lastModifiedBy>
  <cp:revision>47</cp:revision>
  <dcterms:created xsi:type="dcterms:W3CDTF">2023-10-25T20:34:20Z</dcterms:created>
  <dcterms:modified xsi:type="dcterms:W3CDTF">2025-05-07T18:38:26Z</dcterms:modified>
</cp:coreProperties>
</file>