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91" r:id="rId36"/>
    <p:sldId id="292" r:id="rId37"/>
    <p:sldId id="294" r:id="rId38"/>
    <p:sldId id="295" r:id="rId39"/>
    <p:sldId id="297" r:id="rId40"/>
    <p:sldId id="298" r:id="rId4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modifyVerifier cryptProviderType="rsaAES" cryptAlgorithmClass="hash" cryptAlgorithmType="typeAny" cryptAlgorithmSid="14" spinCount="100000" saltData="LQAsw94Kd00BS30Jf+gScQ==" hashData="+484FOBfqeV5uz2QBpi2l2OPx8yqUTDfXbWBhhzaqJSTlW4Dp35wza3osd3BvcuRT5CDeLse1d552eCpuxhj6w=="/>
  <p:extLst>
    <p:ext uri="{521415D9-36F7-43E2-AB2F-B90AF26B5E84}">
      <p14:sectionLst xmlns:p14="http://schemas.microsoft.com/office/powerpoint/2010/main">
        <p14:section name="Intro" id="{22800E88-4DB9-4596-9F9A-FEEECF82EB5C}">
          <p14:sldIdLst>
            <p14:sldId id="256"/>
            <p14:sldId id="257"/>
          </p14:sldIdLst>
        </p14:section>
        <p14:section name="The ADA" id="{1B7E5FC7-4E54-4C06-A1F2-70117A98959D}">
          <p14:sldIdLst>
            <p14:sldId id="258"/>
            <p14:sldId id="259"/>
            <p14:sldId id="260"/>
          </p14:sldIdLst>
        </p14:section>
        <p14:section name="The Interactive Process" id="{5C826A91-46DE-45B9-AD8F-C3AACB05251A}">
          <p14:sldIdLst>
            <p14:sldId id="261"/>
            <p14:sldId id="262"/>
            <p14:sldId id="263"/>
            <p14:sldId id="264"/>
            <p14:sldId id="265"/>
            <p14:sldId id="266"/>
          </p14:sldIdLst>
        </p14:section>
        <p14:section name="4 Steps for Accommodation" id="{468528AB-830E-48D6-A5EE-EF6BE913AAB3}">
          <p14:sldIdLst>
            <p14:sldId id="267"/>
            <p14:sldId id="268"/>
            <p14:sldId id="269"/>
            <p14:sldId id="270"/>
            <p14:sldId id="271"/>
            <p14:sldId id="272"/>
            <p14:sldId id="273"/>
            <p14:sldId id="274"/>
            <p14:sldId id="275"/>
            <p14:sldId id="276"/>
            <p14:sldId id="277"/>
            <p14:sldId id="278"/>
            <p14:sldId id="279"/>
            <p14:sldId id="280"/>
            <p14:sldId id="281"/>
            <p14:sldId id="282"/>
            <p14:sldId id="283"/>
          </p14:sldIdLst>
        </p14:section>
        <p14:section name="FAQs" id="{3BA1500C-F1C7-48F4-94FC-56142566DE60}">
          <p14:sldIdLst>
            <p14:sldId id="284"/>
            <p14:sldId id="285"/>
            <p14:sldId id="286"/>
            <p14:sldId id="287"/>
            <p14:sldId id="289"/>
            <p14:sldId id="290"/>
            <p14:sldId id="291"/>
            <p14:sldId id="292"/>
            <p14:sldId id="294"/>
            <p14:sldId id="295"/>
          </p14:sldIdLst>
        </p14:section>
        <p14:section name="Wrap Up" id="{774D6FAA-2841-42D3-A5B5-3FE025170E14}">
          <p14:sldIdLst>
            <p14:sldId id="297"/>
            <p14:sldId id="298"/>
          </p14:sldIdLst>
        </p14:section>
      </p14:sectionLst>
    </p:ex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8" roundtripDataSignature="AMtx7mgooge9WooghKAfOIRahU0mJUQlJ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7891" autoAdjust="0"/>
  </p:normalViewPr>
  <p:slideViewPr>
    <p:cSldViewPr snapToGrid="0">
      <p:cViewPr varScale="1">
        <p:scale>
          <a:sx n="85" d="100"/>
          <a:sy n="85" d="100"/>
        </p:scale>
        <p:origin x="213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8" Type="http://customschemas.google.com/relationships/presentationmetadata" Target="metadata"/><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Hello, </a:t>
            </a:r>
            <a:r>
              <a:rPr lang="en-US" b="0" i="0" dirty="0">
                <a:solidFill>
                  <a:srgbClr val="000000"/>
                </a:solidFill>
                <a:latin typeface="Arial"/>
                <a:ea typeface="Arial"/>
                <a:cs typeface="Arial"/>
                <a:sym typeface="Arial"/>
              </a:rPr>
              <a:t>My name is Erin Metz, and I’m a Senior Accessibility Specialist with the Disability Equity Office. I’m joined by Katrina Johnson who is providing ASL Interpretation today. Thank you for joining us for this important workshop on workplace accommodations. </a:t>
            </a:r>
          </a:p>
          <a:p>
            <a:pPr marL="0" lvl="0" indent="0" algn="l" rtl="0">
              <a:lnSpc>
                <a:spcPct val="100000"/>
              </a:lnSpc>
              <a:spcBef>
                <a:spcPts val="0"/>
              </a:spcBef>
              <a:spcAft>
                <a:spcPts val="0"/>
              </a:spcAft>
              <a:buSzPts val="1400"/>
              <a:buNone/>
            </a:pPr>
            <a:endParaRPr lang="en-US" b="0" i="0" dirty="0">
              <a:solidFill>
                <a:srgbClr val="000000"/>
              </a:solidFill>
              <a:latin typeface="Arial"/>
              <a:ea typeface="Arial"/>
              <a:cs typeface="Arial"/>
              <a:sym typeface="Arial"/>
            </a:endParaRPr>
          </a:p>
          <a:p>
            <a:pPr marL="0" lvl="0" indent="0" algn="l" rtl="0">
              <a:lnSpc>
                <a:spcPct val="100000"/>
              </a:lnSpc>
              <a:spcBef>
                <a:spcPts val="0"/>
              </a:spcBef>
              <a:spcAft>
                <a:spcPts val="0"/>
              </a:spcAft>
              <a:buSzPts val="1400"/>
              <a:buNone/>
            </a:pPr>
            <a:r>
              <a:rPr lang="en-US" b="0" i="0" dirty="0">
                <a:solidFill>
                  <a:srgbClr val="000000"/>
                </a:solidFill>
                <a:latin typeface="Arial"/>
                <a:ea typeface="Arial"/>
                <a:cs typeface="Arial"/>
                <a:sym typeface="Arial"/>
              </a:rPr>
              <a:t>Our goal today is to equip supervisors and HR partners with the knowledge and tools necessary to support an inclusive work environment that meets the needs of individuals with disabilities.</a:t>
            </a:r>
            <a:endParaRPr dirty="0"/>
          </a:p>
        </p:txBody>
      </p:sp>
      <p:sp>
        <p:nvSpPr>
          <p:cNvPr id="53" name="Google Shape;5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228600" lvl="0" indent="0" algn="l" rtl="0">
              <a:lnSpc>
                <a:spcPct val="100000"/>
              </a:lnSpc>
              <a:spcBef>
                <a:spcPts val="0"/>
              </a:spcBef>
              <a:spcAft>
                <a:spcPts val="0"/>
              </a:spcAft>
              <a:buSzPts val="1400"/>
              <a:buFont typeface="Arial"/>
              <a:buNone/>
            </a:pPr>
            <a:r>
              <a:rPr lang="en-US" b="0" i="0" dirty="0">
                <a:solidFill>
                  <a:srgbClr val="000000"/>
                </a:solidFill>
                <a:latin typeface="Arial"/>
                <a:ea typeface="Arial"/>
                <a:cs typeface="Arial"/>
                <a:sym typeface="Arial"/>
              </a:rPr>
              <a:t>The responsibility for accommodating is a shared one. Employees are expected to explain the limitations they face due to their disability and suggest preferred accommodations while being open to alternatives. </a:t>
            </a:r>
            <a:r>
              <a:rPr lang="en-US" dirty="0"/>
              <a:t>Keep in mind, the employee does NOT need to reveal their diagnosis to their supervisor.</a:t>
            </a:r>
            <a:endParaRPr b="0" i="0" dirty="0">
              <a:solidFill>
                <a:srgbClr val="000000"/>
              </a:solidFill>
              <a:latin typeface="Arial"/>
              <a:ea typeface="Arial"/>
              <a:cs typeface="Arial"/>
              <a:sym typeface="Arial"/>
            </a:endParaRPr>
          </a:p>
          <a:p>
            <a:pPr marL="228600" lvl="0" indent="0" algn="l" rtl="0">
              <a:lnSpc>
                <a:spcPct val="100000"/>
              </a:lnSpc>
              <a:spcBef>
                <a:spcPts val="0"/>
              </a:spcBef>
              <a:spcAft>
                <a:spcPts val="0"/>
              </a:spcAft>
              <a:buSzPts val="1400"/>
              <a:buFont typeface="Arial"/>
              <a:buNone/>
            </a:pPr>
            <a:endParaRPr b="0" i="0" dirty="0">
              <a:solidFill>
                <a:srgbClr val="000000"/>
              </a:solidFill>
              <a:latin typeface="Arial"/>
              <a:ea typeface="Arial"/>
              <a:cs typeface="Arial"/>
              <a:sym typeface="Arial"/>
            </a:endParaRPr>
          </a:p>
          <a:p>
            <a:pPr marL="228600" lvl="0" indent="0" algn="l" rtl="0">
              <a:lnSpc>
                <a:spcPct val="100000"/>
              </a:lnSpc>
              <a:spcBef>
                <a:spcPts val="0"/>
              </a:spcBef>
              <a:spcAft>
                <a:spcPts val="0"/>
              </a:spcAft>
              <a:buSzPts val="1400"/>
              <a:buFont typeface="Arial"/>
              <a:buNone/>
            </a:pPr>
            <a:r>
              <a:rPr lang="en-US" b="0" i="0" dirty="0">
                <a:solidFill>
                  <a:srgbClr val="000000"/>
                </a:solidFill>
                <a:latin typeface="Arial"/>
                <a:ea typeface="Arial"/>
                <a:cs typeface="Arial"/>
                <a:sym typeface="Arial"/>
              </a:rPr>
              <a:t>Employers, on the other hand, must consult with employees about their limitations and needs, consider their accommodation preferences,  and explain how an accommodation may impact unit operations.</a:t>
            </a:r>
            <a:endParaRPr dirty="0"/>
          </a:p>
          <a:p>
            <a:pPr marL="228600" lvl="0" indent="0" algn="l" rtl="0">
              <a:lnSpc>
                <a:spcPct val="100000"/>
              </a:lnSpc>
              <a:spcBef>
                <a:spcPts val="0"/>
              </a:spcBef>
              <a:spcAft>
                <a:spcPts val="0"/>
              </a:spcAft>
              <a:buSzPts val="1400"/>
              <a:buFont typeface="Arial"/>
              <a:buNone/>
            </a:pPr>
            <a:endParaRPr b="0" i="0" dirty="0">
              <a:solidFill>
                <a:srgbClr val="000000"/>
              </a:solidFill>
              <a:latin typeface="Arial"/>
              <a:ea typeface="Arial"/>
              <a:cs typeface="Arial"/>
              <a:sym typeface="Arial"/>
            </a:endParaRPr>
          </a:p>
          <a:p>
            <a:pPr marL="228600" lvl="0" indent="0" algn="l" rtl="0">
              <a:lnSpc>
                <a:spcPct val="100000"/>
              </a:lnSpc>
              <a:spcBef>
                <a:spcPts val="0"/>
              </a:spcBef>
              <a:spcAft>
                <a:spcPts val="0"/>
              </a:spcAft>
              <a:buSzPts val="1400"/>
              <a:buFont typeface="Arial"/>
              <a:buNone/>
            </a:pPr>
            <a:r>
              <a:rPr lang="en-US" b="0" i="0" dirty="0">
                <a:solidFill>
                  <a:srgbClr val="000000"/>
                </a:solidFill>
                <a:latin typeface="Arial"/>
                <a:ea typeface="Arial"/>
                <a:cs typeface="Arial"/>
                <a:sym typeface="Arial"/>
              </a:rPr>
              <a:t>Everyone is responsible for making decisions based on facts rather than what could happen, all while engaging in a good-faith effort.</a:t>
            </a:r>
            <a:endParaRPr dirty="0"/>
          </a:p>
        </p:txBody>
      </p:sp>
      <p:sp>
        <p:nvSpPr>
          <p:cNvPr id="108" name="Google Shape;108;p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dirty="0"/>
              <a:t>An accommodation is a modification or adjustment to a policy, practice or the environment that provide the disabled employee with equitable access. Accommodation requests should put the employer on notice of the need for assistance with essential job functions, but do not need to be submitted in any special way, nor do they need to use specific language. Examples of an employee requesting an accommodation can sound like: “I’m having a hard time getting to work because of a medication I take that makes me nauseous in the mornings” or “I need help with reading documents with small font.”</a:t>
            </a:r>
          </a:p>
          <a:p>
            <a:pPr marL="0" marR="0" lvl="0" indent="0" algn="l" rtl="0">
              <a:lnSpc>
                <a:spcPct val="100000"/>
              </a:lnSpc>
              <a:spcBef>
                <a:spcPts val="0"/>
              </a:spcBef>
              <a:spcAft>
                <a:spcPts val="0"/>
              </a:spcAft>
              <a:buClr>
                <a:srgbClr val="000000"/>
              </a:buClr>
              <a:buSzPts val="1400"/>
              <a:buFont typeface="Arial"/>
              <a:buNone/>
            </a:pPr>
            <a:endParaRPr dirty="0"/>
          </a:p>
          <a:p>
            <a:pPr marL="0" marR="0" lvl="0" indent="0" algn="l" rtl="0">
              <a:lnSpc>
                <a:spcPct val="100000"/>
              </a:lnSpc>
              <a:spcBef>
                <a:spcPts val="0"/>
              </a:spcBef>
              <a:spcAft>
                <a:spcPts val="0"/>
              </a:spcAft>
              <a:buClr>
                <a:srgbClr val="000000"/>
              </a:buClr>
              <a:buSzPts val="1400"/>
              <a:buFont typeface="Arial"/>
              <a:buNone/>
            </a:pPr>
            <a:r>
              <a:rPr lang="en-US" dirty="0"/>
              <a:t>More language examples:</a:t>
            </a:r>
            <a:endParaRPr dirty="0"/>
          </a:p>
          <a:p>
            <a:pPr marL="0" marR="0" lvl="0" indent="0" algn="l" rtl="0">
              <a:lnSpc>
                <a:spcPct val="100000"/>
              </a:lnSpc>
              <a:spcBef>
                <a:spcPts val="0"/>
              </a:spcBef>
              <a:spcAft>
                <a:spcPts val="0"/>
              </a:spcAft>
              <a:buClr>
                <a:srgbClr val="000000"/>
              </a:buClr>
              <a:buSzPts val="1400"/>
              <a:buFont typeface="Arial"/>
              <a:buNone/>
            </a:pPr>
            <a:r>
              <a:rPr lang="en-US" dirty="0"/>
              <a:t>- “The construction noise outside is making it so harder for me to focus than usual.” </a:t>
            </a:r>
            <a:endParaRPr dirty="0"/>
          </a:p>
          <a:p>
            <a:pPr marL="0" marR="0" lvl="0" indent="0" algn="l" rtl="0">
              <a:lnSpc>
                <a:spcPct val="100000"/>
              </a:lnSpc>
              <a:spcBef>
                <a:spcPts val="0"/>
              </a:spcBef>
              <a:spcAft>
                <a:spcPts val="0"/>
              </a:spcAft>
              <a:buClr>
                <a:srgbClr val="000000"/>
              </a:buClr>
              <a:buSzPts val="1400"/>
              <a:buFont typeface="Arial"/>
              <a:buNone/>
            </a:pPr>
            <a:r>
              <a:rPr lang="en-US" dirty="0"/>
              <a:t>- “Wow does my back hurt after standing all day!”</a:t>
            </a:r>
            <a:endParaRPr dirty="0"/>
          </a:p>
          <a:p>
            <a:pPr marL="0" marR="0" lvl="0" indent="0" algn="l" rtl="0">
              <a:lnSpc>
                <a:spcPct val="100000"/>
              </a:lnSpc>
              <a:spcBef>
                <a:spcPts val="0"/>
              </a:spcBef>
              <a:spcAft>
                <a:spcPts val="0"/>
              </a:spcAft>
              <a:buClr>
                <a:srgbClr val="000000"/>
              </a:buClr>
              <a:buSzPts val="1400"/>
              <a:buFont typeface="Arial"/>
              <a:buNone/>
            </a:pPr>
            <a:endParaRPr dirty="0"/>
          </a:p>
          <a:p>
            <a:pPr marL="0" lvl="0" indent="0" algn="l" rtl="0">
              <a:lnSpc>
                <a:spcPct val="100000"/>
              </a:lnSpc>
              <a:spcBef>
                <a:spcPts val="0"/>
              </a:spcBef>
              <a:spcAft>
                <a:spcPts val="0"/>
              </a:spcAft>
              <a:buSzPts val="1400"/>
              <a:buNone/>
            </a:pPr>
            <a:endParaRPr dirty="0"/>
          </a:p>
        </p:txBody>
      </p:sp>
      <p:sp>
        <p:nvSpPr>
          <p:cNvPr id="117" name="Google Shape;11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9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Our office likes to describe the Interactive Process as 4 steps to accommodation</a:t>
            </a:r>
            <a:endParaRPr dirty="0"/>
          </a:p>
        </p:txBody>
      </p:sp>
      <p:sp>
        <p:nvSpPr>
          <p:cNvPr id="123" name="Google Shape;123;p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b="0" i="0" dirty="0">
                <a:solidFill>
                  <a:srgbClr val="000000"/>
                </a:solidFill>
                <a:latin typeface="Arial"/>
                <a:ea typeface="Arial"/>
                <a:cs typeface="Arial"/>
                <a:sym typeface="Arial"/>
              </a:rPr>
              <a:t>Step 1: The accommodation process begins when an employee submits a request, ideally with medical documentation. This enables us to make a disability determination and pursue workplace accommodations</a:t>
            </a:r>
            <a:endParaRPr dirty="0"/>
          </a:p>
          <a:p>
            <a:pPr marL="0" lvl="0" indent="0" algn="l" rtl="0">
              <a:lnSpc>
                <a:spcPct val="100000"/>
              </a:lnSpc>
              <a:spcBef>
                <a:spcPts val="0"/>
              </a:spcBef>
              <a:spcAft>
                <a:spcPts val="0"/>
              </a:spcAft>
              <a:buSzPts val="1400"/>
              <a:buNone/>
            </a:pPr>
            <a:endParaRPr dirty="0"/>
          </a:p>
        </p:txBody>
      </p:sp>
      <p:sp>
        <p:nvSpPr>
          <p:cNvPr id="129" name="Google Shape;12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40000"/>
              </a:lnSpc>
              <a:spcBef>
                <a:spcPts val="1800"/>
              </a:spcBef>
              <a:spcAft>
                <a:spcPts val="0"/>
              </a:spcAft>
              <a:buClr>
                <a:schemeClr val="dk1"/>
              </a:buClr>
              <a:buSzPts val="1200"/>
              <a:buFont typeface="Noto Sans Symbols"/>
              <a:buNone/>
            </a:pPr>
            <a:r>
              <a:rPr lang="en-US" b="0" i="0" dirty="0">
                <a:solidFill>
                  <a:srgbClr val="000000"/>
                </a:solidFill>
                <a:latin typeface="Arial"/>
                <a:ea typeface="Arial"/>
                <a:cs typeface="Arial"/>
                <a:sym typeface="Arial"/>
              </a:rPr>
              <a:t>Medical documentation is needed unless the disability and need for accommodation is obvious. Supplied documentation should identify a diagnosis, limitations, and the recommended length of the accommodation need.</a:t>
            </a:r>
            <a:endParaRPr dirty="0"/>
          </a:p>
          <a:p>
            <a:pPr marL="0" lvl="0" indent="0" algn="l" rtl="0">
              <a:lnSpc>
                <a:spcPct val="140000"/>
              </a:lnSpc>
              <a:spcBef>
                <a:spcPts val="1800"/>
              </a:spcBef>
              <a:spcAft>
                <a:spcPts val="0"/>
              </a:spcAft>
              <a:buClr>
                <a:schemeClr val="dk1"/>
              </a:buClr>
              <a:buSzPts val="1200"/>
              <a:buFont typeface="Noto Sans Symbols"/>
              <a:buNone/>
            </a:pPr>
            <a:endParaRPr dirty="0"/>
          </a:p>
          <a:p>
            <a:pPr marL="0" lvl="0" indent="0" algn="l" rtl="0">
              <a:lnSpc>
                <a:spcPct val="140000"/>
              </a:lnSpc>
              <a:spcBef>
                <a:spcPts val="1800"/>
              </a:spcBef>
              <a:spcAft>
                <a:spcPts val="0"/>
              </a:spcAft>
              <a:buClr>
                <a:schemeClr val="dk1"/>
              </a:buClr>
              <a:buSzPts val="1200"/>
              <a:buFont typeface="Noto Sans Symbols"/>
              <a:buNone/>
            </a:pPr>
            <a:r>
              <a:rPr lang="en-US" dirty="0"/>
              <a:t>An employee’s disability or medical condition, symptoms, or personal information is kept confidential, meaning it is not shared without an explicit need to know. </a:t>
            </a:r>
            <a:endParaRPr dirty="0"/>
          </a:p>
          <a:p>
            <a:pPr marL="0" lvl="0" indent="0" algn="l" rtl="0">
              <a:lnSpc>
                <a:spcPct val="140000"/>
              </a:lnSpc>
              <a:spcBef>
                <a:spcPts val="1800"/>
              </a:spcBef>
              <a:spcAft>
                <a:spcPts val="0"/>
              </a:spcAft>
              <a:buClr>
                <a:schemeClr val="dk1"/>
              </a:buClr>
              <a:buSzPts val="1200"/>
              <a:buFont typeface="Noto Sans Symbols"/>
              <a:buNone/>
            </a:pPr>
            <a:endParaRPr dirty="0"/>
          </a:p>
          <a:p>
            <a:pPr marL="0" lvl="0" indent="0" algn="l" rtl="0">
              <a:lnSpc>
                <a:spcPct val="140000"/>
              </a:lnSpc>
              <a:spcBef>
                <a:spcPts val="1800"/>
              </a:spcBef>
              <a:spcAft>
                <a:spcPts val="0"/>
              </a:spcAft>
              <a:buClr>
                <a:schemeClr val="dk1"/>
              </a:buClr>
              <a:buSzPts val="1200"/>
              <a:buFont typeface="Noto Sans Symbols"/>
              <a:buNone/>
            </a:pPr>
            <a:endParaRPr dirty="0"/>
          </a:p>
          <a:p>
            <a:pPr marL="0" lvl="0" indent="0" algn="l" rtl="0">
              <a:lnSpc>
                <a:spcPct val="140000"/>
              </a:lnSpc>
              <a:spcBef>
                <a:spcPts val="1800"/>
              </a:spcBef>
              <a:spcAft>
                <a:spcPts val="0"/>
              </a:spcAft>
              <a:buClr>
                <a:schemeClr val="dk1"/>
              </a:buClr>
              <a:buSzPts val="1200"/>
              <a:buFont typeface="Noto Sans Symbols"/>
              <a:buNone/>
            </a:pPr>
            <a:endParaRPr dirty="0"/>
          </a:p>
          <a:p>
            <a:pPr marL="0" lvl="0" indent="0" algn="l" rtl="0">
              <a:lnSpc>
                <a:spcPct val="140000"/>
              </a:lnSpc>
              <a:spcBef>
                <a:spcPts val="1800"/>
              </a:spcBef>
              <a:spcAft>
                <a:spcPts val="0"/>
              </a:spcAft>
              <a:buClr>
                <a:schemeClr val="dk1"/>
              </a:buClr>
              <a:buSzPts val="1200"/>
              <a:buFont typeface="Noto Sans Symbols"/>
              <a:buNone/>
            </a:pPr>
            <a:r>
              <a:rPr lang="en-US" dirty="0"/>
              <a:t>Recommendation: Medical documentation should not be shared or kept with an employee’s supervisor. Instead, medical documentation should be provided to the Disability Equity Office/HR Solutions Center, or to the HR representative facilitating the interactive process.</a:t>
            </a:r>
            <a:endParaRPr dirty="0"/>
          </a:p>
          <a:p>
            <a:pPr marL="0" lvl="0" indent="0" algn="l" rtl="0">
              <a:lnSpc>
                <a:spcPct val="140000"/>
              </a:lnSpc>
              <a:spcBef>
                <a:spcPts val="1800"/>
              </a:spcBef>
              <a:spcAft>
                <a:spcPts val="0"/>
              </a:spcAft>
              <a:buClr>
                <a:schemeClr val="dk1"/>
              </a:buClr>
              <a:buSzPts val="1200"/>
              <a:buFont typeface="Noto Sans Symbols"/>
              <a:buNone/>
            </a:pPr>
            <a:endParaRPr dirty="0"/>
          </a:p>
          <a:p>
            <a:pPr marL="0" lvl="0" indent="0" algn="l" rtl="0">
              <a:lnSpc>
                <a:spcPct val="140000"/>
              </a:lnSpc>
              <a:spcBef>
                <a:spcPts val="1800"/>
              </a:spcBef>
              <a:spcAft>
                <a:spcPts val="0"/>
              </a:spcAft>
              <a:buClr>
                <a:schemeClr val="dk1"/>
              </a:buClr>
              <a:buSzPts val="1200"/>
              <a:buFont typeface="Noto Sans Symbols"/>
              <a:buNone/>
            </a:pPr>
            <a:r>
              <a:rPr lang="en-US" dirty="0"/>
              <a:t>Any accommodation related documentation should be stored separately from a personnel file.</a:t>
            </a:r>
            <a:endParaRPr dirty="0"/>
          </a:p>
        </p:txBody>
      </p:sp>
      <p:sp>
        <p:nvSpPr>
          <p:cNvPr id="136" name="Google Shape;13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Font typeface="Arial"/>
              <a:buNone/>
            </a:pPr>
            <a:r>
              <a:rPr lang="en-US" b="0" i="0" dirty="0">
                <a:solidFill>
                  <a:srgbClr val="000000"/>
                </a:solidFill>
                <a:latin typeface="Arial"/>
                <a:ea typeface="Arial"/>
                <a:cs typeface="Arial"/>
                <a:sym typeface="Arial"/>
              </a:rPr>
              <a:t>This second step involves a detailed conversation between the employee and an accessibility specialist, discussing essential job functions and potential barriers. We use this as an opportunity to explore and consider accommodation options</a:t>
            </a:r>
            <a:endParaRPr dirty="0"/>
          </a:p>
          <a:p>
            <a:pPr marL="0" lvl="0" indent="0" algn="l" rtl="0">
              <a:lnSpc>
                <a:spcPct val="100000"/>
              </a:lnSpc>
              <a:spcBef>
                <a:spcPts val="0"/>
              </a:spcBef>
              <a:spcAft>
                <a:spcPts val="0"/>
              </a:spcAft>
              <a:buSzPts val="1400"/>
              <a:buFont typeface="Arial"/>
              <a:buNone/>
            </a:pPr>
            <a:endParaRPr b="0" i="0" dirty="0">
              <a:solidFill>
                <a:srgbClr val="000000"/>
              </a:solidFill>
              <a:latin typeface="Arial"/>
              <a:ea typeface="Arial"/>
              <a:cs typeface="Arial"/>
              <a:sym typeface="Arial"/>
            </a:endParaRPr>
          </a:p>
        </p:txBody>
      </p:sp>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dirty="0"/>
              <a:t>I’ve mentioned essential job functions a few times now, but let’s take a moment and really consider what an essential job function is: A duty an employee must perform as part of their job. Examples of essential job functions are:</a:t>
            </a:r>
            <a:endParaRPr dirty="0"/>
          </a:p>
          <a:p>
            <a:pPr marL="0" lvl="0" indent="0" algn="l" rtl="0">
              <a:lnSpc>
                <a:spcPct val="100000"/>
              </a:lnSpc>
              <a:spcBef>
                <a:spcPts val="0"/>
              </a:spcBef>
              <a:spcAft>
                <a:spcPts val="0"/>
              </a:spcAft>
              <a:buSzPts val="1400"/>
              <a:buNone/>
            </a:pPr>
            <a:endParaRPr dirty="0"/>
          </a:p>
        </p:txBody>
      </p:sp>
      <p:sp>
        <p:nvSpPr>
          <p:cNvPr id="149" name="Google Shape;14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600" b="0" i="0" dirty="0">
                <a:solidFill>
                  <a:srgbClr val="000000"/>
                </a:solidFill>
                <a:latin typeface="Arial"/>
                <a:ea typeface="Arial"/>
                <a:cs typeface="Arial"/>
                <a:sym typeface="Arial"/>
              </a:rPr>
              <a:t>Step 3a: Accessibility Specialists may meet with HR before including a supervisor to discuss relevant policy information, upcoming changes, unit needs, and performance concerns related to the accommodation request. </a:t>
            </a:r>
            <a:endParaRPr dirty="0"/>
          </a:p>
          <a:p>
            <a:pPr marL="0" marR="0" lvl="0" indent="0" algn="l" rtl="0">
              <a:lnSpc>
                <a:spcPct val="100000"/>
              </a:lnSpc>
              <a:spcBef>
                <a:spcPts val="0"/>
              </a:spcBef>
              <a:spcAft>
                <a:spcPts val="0"/>
              </a:spcAft>
              <a:buClr>
                <a:srgbClr val="000000"/>
              </a:buClr>
              <a:buSzPts val="1400"/>
              <a:buFont typeface="Arial"/>
              <a:buNone/>
            </a:pPr>
            <a:endParaRPr sz="1600" b="0" i="0" dirty="0">
              <a:solidFill>
                <a:srgbClr val="000000"/>
              </a:solidFill>
              <a:latin typeface="Arial"/>
              <a:ea typeface="Arial"/>
              <a:cs typeface="Arial"/>
              <a:sym typeface="Arial"/>
            </a:endParaRPr>
          </a:p>
          <a:p>
            <a:pPr marL="0" lvl="0" indent="0" algn="l" rtl="0">
              <a:lnSpc>
                <a:spcPct val="100000"/>
              </a:lnSpc>
              <a:spcBef>
                <a:spcPts val="0"/>
              </a:spcBef>
              <a:spcAft>
                <a:spcPts val="0"/>
              </a:spcAft>
              <a:buSzPts val="1400"/>
              <a:buNone/>
            </a:pPr>
            <a:r>
              <a:rPr lang="en-US" sz="1100" dirty="0"/>
              <a:t>Example of upcoming changes may be a new supervisor, building or renovation information, work location structure (hybrid etc.)</a:t>
            </a:r>
            <a:endParaRPr dirty="0"/>
          </a:p>
        </p:txBody>
      </p:sp>
      <p:sp>
        <p:nvSpPr>
          <p:cNvPr id="155" name="Google Shape;15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500" dirty="0"/>
              <a:t>Step 3b involves a discussion that includes the supervisor, HR representative, and the Accessibility Specialist. </a:t>
            </a:r>
            <a:r>
              <a:rPr lang="en-US" sz="2400" b="0" i="0" dirty="0">
                <a:solidFill>
                  <a:srgbClr val="000000"/>
                </a:solidFill>
                <a:latin typeface="Arial"/>
                <a:ea typeface="Arial"/>
                <a:cs typeface="Arial"/>
                <a:sym typeface="Arial"/>
              </a:rPr>
              <a:t>The discussion will focus on identifying how we can effectively accommodate workplace limitations and barriers. We’ll speak in depth about the employee’s job and how an accommodation may impact unit operations. </a:t>
            </a:r>
            <a:endParaRPr dirty="0"/>
          </a:p>
          <a:p>
            <a:pPr marL="0" lvl="0" indent="0" algn="l" rtl="0">
              <a:lnSpc>
                <a:spcPct val="100000"/>
              </a:lnSpc>
              <a:spcBef>
                <a:spcPts val="0"/>
              </a:spcBef>
              <a:spcAft>
                <a:spcPts val="0"/>
              </a:spcAft>
              <a:buSzPts val="1400"/>
              <a:buNone/>
            </a:pPr>
            <a:endParaRPr lang="en-US" sz="1500" dirty="0"/>
          </a:p>
          <a:p>
            <a:pPr marL="0" lvl="0" indent="0" algn="l" rtl="0">
              <a:lnSpc>
                <a:spcPct val="100000"/>
              </a:lnSpc>
              <a:spcBef>
                <a:spcPts val="0"/>
              </a:spcBef>
              <a:spcAft>
                <a:spcPts val="0"/>
              </a:spcAft>
              <a:buSzPts val="1400"/>
              <a:buNone/>
            </a:pPr>
            <a:r>
              <a:rPr lang="en-US" sz="1500" dirty="0"/>
              <a:t>Whenever possible, we recommend that a unit should support an employee’s requested or preferred accommodation, if it is reasonable.</a:t>
            </a:r>
            <a:endParaRPr sz="1500" dirty="0"/>
          </a:p>
          <a:p>
            <a:pPr marL="0" lvl="0" indent="0" algn="l" rtl="0">
              <a:lnSpc>
                <a:spcPct val="100000"/>
              </a:lnSpc>
              <a:spcBef>
                <a:spcPts val="0"/>
              </a:spcBef>
              <a:spcAft>
                <a:spcPts val="0"/>
              </a:spcAft>
              <a:buSzPts val="1400"/>
              <a:buNone/>
            </a:pPr>
            <a:endParaRPr sz="1500" dirty="0"/>
          </a:p>
          <a:p>
            <a:pPr marL="0" lvl="0" indent="0" algn="l" rtl="0">
              <a:lnSpc>
                <a:spcPct val="100000"/>
              </a:lnSpc>
              <a:spcBef>
                <a:spcPts val="0"/>
              </a:spcBef>
              <a:spcAft>
                <a:spcPts val="0"/>
              </a:spcAft>
              <a:buSzPts val="1400"/>
              <a:buNone/>
            </a:pPr>
            <a:endParaRPr sz="1500" dirty="0"/>
          </a:p>
          <a:p>
            <a:pPr marL="0" lvl="0" indent="0" algn="l" rtl="0">
              <a:lnSpc>
                <a:spcPct val="100000"/>
              </a:lnSpc>
              <a:spcBef>
                <a:spcPts val="0"/>
              </a:spcBef>
              <a:spcAft>
                <a:spcPts val="0"/>
              </a:spcAft>
              <a:buSzPts val="1400"/>
              <a:buNone/>
            </a:pPr>
            <a:r>
              <a:rPr lang="en-US" sz="1500" dirty="0"/>
              <a:t>The Interactive Process is not always linear and there may be instances where steps 2 or 3 are repeated. However, this varies by situation and can be dependent upon conversations and if there is any clarification that may be needed in order to move forward to the next steps.</a:t>
            </a:r>
            <a:endParaRPr dirty="0"/>
          </a:p>
        </p:txBody>
      </p:sp>
      <p:sp>
        <p:nvSpPr>
          <p:cNvPr id="162" name="Google Shape;16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How to we determine if an accommodation is reasonable? There are several factors to consider, but we must remember that all accommodations are assessed on an individualized bases. We do not consider medical necessity as a threshold for determining reasonableness, but instead, consider what accommodations will provide the employee with the support they need. </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The only exceptions to a reasonable accommodation are as follows: a direct threat to health and/or safety, modifications to essential job functions, or undue hardship on the unit, which can generally be described as a negative impact on unit operations based on the resources available.</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Two people with similar conditions may not need the same accommodations.</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Direct threat: think about a nurse in the ED not being able to perform CPR.</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Modification of job duties: the truck driver no longer driving a truck.</a:t>
            </a:r>
            <a:endParaRPr dirty="0"/>
          </a:p>
        </p:txBody>
      </p:sp>
      <p:sp>
        <p:nvSpPr>
          <p:cNvPr id="169" name="Google Shape;169;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a:t>The University of Michigan is committed to fostering an inclusive environment where accessibility and the needs of individuals with disabilities are prioritized, ensuring equitable opportunities for all members of our diverse community. </a:t>
            </a:r>
            <a:r>
              <a:rPr lang="en-US" b="0" i="0">
                <a:solidFill>
                  <a:srgbClr val="000000"/>
                </a:solidFill>
                <a:latin typeface="Arial"/>
                <a:ea typeface="Arial"/>
                <a:cs typeface="Arial"/>
                <a:sym typeface="Arial"/>
              </a:rPr>
              <a:t>In today's session, we will cover several key topics centered around promoting accessibility and inclusivity. We’ll start with an overview of the Americans with Disabilities Act (ADA), dive into the Interactive Process for accommodations, discuss frequently asked questions, and conclude with some key takeaways.</a:t>
            </a:r>
            <a:endParaRPr/>
          </a:p>
          <a:p>
            <a:pPr marL="0" lvl="0" indent="0" algn="l" rtl="0">
              <a:lnSpc>
                <a:spcPct val="100000"/>
              </a:lnSpc>
              <a:spcBef>
                <a:spcPts val="0"/>
              </a:spcBef>
              <a:spcAft>
                <a:spcPts val="0"/>
              </a:spcAft>
              <a:buSzPts val="1400"/>
              <a:buNone/>
            </a:pPr>
            <a:endParaRPr/>
          </a:p>
        </p:txBody>
      </p:sp>
      <p:sp>
        <p:nvSpPr>
          <p:cNvPr id="59" name="Google Shape;59;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6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dirty="0"/>
              <a:t>The final step is when </a:t>
            </a:r>
            <a:r>
              <a:rPr lang="en-US" b="0" i="0" dirty="0">
                <a:solidFill>
                  <a:srgbClr val="000000"/>
                </a:solidFill>
                <a:latin typeface="Arial"/>
                <a:ea typeface="Arial"/>
                <a:cs typeface="Arial"/>
                <a:sym typeface="Arial"/>
              </a:rPr>
              <a:t>all gathered information is reviewed to determine the most effective accommodation where then everyone will receive documentation outlining the accommodations agreed upon.</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There may be instances where a reasonable and effective accommodation cannot be identified. For example, if the only effective accommodation requires the removal of essential job functions. In these cases, there are other options that may be available, such as reassignment to a different position, short- or long-term disability leave, or other benefit programs.</a:t>
            </a:r>
            <a:endParaRPr dirty="0"/>
          </a:p>
          <a:p>
            <a:pPr marL="0" lvl="0" indent="0" algn="l" rtl="0">
              <a:lnSpc>
                <a:spcPct val="100000"/>
              </a:lnSpc>
              <a:spcBef>
                <a:spcPts val="0"/>
              </a:spcBef>
              <a:spcAft>
                <a:spcPts val="0"/>
              </a:spcAft>
              <a:buSzPts val="1400"/>
              <a:buNone/>
            </a:pPr>
            <a:endParaRPr dirty="0"/>
          </a:p>
        </p:txBody>
      </p:sp>
      <p:sp>
        <p:nvSpPr>
          <p:cNvPr id="176" name="Google Shape;176;p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Some of the most common accommodations are: </a:t>
            </a:r>
            <a:endParaRPr dirty="0"/>
          </a:p>
        </p:txBody>
      </p:sp>
      <p:sp>
        <p:nvSpPr>
          <p:cNvPr id="182" name="Google Shape;18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Implementing accommodations promptly will help to eliminate risk. We have a duty not just to identify a reasonable accommodation, but to implement it right away. This may mean purchasing equipment, installing software, modifying a schedule, or relocating furniture. If delays are unavoidable, document what steps you’ve taken to help move things along.</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We recommend creating a communication plan that includes clear and concise expectations for both the employee and the unit. And to also check in regularly to ensure the accommodation is effective.</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The 4 step Interactive Process is now complete, but this is where the Unit and Employee begin to set up their next steps</a:t>
            </a:r>
            <a:endParaRPr dirty="0"/>
          </a:p>
        </p:txBody>
      </p:sp>
      <p:sp>
        <p:nvSpPr>
          <p:cNvPr id="188" name="Google Shape;188;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6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5" name="Google Shape;195;p6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dirty="0"/>
          </a:p>
        </p:txBody>
      </p:sp>
      <p:sp>
        <p:nvSpPr>
          <p:cNvPr id="196" name="Google Shape;196;p6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23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a:t>Being open-minded about alternative ways to support the employee</a:t>
            </a:r>
            <a:endParaRPr/>
          </a:p>
          <a:p>
            <a:pPr marL="0" marR="0" lvl="0" indent="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rgbClr val="000000"/>
              </a:buClr>
              <a:buSzPts val="1400"/>
              <a:buFont typeface="Arial"/>
              <a:buNone/>
            </a:pPr>
            <a:r>
              <a:rPr lang="en-US"/>
              <a:t>Communicating effectively and frequently</a:t>
            </a:r>
            <a:endParaRPr/>
          </a:p>
          <a:p>
            <a:pPr marL="0" marR="0" lvl="0" indent="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rgbClr val="000000"/>
              </a:buClr>
              <a:buSzPts val="1400"/>
              <a:buFont typeface="Arial"/>
              <a:buNone/>
            </a:pPr>
            <a:r>
              <a:rPr lang="en-US"/>
              <a:t>Documenting each of the steps you have taken (what you said and did, how you did it)</a:t>
            </a:r>
            <a:endParaRPr/>
          </a:p>
          <a:p>
            <a:pPr marL="0" lvl="0" indent="0" algn="l" rtl="0">
              <a:lnSpc>
                <a:spcPct val="100000"/>
              </a:lnSpc>
              <a:spcBef>
                <a:spcPts val="0"/>
              </a:spcBef>
              <a:spcAft>
                <a:spcPts val="0"/>
              </a:spcAft>
              <a:buSzPts val="1400"/>
              <a:buNone/>
            </a:pPr>
            <a:endParaRPr/>
          </a:p>
        </p:txBody>
      </p:sp>
      <p:sp>
        <p:nvSpPr>
          <p:cNvPr id="202" name="Google Shape;202;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One-time fee examples: furniture, hardware, software programs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Ongoing cost examples: software subscriptions, interpreters/CART, travel accommodations</a:t>
            </a:r>
            <a:endParaRPr/>
          </a:p>
        </p:txBody>
      </p:sp>
      <p:sp>
        <p:nvSpPr>
          <p:cNvPr id="211" name="Google Shape;211;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6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p6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r>
              <a:rPr lang="en-US"/>
              <a:t>We could spend a lot of time talking about the reasons you are required to accommodate, but instead, we’ll spend more time talking about why you should WANT to accommodate!</a:t>
            </a:r>
            <a:endParaRPr/>
          </a:p>
          <a:p>
            <a:pPr marL="457200" marR="0" lvl="0" indent="-228600" algn="l" rtl="0">
              <a:lnSpc>
                <a:spcPct val="100000"/>
              </a:lnSpc>
              <a:spcBef>
                <a:spcPts val="0"/>
              </a:spcBef>
              <a:spcAft>
                <a:spcPts val="0"/>
              </a:spcAft>
              <a:buSzPts val="1400"/>
              <a:buNone/>
            </a:pPr>
            <a:endParaRPr/>
          </a:p>
        </p:txBody>
      </p:sp>
      <p:sp>
        <p:nvSpPr>
          <p:cNvPr id="218" name="Google Shape;218;p6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26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This is a great slide to keep handy for instances where DEO may not be involved in the Interactive Process, but know that DEO is always available to consult.</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Involve the employee in the process: Ask what you can do to support the employee and help to eliminate barriers.</a:t>
            </a:r>
            <a:endParaRPr/>
          </a:p>
        </p:txBody>
      </p:sp>
      <p:sp>
        <p:nvSpPr>
          <p:cNvPr id="224" name="Google Shape;224;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Example:</a:t>
            </a:r>
            <a:endParaRPr/>
          </a:p>
          <a:p>
            <a:pPr marL="0" lvl="0" indent="0" algn="l" rtl="0">
              <a:lnSpc>
                <a:spcPct val="100000"/>
              </a:lnSpc>
              <a:spcBef>
                <a:spcPts val="0"/>
              </a:spcBef>
              <a:spcAft>
                <a:spcPts val="0"/>
              </a:spcAft>
              <a:buSzPts val="1400"/>
              <a:buNone/>
            </a:pPr>
            <a:r>
              <a:rPr lang="en-US"/>
              <a:t>1. Employee said they are having a hard time lifting heavy boxes.</a:t>
            </a:r>
            <a:endParaRPr/>
          </a:p>
          <a:p>
            <a:pPr marL="0" lvl="0" indent="0" algn="l" rtl="0">
              <a:lnSpc>
                <a:spcPct val="100000"/>
              </a:lnSpc>
              <a:spcBef>
                <a:spcPts val="0"/>
              </a:spcBef>
              <a:spcAft>
                <a:spcPts val="0"/>
              </a:spcAft>
              <a:buSzPts val="1400"/>
              <a:buNone/>
            </a:pPr>
            <a:r>
              <a:rPr lang="en-US"/>
              <a:t>2. I asked what would be helpful to lift the heavy boxes.</a:t>
            </a:r>
            <a:endParaRPr/>
          </a:p>
          <a:p>
            <a:pPr marL="0" lvl="0" indent="0" algn="l" rtl="0">
              <a:lnSpc>
                <a:spcPct val="100000"/>
              </a:lnSpc>
              <a:spcBef>
                <a:spcPts val="0"/>
              </a:spcBef>
              <a:spcAft>
                <a:spcPts val="0"/>
              </a:spcAft>
              <a:buSzPts val="1400"/>
              <a:buNone/>
            </a:pPr>
            <a:r>
              <a:rPr lang="en-US"/>
              <a:t>3. The employee requested a pushcart.</a:t>
            </a:r>
            <a:endParaRPr/>
          </a:p>
          <a:p>
            <a:pPr marL="0" lvl="0" indent="0" algn="l" rtl="0">
              <a:lnSpc>
                <a:spcPct val="100000"/>
              </a:lnSpc>
              <a:spcBef>
                <a:spcPts val="0"/>
              </a:spcBef>
              <a:spcAft>
                <a:spcPts val="0"/>
              </a:spcAft>
              <a:buSzPts val="1400"/>
              <a:buNone/>
            </a:pPr>
            <a:r>
              <a:rPr lang="en-US"/>
              <a:t>4. I said we can purchase a pushcart, but let’s consult with MHealthy Ergonomics to make sure we’re getting something that will work well for you.</a:t>
            </a:r>
            <a:endParaRPr/>
          </a:p>
          <a:p>
            <a:pPr marL="0" lvl="0" indent="0" algn="l" rtl="0">
              <a:lnSpc>
                <a:spcPct val="100000"/>
              </a:lnSpc>
              <a:spcBef>
                <a:spcPts val="0"/>
              </a:spcBef>
              <a:spcAft>
                <a:spcPts val="0"/>
              </a:spcAft>
              <a:buSzPts val="1400"/>
              <a:buNone/>
            </a:pPr>
            <a:r>
              <a:rPr lang="en-US"/>
              <a:t>5. I thanked the employee for having documentation available, but to supply it to MHealthy instead.</a:t>
            </a:r>
            <a:endParaRPr/>
          </a:p>
          <a:p>
            <a:pPr marL="0" lvl="0" indent="0" algn="l" rtl="0">
              <a:lnSpc>
                <a:spcPct val="100000"/>
              </a:lnSpc>
              <a:spcBef>
                <a:spcPts val="0"/>
              </a:spcBef>
              <a:spcAft>
                <a:spcPts val="0"/>
              </a:spcAft>
              <a:buSzPts val="1400"/>
              <a:buNone/>
            </a:pPr>
            <a:r>
              <a:rPr lang="en-US"/>
              <a:t>6. I spoke with the employee 3 weeks later to make sure the identified pushcart was working for them.</a:t>
            </a:r>
            <a:endParaRPr/>
          </a:p>
        </p:txBody>
      </p:sp>
      <p:sp>
        <p:nvSpPr>
          <p:cNvPr id="231" name="Google Shape;231;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7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b="0"/>
              <a:t>Now we’ll move into our frequently asked questions section</a:t>
            </a:r>
            <a:endParaRPr/>
          </a:p>
          <a:p>
            <a:pPr marL="0" lvl="0" indent="0" algn="l" rtl="0">
              <a:lnSpc>
                <a:spcPct val="100000"/>
              </a:lnSpc>
              <a:spcBef>
                <a:spcPts val="0"/>
              </a:spcBef>
              <a:spcAft>
                <a:spcPts val="0"/>
              </a:spcAft>
              <a:buSzPts val="1400"/>
              <a:buNone/>
            </a:pPr>
            <a:endParaRPr/>
          </a:p>
        </p:txBody>
      </p:sp>
      <p:sp>
        <p:nvSpPr>
          <p:cNvPr id="237" name="Google Shape;237;p7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0" i="0">
                <a:solidFill>
                  <a:srgbClr val="000000"/>
                </a:solidFill>
                <a:latin typeface="Arial"/>
                <a:ea typeface="Arial"/>
                <a:cs typeface="Arial"/>
                <a:sym typeface="Arial"/>
              </a:rPr>
              <a:t>Let's start with the ADA</a:t>
            </a:r>
            <a:endParaRPr/>
          </a:p>
        </p:txBody>
      </p:sp>
      <p:sp>
        <p:nvSpPr>
          <p:cNvPr id="65" name="Google Shape;6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The “what if” mindset can also cause issues. We recommend taking a fact-based approach and resolving questions or issues as they arise. </a:t>
            </a:r>
            <a:endParaRPr/>
          </a:p>
        </p:txBody>
      </p:sp>
      <p:sp>
        <p:nvSpPr>
          <p:cNvPr id="243" name="Google Shape;243;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7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p7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r>
              <a:rPr lang="en-US"/>
              <a:t>We’ve heard from supervisors that their employees are performing well and exceeding expectations, so why are they requesting an accommodation? </a:t>
            </a:r>
            <a:endParaRPr/>
          </a:p>
          <a:p>
            <a:pPr marL="457200" marR="0" lvl="0" indent="-228600" algn="l" rtl="0">
              <a:lnSpc>
                <a:spcPct val="100000"/>
              </a:lnSpc>
              <a:spcBef>
                <a:spcPts val="0"/>
              </a:spcBef>
              <a:spcAft>
                <a:spcPts val="0"/>
              </a:spcAft>
              <a:buSzPts val="1400"/>
              <a:buNone/>
            </a:pPr>
            <a:endParaRPr/>
          </a:p>
          <a:p>
            <a:pPr marL="457200" marR="0" lvl="0" indent="-228600" algn="l" rtl="0">
              <a:lnSpc>
                <a:spcPct val="100000"/>
              </a:lnSpc>
              <a:spcBef>
                <a:spcPts val="0"/>
              </a:spcBef>
              <a:spcAft>
                <a:spcPts val="0"/>
              </a:spcAft>
              <a:buSzPts val="1400"/>
              <a:buNone/>
            </a:pPr>
            <a:r>
              <a:rPr lang="en-US"/>
              <a:t>Employees need to receive support BEFORE there are problems, otherwise, it can lead to burnout, sick days, need for FMLA or extended sick leave, etc. Often an employee is performing well while working, but at what expense? They could be masking their symptoms and hiding limitations to continue to perform well, but this is generally not sustainable.</a:t>
            </a:r>
            <a:endParaRPr/>
          </a:p>
        </p:txBody>
      </p:sp>
      <p:sp>
        <p:nvSpPr>
          <p:cNvPr id="250" name="Google Shape;250;p7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31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8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6" name="Google Shape;256;p8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r>
              <a:rPr lang="en-US"/>
              <a:t>Examples: reduction in limitations, additional requested accommodations, extension of a temporary accommodation</a:t>
            </a:r>
            <a:endParaRPr/>
          </a:p>
        </p:txBody>
      </p:sp>
      <p:sp>
        <p:nvSpPr>
          <p:cNvPr id="257" name="Google Shape;257;p8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32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8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9" name="Google Shape;269;p8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8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5" name="Google Shape;275;p8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r>
              <a:rPr lang="en-US"/>
              <a:t>Coworkers do not have a need-to-know about someone else’s accommodation. Information should not be shared, but you can use any of the statements here.</a:t>
            </a:r>
            <a:endParaRPr/>
          </a:p>
        </p:txBody>
      </p:sp>
      <p:sp>
        <p:nvSpPr>
          <p:cNvPr id="276" name="Google Shape;276;p8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34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8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2" name="Google Shape;282;p8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8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8" name="Google Shape;288;p8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8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1" name="Google Shape;301;p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8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7" name="Google Shape;307;p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9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b="0" i="0" dirty="0">
                <a:solidFill>
                  <a:srgbClr val="000000"/>
                </a:solidFill>
                <a:latin typeface="Arial"/>
                <a:ea typeface="Arial"/>
                <a:cs typeface="Arial"/>
                <a:sym typeface="Arial"/>
              </a:rPr>
              <a:t>In wrapping up, we have a few key takeaways: </a:t>
            </a:r>
            <a:endParaRPr dirty="0"/>
          </a:p>
          <a:p>
            <a:pPr marL="0" lvl="0" indent="0" algn="l" rtl="0">
              <a:lnSpc>
                <a:spcPct val="100000"/>
              </a:lnSpc>
              <a:spcBef>
                <a:spcPts val="0"/>
              </a:spcBef>
              <a:spcAft>
                <a:spcPts val="0"/>
              </a:spcAft>
              <a:buSzPts val="1400"/>
              <a:buNone/>
            </a:pPr>
            <a:endParaRPr dirty="0"/>
          </a:p>
        </p:txBody>
      </p:sp>
      <p:sp>
        <p:nvSpPr>
          <p:cNvPr id="319" name="Google Shape;319;p9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 name="Google Shape;71;p5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2000"/>
              <a:buFont typeface="Noto Sans Symbols"/>
              <a:buNone/>
            </a:pPr>
            <a:r>
              <a:rPr lang="en-US" b="0" i="0">
                <a:solidFill>
                  <a:srgbClr val="000000"/>
                </a:solidFill>
                <a:latin typeface="Arial"/>
                <a:ea typeface="Arial"/>
                <a:cs typeface="Arial"/>
                <a:sym typeface="Arial"/>
              </a:rPr>
              <a:t>The Americans with Disabilities Act, originally enacted in 1990 and amended in 2008, is a federal law that prohibits discrimination against individuals with disabilities in various areas, including employment and public spaces. It establishes an affirmative duty on employers to provide reasonable accommodations to qualified individuals.</a:t>
            </a:r>
            <a:endParaRPr/>
          </a:p>
          <a:p>
            <a:pPr marL="0" lvl="0" indent="0" algn="l" rtl="0">
              <a:lnSpc>
                <a:spcPct val="150000"/>
              </a:lnSpc>
              <a:spcBef>
                <a:spcPts val="0"/>
              </a:spcBef>
              <a:spcAft>
                <a:spcPts val="0"/>
              </a:spcAft>
              <a:buClr>
                <a:schemeClr val="dk1"/>
              </a:buClr>
              <a:buSzPts val="2000"/>
              <a:buFont typeface="Noto Sans Symbols"/>
              <a:buNone/>
            </a:pPr>
            <a:endParaRPr/>
          </a:p>
          <a:p>
            <a:pPr marL="0" lvl="0" indent="0" algn="l" rtl="0">
              <a:lnSpc>
                <a:spcPct val="150000"/>
              </a:lnSpc>
              <a:spcBef>
                <a:spcPts val="0"/>
              </a:spcBef>
              <a:spcAft>
                <a:spcPts val="0"/>
              </a:spcAft>
              <a:buClr>
                <a:schemeClr val="dk1"/>
              </a:buClr>
              <a:buSzPts val="2000"/>
              <a:buFont typeface="Noto Sans Symbols"/>
              <a:buNone/>
            </a:pPr>
            <a:r>
              <a:rPr lang="en-US"/>
              <a:t>There are many other laws and regulations that apply at the University of Michigan, depending on someone’s role, including the Fair Housing Act, </a:t>
            </a:r>
            <a:r>
              <a:rPr lang="en-US" sz="1200"/>
              <a:t>the Individuals with Disabilities in Education Act (IDEA), and the Michigan Persons with Disabilities Civil Rights Act</a:t>
            </a:r>
            <a:endParaRPr/>
          </a:p>
          <a:p>
            <a:pPr marL="0" marR="0" lvl="0" indent="0" algn="l" rtl="0">
              <a:lnSpc>
                <a:spcPct val="100000"/>
              </a:lnSpc>
              <a:spcBef>
                <a:spcPts val="0"/>
              </a:spcBef>
              <a:spcAft>
                <a:spcPts val="0"/>
              </a:spcAft>
              <a:buClr>
                <a:srgbClr val="000000"/>
              </a:buClr>
              <a:buSzPts val="1400"/>
              <a:buFont typeface="Arial"/>
              <a:buNone/>
            </a:pPr>
            <a:endParaRPr/>
          </a:p>
        </p:txBody>
      </p:sp>
      <p:sp>
        <p:nvSpPr>
          <p:cNvPr id="72" name="Google Shape;72;p5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9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Thank you so much for joining us today. We hope you’ve found this information helpful, and be sure to contact our office if you have questions in the future.</a:t>
            </a:r>
            <a:endParaRPr dirty="0"/>
          </a:p>
        </p:txBody>
      </p:sp>
      <p:sp>
        <p:nvSpPr>
          <p:cNvPr id="325" name="Google Shape;325;p9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5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0" i="0" dirty="0">
                <a:solidFill>
                  <a:srgbClr val="000000"/>
                </a:solidFill>
                <a:latin typeface="Arial"/>
                <a:ea typeface="Arial"/>
                <a:cs typeface="Arial"/>
                <a:sym typeface="Arial"/>
              </a:rPr>
              <a:t>At U-M our non-</a:t>
            </a:r>
            <a:r>
              <a:rPr lang="en-US" b="0" i="0" dirty="0" err="1">
                <a:solidFill>
                  <a:srgbClr val="000000"/>
                </a:solidFill>
                <a:latin typeface="Arial"/>
                <a:ea typeface="Arial"/>
                <a:cs typeface="Arial"/>
                <a:sym typeface="Arial"/>
              </a:rPr>
              <a:t>discrimintation</a:t>
            </a:r>
            <a:r>
              <a:rPr lang="en-US" b="0" i="0" dirty="0">
                <a:solidFill>
                  <a:srgbClr val="000000"/>
                </a:solidFill>
                <a:latin typeface="Arial"/>
                <a:ea typeface="Arial"/>
                <a:cs typeface="Arial"/>
                <a:sym typeface="Arial"/>
              </a:rPr>
              <a:t> and Electronic information and Technology Accessibility policies further support our commitment by mandating nondiscrimination and equal access to media for all.</a:t>
            </a:r>
          </a:p>
          <a:p>
            <a:pPr marL="0" lvl="0" indent="0" algn="l" rtl="0">
              <a:lnSpc>
                <a:spcPct val="100000"/>
              </a:lnSpc>
              <a:spcBef>
                <a:spcPts val="0"/>
              </a:spcBef>
              <a:spcAft>
                <a:spcPts val="0"/>
              </a:spcAft>
              <a:buSzPts val="1400"/>
              <a:buNone/>
            </a:pPr>
            <a:endParaRPr lang="en-US" b="0" i="0" dirty="0">
              <a:solidFill>
                <a:srgbClr val="000000"/>
              </a:solidFill>
              <a:latin typeface="Arial"/>
              <a:cs typeface="Arial"/>
              <a:sym typeface="Arial"/>
            </a:endParaRPr>
          </a:p>
          <a:p>
            <a:pPr marL="0" lvl="0" indent="0" algn="l" rtl="0">
              <a:lnSpc>
                <a:spcPct val="100000"/>
              </a:lnSpc>
              <a:spcBef>
                <a:spcPts val="0"/>
              </a:spcBef>
              <a:spcAft>
                <a:spcPts val="0"/>
              </a:spcAft>
              <a:buSzPts val="1400"/>
              <a:buNone/>
            </a:pPr>
            <a:r>
              <a:rPr lang="en-US" b="0" i="0" dirty="0">
                <a:solidFill>
                  <a:srgbClr val="000000"/>
                </a:solidFill>
                <a:latin typeface="Arial"/>
                <a:cs typeface="Arial"/>
                <a:sym typeface="Arial"/>
              </a:rPr>
              <a:t>The responsibility lies with ALL of us to uphold these policies, regardless of our position at U-M.</a:t>
            </a:r>
            <a:endParaRPr dirty="0"/>
          </a:p>
        </p:txBody>
      </p:sp>
      <p:sp>
        <p:nvSpPr>
          <p:cNvPr id="78" name="Google Shape;78;p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0" i="0" dirty="0">
                <a:solidFill>
                  <a:srgbClr val="000000"/>
                </a:solidFill>
                <a:latin typeface="Arial"/>
                <a:ea typeface="Arial"/>
                <a:cs typeface="Arial"/>
                <a:sym typeface="Arial"/>
              </a:rPr>
              <a:t>Now, let's discuss the Interactive Process. This is a collaborative approach where supervisors, HR representatives, and employees work together to identify reasonable accommodations.</a:t>
            </a:r>
            <a:endParaRPr dirty="0"/>
          </a:p>
        </p:txBody>
      </p:sp>
      <p:sp>
        <p:nvSpPr>
          <p:cNvPr id="84" name="Google Shape;8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28600" marR="0" lvl="0" indent="0" algn="l" rtl="0">
              <a:lnSpc>
                <a:spcPct val="100000"/>
              </a:lnSpc>
              <a:spcBef>
                <a:spcPts val="0"/>
              </a:spcBef>
              <a:spcAft>
                <a:spcPts val="0"/>
              </a:spcAft>
              <a:buClr>
                <a:srgbClr val="000000"/>
              </a:buClr>
              <a:buSzPts val="1400"/>
              <a:buFont typeface="Arial"/>
              <a:buNone/>
            </a:pPr>
            <a:r>
              <a:rPr lang="en-US" b="0" i="0">
                <a:solidFill>
                  <a:srgbClr val="000000"/>
                </a:solidFill>
                <a:latin typeface="Arial"/>
                <a:ea typeface="Arial"/>
                <a:cs typeface="Arial"/>
                <a:sym typeface="Arial"/>
              </a:rPr>
              <a:t>To start, let's understand what we mean by "disability." Under the ADA, a disability is a physical or mental impairment that substantially limits one or more major life activities. These activities include things like bending, breathing, and working, among others, and w</a:t>
            </a:r>
            <a:r>
              <a:rPr lang="en-US"/>
              <a:t>hat may be substantially limiting for one person may not be the same for someone else. </a:t>
            </a:r>
            <a:endParaRPr/>
          </a:p>
          <a:p>
            <a:pPr marL="228600" lvl="0" indent="0" algn="l" rtl="0">
              <a:lnSpc>
                <a:spcPct val="100000"/>
              </a:lnSpc>
              <a:spcBef>
                <a:spcPts val="0"/>
              </a:spcBef>
              <a:spcAft>
                <a:spcPts val="0"/>
              </a:spcAft>
              <a:buSzPts val="1400"/>
              <a:buFont typeface="Arial"/>
              <a:buNone/>
            </a:pPr>
            <a:endParaRPr b="0" i="0">
              <a:solidFill>
                <a:srgbClr val="000000"/>
              </a:solidFill>
              <a:latin typeface="Arial"/>
              <a:ea typeface="Arial"/>
              <a:cs typeface="Arial"/>
              <a:sym typeface="Arial"/>
            </a:endParaRPr>
          </a:p>
          <a:p>
            <a:pPr marL="228600" lvl="0" indent="0" algn="l" rtl="0">
              <a:lnSpc>
                <a:spcPct val="100000"/>
              </a:lnSpc>
              <a:spcBef>
                <a:spcPts val="0"/>
              </a:spcBef>
              <a:spcAft>
                <a:spcPts val="0"/>
              </a:spcAft>
              <a:buSzPts val="1400"/>
              <a:buFont typeface="Arial"/>
              <a:buNone/>
            </a:pPr>
            <a:r>
              <a:rPr lang="en-US" b="0" i="0">
                <a:solidFill>
                  <a:srgbClr val="000000"/>
                </a:solidFill>
                <a:latin typeface="Arial"/>
                <a:ea typeface="Arial"/>
                <a:cs typeface="Arial"/>
                <a:sym typeface="Arial"/>
              </a:rPr>
              <a:t>It's important to note that you don't need to currently have a disability. If you have a record of such an impairment or are regarded as having one, you are covered under this definition.</a:t>
            </a:r>
            <a:endParaRPr/>
          </a:p>
          <a:p>
            <a:pPr marL="0" lvl="0" indent="0" algn="l" rtl="0">
              <a:lnSpc>
                <a:spcPct val="100000"/>
              </a:lnSpc>
              <a:spcBef>
                <a:spcPts val="0"/>
              </a:spcBef>
              <a:spcAft>
                <a:spcPts val="0"/>
              </a:spcAft>
              <a:buSzPts val="1400"/>
              <a:buNone/>
            </a:pPr>
            <a:endParaRPr/>
          </a:p>
        </p:txBody>
      </p:sp>
      <p:sp>
        <p:nvSpPr>
          <p:cNvPr id="90" name="Google Shape;9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5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0" i="0" dirty="0">
                <a:solidFill>
                  <a:srgbClr val="000000"/>
                </a:solidFill>
                <a:latin typeface="Arial"/>
                <a:ea typeface="Arial"/>
                <a:cs typeface="Arial"/>
                <a:sym typeface="Arial"/>
              </a:rPr>
              <a:t>The Disability Equity Office facilitates requests for accommodation between the employee and their unit but it's important to remember that this process is separate from handling complaints of discrimination or harassment, which are addressed through different channels.</a:t>
            </a:r>
          </a:p>
          <a:p>
            <a:pPr marL="0" lvl="0" indent="0" algn="l" rtl="0">
              <a:lnSpc>
                <a:spcPct val="100000"/>
              </a:lnSpc>
              <a:spcBef>
                <a:spcPts val="0"/>
              </a:spcBef>
              <a:spcAft>
                <a:spcPts val="0"/>
              </a:spcAft>
              <a:buSzPts val="1400"/>
              <a:buNone/>
            </a:pPr>
            <a:endParaRPr lang="en-US" b="0" i="0" dirty="0">
              <a:solidFill>
                <a:srgbClr val="000000"/>
              </a:solidFill>
              <a:latin typeface="Arial"/>
              <a:cs typeface="Arial"/>
              <a:sym typeface="Arial"/>
            </a:endParaRPr>
          </a:p>
          <a:p>
            <a:pPr marL="0" lvl="0" indent="0" algn="l" rtl="0">
              <a:lnSpc>
                <a:spcPct val="100000"/>
              </a:lnSpc>
              <a:spcBef>
                <a:spcPts val="0"/>
              </a:spcBef>
              <a:spcAft>
                <a:spcPts val="0"/>
              </a:spcAft>
              <a:buSzPts val="1400"/>
              <a:buNone/>
            </a:pPr>
            <a:r>
              <a:rPr lang="en-US" b="0" i="0" dirty="0">
                <a:solidFill>
                  <a:srgbClr val="000000"/>
                </a:solidFill>
                <a:latin typeface="Arial"/>
                <a:cs typeface="Arial"/>
                <a:sym typeface="Arial"/>
              </a:rPr>
              <a:t>Employee’s often work with our office because they may bee seeking help in determining what accommodations may be helpful to them. </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Note: units can facilitate this process on their own</a:t>
            </a:r>
            <a:endParaRPr dirty="0"/>
          </a:p>
        </p:txBody>
      </p:sp>
      <p:sp>
        <p:nvSpPr>
          <p:cNvPr id="96" name="Google Shape;96;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5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b="0" i="0" dirty="0">
                <a:solidFill>
                  <a:srgbClr val="000000"/>
                </a:solidFill>
                <a:latin typeface="Arial"/>
                <a:ea typeface="Arial"/>
                <a:cs typeface="Arial"/>
                <a:sym typeface="Arial"/>
              </a:rPr>
              <a:t>The goals of the interactive process are to ensure an employee with a disability can effectively perform the essential functions of their job, to provide an accommodation that supports the employee and benefits the employer, and to find a way for the disabled employee to work effectively, productively, and safely.</a:t>
            </a:r>
            <a:endParaRPr dirty="0"/>
          </a:p>
        </p:txBody>
      </p:sp>
      <p:sp>
        <p:nvSpPr>
          <p:cNvPr id="102" name="Google Shape;102;p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36"/>
          <p:cNvSpPr/>
          <p:nvPr/>
        </p:nvSpPr>
        <p:spPr>
          <a:xfrm>
            <a:off x="5955957" y="0"/>
            <a:ext cx="6236043" cy="6858000"/>
          </a:xfrm>
          <a:prstGeom prst="rect">
            <a:avLst/>
          </a:prstGeom>
          <a:solidFill>
            <a:schemeClr val="lt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 name="Google Shape;16;p36"/>
          <p:cNvSpPr txBox="1">
            <a:spLocks noGrp="1"/>
          </p:cNvSpPr>
          <p:nvPr>
            <p:ph type="ctrTitle"/>
          </p:nvPr>
        </p:nvSpPr>
        <p:spPr>
          <a:xfrm>
            <a:off x="6571735" y="764182"/>
            <a:ext cx="5004487" cy="2133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Verdana"/>
              <a:buNone/>
              <a:defRPr sz="60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6"/>
          <p:cNvSpPr txBox="1">
            <a:spLocks noGrp="1"/>
          </p:cNvSpPr>
          <p:nvPr>
            <p:ph type="subTitle" idx="1"/>
          </p:nvPr>
        </p:nvSpPr>
        <p:spPr>
          <a:xfrm>
            <a:off x="6571735" y="3602037"/>
            <a:ext cx="5004487" cy="2811289"/>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1800"/>
              </a:spcBef>
              <a:spcAft>
                <a:spcPts val="0"/>
              </a:spcAft>
              <a:buClr>
                <a:schemeClr val="dk1"/>
              </a:buClr>
              <a:buSzPts val="2400"/>
              <a:buNone/>
              <a:defRPr sz="2400"/>
            </a:lvl1pPr>
            <a:lvl2pPr lvl="1" algn="ctr">
              <a:lnSpc>
                <a:spcPct val="100000"/>
              </a:lnSpc>
              <a:spcBef>
                <a:spcPts val="1800"/>
              </a:spcBef>
              <a:spcAft>
                <a:spcPts val="0"/>
              </a:spcAft>
              <a:buClr>
                <a:schemeClr val="dk1"/>
              </a:buClr>
              <a:buSzPts val="2000"/>
              <a:buNone/>
              <a:defRPr sz="2000"/>
            </a:lvl2pPr>
            <a:lvl3pPr lvl="2" algn="ctr">
              <a:lnSpc>
                <a:spcPct val="100000"/>
              </a:lnSpc>
              <a:spcBef>
                <a:spcPts val="1800"/>
              </a:spcBef>
              <a:spcAft>
                <a:spcPts val="0"/>
              </a:spcAft>
              <a:buClr>
                <a:schemeClr val="dk1"/>
              </a:buClr>
              <a:buSzPts val="1800"/>
              <a:buNone/>
              <a:defRPr sz="1800"/>
            </a:lvl3pPr>
            <a:lvl4pPr lvl="3" algn="ctr">
              <a:lnSpc>
                <a:spcPct val="100000"/>
              </a:lnSpc>
              <a:spcBef>
                <a:spcPts val="1800"/>
              </a:spcBef>
              <a:spcAft>
                <a:spcPts val="0"/>
              </a:spcAft>
              <a:buClr>
                <a:schemeClr val="dk1"/>
              </a:buClr>
              <a:buSzPts val="1600"/>
              <a:buNone/>
              <a:defRPr sz="1600"/>
            </a:lvl4pPr>
            <a:lvl5pPr lvl="4" algn="ctr">
              <a:lnSpc>
                <a:spcPct val="100000"/>
              </a:lnSpc>
              <a:spcBef>
                <a:spcPts val="18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6"/>
          <p:cNvSpPr/>
          <p:nvPr/>
        </p:nvSpPr>
        <p:spPr>
          <a:xfrm>
            <a:off x="0" y="0"/>
            <a:ext cx="5955957" cy="6858000"/>
          </a:xfrm>
          <a:prstGeom prst="rect">
            <a:avLst/>
          </a:prstGeom>
          <a:solidFill>
            <a:schemeClr val="dk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9" name="Google Shape;19;p36" descr="Disability Equity Office stacked Logo with wheelchair, service dog, sign language hands, and digital accessibility icons"/>
          <p:cNvPicPr preferRelativeResize="0"/>
          <p:nvPr/>
        </p:nvPicPr>
        <p:blipFill rotWithShape="1">
          <a:blip r:embed="rId2">
            <a:alphaModFix/>
          </a:blip>
          <a:srcRect/>
          <a:stretch/>
        </p:blipFill>
        <p:spPr>
          <a:xfrm>
            <a:off x="174215" y="728466"/>
            <a:ext cx="5330963" cy="5401067"/>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8"/>
        <p:cNvGrpSpPr/>
        <p:nvPr/>
      </p:nvGrpSpPr>
      <p:grpSpPr>
        <a:xfrm>
          <a:off x="0" y="0"/>
          <a:ext cx="0" cy="0"/>
          <a:chOff x="0" y="0"/>
          <a:chExt cx="0" cy="0"/>
        </a:xfrm>
      </p:grpSpPr>
      <p:sp>
        <p:nvSpPr>
          <p:cNvPr id="49" name="Google Shape;49;p4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6"/>
          <p:cNvSpPr txBox="1">
            <a:spLocks noGrp="1"/>
          </p:cNvSpPr>
          <p:nvPr>
            <p:ph type="body" idx="1"/>
          </p:nvPr>
        </p:nvSpPr>
        <p:spPr>
          <a:xfrm rot="5400000">
            <a:off x="2526914" y="131377"/>
            <a:ext cx="4356872" cy="7734300"/>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200"/>
              </a:spcBef>
              <a:spcAft>
                <a:spcPts val="0"/>
              </a:spcAft>
              <a:buClr>
                <a:schemeClr val="dk1"/>
              </a:buClr>
              <a:buSzPts val="2800"/>
              <a:buFont typeface="Noto Sans Symbols"/>
              <a:buChar char="▪"/>
              <a:defRPr/>
            </a:lvl1pPr>
            <a:lvl2pPr marL="914400" lvl="1" indent="-381000" algn="l">
              <a:lnSpc>
                <a:spcPct val="100000"/>
              </a:lnSpc>
              <a:spcBef>
                <a:spcPts val="1200"/>
              </a:spcBef>
              <a:spcAft>
                <a:spcPts val="0"/>
              </a:spcAft>
              <a:buClr>
                <a:schemeClr val="dk1"/>
              </a:buClr>
              <a:buSzPts val="2400"/>
              <a:buFont typeface="Noto Sans Symbols"/>
              <a:buChar char="▪"/>
              <a:defRPr/>
            </a:lvl2pPr>
            <a:lvl3pPr marL="1371600" lvl="2" indent="-355600" algn="l">
              <a:lnSpc>
                <a:spcPct val="100000"/>
              </a:lnSpc>
              <a:spcBef>
                <a:spcPts val="1200"/>
              </a:spcBef>
              <a:spcAft>
                <a:spcPts val="0"/>
              </a:spcAft>
              <a:buClr>
                <a:schemeClr val="dk1"/>
              </a:buClr>
              <a:buSzPts val="2000"/>
              <a:buFont typeface="Noto Sans Symbols"/>
              <a:buChar char="▪"/>
              <a:defRPr/>
            </a:lvl3pPr>
            <a:lvl4pPr marL="1828800" lvl="3" indent="-342900" algn="l">
              <a:lnSpc>
                <a:spcPct val="100000"/>
              </a:lnSpc>
              <a:spcBef>
                <a:spcPts val="1200"/>
              </a:spcBef>
              <a:spcAft>
                <a:spcPts val="0"/>
              </a:spcAft>
              <a:buClr>
                <a:schemeClr val="dk1"/>
              </a:buClr>
              <a:buSzPts val="1800"/>
              <a:buFont typeface="Noto Sans Symbols"/>
              <a:buChar char="▪"/>
              <a:defRPr/>
            </a:lvl4pPr>
            <a:lvl5pPr marL="2286000" lvl="4" indent="-342900" algn="l">
              <a:lnSpc>
                <a:spcPct val="100000"/>
              </a:lnSpc>
              <a:spcBef>
                <a:spcPts val="1200"/>
              </a:spcBef>
              <a:spcAft>
                <a:spcPts val="0"/>
              </a:spcAft>
              <a:buClr>
                <a:schemeClr val="dk1"/>
              </a:buClr>
              <a:buSzPts val="1800"/>
              <a:buFont typeface="Noto Sans Symbols"/>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0"/>
        <p:cNvGrpSpPr/>
        <p:nvPr/>
      </p:nvGrpSpPr>
      <p:grpSpPr>
        <a:xfrm>
          <a:off x="0" y="0"/>
          <a:ext cx="0" cy="0"/>
          <a:chOff x="0" y="0"/>
          <a:chExt cx="0" cy="0"/>
        </a:xfrm>
      </p:grpSpPr>
      <p:sp>
        <p:nvSpPr>
          <p:cNvPr id="21" name="Google Shape;21;p37"/>
          <p:cNvSpPr txBox="1">
            <a:spLocks noGrp="1"/>
          </p:cNvSpPr>
          <p:nvPr>
            <p:ph type="title"/>
          </p:nvPr>
        </p:nvSpPr>
        <p:spPr>
          <a:xfrm>
            <a:off x="106680" y="222885"/>
            <a:ext cx="991108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7"/>
          <p:cNvSpPr txBox="1">
            <a:spLocks noGrp="1"/>
          </p:cNvSpPr>
          <p:nvPr>
            <p:ph type="body" idx="1"/>
          </p:nvPr>
        </p:nvSpPr>
        <p:spPr>
          <a:xfrm>
            <a:off x="106680" y="2004162"/>
            <a:ext cx="5400040" cy="4172800"/>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800"/>
              </a:spcBef>
              <a:spcAft>
                <a:spcPts val="0"/>
              </a:spcAft>
              <a:buClr>
                <a:schemeClr val="dk1"/>
              </a:buClr>
              <a:buSzPts val="2800"/>
              <a:buFont typeface="Noto Sans Symbols"/>
              <a:buChar char="▪"/>
              <a:defRPr/>
            </a:lvl1pPr>
            <a:lvl2pPr marL="914400" lvl="1" indent="-381000" algn="l">
              <a:lnSpc>
                <a:spcPct val="100000"/>
              </a:lnSpc>
              <a:spcBef>
                <a:spcPts val="1800"/>
              </a:spcBef>
              <a:spcAft>
                <a:spcPts val="0"/>
              </a:spcAft>
              <a:buClr>
                <a:schemeClr val="dk1"/>
              </a:buClr>
              <a:buSzPts val="2400"/>
              <a:buFont typeface="Noto Sans Symbols"/>
              <a:buChar char="▪"/>
              <a:defRPr/>
            </a:lvl2pPr>
            <a:lvl3pPr marL="1371600" lvl="2" indent="-355600" algn="l">
              <a:lnSpc>
                <a:spcPct val="100000"/>
              </a:lnSpc>
              <a:spcBef>
                <a:spcPts val="1800"/>
              </a:spcBef>
              <a:spcAft>
                <a:spcPts val="0"/>
              </a:spcAft>
              <a:buClr>
                <a:schemeClr val="dk1"/>
              </a:buClr>
              <a:buSzPts val="2000"/>
              <a:buFont typeface="Noto Sans Symbols"/>
              <a:buChar char="▪"/>
              <a:defRPr/>
            </a:lvl3pPr>
            <a:lvl4pPr marL="1828800" lvl="3" indent="-342900" algn="l">
              <a:lnSpc>
                <a:spcPct val="100000"/>
              </a:lnSpc>
              <a:spcBef>
                <a:spcPts val="1800"/>
              </a:spcBef>
              <a:spcAft>
                <a:spcPts val="0"/>
              </a:spcAft>
              <a:buClr>
                <a:schemeClr val="dk1"/>
              </a:buClr>
              <a:buSzPts val="1800"/>
              <a:buFont typeface="Noto Sans Symbols"/>
              <a:buChar char="▪"/>
              <a:defRPr/>
            </a:lvl4pPr>
            <a:lvl5pPr marL="2286000" lvl="4" indent="-342900" algn="l">
              <a:lnSpc>
                <a:spcPct val="100000"/>
              </a:lnSpc>
              <a:spcBef>
                <a:spcPts val="1800"/>
              </a:spcBef>
              <a:spcAft>
                <a:spcPts val="0"/>
              </a:spcAft>
              <a:buClr>
                <a:schemeClr val="dk1"/>
              </a:buClr>
              <a:buSzPts val="1800"/>
              <a:buFont typeface="Noto Sans Symbols"/>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37"/>
          <p:cNvSpPr txBox="1">
            <a:spLocks noGrp="1"/>
          </p:cNvSpPr>
          <p:nvPr>
            <p:ph type="body" idx="2"/>
          </p:nvPr>
        </p:nvSpPr>
        <p:spPr>
          <a:xfrm>
            <a:off x="5648960" y="2004162"/>
            <a:ext cx="5400040" cy="4172799"/>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800"/>
              </a:spcBef>
              <a:spcAft>
                <a:spcPts val="0"/>
              </a:spcAft>
              <a:buClr>
                <a:schemeClr val="dk1"/>
              </a:buClr>
              <a:buSzPts val="2800"/>
              <a:buFont typeface="Noto Sans Symbols"/>
              <a:buChar char="▪"/>
              <a:defRPr/>
            </a:lvl1pPr>
            <a:lvl2pPr marL="914400" lvl="1" indent="-381000" algn="l">
              <a:lnSpc>
                <a:spcPct val="100000"/>
              </a:lnSpc>
              <a:spcBef>
                <a:spcPts val="1800"/>
              </a:spcBef>
              <a:spcAft>
                <a:spcPts val="0"/>
              </a:spcAft>
              <a:buClr>
                <a:schemeClr val="dk1"/>
              </a:buClr>
              <a:buSzPts val="2400"/>
              <a:buFont typeface="Noto Sans Symbols"/>
              <a:buChar char="▪"/>
              <a:defRPr/>
            </a:lvl2pPr>
            <a:lvl3pPr marL="1371600" lvl="2" indent="-355600" algn="l">
              <a:lnSpc>
                <a:spcPct val="100000"/>
              </a:lnSpc>
              <a:spcBef>
                <a:spcPts val="1800"/>
              </a:spcBef>
              <a:spcAft>
                <a:spcPts val="0"/>
              </a:spcAft>
              <a:buClr>
                <a:schemeClr val="dk1"/>
              </a:buClr>
              <a:buSzPts val="2000"/>
              <a:buFont typeface="Noto Sans Symbols"/>
              <a:buChar char="▪"/>
              <a:defRPr/>
            </a:lvl3pPr>
            <a:lvl4pPr marL="1828800" lvl="3" indent="-342900" algn="l">
              <a:lnSpc>
                <a:spcPct val="100000"/>
              </a:lnSpc>
              <a:spcBef>
                <a:spcPts val="1800"/>
              </a:spcBef>
              <a:spcAft>
                <a:spcPts val="0"/>
              </a:spcAft>
              <a:buClr>
                <a:schemeClr val="dk1"/>
              </a:buClr>
              <a:buSzPts val="1800"/>
              <a:buFont typeface="Noto Sans Symbols"/>
              <a:buChar char="▪"/>
              <a:defRPr/>
            </a:lvl4pPr>
            <a:lvl5pPr marL="2286000" lvl="4" indent="-342900" algn="l">
              <a:lnSpc>
                <a:spcPct val="100000"/>
              </a:lnSpc>
              <a:spcBef>
                <a:spcPts val="1800"/>
              </a:spcBef>
              <a:spcAft>
                <a:spcPts val="0"/>
              </a:spcAft>
              <a:buClr>
                <a:schemeClr val="dk1"/>
              </a:buClr>
              <a:buSzPts val="1800"/>
              <a:buFont typeface="Noto Sans Symbols"/>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F3C200">
                <a:alpha val="48235"/>
              </a:srgbClr>
            </a:gs>
            <a:gs pos="9000">
              <a:srgbClr val="F3C200">
                <a:alpha val="48235"/>
              </a:srgbClr>
            </a:gs>
            <a:gs pos="100000">
              <a:srgbClr val="F3C300">
                <a:alpha val="0"/>
              </a:srgbClr>
            </a:gs>
          </a:gsLst>
          <a:lin ang="5400000" scaled="0"/>
        </a:gradFill>
        <a:effectLst/>
      </p:bgPr>
    </p:bg>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Verdana"/>
              <a:buNone/>
              <a:defRPr sz="60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800"/>
              </a:spcBef>
              <a:spcAft>
                <a:spcPts val="0"/>
              </a:spcAft>
              <a:buClr>
                <a:schemeClr val="dk1"/>
              </a:buClr>
              <a:buSzPts val="2400"/>
              <a:buNone/>
              <a:defRPr sz="2400">
                <a:solidFill>
                  <a:schemeClr val="dk1"/>
                </a:solidFill>
              </a:defRPr>
            </a:lvl1pPr>
            <a:lvl2pPr marL="914400" lvl="1" indent="-228600" algn="l">
              <a:lnSpc>
                <a:spcPct val="100000"/>
              </a:lnSpc>
              <a:spcBef>
                <a:spcPts val="1800"/>
              </a:spcBef>
              <a:spcAft>
                <a:spcPts val="0"/>
              </a:spcAft>
              <a:buClr>
                <a:srgbClr val="888B94"/>
              </a:buClr>
              <a:buSzPts val="2000"/>
              <a:buNone/>
              <a:defRPr sz="2000">
                <a:solidFill>
                  <a:srgbClr val="888B94"/>
                </a:solidFill>
              </a:defRPr>
            </a:lvl2pPr>
            <a:lvl3pPr marL="1371600" lvl="2" indent="-228600" algn="l">
              <a:lnSpc>
                <a:spcPct val="100000"/>
              </a:lnSpc>
              <a:spcBef>
                <a:spcPts val="1800"/>
              </a:spcBef>
              <a:spcAft>
                <a:spcPts val="0"/>
              </a:spcAft>
              <a:buClr>
                <a:srgbClr val="888B94"/>
              </a:buClr>
              <a:buSzPts val="1800"/>
              <a:buNone/>
              <a:defRPr sz="1800">
                <a:solidFill>
                  <a:srgbClr val="888B94"/>
                </a:solidFill>
              </a:defRPr>
            </a:lvl3pPr>
            <a:lvl4pPr marL="1828800" lvl="3" indent="-228600" algn="l">
              <a:lnSpc>
                <a:spcPct val="100000"/>
              </a:lnSpc>
              <a:spcBef>
                <a:spcPts val="1800"/>
              </a:spcBef>
              <a:spcAft>
                <a:spcPts val="0"/>
              </a:spcAft>
              <a:buClr>
                <a:srgbClr val="888B94"/>
              </a:buClr>
              <a:buSzPts val="1600"/>
              <a:buNone/>
              <a:defRPr sz="1600">
                <a:solidFill>
                  <a:srgbClr val="888B94"/>
                </a:solidFill>
              </a:defRPr>
            </a:lvl4pPr>
            <a:lvl5pPr marL="2286000" lvl="4" indent="-228600" algn="l">
              <a:lnSpc>
                <a:spcPct val="100000"/>
              </a:lnSpc>
              <a:spcBef>
                <a:spcPts val="1800"/>
              </a:spcBef>
              <a:spcAft>
                <a:spcPts val="0"/>
              </a:spcAft>
              <a:buClr>
                <a:srgbClr val="888B94"/>
              </a:buClr>
              <a:buSzPts val="1600"/>
              <a:buNone/>
              <a:defRPr sz="1600">
                <a:solidFill>
                  <a:srgbClr val="888B94"/>
                </a:solidFill>
              </a:defRPr>
            </a:lvl5pPr>
            <a:lvl6pPr marL="2743200" lvl="5" indent="-228600" algn="l">
              <a:lnSpc>
                <a:spcPct val="90000"/>
              </a:lnSpc>
              <a:spcBef>
                <a:spcPts val="500"/>
              </a:spcBef>
              <a:spcAft>
                <a:spcPts val="0"/>
              </a:spcAft>
              <a:buClr>
                <a:srgbClr val="888B94"/>
              </a:buClr>
              <a:buSzPts val="1600"/>
              <a:buNone/>
              <a:defRPr sz="1600">
                <a:solidFill>
                  <a:srgbClr val="888B94"/>
                </a:solidFill>
              </a:defRPr>
            </a:lvl6pPr>
            <a:lvl7pPr marL="3200400" lvl="6" indent="-228600" algn="l">
              <a:lnSpc>
                <a:spcPct val="90000"/>
              </a:lnSpc>
              <a:spcBef>
                <a:spcPts val="500"/>
              </a:spcBef>
              <a:spcAft>
                <a:spcPts val="0"/>
              </a:spcAft>
              <a:buClr>
                <a:srgbClr val="888B94"/>
              </a:buClr>
              <a:buSzPts val="1600"/>
              <a:buNone/>
              <a:defRPr sz="1600">
                <a:solidFill>
                  <a:srgbClr val="888B94"/>
                </a:solidFill>
              </a:defRPr>
            </a:lvl7pPr>
            <a:lvl8pPr marL="3657600" lvl="7" indent="-228600" algn="l">
              <a:lnSpc>
                <a:spcPct val="90000"/>
              </a:lnSpc>
              <a:spcBef>
                <a:spcPts val="500"/>
              </a:spcBef>
              <a:spcAft>
                <a:spcPts val="0"/>
              </a:spcAft>
              <a:buClr>
                <a:srgbClr val="888B94"/>
              </a:buClr>
              <a:buSzPts val="1600"/>
              <a:buNone/>
              <a:defRPr sz="1600">
                <a:solidFill>
                  <a:srgbClr val="888B94"/>
                </a:solidFill>
              </a:defRPr>
            </a:lvl8pPr>
            <a:lvl9pPr marL="4114800" lvl="8" indent="-228600" algn="l">
              <a:lnSpc>
                <a:spcPct val="90000"/>
              </a:lnSpc>
              <a:spcBef>
                <a:spcPts val="500"/>
              </a:spcBef>
              <a:spcAft>
                <a:spcPts val="0"/>
              </a:spcAft>
              <a:buClr>
                <a:srgbClr val="888B94"/>
              </a:buClr>
              <a:buSzPts val="1600"/>
              <a:buNone/>
              <a:defRPr sz="1600">
                <a:solidFill>
                  <a:srgbClr val="888B94"/>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
        <p:cNvGrpSpPr/>
        <p:nvPr/>
      </p:nvGrpSpPr>
      <p:grpSpPr>
        <a:xfrm>
          <a:off x="0" y="0"/>
          <a:ext cx="0" cy="0"/>
          <a:chOff x="0" y="0"/>
          <a:chExt cx="0" cy="0"/>
        </a:xfrm>
      </p:grpSpPr>
      <p:sp>
        <p:nvSpPr>
          <p:cNvPr id="28" name="Google Shape;28;p38"/>
          <p:cNvSpPr txBox="1">
            <a:spLocks noGrp="1"/>
          </p:cNvSpPr>
          <p:nvPr>
            <p:ph type="title"/>
          </p:nvPr>
        </p:nvSpPr>
        <p:spPr>
          <a:xfrm>
            <a:off x="137160" y="233045"/>
            <a:ext cx="98399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8"/>
          <p:cNvSpPr txBox="1">
            <a:spLocks noGrp="1"/>
          </p:cNvSpPr>
          <p:nvPr>
            <p:ph type="body" idx="1"/>
          </p:nvPr>
        </p:nvSpPr>
        <p:spPr>
          <a:xfrm>
            <a:off x="137160" y="1842452"/>
            <a:ext cx="11069320" cy="4893627"/>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800"/>
              </a:spcBef>
              <a:spcAft>
                <a:spcPts val="0"/>
              </a:spcAft>
              <a:buClr>
                <a:schemeClr val="dk1"/>
              </a:buClr>
              <a:buSzPts val="2800"/>
              <a:buFont typeface="Noto Sans Symbols"/>
              <a:buChar char="▪"/>
              <a:defRPr/>
            </a:lvl1pPr>
            <a:lvl2pPr marL="914400" lvl="1" indent="-381000" algn="l">
              <a:lnSpc>
                <a:spcPct val="100000"/>
              </a:lnSpc>
              <a:spcBef>
                <a:spcPts val="1800"/>
              </a:spcBef>
              <a:spcAft>
                <a:spcPts val="0"/>
              </a:spcAft>
              <a:buClr>
                <a:schemeClr val="dk1"/>
              </a:buClr>
              <a:buSzPts val="2400"/>
              <a:buFont typeface="Noto Sans Symbols"/>
              <a:buChar char="▪"/>
              <a:defRPr/>
            </a:lvl2pPr>
            <a:lvl3pPr marL="1371600" lvl="2" indent="-355600" algn="l">
              <a:lnSpc>
                <a:spcPct val="100000"/>
              </a:lnSpc>
              <a:spcBef>
                <a:spcPts val="1800"/>
              </a:spcBef>
              <a:spcAft>
                <a:spcPts val="0"/>
              </a:spcAft>
              <a:buClr>
                <a:schemeClr val="dk1"/>
              </a:buClr>
              <a:buSzPts val="2000"/>
              <a:buFont typeface="Noto Sans Symbols"/>
              <a:buChar char="▪"/>
              <a:defRPr/>
            </a:lvl3pPr>
            <a:lvl4pPr marL="1828800" lvl="3" indent="-342900" algn="l">
              <a:lnSpc>
                <a:spcPct val="100000"/>
              </a:lnSpc>
              <a:spcBef>
                <a:spcPts val="1800"/>
              </a:spcBef>
              <a:spcAft>
                <a:spcPts val="0"/>
              </a:spcAft>
              <a:buClr>
                <a:schemeClr val="dk1"/>
              </a:buClr>
              <a:buSzPts val="1800"/>
              <a:buFont typeface="Noto Sans Symbols"/>
              <a:buChar char="▪"/>
              <a:defRPr/>
            </a:lvl4pPr>
            <a:lvl5pPr marL="2286000" lvl="4" indent="-342900" algn="l">
              <a:lnSpc>
                <a:spcPct val="100000"/>
              </a:lnSpc>
              <a:spcBef>
                <a:spcPts val="1800"/>
              </a:spcBef>
              <a:spcAft>
                <a:spcPts val="0"/>
              </a:spcAft>
              <a:buClr>
                <a:schemeClr val="dk1"/>
              </a:buClr>
              <a:buSzPts val="1800"/>
              <a:buFont typeface="Noto Sans Symbols"/>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0"/>
        <p:cNvGrpSpPr/>
        <p:nvPr/>
      </p:nvGrpSpPr>
      <p:grpSpPr>
        <a:xfrm>
          <a:off x="0" y="0"/>
          <a:ext cx="0" cy="0"/>
          <a:chOff x="0" y="0"/>
          <a:chExt cx="0" cy="0"/>
        </a:xfrm>
      </p:grpSpPr>
      <p:sp>
        <p:nvSpPr>
          <p:cNvPr id="31" name="Google Shape;31;p42"/>
          <p:cNvSpPr txBox="1">
            <a:spLocks noGrp="1"/>
          </p:cNvSpPr>
          <p:nvPr>
            <p:ph type="title"/>
          </p:nvPr>
        </p:nvSpPr>
        <p:spPr>
          <a:xfrm>
            <a:off x="135595" y="196959"/>
            <a:ext cx="9849233"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2"/>
          <p:cNvSpPr txBox="1">
            <a:spLocks noGrp="1"/>
          </p:cNvSpPr>
          <p:nvPr>
            <p:ph type="body" idx="1"/>
          </p:nvPr>
        </p:nvSpPr>
        <p:spPr>
          <a:xfrm>
            <a:off x="135595" y="1681163"/>
            <a:ext cx="5466419"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800"/>
              </a:spcBef>
              <a:spcAft>
                <a:spcPts val="0"/>
              </a:spcAft>
              <a:buClr>
                <a:schemeClr val="dk1"/>
              </a:buClr>
              <a:buSzPts val="2400"/>
              <a:buNone/>
              <a:defRPr sz="2400" b="1"/>
            </a:lvl1pPr>
            <a:lvl2pPr marL="914400" lvl="1" indent="-228600" algn="l">
              <a:lnSpc>
                <a:spcPct val="100000"/>
              </a:lnSpc>
              <a:spcBef>
                <a:spcPts val="1800"/>
              </a:spcBef>
              <a:spcAft>
                <a:spcPts val="0"/>
              </a:spcAft>
              <a:buClr>
                <a:schemeClr val="dk1"/>
              </a:buClr>
              <a:buSzPts val="2000"/>
              <a:buNone/>
              <a:defRPr sz="2000" b="1"/>
            </a:lvl2pPr>
            <a:lvl3pPr marL="1371600" lvl="2" indent="-228600" algn="l">
              <a:lnSpc>
                <a:spcPct val="100000"/>
              </a:lnSpc>
              <a:spcBef>
                <a:spcPts val="1800"/>
              </a:spcBef>
              <a:spcAft>
                <a:spcPts val="0"/>
              </a:spcAft>
              <a:buClr>
                <a:schemeClr val="dk1"/>
              </a:buClr>
              <a:buSzPts val="1800"/>
              <a:buNone/>
              <a:defRPr sz="1800" b="1"/>
            </a:lvl3pPr>
            <a:lvl4pPr marL="1828800" lvl="3" indent="-228600" algn="l">
              <a:lnSpc>
                <a:spcPct val="100000"/>
              </a:lnSpc>
              <a:spcBef>
                <a:spcPts val="1800"/>
              </a:spcBef>
              <a:spcAft>
                <a:spcPts val="0"/>
              </a:spcAft>
              <a:buClr>
                <a:schemeClr val="dk1"/>
              </a:buClr>
              <a:buSzPts val="1600"/>
              <a:buNone/>
              <a:defRPr sz="1600" b="1"/>
            </a:lvl4pPr>
            <a:lvl5pPr marL="2286000" lvl="4" indent="-228600" algn="l">
              <a:lnSpc>
                <a:spcPct val="100000"/>
              </a:lnSpc>
              <a:spcBef>
                <a:spcPts val="18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3" name="Google Shape;33;p42"/>
          <p:cNvSpPr txBox="1">
            <a:spLocks noGrp="1"/>
          </p:cNvSpPr>
          <p:nvPr>
            <p:ph type="body" idx="2"/>
          </p:nvPr>
        </p:nvSpPr>
        <p:spPr>
          <a:xfrm>
            <a:off x="135594" y="2505075"/>
            <a:ext cx="5466420" cy="4155966"/>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800"/>
              </a:spcBef>
              <a:spcAft>
                <a:spcPts val="0"/>
              </a:spcAft>
              <a:buClr>
                <a:schemeClr val="dk1"/>
              </a:buClr>
              <a:buSzPts val="2800"/>
              <a:buFont typeface="Noto Sans Symbols"/>
              <a:buChar char="▪"/>
              <a:defRPr/>
            </a:lvl1pPr>
            <a:lvl2pPr marL="914400" lvl="1" indent="-381000" algn="l">
              <a:lnSpc>
                <a:spcPct val="100000"/>
              </a:lnSpc>
              <a:spcBef>
                <a:spcPts val="1800"/>
              </a:spcBef>
              <a:spcAft>
                <a:spcPts val="0"/>
              </a:spcAft>
              <a:buClr>
                <a:schemeClr val="dk1"/>
              </a:buClr>
              <a:buSzPts val="2400"/>
              <a:buFont typeface="Noto Sans Symbols"/>
              <a:buChar char="▪"/>
              <a:defRPr/>
            </a:lvl2pPr>
            <a:lvl3pPr marL="1371600" lvl="2" indent="-355600" algn="l">
              <a:lnSpc>
                <a:spcPct val="100000"/>
              </a:lnSpc>
              <a:spcBef>
                <a:spcPts val="1800"/>
              </a:spcBef>
              <a:spcAft>
                <a:spcPts val="0"/>
              </a:spcAft>
              <a:buClr>
                <a:schemeClr val="dk1"/>
              </a:buClr>
              <a:buSzPts val="2000"/>
              <a:buFont typeface="Noto Sans Symbols"/>
              <a:buChar char="▪"/>
              <a:defRPr/>
            </a:lvl3pPr>
            <a:lvl4pPr marL="1828800" lvl="3" indent="-342900" algn="l">
              <a:lnSpc>
                <a:spcPct val="100000"/>
              </a:lnSpc>
              <a:spcBef>
                <a:spcPts val="1800"/>
              </a:spcBef>
              <a:spcAft>
                <a:spcPts val="0"/>
              </a:spcAft>
              <a:buClr>
                <a:schemeClr val="dk1"/>
              </a:buClr>
              <a:buSzPts val="1800"/>
              <a:buFont typeface="Noto Sans Symbols"/>
              <a:buChar char="▪"/>
              <a:defRPr/>
            </a:lvl4pPr>
            <a:lvl5pPr marL="2286000" lvl="4" indent="-342900" algn="l">
              <a:lnSpc>
                <a:spcPct val="100000"/>
              </a:lnSpc>
              <a:spcBef>
                <a:spcPts val="1800"/>
              </a:spcBef>
              <a:spcAft>
                <a:spcPts val="0"/>
              </a:spcAft>
              <a:buClr>
                <a:schemeClr val="dk1"/>
              </a:buClr>
              <a:buSzPts val="1800"/>
              <a:buFont typeface="Noto Sans Symbols"/>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42"/>
          <p:cNvSpPr txBox="1">
            <a:spLocks noGrp="1"/>
          </p:cNvSpPr>
          <p:nvPr>
            <p:ph type="body" idx="3"/>
          </p:nvPr>
        </p:nvSpPr>
        <p:spPr>
          <a:xfrm>
            <a:off x="5736569" y="1681163"/>
            <a:ext cx="546642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800"/>
              </a:spcBef>
              <a:spcAft>
                <a:spcPts val="0"/>
              </a:spcAft>
              <a:buClr>
                <a:schemeClr val="dk1"/>
              </a:buClr>
              <a:buSzPts val="2400"/>
              <a:buNone/>
              <a:defRPr sz="2400" b="1"/>
            </a:lvl1pPr>
            <a:lvl2pPr marL="914400" lvl="1" indent="-228600" algn="l">
              <a:lnSpc>
                <a:spcPct val="100000"/>
              </a:lnSpc>
              <a:spcBef>
                <a:spcPts val="1800"/>
              </a:spcBef>
              <a:spcAft>
                <a:spcPts val="0"/>
              </a:spcAft>
              <a:buClr>
                <a:schemeClr val="dk1"/>
              </a:buClr>
              <a:buSzPts val="2000"/>
              <a:buNone/>
              <a:defRPr sz="2000" b="1"/>
            </a:lvl2pPr>
            <a:lvl3pPr marL="1371600" lvl="2" indent="-228600" algn="l">
              <a:lnSpc>
                <a:spcPct val="100000"/>
              </a:lnSpc>
              <a:spcBef>
                <a:spcPts val="1800"/>
              </a:spcBef>
              <a:spcAft>
                <a:spcPts val="0"/>
              </a:spcAft>
              <a:buClr>
                <a:schemeClr val="dk1"/>
              </a:buClr>
              <a:buSzPts val="1800"/>
              <a:buNone/>
              <a:defRPr sz="1800" b="1"/>
            </a:lvl3pPr>
            <a:lvl4pPr marL="1828800" lvl="3" indent="-228600" algn="l">
              <a:lnSpc>
                <a:spcPct val="100000"/>
              </a:lnSpc>
              <a:spcBef>
                <a:spcPts val="1800"/>
              </a:spcBef>
              <a:spcAft>
                <a:spcPts val="0"/>
              </a:spcAft>
              <a:buClr>
                <a:schemeClr val="dk1"/>
              </a:buClr>
              <a:buSzPts val="1600"/>
              <a:buNone/>
              <a:defRPr sz="1600" b="1"/>
            </a:lvl4pPr>
            <a:lvl5pPr marL="2286000" lvl="4" indent="-228600" algn="l">
              <a:lnSpc>
                <a:spcPct val="100000"/>
              </a:lnSpc>
              <a:spcBef>
                <a:spcPts val="18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42"/>
          <p:cNvSpPr txBox="1">
            <a:spLocks noGrp="1"/>
          </p:cNvSpPr>
          <p:nvPr>
            <p:ph type="body" idx="4"/>
          </p:nvPr>
        </p:nvSpPr>
        <p:spPr>
          <a:xfrm>
            <a:off x="5736569" y="2505075"/>
            <a:ext cx="5466420" cy="4155966"/>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800"/>
              </a:spcBef>
              <a:spcAft>
                <a:spcPts val="0"/>
              </a:spcAft>
              <a:buClr>
                <a:schemeClr val="dk1"/>
              </a:buClr>
              <a:buSzPts val="2800"/>
              <a:buFont typeface="Noto Sans Symbols"/>
              <a:buChar char="▪"/>
              <a:defRPr/>
            </a:lvl1pPr>
            <a:lvl2pPr marL="914400" lvl="1" indent="-381000" algn="l">
              <a:lnSpc>
                <a:spcPct val="100000"/>
              </a:lnSpc>
              <a:spcBef>
                <a:spcPts val="1800"/>
              </a:spcBef>
              <a:spcAft>
                <a:spcPts val="0"/>
              </a:spcAft>
              <a:buClr>
                <a:schemeClr val="dk1"/>
              </a:buClr>
              <a:buSzPts val="2400"/>
              <a:buFont typeface="Noto Sans Symbols"/>
              <a:buChar char="▪"/>
              <a:defRPr/>
            </a:lvl2pPr>
            <a:lvl3pPr marL="1371600" lvl="2" indent="-355600" algn="l">
              <a:lnSpc>
                <a:spcPct val="100000"/>
              </a:lnSpc>
              <a:spcBef>
                <a:spcPts val="1800"/>
              </a:spcBef>
              <a:spcAft>
                <a:spcPts val="0"/>
              </a:spcAft>
              <a:buClr>
                <a:schemeClr val="dk1"/>
              </a:buClr>
              <a:buSzPts val="2000"/>
              <a:buFont typeface="Noto Sans Symbols"/>
              <a:buChar char="▪"/>
              <a:defRPr/>
            </a:lvl3pPr>
            <a:lvl4pPr marL="1828800" lvl="3" indent="-342900" algn="l">
              <a:lnSpc>
                <a:spcPct val="100000"/>
              </a:lnSpc>
              <a:spcBef>
                <a:spcPts val="1800"/>
              </a:spcBef>
              <a:spcAft>
                <a:spcPts val="0"/>
              </a:spcAft>
              <a:buClr>
                <a:schemeClr val="dk1"/>
              </a:buClr>
              <a:buSzPts val="1800"/>
              <a:buFont typeface="Noto Sans Symbols"/>
              <a:buChar char="▪"/>
              <a:defRPr/>
            </a:lvl4pPr>
            <a:lvl5pPr marL="2286000" lvl="4" indent="-342900" algn="l">
              <a:lnSpc>
                <a:spcPct val="100000"/>
              </a:lnSpc>
              <a:spcBef>
                <a:spcPts val="1800"/>
              </a:spcBef>
              <a:spcAft>
                <a:spcPts val="0"/>
              </a:spcAft>
              <a:buClr>
                <a:schemeClr val="dk1"/>
              </a:buClr>
              <a:buSzPts val="1800"/>
              <a:buFont typeface="Noto Sans Symbols"/>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6"/>
        <p:cNvGrpSpPr/>
        <p:nvPr/>
      </p:nvGrpSpPr>
      <p:grpSpPr>
        <a:xfrm>
          <a:off x="0" y="0"/>
          <a:ext cx="0" cy="0"/>
          <a:chOff x="0" y="0"/>
          <a:chExt cx="0" cy="0"/>
        </a:xfrm>
      </p:grpSpPr>
      <p:sp>
        <p:nvSpPr>
          <p:cNvPr id="37" name="Google Shape;37;p40"/>
          <p:cNvSpPr txBox="1">
            <a:spLocks noGrp="1"/>
          </p:cNvSpPr>
          <p:nvPr>
            <p:ph type="title"/>
          </p:nvPr>
        </p:nvSpPr>
        <p:spPr>
          <a:xfrm>
            <a:off x="115614" y="204950"/>
            <a:ext cx="9837683" cy="135057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4"/>
              </a:buClr>
              <a:buSzPts val="3200"/>
              <a:buFont typeface="Verdana"/>
              <a:buNone/>
              <a:defRPr sz="4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40"/>
          <p:cNvSpPr>
            <a:spLocks noGrp="1"/>
          </p:cNvSpPr>
          <p:nvPr>
            <p:ph type="pic" idx="2"/>
          </p:nvPr>
        </p:nvSpPr>
        <p:spPr>
          <a:xfrm>
            <a:off x="6463862" y="1857701"/>
            <a:ext cx="4702340" cy="4795347"/>
          </a:xfrm>
          <a:prstGeom prst="rect">
            <a:avLst/>
          </a:prstGeom>
          <a:noFill/>
          <a:ln>
            <a:noFill/>
          </a:ln>
        </p:spPr>
      </p:sp>
      <p:sp>
        <p:nvSpPr>
          <p:cNvPr id="39" name="Google Shape;39;p40"/>
          <p:cNvSpPr txBox="1">
            <a:spLocks noGrp="1"/>
          </p:cNvSpPr>
          <p:nvPr>
            <p:ph type="body" idx="1"/>
          </p:nvPr>
        </p:nvSpPr>
        <p:spPr>
          <a:xfrm>
            <a:off x="115614" y="1857702"/>
            <a:ext cx="5980386" cy="479534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800"/>
              </a:spcBef>
              <a:spcAft>
                <a:spcPts val="0"/>
              </a:spcAft>
              <a:buClr>
                <a:schemeClr val="dk1"/>
              </a:buClr>
              <a:buSzPts val="1600"/>
              <a:buNone/>
              <a:defRPr sz="1600"/>
            </a:lvl1pPr>
            <a:lvl2pPr marL="914400" lvl="1" indent="-228600" algn="l">
              <a:lnSpc>
                <a:spcPct val="100000"/>
              </a:lnSpc>
              <a:spcBef>
                <a:spcPts val="1800"/>
              </a:spcBef>
              <a:spcAft>
                <a:spcPts val="0"/>
              </a:spcAft>
              <a:buClr>
                <a:schemeClr val="dk1"/>
              </a:buClr>
              <a:buSzPts val="1400"/>
              <a:buNone/>
              <a:defRPr sz="1400"/>
            </a:lvl2pPr>
            <a:lvl3pPr marL="1371600" lvl="2" indent="-228600" algn="l">
              <a:lnSpc>
                <a:spcPct val="100000"/>
              </a:lnSpc>
              <a:spcBef>
                <a:spcPts val="1800"/>
              </a:spcBef>
              <a:spcAft>
                <a:spcPts val="0"/>
              </a:spcAft>
              <a:buClr>
                <a:schemeClr val="dk1"/>
              </a:buClr>
              <a:buSzPts val="1200"/>
              <a:buNone/>
              <a:defRPr sz="1200"/>
            </a:lvl3pPr>
            <a:lvl4pPr marL="1828800" lvl="3" indent="-228600" algn="l">
              <a:lnSpc>
                <a:spcPct val="100000"/>
              </a:lnSpc>
              <a:spcBef>
                <a:spcPts val="1800"/>
              </a:spcBef>
              <a:spcAft>
                <a:spcPts val="0"/>
              </a:spcAft>
              <a:buClr>
                <a:schemeClr val="dk1"/>
              </a:buClr>
              <a:buSzPts val="1000"/>
              <a:buNone/>
              <a:defRPr sz="1000"/>
            </a:lvl4pPr>
            <a:lvl5pPr marL="2286000" lvl="4" indent="-228600" algn="l">
              <a:lnSpc>
                <a:spcPct val="100000"/>
              </a:lnSpc>
              <a:spcBef>
                <a:spcPts val="18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1"/>
        <p:cNvGrpSpPr/>
        <p:nvPr/>
      </p:nvGrpSpPr>
      <p:grpSpPr>
        <a:xfrm>
          <a:off x="0" y="0"/>
          <a:ext cx="0" cy="0"/>
          <a:chOff x="0" y="0"/>
          <a:chExt cx="0" cy="0"/>
        </a:xfrm>
      </p:grpSpPr>
      <p:sp>
        <p:nvSpPr>
          <p:cNvPr id="42" name="Google Shape;42;p44"/>
          <p:cNvSpPr txBox="1">
            <a:spLocks noGrp="1"/>
          </p:cNvSpPr>
          <p:nvPr>
            <p:ph type="title"/>
          </p:nvPr>
        </p:nvSpPr>
        <p:spPr>
          <a:xfrm>
            <a:off x="83044" y="225972"/>
            <a:ext cx="9870253" cy="111283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4"/>
              </a:buClr>
              <a:buSzPts val="3200"/>
              <a:buFont typeface="Verdana"/>
              <a:buNone/>
              <a:defRPr sz="4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4"/>
          <p:cNvSpPr txBox="1">
            <a:spLocks noGrp="1"/>
          </p:cNvSpPr>
          <p:nvPr>
            <p:ph type="body" idx="1"/>
          </p:nvPr>
        </p:nvSpPr>
        <p:spPr>
          <a:xfrm>
            <a:off x="5235740" y="1784130"/>
            <a:ext cx="5968288" cy="4847896"/>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1800"/>
              </a:spcBef>
              <a:spcAft>
                <a:spcPts val="0"/>
              </a:spcAft>
              <a:buClr>
                <a:schemeClr val="dk1"/>
              </a:buClr>
              <a:buSzPts val="3200"/>
              <a:buFont typeface="Noto Sans Symbols"/>
              <a:buChar char="▪"/>
              <a:defRPr sz="3200"/>
            </a:lvl1pPr>
            <a:lvl2pPr marL="914400" lvl="1" indent="-406400" algn="l">
              <a:lnSpc>
                <a:spcPct val="100000"/>
              </a:lnSpc>
              <a:spcBef>
                <a:spcPts val="1800"/>
              </a:spcBef>
              <a:spcAft>
                <a:spcPts val="0"/>
              </a:spcAft>
              <a:buClr>
                <a:schemeClr val="dk1"/>
              </a:buClr>
              <a:buSzPts val="2800"/>
              <a:buFont typeface="Noto Sans Symbols"/>
              <a:buChar char="▪"/>
              <a:defRPr sz="2800"/>
            </a:lvl2pPr>
            <a:lvl3pPr marL="1371600" lvl="2" indent="-381000" algn="l">
              <a:lnSpc>
                <a:spcPct val="100000"/>
              </a:lnSpc>
              <a:spcBef>
                <a:spcPts val="1800"/>
              </a:spcBef>
              <a:spcAft>
                <a:spcPts val="0"/>
              </a:spcAft>
              <a:buClr>
                <a:schemeClr val="dk1"/>
              </a:buClr>
              <a:buSzPts val="2400"/>
              <a:buFont typeface="Noto Sans Symbols"/>
              <a:buChar char="▪"/>
              <a:defRPr sz="2400"/>
            </a:lvl3pPr>
            <a:lvl4pPr marL="1828800" lvl="3" indent="-355600" algn="l">
              <a:lnSpc>
                <a:spcPct val="100000"/>
              </a:lnSpc>
              <a:spcBef>
                <a:spcPts val="1800"/>
              </a:spcBef>
              <a:spcAft>
                <a:spcPts val="0"/>
              </a:spcAft>
              <a:buClr>
                <a:schemeClr val="dk1"/>
              </a:buClr>
              <a:buSzPts val="2000"/>
              <a:buFont typeface="Noto Sans Symbols"/>
              <a:buChar char="▪"/>
              <a:defRPr sz="2000"/>
            </a:lvl4pPr>
            <a:lvl5pPr marL="2286000" lvl="4" indent="-355600" algn="l">
              <a:lnSpc>
                <a:spcPct val="100000"/>
              </a:lnSpc>
              <a:spcBef>
                <a:spcPts val="1800"/>
              </a:spcBef>
              <a:spcAft>
                <a:spcPts val="0"/>
              </a:spcAft>
              <a:buClr>
                <a:schemeClr val="dk1"/>
              </a:buClr>
              <a:buSzPts val="2000"/>
              <a:buFont typeface="Noto Sans Symbols"/>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4" name="Google Shape;44;p44"/>
          <p:cNvSpPr txBox="1">
            <a:spLocks noGrp="1"/>
          </p:cNvSpPr>
          <p:nvPr>
            <p:ph type="body" idx="2"/>
          </p:nvPr>
        </p:nvSpPr>
        <p:spPr>
          <a:xfrm>
            <a:off x="83044" y="1784130"/>
            <a:ext cx="4982942" cy="484789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800"/>
              </a:spcBef>
              <a:spcAft>
                <a:spcPts val="0"/>
              </a:spcAft>
              <a:buClr>
                <a:schemeClr val="dk1"/>
              </a:buClr>
              <a:buSzPts val="1600"/>
              <a:buNone/>
              <a:defRPr sz="1600"/>
            </a:lvl1pPr>
            <a:lvl2pPr marL="914400" lvl="1" indent="-228600" algn="l">
              <a:lnSpc>
                <a:spcPct val="100000"/>
              </a:lnSpc>
              <a:spcBef>
                <a:spcPts val="1800"/>
              </a:spcBef>
              <a:spcAft>
                <a:spcPts val="0"/>
              </a:spcAft>
              <a:buClr>
                <a:schemeClr val="dk1"/>
              </a:buClr>
              <a:buSzPts val="1400"/>
              <a:buNone/>
              <a:defRPr sz="1400"/>
            </a:lvl2pPr>
            <a:lvl3pPr marL="1371600" lvl="2" indent="-228600" algn="l">
              <a:lnSpc>
                <a:spcPct val="100000"/>
              </a:lnSpc>
              <a:spcBef>
                <a:spcPts val="1800"/>
              </a:spcBef>
              <a:spcAft>
                <a:spcPts val="0"/>
              </a:spcAft>
              <a:buClr>
                <a:schemeClr val="dk1"/>
              </a:buClr>
              <a:buSzPts val="1200"/>
              <a:buNone/>
              <a:defRPr sz="1200"/>
            </a:lvl3pPr>
            <a:lvl4pPr marL="1828800" lvl="3" indent="-228600" algn="l">
              <a:lnSpc>
                <a:spcPct val="100000"/>
              </a:lnSpc>
              <a:spcBef>
                <a:spcPts val="1800"/>
              </a:spcBef>
              <a:spcAft>
                <a:spcPts val="0"/>
              </a:spcAft>
              <a:buClr>
                <a:schemeClr val="dk1"/>
              </a:buClr>
              <a:buSzPts val="1000"/>
              <a:buNone/>
              <a:defRPr sz="1000"/>
            </a:lvl4pPr>
            <a:lvl5pPr marL="2286000" lvl="4" indent="-228600" algn="l">
              <a:lnSpc>
                <a:spcPct val="100000"/>
              </a:lnSpc>
              <a:spcBef>
                <a:spcPts val="18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5"/>
        <p:cNvGrpSpPr/>
        <p:nvPr/>
      </p:nvGrpSpPr>
      <p:grpSpPr>
        <a:xfrm>
          <a:off x="0" y="0"/>
          <a:ext cx="0" cy="0"/>
          <a:chOff x="0" y="0"/>
          <a:chExt cx="0" cy="0"/>
        </a:xfrm>
      </p:grpSpPr>
      <p:sp>
        <p:nvSpPr>
          <p:cNvPr id="46" name="Google Shape;46;p45"/>
          <p:cNvSpPr txBox="1">
            <a:spLocks noGrp="1"/>
          </p:cNvSpPr>
          <p:nvPr>
            <p:ph type="title"/>
          </p:nvPr>
        </p:nvSpPr>
        <p:spPr>
          <a:xfrm>
            <a:off x="81455" y="186449"/>
            <a:ext cx="9861331"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45"/>
          <p:cNvSpPr txBox="1">
            <a:spLocks noGrp="1"/>
          </p:cNvSpPr>
          <p:nvPr>
            <p:ph type="body" idx="1"/>
          </p:nvPr>
        </p:nvSpPr>
        <p:spPr>
          <a:xfrm rot="5400000">
            <a:off x="3219258" y="-1355260"/>
            <a:ext cx="4889007" cy="11164614"/>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200"/>
              </a:spcBef>
              <a:spcAft>
                <a:spcPts val="0"/>
              </a:spcAft>
              <a:buClr>
                <a:schemeClr val="dk1"/>
              </a:buClr>
              <a:buSzPts val="2800"/>
              <a:buFont typeface="Noto Sans Symbols"/>
              <a:buChar char="▪"/>
              <a:defRPr/>
            </a:lvl1pPr>
            <a:lvl2pPr marL="914400" lvl="1" indent="-381000" algn="l">
              <a:lnSpc>
                <a:spcPct val="100000"/>
              </a:lnSpc>
              <a:spcBef>
                <a:spcPts val="1200"/>
              </a:spcBef>
              <a:spcAft>
                <a:spcPts val="0"/>
              </a:spcAft>
              <a:buClr>
                <a:schemeClr val="dk1"/>
              </a:buClr>
              <a:buSzPts val="2400"/>
              <a:buFont typeface="Noto Sans Symbols"/>
              <a:buChar char="▪"/>
              <a:defRPr/>
            </a:lvl2pPr>
            <a:lvl3pPr marL="1371600" lvl="2" indent="-355600" algn="l">
              <a:lnSpc>
                <a:spcPct val="100000"/>
              </a:lnSpc>
              <a:spcBef>
                <a:spcPts val="1200"/>
              </a:spcBef>
              <a:spcAft>
                <a:spcPts val="0"/>
              </a:spcAft>
              <a:buClr>
                <a:schemeClr val="dk1"/>
              </a:buClr>
              <a:buSzPts val="2000"/>
              <a:buFont typeface="Noto Sans Symbols"/>
              <a:buChar char="▪"/>
              <a:defRPr/>
            </a:lvl3pPr>
            <a:lvl4pPr marL="1828800" lvl="3" indent="-342900" algn="l">
              <a:lnSpc>
                <a:spcPct val="100000"/>
              </a:lnSpc>
              <a:spcBef>
                <a:spcPts val="1200"/>
              </a:spcBef>
              <a:spcAft>
                <a:spcPts val="0"/>
              </a:spcAft>
              <a:buClr>
                <a:schemeClr val="dk1"/>
              </a:buClr>
              <a:buSzPts val="1800"/>
              <a:buFont typeface="Noto Sans Symbols"/>
              <a:buChar char="▪"/>
              <a:defRPr/>
            </a:lvl4pPr>
            <a:lvl5pPr marL="2286000" lvl="4" indent="-342900" algn="l">
              <a:lnSpc>
                <a:spcPct val="100000"/>
              </a:lnSpc>
              <a:spcBef>
                <a:spcPts val="1200"/>
              </a:spcBef>
              <a:spcAft>
                <a:spcPts val="0"/>
              </a:spcAft>
              <a:buClr>
                <a:schemeClr val="dk1"/>
              </a:buClr>
              <a:buSzPts val="1800"/>
              <a:buFont typeface="Noto Sans Symbols"/>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5"/>
          <p:cNvSpPr/>
          <p:nvPr/>
        </p:nvSpPr>
        <p:spPr>
          <a:xfrm>
            <a:off x="0" y="0"/>
            <a:ext cx="12192000" cy="1690688"/>
          </a:xfrm>
          <a:prstGeom prst="rect">
            <a:avLst/>
          </a:prstGeom>
          <a:solidFill>
            <a:schemeClr val="dk1"/>
          </a:solidFill>
          <a:ln w="12700" cap="flat" cmpd="sng">
            <a:solidFill>
              <a:srgbClr val="1C305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11;p35"/>
          <p:cNvSpPr txBox="1">
            <a:spLocks noGrp="1"/>
          </p:cNvSpPr>
          <p:nvPr>
            <p:ph type="title"/>
          </p:nvPr>
        </p:nvSpPr>
        <p:spPr>
          <a:xfrm>
            <a:off x="96520" y="182562"/>
            <a:ext cx="994156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accent4"/>
              </a:buClr>
              <a:buSzPts val="4400"/>
              <a:buFont typeface="Verdana"/>
              <a:buNone/>
              <a:defRPr sz="4400" b="0" i="0" u="none" strike="noStrike" cap="none">
                <a:solidFill>
                  <a:schemeClr val="accent4"/>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35"/>
          <p:cNvSpPr txBox="1">
            <a:spLocks noGrp="1"/>
          </p:cNvSpPr>
          <p:nvPr>
            <p:ph type="body" idx="1"/>
          </p:nvPr>
        </p:nvSpPr>
        <p:spPr>
          <a:xfrm>
            <a:off x="96520" y="1873250"/>
            <a:ext cx="11099800" cy="480218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100000"/>
              </a:lnSpc>
              <a:spcBef>
                <a:spcPts val="1800"/>
              </a:spcBef>
              <a:spcAft>
                <a:spcPts val="0"/>
              </a:spcAft>
              <a:buClr>
                <a:schemeClr val="dk1"/>
              </a:buClr>
              <a:buSzPts val="2800"/>
              <a:buFont typeface="Noto Sans Symbols"/>
              <a:buChar char="▪"/>
              <a:defRPr sz="2800" b="0" i="0" u="none" strike="noStrike" cap="none">
                <a:solidFill>
                  <a:schemeClr val="dk1"/>
                </a:solidFill>
                <a:latin typeface="Verdana"/>
                <a:ea typeface="Verdana"/>
                <a:cs typeface="Verdana"/>
                <a:sym typeface="Verdana"/>
              </a:defRPr>
            </a:lvl1pPr>
            <a:lvl2pPr marL="914400" marR="0" lvl="1" indent="-381000" algn="l" rtl="0">
              <a:lnSpc>
                <a:spcPct val="100000"/>
              </a:lnSpc>
              <a:spcBef>
                <a:spcPts val="1800"/>
              </a:spcBef>
              <a:spcAft>
                <a:spcPts val="0"/>
              </a:spcAft>
              <a:buClr>
                <a:schemeClr val="dk1"/>
              </a:buClr>
              <a:buSzPts val="2400"/>
              <a:buFont typeface="Noto Sans Symbols"/>
              <a:buChar char="▪"/>
              <a:defRPr sz="2400" b="0" i="0" u="none" strike="noStrike" cap="none">
                <a:solidFill>
                  <a:schemeClr val="dk1"/>
                </a:solidFill>
                <a:latin typeface="Verdana"/>
                <a:ea typeface="Verdana"/>
                <a:cs typeface="Verdana"/>
                <a:sym typeface="Verdana"/>
              </a:defRPr>
            </a:lvl2pPr>
            <a:lvl3pPr marL="1371600" marR="0" lvl="2" indent="-355600" algn="l" rtl="0">
              <a:lnSpc>
                <a:spcPct val="100000"/>
              </a:lnSpc>
              <a:spcBef>
                <a:spcPts val="1800"/>
              </a:spcBef>
              <a:spcAft>
                <a:spcPts val="0"/>
              </a:spcAft>
              <a:buClr>
                <a:schemeClr val="dk1"/>
              </a:buClr>
              <a:buSzPts val="2000"/>
              <a:buFont typeface="Noto Sans Symbols"/>
              <a:buChar char="▪"/>
              <a:defRPr sz="2000" b="0" i="0" u="none" strike="noStrike" cap="none">
                <a:solidFill>
                  <a:schemeClr val="dk1"/>
                </a:solidFill>
                <a:latin typeface="Verdana"/>
                <a:ea typeface="Verdana"/>
                <a:cs typeface="Verdana"/>
                <a:sym typeface="Verdana"/>
              </a:defRPr>
            </a:lvl3pPr>
            <a:lvl4pPr marL="1828800" marR="0" lvl="3" indent="-342900" algn="l" rtl="0">
              <a:lnSpc>
                <a:spcPct val="100000"/>
              </a:lnSpc>
              <a:spcBef>
                <a:spcPts val="1800"/>
              </a:spcBef>
              <a:spcAft>
                <a:spcPts val="0"/>
              </a:spcAft>
              <a:buClr>
                <a:schemeClr val="dk1"/>
              </a:buClr>
              <a:buSzPts val="1800"/>
              <a:buFont typeface="Noto Sans Symbols"/>
              <a:buChar char="▪"/>
              <a:defRPr sz="1800" b="0" i="0" u="none" strike="noStrike" cap="none">
                <a:solidFill>
                  <a:schemeClr val="dk1"/>
                </a:solidFill>
                <a:latin typeface="Verdana"/>
                <a:ea typeface="Verdana"/>
                <a:cs typeface="Verdana"/>
                <a:sym typeface="Verdana"/>
              </a:defRPr>
            </a:lvl4pPr>
            <a:lvl5pPr marL="2286000" marR="0" lvl="4" indent="-342900" algn="l" rtl="0">
              <a:lnSpc>
                <a:spcPct val="100000"/>
              </a:lnSpc>
              <a:spcBef>
                <a:spcPts val="1800"/>
              </a:spcBef>
              <a:spcAft>
                <a:spcPts val="0"/>
              </a:spcAft>
              <a:buClr>
                <a:schemeClr val="dk1"/>
              </a:buClr>
              <a:buSzPts val="1800"/>
              <a:buFont typeface="Noto Sans Symbols"/>
              <a:buChar char="▪"/>
              <a:defRPr sz="1800" b="0" i="0" u="none" strike="noStrike" cap="none">
                <a:solidFill>
                  <a:schemeClr val="dk1"/>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 name="Google Shape;13;p35"/>
          <p:cNvSpPr/>
          <p:nvPr/>
        </p:nvSpPr>
        <p:spPr>
          <a:xfrm>
            <a:off x="11353800" y="6176963"/>
            <a:ext cx="680753" cy="598715"/>
          </a:xfrm>
          <a:prstGeom prst="wave">
            <a:avLst>
              <a:gd name="adj1" fmla="val 12500"/>
              <a:gd name="adj2" fmla="val 0"/>
            </a:avLst>
          </a:prstGeom>
          <a:solidFill>
            <a:srgbClr val="FFCB05"/>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274C"/>
                </a:solidFill>
                <a:latin typeface="Arial"/>
                <a:ea typeface="Arial"/>
                <a:cs typeface="Arial"/>
                <a:sym typeface="Arial"/>
              </a:rPr>
              <a:t>‹#›</a:t>
            </a:fld>
            <a:endParaRPr sz="1400" b="0" i="0"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spg.umich.edu/policy/201.35"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spg.umich.edu/policy/601.20"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
          <p:cNvSpPr txBox="1">
            <a:spLocks noGrp="1"/>
          </p:cNvSpPr>
          <p:nvPr>
            <p:ph type="ctrTitle"/>
          </p:nvPr>
        </p:nvSpPr>
        <p:spPr>
          <a:xfrm>
            <a:off x="6038125" y="764181"/>
            <a:ext cx="6095999" cy="4109571"/>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ct val="100000"/>
              <a:buFont typeface="Verdana"/>
              <a:buNone/>
            </a:pPr>
            <a:r>
              <a:rPr lang="en-US" sz="4800" dirty="0"/>
              <a:t>Supervisor and HR Partner’s Guide to Reasonable Workplace Accommodations</a:t>
            </a:r>
            <a:br>
              <a:rPr lang="en-US" sz="4800" dirty="0"/>
            </a:br>
            <a:endParaRPr sz="4800" dirty="0"/>
          </a:p>
        </p:txBody>
      </p:sp>
      <p:sp>
        <p:nvSpPr>
          <p:cNvPr id="56" name="Google Shape;56;p1"/>
          <p:cNvSpPr txBox="1">
            <a:spLocks noGrp="1"/>
          </p:cNvSpPr>
          <p:nvPr>
            <p:ph type="subTitle" idx="1"/>
          </p:nvPr>
        </p:nvSpPr>
        <p:spPr>
          <a:xfrm>
            <a:off x="6272785" y="4690872"/>
            <a:ext cx="5303438" cy="2167127"/>
          </a:xfrm>
          <a:prstGeom prst="rect">
            <a:avLst/>
          </a:prstGeom>
          <a:noFill/>
          <a:ln>
            <a:noFill/>
          </a:ln>
        </p:spPr>
        <p:txBody>
          <a:bodyPr spcFirstLastPara="1" wrap="square" lIns="91425" tIns="45700" rIns="91425" bIns="45700" anchor="t" anchorCtr="0">
            <a:normAutofit/>
          </a:bodyPr>
          <a:lstStyle/>
          <a:p>
            <a:pPr marL="0" lvl="0" indent="0" algn="ctr" rtl="0">
              <a:lnSpc>
                <a:spcPct val="160000"/>
              </a:lnSpc>
              <a:spcBef>
                <a:spcPts val="0"/>
              </a:spcBef>
              <a:spcAft>
                <a:spcPts val="0"/>
              </a:spcAft>
              <a:buClr>
                <a:schemeClr val="dk1"/>
              </a:buClr>
              <a:buSzPct val="117647"/>
              <a:buNone/>
            </a:pPr>
            <a:r>
              <a:rPr lang="en-US" dirty="0"/>
              <a:t>Erin Metz</a:t>
            </a:r>
            <a:endParaRPr dirty="0"/>
          </a:p>
          <a:p>
            <a:pPr marL="0" lvl="0" indent="0" algn="ctr" rtl="0">
              <a:lnSpc>
                <a:spcPct val="160000"/>
              </a:lnSpc>
              <a:spcBef>
                <a:spcPts val="0"/>
              </a:spcBef>
              <a:spcAft>
                <a:spcPts val="0"/>
              </a:spcAft>
              <a:buClr>
                <a:schemeClr val="dk1"/>
              </a:buClr>
              <a:buSzPct val="176470"/>
              <a:buNone/>
            </a:pPr>
            <a:r>
              <a:rPr lang="en-US" sz="1800" dirty="0"/>
              <a:t>Senior Accessibility Specialist</a:t>
            </a:r>
            <a:endParaRPr sz="1800" dirty="0"/>
          </a:p>
          <a:p>
            <a:pPr marL="0" lvl="0" indent="0" algn="ctr" rtl="0">
              <a:lnSpc>
                <a:spcPct val="160000"/>
              </a:lnSpc>
              <a:spcBef>
                <a:spcPts val="0"/>
              </a:spcBef>
              <a:spcAft>
                <a:spcPts val="0"/>
              </a:spcAft>
              <a:buClr>
                <a:schemeClr val="dk1"/>
              </a:buClr>
              <a:buSzPct val="176470"/>
              <a:buNone/>
            </a:pPr>
            <a:r>
              <a:rPr lang="en-US" sz="1800" dirty="0"/>
              <a:t>May 5, 2025</a:t>
            </a:r>
            <a:endParaRPr sz="1800" dirty="0"/>
          </a:p>
          <a:p>
            <a:pPr marL="0" lvl="0" indent="0" algn="ctr" rtl="0">
              <a:lnSpc>
                <a:spcPct val="100000"/>
              </a:lnSpc>
              <a:spcBef>
                <a:spcPts val="1800"/>
              </a:spcBef>
              <a:spcAft>
                <a:spcPts val="0"/>
              </a:spcAft>
              <a:buClr>
                <a:schemeClr val="dk1"/>
              </a:buClr>
              <a:buSzPct val="117647"/>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58"/>
          <p:cNvSpPr txBox="1">
            <a:spLocks noGrp="1"/>
          </p:cNvSpPr>
          <p:nvPr>
            <p:ph type="title"/>
          </p:nvPr>
        </p:nvSpPr>
        <p:spPr>
          <a:xfrm>
            <a:off x="208417" y="19263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Individual Responsibilities</a:t>
            </a:r>
            <a:endParaRPr/>
          </a:p>
        </p:txBody>
      </p:sp>
      <p:sp>
        <p:nvSpPr>
          <p:cNvPr id="111" name="Google Shape;111;p58"/>
          <p:cNvSpPr txBox="1">
            <a:spLocks noGrp="1"/>
          </p:cNvSpPr>
          <p:nvPr>
            <p:ph type="body" idx="1"/>
          </p:nvPr>
        </p:nvSpPr>
        <p:spPr>
          <a:xfrm>
            <a:off x="208418" y="1681163"/>
            <a:ext cx="5789158" cy="823912"/>
          </a:xfrm>
          <a:prstGeom prst="rect">
            <a:avLst/>
          </a:prstGeom>
          <a:noFill/>
          <a:ln w="9525" cap="flat" cmpd="sng">
            <a:solidFill>
              <a:srgbClr val="00274C"/>
            </a:solidFill>
            <a:prstDash val="solid"/>
            <a:round/>
            <a:headEnd type="none" w="sm" len="sm"/>
            <a:tailEnd type="none" w="sm" len="sm"/>
          </a:ln>
        </p:spPr>
        <p:txBody>
          <a:bodyPr spcFirstLastPara="1" wrap="square" lIns="91425" tIns="45700" rIns="91425" bIns="45700" anchor="ctr" anchorCtr="0">
            <a:normAutofit/>
          </a:bodyPr>
          <a:lstStyle/>
          <a:p>
            <a:pPr marL="457200" lvl="0" indent="-228600" algn="l" rtl="0">
              <a:lnSpc>
                <a:spcPct val="100000"/>
              </a:lnSpc>
              <a:spcBef>
                <a:spcPts val="1800"/>
              </a:spcBef>
              <a:spcAft>
                <a:spcPts val="0"/>
              </a:spcAft>
              <a:buClr>
                <a:schemeClr val="dk1"/>
              </a:buClr>
              <a:buSzPts val="2400"/>
              <a:buNone/>
            </a:pPr>
            <a:r>
              <a:rPr lang="en-US"/>
              <a:t>Employee Responsibilities</a:t>
            </a:r>
            <a:endParaRPr/>
          </a:p>
        </p:txBody>
      </p:sp>
      <p:sp>
        <p:nvSpPr>
          <p:cNvPr id="112" name="Google Shape;112;p58"/>
          <p:cNvSpPr txBox="1">
            <a:spLocks noGrp="1"/>
          </p:cNvSpPr>
          <p:nvPr>
            <p:ph type="body" idx="2"/>
          </p:nvPr>
        </p:nvSpPr>
        <p:spPr>
          <a:xfrm>
            <a:off x="208418" y="2505075"/>
            <a:ext cx="5789158" cy="4028072"/>
          </a:xfrm>
          <a:prstGeom prst="rect">
            <a:avLst/>
          </a:prstGeom>
          <a:noFill/>
          <a:ln w="9525" cap="flat" cmpd="sng">
            <a:solidFill>
              <a:srgbClr val="00274C"/>
            </a:solidFill>
            <a:prstDash val="solid"/>
            <a:round/>
            <a:headEnd type="none" w="sm" len="sm"/>
            <a:tailEnd type="none" w="sm" len="sm"/>
          </a:ln>
        </p:spPr>
        <p:txBody>
          <a:bodyPr spcFirstLastPara="1" wrap="square" lIns="91425" tIns="45700" rIns="91425" bIns="45700" anchor="t" anchorCtr="0">
            <a:normAutofit/>
          </a:bodyPr>
          <a:lstStyle/>
          <a:p>
            <a:pPr marL="228600" lvl="0" indent="-191770" algn="l" rtl="0">
              <a:lnSpc>
                <a:spcPct val="100000"/>
              </a:lnSpc>
              <a:spcBef>
                <a:spcPts val="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Explain the limitations of the disability and how they relate to the accommodation request.</a:t>
            </a:r>
            <a:endParaRPr/>
          </a:p>
          <a:p>
            <a:pPr marL="228600" lvl="0" indent="-191770" algn="l" rtl="0">
              <a:lnSpc>
                <a:spcPct val="100000"/>
              </a:lnSpc>
              <a:spcBef>
                <a:spcPts val="180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Identify a preferred accommodation but be prepared to discuss alternatives.</a:t>
            </a:r>
            <a:endParaRPr/>
          </a:p>
          <a:p>
            <a:pPr marL="685800" lvl="1" indent="-213359" algn="l" rtl="0">
              <a:lnSpc>
                <a:spcPct val="100000"/>
              </a:lnSpc>
              <a:spcBef>
                <a:spcPts val="180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How would one accommodation be more or less effective than another?</a:t>
            </a:r>
            <a:endParaRPr/>
          </a:p>
          <a:p>
            <a:pPr marL="228600" lvl="0" indent="-191770" algn="l" rtl="0">
              <a:lnSpc>
                <a:spcPct val="100000"/>
              </a:lnSpc>
              <a:spcBef>
                <a:spcPts val="180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Make fact-based decisions and avoid the “what if” mindset.</a:t>
            </a:r>
            <a:endParaRPr/>
          </a:p>
          <a:p>
            <a:pPr marL="228600" lvl="0" indent="-191770" algn="l" rtl="0">
              <a:lnSpc>
                <a:spcPct val="100000"/>
              </a:lnSpc>
              <a:spcBef>
                <a:spcPts val="180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Engage in a good-faith effort.</a:t>
            </a:r>
            <a:endParaRPr sz="1800"/>
          </a:p>
          <a:p>
            <a:pPr marL="457200" lvl="0" indent="-228600" algn="l" rtl="0">
              <a:lnSpc>
                <a:spcPct val="100000"/>
              </a:lnSpc>
              <a:spcBef>
                <a:spcPts val="1800"/>
              </a:spcBef>
              <a:spcAft>
                <a:spcPts val="0"/>
              </a:spcAft>
              <a:buClr>
                <a:schemeClr val="dk1"/>
              </a:buClr>
              <a:buSzPts val="2800"/>
              <a:buFont typeface="Noto Sans Symbols"/>
              <a:buNone/>
            </a:pPr>
            <a:endParaRPr/>
          </a:p>
        </p:txBody>
      </p:sp>
      <p:sp>
        <p:nvSpPr>
          <p:cNvPr id="113" name="Google Shape;113;p58"/>
          <p:cNvSpPr txBox="1">
            <a:spLocks noGrp="1"/>
          </p:cNvSpPr>
          <p:nvPr>
            <p:ph type="body" idx="3"/>
          </p:nvPr>
        </p:nvSpPr>
        <p:spPr>
          <a:xfrm>
            <a:off x="6172200" y="1681163"/>
            <a:ext cx="5183188" cy="823912"/>
          </a:xfrm>
          <a:prstGeom prst="rect">
            <a:avLst/>
          </a:prstGeom>
          <a:noFill/>
          <a:ln w="9525" cap="flat" cmpd="sng">
            <a:solidFill>
              <a:srgbClr val="00274C"/>
            </a:solidFill>
            <a:prstDash val="solid"/>
            <a:round/>
            <a:headEnd type="none" w="sm" len="sm"/>
            <a:tailEnd type="none" w="sm" len="sm"/>
          </a:ln>
        </p:spPr>
        <p:txBody>
          <a:bodyPr spcFirstLastPara="1" wrap="square" lIns="91425" tIns="45700" rIns="91425" bIns="45700" anchor="ctr" anchorCtr="0">
            <a:normAutofit/>
          </a:bodyPr>
          <a:lstStyle/>
          <a:p>
            <a:pPr marL="457200" lvl="0" indent="-228600" algn="l" rtl="0">
              <a:lnSpc>
                <a:spcPct val="100000"/>
              </a:lnSpc>
              <a:spcBef>
                <a:spcPts val="1800"/>
              </a:spcBef>
              <a:spcAft>
                <a:spcPts val="0"/>
              </a:spcAft>
              <a:buClr>
                <a:schemeClr val="dk1"/>
              </a:buClr>
              <a:buSzPts val="2400"/>
              <a:buNone/>
            </a:pPr>
            <a:r>
              <a:rPr lang="en-US"/>
              <a:t>Employer Responsibilities</a:t>
            </a:r>
            <a:endParaRPr/>
          </a:p>
        </p:txBody>
      </p:sp>
      <p:sp>
        <p:nvSpPr>
          <p:cNvPr id="114" name="Google Shape;114;p58"/>
          <p:cNvSpPr txBox="1">
            <a:spLocks noGrp="1"/>
          </p:cNvSpPr>
          <p:nvPr>
            <p:ph type="body" idx="4"/>
          </p:nvPr>
        </p:nvSpPr>
        <p:spPr>
          <a:xfrm>
            <a:off x="6172200" y="2505075"/>
            <a:ext cx="5183188" cy="4028072"/>
          </a:xfrm>
          <a:prstGeom prst="rect">
            <a:avLst/>
          </a:prstGeom>
          <a:noFill/>
          <a:ln w="9525" cap="flat" cmpd="sng">
            <a:solidFill>
              <a:srgbClr val="00274C"/>
            </a:solidFill>
            <a:prstDash val="solid"/>
            <a:round/>
            <a:headEnd type="none" w="sm" len="sm"/>
            <a:tailEnd type="none" w="sm" len="sm"/>
          </a:ln>
        </p:spPr>
        <p:txBody>
          <a:bodyPr spcFirstLastPara="1" wrap="square" lIns="91425" tIns="45700" rIns="91425" bIns="45700" anchor="t" anchorCtr="0">
            <a:normAutofit lnSpcReduction="10000"/>
          </a:bodyPr>
          <a:lstStyle/>
          <a:p>
            <a:pPr marL="228600" lvl="0" indent="-165100" algn="l" rtl="0">
              <a:lnSpc>
                <a:spcPct val="100000"/>
              </a:lnSpc>
              <a:spcBef>
                <a:spcPts val="180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Consult with the employee about limitations.</a:t>
            </a:r>
            <a:endParaRPr/>
          </a:p>
          <a:p>
            <a:pPr marL="228600" lvl="0" indent="-165100" algn="l" rtl="0">
              <a:lnSpc>
                <a:spcPct val="100000"/>
              </a:lnSpc>
              <a:spcBef>
                <a:spcPts val="180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Consider the employee’s preferred accommodation option.</a:t>
            </a:r>
            <a:endParaRPr/>
          </a:p>
          <a:p>
            <a:pPr marL="685800" lvl="1" indent="-165100" algn="l" rtl="0">
              <a:lnSpc>
                <a:spcPct val="100000"/>
              </a:lnSpc>
              <a:spcBef>
                <a:spcPts val="1800"/>
              </a:spcBef>
              <a:spcAft>
                <a:spcPts val="0"/>
              </a:spcAft>
              <a:buSzPts val="1800"/>
              <a:buChar char="▪"/>
            </a:pPr>
            <a:r>
              <a:rPr lang="en-US" sz="1800">
                <a:solidFill>
                  <a:schemeClr val="dk1"/>
                </a:solidFill>
                <a:latin typeface="Verdana"/>
                <a:ea typeface="Verdana"/>
                <a:cs typeface="Verdana"/>
                <a:sym typeface="Verdana"/>
              </a:rPr>
              <a:t>Employers have the option to implement the accommodation that is most appropriate for BOTH the employer and the applicant.</a:t>
            </a:r>
            <a:endParaRPr/>
          </a:p>
          <a:p>
            <a:pPr marL="228600" lvl="0" indent="-165100" algn="l" rtl="0">
              <a:lnSpc>
                <a:spcPct val="100000"/>
              </a:lnSpc>
              <a:spcBef>
                <a:spcPts val="180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Make fact-based decisions and avoid the ”what if” mindset.</a:t>
            </a:r>
            <a:endParaRPr/>
          </a:p>
          <a:p>
            <a:pPr marL="228600" lvl="0" indent="-165100" algn="l" rtl="0">
              <a:lnSpc>
                <a:spcPct val="100000"/>
              </a:lnSpc>
              <a:spcBef>
                <a:spcPts val="1800"/>
              </a:spcBef>
              <a:spcAft>
                <a:spcPts val="0"/>
              </a:spcAft>
              <a:buClr>
                <a:schemeClr val="dk1"/>
              </a:buClr>
              <a:buSzPts val="1800"/>
              <a:buFont typeface="Noto Sans Symbols"/>
              <a:buChar char="▪"/>
            </a:pPr>
            <a:r>
              <a:rPr lang="en-US" sz="1800">
                <a:solidFill>
                  <a:schemeClr val="dk1"/>
                </a:solidFill>
                <a:latin typeface="Verdana"/>
                <a:ea typeface="Verdana"/>
                <a:cs typeface="Verdana"/>
                <a:sym typeface="Verdana"/>
              </a:rPr>
              <a:t>Engage in a good-faith effort.</a:t>
            </a:r>
            <a:endParaRPr sz="1800"/>
          </a:p>
          <a:p>
            <a:pPr marL="457200" lvl="0" indent="-228600" algn="l" rtl="0">
              <a:lnSpc>
                <a:spcPct val="100000"/>
              </a:lnSpc>
              <a:spcBef>
                <a:spcPts val="1800"/>
              </a:spcBef>
              <a:spcAft>
                <a:spcPts val="0"/>
              </a:spcAft>
              <a:buClr>
                <a:schemeClr val="dk1"/>
              </a:buClr>
              <a:buSzPts val="2800"/>
              <a:buFont typeface="Noto Sans Symbols"/>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3"/>
          <p:cNvSpPr txBox="1">
            <a:spLocks noGrp="1"/>
          </p:cNvSpPr>
          <p:nvPr>
            <p:ph type="title"/>
          </p:nvPr>
        </p:nvSpPr>
        <p:spPr>
          <a:xfrm>
            <a:off x="190336" y="243827"/>
            <a:ext cx="919645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Requesting Accommodations</a:t>
            </a:r>
            <a:endParaRPr/>
          </a:p>
        </p:txBody>
      </p:sp>
      <p:sp>
        <p:nvSpPr>
          <p:cNvPr id="120" name="Google Shape;120;p13"/>
          <p:cNvSpPr txBox="1">
            <a:spLocks noGrp="1"/>
          </p:cNvSpPr>
          <p:nvPr>
            <p:ph type="body" idx="1"/>
          </p:nvPr>
        </p:nvSpPr>
        <p:spPr>
          <a:xfrm>
            <a:off x="190336" y="1690688"/>
            <a:ext cx="11049164" cy="5078412"/>
          </a:xfrm>
          <a:prstGeom prst="rect">
            <a:avLst/>
          </a:prstGeom>
          <a:noFill/>
          <a:ln>
            <a:noFill/>
          </a:ln>
        </p:spPr>
        <p:txBody>
          <a:bodyPr spcFirstLastPara="1" wrap="square" lIns="91425" tIns="45700" rIns="91425" bIns="45700" anchor="t" anchorCtr="0">
            <a:normAutofit fontScale="70000" lnSpcReduction="20000"/>
          </a:bodyPr>
          <a:lstStyle/>
          <a:p>
            <a:pPr marL="228600" lvl="0" indent="-228600" algn="l" rtl="0">
              <a:lnSpc>
                <a:spcPct val="150000"/>
              </a:lnSpc>
              <a:spcBef>
                <a:spcPts val="0"/>
              </a:spcBef>
              <a:spcAft>
                <a:spcPts val="0"/>
              </a:spcAft>
              <a:buClr>
                <a:schemeClr val="dk1"/>
              </a:buClr>
              <a:buSzPct val="100000"/>
              <a:buFont typeface="Noto Sans Symbols"/>
              <a:buChar char="▪"/>
            </a:pPr>
            <a:r>
              <a:rPr lang="en-US" i="1" dirty="0"/>
              <a:t>Accommodation: </a:t>
            </a:r>
            <a:r>
              <a:rPr lang="en-US" dirty="0"/>
              <a:t>any modification or adjustment to policy, practice, or environment that provides IWDs equitable access to programs, services, or benefits.</a:t>
            </a:r>
            <a:endParaRPr i="1" dirty="0"/>
          </a:p>
          <a:p>
            <a:pPr marL="228600" lvl="0" indent="-228600" algn="l" rtl="0">
              <a:lnSpc>
                <a:spcPct val="150000"/>
              </a:lnSpc>
              <a:spcBef>
                <a:spcPts val="1800"/>
              </a:spcBef>
              <a:spcAft>
                <a:spcPts val="0"/>
              </a:spcAft>
              <a:buClr>
                <a:schemeClr val="dk1"/>
              </a:buClr>
              <a:buSzPct val="100000"/>
              <a:buFont typeface="Noto Sans Symbols"/>
              <a:buChar char="▪"/>
            </a:pPr>
            <a:r>
              <a:rPr lang="en-US" dirty="0"/>
              <a:t>Requests do not require magic words and do not need to be submitted in writing. </a:t>
            </a:r>
            <a:endParaRPr dirty="0"/>
          </a:p>
          <a:p>
            <a:pPr marL="685800" lvl="1" indent="-228600" algn="l" rtl="0">
              <a:lnSpc>
                <a:spcPct val="150000"/>
              </a:lnSpc>
              <a:spcBef>
                <a:spcPts val="1800"/>
              </a:spcBef>
              <a:spcAft>
                <a:spcPts val="0"/>
              </a:spcAft>
              <a:buSzPct val="100000"/>
              <a:buChar char="▪"/>
            </a:pPr>
            <a:r>
              <a:rPr lang="en-US" dirty="0"/>
              <a:t>“ I need an accommodation for…</a:t>
            </a:r>
            <a:endParaRPr dirty="0"/>
          </a:p>
          <a:p>
            <a:pPr marL="685800" lvl="1" indent="-228600" algn="l" rtl="0">
              <a:lnSpc>
                <a:spcPct val="150000"/>
              </a:lnSpc>
              <a:spcBef>
                <a:spcPts val="1800"/>
              </a:spcBef>
              <a:spcAft>
                <a:spcPts val="0"/>
              </a:spcAft>
              <a:buSzPct val="100000"/>
              <a:buChar char="▪"/>
            </a:pPr>
            <a:r>
              <a:rPr lang="en-US" dirty="0"/>
              <a:t>“I’m having a hard time with…”</a:t>
            </a:r>
            <a:endParaRPr dirty="0"/>
          </a:p>
          <a:p>
            <a:pPr marL="685800" lvl="1" indent="-228600" algn="l" rtl="0">
              <a:lnSpc>
                <a:spcPct val="150000"/>
              </a:lnSpc>
              <a:spcBef>
                <a:spcPts val="1800"/>
              </a:spcBef>
              <a:spcAft>
                <a:spcPts val="0"/>
              </a:spcAft>
              <a:buClr>
                <a:schemeClr val="dk1"/>
              </a:buClr>
              <a:buSzPct val="100000"/>
              <a:buChar char="▪"/>
            </a:pPr>
            <a:r>
              <a:rPr lang="en-US" dirty="0"/>
              <a:t>“I need help with…”</a:t>
            </a:r>
            <a:endParaRPr dirty="0"/>
          </a:p>
          <a:p>
            <a:pPr marL="685800" lvl="1" indent="-228600" algn="l" rtl="0">
              <a:lnSpc>
                <a:spcPct val="150000"/>
              </a:lnSpc>
              <a:spcBef>
                <a:spcPts val="1800"/>
              </a:spcBef>
              <a:spcAft>
                <a:spcPts val="0"/>
              </a:spcAft>
              <a:buClr>
                <a:schemeClr val="dk1"/>
              </a:buClr>
              <a:buSzPct val="100000"/>
              <a:buChar char="▪"/>
            </a:pPr>
            <a:r>
              <a:rPr lang="en-US" dirty="0"/>
              <a:t>“It would be helpful if I could use/have/try…”</a:t>
            </a:r>
            <a:endParaRPr dirty="0"/>
          </a:p>
          <a:p>
            <a:pPr marL="685800" lvl="1" indent="-228600" algn="l" rtl="0">
              <a:lnSpc>
                <a:spcPct val="150000"/>
              </a:lnSpc>
              <a:spcBef>
                <a:spcPts val="1800"/>
              </a:spcBef>
              <a:spcAft>
                <a:spcPts val="0"/>
              </a:spcAft>
              <a:buClr>
                <a:schemeClr val="dk1"/>
              </a:buClr>
              <a:buSzPct val="100000"/>
              <a:buChar char="▪"/>
            </a:pPr>
            <a:r>
              <a:rPr lang="en-US" dirty="0"/>
              <a:t>“I could engage more fully if…”</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9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Verdana"/>
              <a:buNone/>
            </a:pPr>
            <a:r>
              <a:rPr lang="en-US" dirty="0"/>
              <a:t>4 Steps to Accommodation</a:t>
            </a:r>
            <a:endParaRPr dirty="0"/>
          </a:p>
        </p:txBody>
      </p:sp>
      <p:sp>
        <p:nvSpPr>
          <p:cNvPr id="126" name="Google Shape;126;p9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457200" lvl="0" indent="-228600" algn="l" rtl="0">
              <a:lnSpc>
                <a:spcPct val="100000"/>
              </a:lnSpc>
              <a:spcBef>
                <a:spcPts val="1800"/>
              </a:spcBef>
              <a:spcAft>
                <a:spcPts val="0"/>
              </a:spcAft>
              <a:buClr>
                <a:schemeClr val="dk1"/>
              </a:buClr>
              <a:buSzPts val="2400"/>
              <a:buNone/>
            </a:pPr>
            <a:r>
              <a:rPr lang="en-US"/>
              <a:t>Engaging in the Interactive Process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
          <p:cNvSpPr txBox="1">
            <a:spLocks noGrp="1"/>
          </p:cNvSpPr>
          <p:nvPr>
            <p:ph type="title"/>
          </p:nvPr>
        </p:nvSpPr>
        <p:spPr>
          <a:xfrm>
            <a:off x="130661" y="222067"/>
            <a:ext cx="11913701" cy="1112838"/>
          </a:xfrm>
          <a:prstGeom prst="rect">
            <a:avLst/>
          </a:prstGeom>
          <a:noFill/>
          <a:ln>
            <a:noFill/>
          </a:ln>
        </p:spPr>
        <p:txBody>
          <a:bodyPr spcFirstLastPara="1" wrap="square" lIns="91425" tIns="45700" rIns="91425" bIns="45700" anchor="ctr" anchorCtr="0">
            <a:noAutofit/>
          </a:bodyPr>
          <a:lstStyle/>
          <a:p>
            <a:pPr marL="0" lvl="0" indent="0" algn="l" rtl="0">
              <a:lnSpc>
                <a:spcPct val="114000"/>
              </a:lnSpc>
              <a:spcBef>
                <a:spcPts val="0"/>
              </a:spcBef>
              <a:spcAft>
                <a:spcPts val="0"/>
              </a:spcAft>
              <a:buClr>
                <a:schemeClr val="accent4"/>
              </a:buClr>
              <a:buSzPts val="4400"/>
              <a:buFont typeface="Verdana"/>
              <a:buNone/>
            </a:pPr>
            <a:r>
              <a:rPr lang="en-US" sz="4400"/>
              <a:t>Step 1: Employee Requests an Accommodation</a:t>
            </a:r>
            <a:endParaRPr/>
          </a:p>
        </p:txBody>
      </p:sp>
      <p:sp>
        <p:nvSpPr>
          <p:cNvPr id="132" name="Google Shape;132;p2"/>
          <p:cNvSpPr txBox="1">
            <a:spLocks noGrp="1"/>
          </p:cNvSpPr>
          <p:nvPr>
            <p:ph type="body" idx="1"/>
          </p:nvPr>
        </p:nvSpPr>
        <p:spPr>
          <a:xfrm>
            <a:off x="239486" y="1739900"/>
            <a:ext cx="6368143" cy="4332654"/>
          </a:xfrm>
          <a:prstGeom prst="rect">
            <a:avLst/>
          </a:prstGeom>
          <a:noFill/>
          <a:ln>
            <a:noFill/>
          </a:ln>
        </p:spPr>
        <p:txBody>
          <a:bodyPr spcFirstLastPara="1" wrap="square" lIns="91425" tIns="45700" rIns="91425" bIns="45700" anchor="t" anchorCtr="0">
            <a:normAutofit/>
          </a:bodyPr>
          <a:lstStyle/>
          <a:p>
            <a:pPr marL="285750" lvl="0" indent="-285750" algn="l" rtl="0">
              <a:lnSpc>
                <a:spcPct val="150000"/>
              </a:lnSpc>
              <a:spcBef>
                <a:spcPts val="0"/>
              </a:spcBef>
              <a:spcAft>
                <a:spcPts val="0"/>
              </a:spcAft>
              <a:buClr>
                <a:schemeClr val="dk1"/>
              </a:buClr>
              <a:buSzPts val="2000"/>
              <a:buFont typeface="Arial"/>
              <a:buChar char="•"/>
            </a:pPr>
            <a:r>
              <a:rPr lang="en-US" sz="2400"/>
              <a:t>Submit an online request for an accommodation.</a:t>
            </a:r>
            <a:endParaRPr sz="2400">
              <a:solidFill>
                <a:srgbClr val="00274C"/>
              </a:solidFill>
            </a:endParaRPr>
          </a:p>
          <a:p>
            <a:pPr marL="285750" lvl="0" indent="-285750" algn="l" rtl="0">
              <a:lnSpc>
                <a:spcPct val="150000"/>
              </a:lnSpc>
              <a:spcBef>
                <a:spcPts val="1800"/>
              </a:spcBef>
              <a:spcAft>
                <a:spcPts val="0"/>
              </a:spcAft>
              <a:buClr>
                <a:srgbClr val="00274C"/>
              </a:buClr>
              <a:buSzPts val="2000"/>
              <a:buFont typeface="Arial"/>
              <a:buChar char="•"/>
            </a:pPr>
            <a:r>
              <a:rPr lang="en-US" sz="2400">
                <a:solidFill>
                  <a:srgbClr val="00274C"/>
                </a:solidFill>
              </a:rPr>
              <a:t>Supply medical documentation, when available and necessary.</a:t>
            </a:r>
            <a:endParaRPr sz="1800"/>
          </a:p>
          <a:p>
            <a:pPr marL="742950" lvl="1" indent="-285750" algn="l" rtl="0">
              <a:lnSpc>
                <a:spcPct val="150000"/>
              </a:lnSpc>
              <a:spcBef>
                <a:spcPts val="1800"/>
              </a:spcBef>
              <a:spcAft>
                <a:spcPts val="0"/>
              </a:spcAft>
              <a:buClr>
                <a:srgbClr val="00274C"/>
              </a:buClr>
              <a:buSzPts val="1800"/>
              <a:buFont typeface="Arial"/>
              <a:buChar char="•"/>
            </a:pPr>
            <a:r>
              <a:rPr lang="en-US" sz="2000">
                <a:solidFill>
                  <a:srgbClr val="00274C"/>
                </a:solidFill>
              </a:rPr>
              <a:t>This allows a disability determination and ensures the employee is eligible for workplace accommodations.</a:t>
            </a:r>
            <a:endParaRPr sz="1600"/>
          </a:p>
        </p:txBody>
      </p:sp>
      <p:pic>
        <p:nvPicPr>
          <p:cNvPr id="133" name="Google Shape;133;p2" descr="A keyboard with a key stating &quot;submit request&quot;"/>
          <p:cNvPicPr preferRelativeResize="0">
            <a:picLocks noGrp="1"/>
          </p:cNvPicPr>
          <p:nvPr>
            <p:ph type="pic" idx="2"/>
          </p:nvPr>
        </p:nvPicPr>
        <p:blipFill rotWithShape="1">
          <a:blip r:embed="rId3">
            <a:alphaModFix/>
          </a:blip>
          <a:srcRect t="5872" b="5871"/>
          <a:stretch/>
        </p:blipFill>
        <p:spPr>
          <a:xfrm>
            <a:off x="6867542" y="2479719"/>
            <a:ext cx="4681781" cy="3032491"/>
          </a:xfrm>
          <a:prstGeom prst="rect">
            <a:avLst/>
          </a:prstGeom>
          <a:solidFill>
            <a:srgbClr val="FFFFFF"/>
          </a:solid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5"/>
          <p:cNvSpPr txBox="1">
            <a:spLocks noGrp="1"/>
          </p:cNvSpPr>
          <p:nvPr>
            <p:ph type="title"/>
          </p:nvPr>
        </p:nvSpPr>
        <p:spPr>
          <a:xfrm>
            <a:off x="155028" y="196960"/>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Medical Documentation</a:t>
            </a:r>
            <a:endParaRPr/>
          </a:p>
        </p:txBody>
      </p:sp>
      <p:sp>
        <p:nvSpPr>
          <p:cNvPr id="139" name="Google Shape;139;p5"/>
          <p:cNvSpPr txBox="1">
            <a:spLocks noGrp="1"/>
          </p:cNvSpPr>
          <p:nvPr>
            <p:ph type="body" idx="1"/>
          </p:nvPr>
        </p:nvSpPr>
        <p:spPr>
          <a:xfrm>
            <a:off x="155028" y="1710782"/>
            <a:ext cx="11612902" cy="4388804"/>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40000"/>
              </a:lnSpc>
              <a:spcBef>
                <a:spcPts val="0"/>
              </a:spcBef>
              <a:spcAft>
                <a:spcPts val="0"/>
              </a:spcAft>
              <a:buClr>
                <a:schemeClr val="dk1"/>
              </a:buClr>
              <a:buSzPct val="100000"/>
              <a:buFont typeface="Noto Sans Symbols"/>
              <a:buChar char="▪"/>
            </a:pPr>
            <a:r>
              <a:rPr lang="en-US"/>
              <a:t>Medical documentation is needed unless the disability and need for accommodation is obvious.</a:t>
            </a:r>
            <a:endParaRPr/>
          </a:p>
          <a:p>
            <a:pPr marL="228600" lvl="0" indent="-228600" algn="l" rtl="0">
              <a:lnSpc>
                <a:spcPct val="140000"/>
              </a:lnSpc>
              <a:spcBef>
                <a:spcPts val="1800"/>
              </a:spcBef>
              <a:spcAft>
                <a:spcPts val="0"/>
              </a:spcAft>
              <a:buClr>
                <a:srgbClr val="00274C"/>
              </a:buClr>
              <a:buSzPct val="100000"/>
              <a:buFont typeface="Noto Sans Symbols"/>
              <a:buChar char="▪"/>
            </a:pPr>
            <a:r>
              <a:rPr lang="en-US"/>
              <a:t>Medical documentation should include:</a:t>
            </a:r>
            <a:endParaRPr/>
          </a:p>
          <a:p>
            <a:pPr marL="685800" lvl="1" indent="-228600" algn="l" rtl="0">
              <a:lnSpc>
                <a:spcPct val="140000"/>
              </a:lnSpc>
              <a:spcBef>
                <a:spcPts val="1800"/>
              </a:spcBef>
              <a:spcAft>
                <a:spcPts val="0"/>
              </a:spcAft>
              <a:buClr>
                <a:schemeClr val="dk1"/>
              </a:buClr>
              <a:buSzPct val="100000"/>
              <a:buChar char="▪"/>
            </a:pPr>
            <a:r>
              <a:rPr lang="en-US"/>
              <a:t>Diagnosis</a:t>
            </a:r>
            <a:endParaRPr/>
          </a:p>
          <a:p>
            <a:pPr marL="685800" lvl="1" indent="-228600" algn="l" rtl="0">
              <a:lnSpc>
                <a:spcPct val="140000"/>
              </a:lnSpc>
              <a:spcBef>
                <a:spcPts val="1800"/>
              </a:spcBef>
              <a:spcAft>
                <a:spcPts val="0"/>
              </a:spcAft>
              <a:buClr>
                <a:schemeClr val="dk1"/>
              </a:buClr>
              <a:buSzPct val="100000"/>
              <a:buChar char="▪"/>
            </a:pPr>
            <a:r>
              <a:rPr lang="en-US"/>
              <a:t>Limitations/restrictions/barriers</a:t>
            </a:r>
            <a:endParaRPr/>
          </a:p>
          <a:p>
            <a:pPr marL="685800" lvl="1" indent="-228600" algn="l" rtl="0">
              <a:lnSpc>
                <a:spcPct val="140000"/>
              </a:lnSpc>
              <a:spcBef>
                <a:spcPts val="1800"/>
              </a:spcBef>
              <a:spcAft>
                <a:spcPts val="0"/>
              </a:spcAft>
              <a:buClr>
                <a:schemeClr val="dk1"/>
              </a:buClr>
              <a:buSzPct val="100000"/>
              <a:buChar char="▪"/>
            </a:pPr>
            <a:r>
              <a:rPr lang="en-US"/>
              <a:t>Recommendations</a:t>
            </a:r>
            <a:endParaRPr/>
          </a:p>
          <a:p>
            <a:pPr marL="685800" lvl="1" indent="-228600" algn="l" rtl="0">
              <a:lnSpc>
                <a:spcPct val="140000"/>
              </a:lnSpc>
              <a:spcBef>
                <a:spcPts val="1800"/>
              </a:spcBef>
              <a:spcAft>
                <a:spcPts val="0"/>
              </a:spcAft>
              <a:buClr>
                <a:schemeClr val="dk1"/>
              </a:buClr>
              <a:buSzPct val="100000"/>
              <a:buChar char="▪"/>
            </a:pPr>
            <a:r>
              <a:rPr lang="en-US"/>
              <a:t>Length of need</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6"/>
          <p:cNvSpPr txBox="1">
            <a:spLocks noGrp="1"/>
          </p:cNvSpPr>
          <p:nvPr>
            <p:ph type="title"/>
          </p:nvPr>
        </p:nvSpPr>
        <p:spPr>
          <a:xfrm>
            <a:off x="231709" y="182235"/>
            <a:ext cx="947212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Step 2: Employee Meeting</a:t>
            </a:r>
            <a:endParaRPr/>
          </a:p>
        </p:txBody>
      </p:sp>
      <p:pic>
        <p:nvPicPr>
          <p:cNvPr id="145" name="Google Shape;145;p6" descr="Two people sit at a table. One is speaking, the other is taking notes on a laptop"/>
          <p:cNvPicPr preferRelativeResize="0"/>
          <p:nvPr/>
        </p:nvPicPr>
        <p:blipFill rotWithShape="1">
          <a:blip r:embed="rId3">
            <a:alphaModFix/>
          </a:blip>
          <a:srcRect/>
          <a:stretch/>
        </p:blipFill>
        <p:spPr>
          <a:xfrm>
            <a:off x="138948" y="2650471"/>
            <a:ext cx="4064508" cy="2931834"/>
          </a:xfrm>
          <a:prstGeom prst="rect">
            <a:avLst/>
          </a:prstGeom>
          <a:solidFill>
            <a:srgbClr val="FFFFFF"/>
          </a:solidFill>
          <a:ln>
            <a:noFill/>
          </a:ln>
        </p:spPr>
      </p:pic>
      <p:sp>
        <p:nvSpPr>
          <p:cNvPr id="146" name="Google Shape;146;p6"/>
          <p:cNvSpPr txBox="1">
            <a:spLocks noGrp="1"/>
          </p:cNvSpPr>
          <p:nvPr>
            <p:ph type="body" idx="1"/>
          </p:nvPr>
        </p:nvSpPr>
        <p:spPr>
          <a:xfrm>
            <a:off x="3836504" y="1690688"/>
            <a:ext cx="8355495" cy="4985077"/>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l" rtl="0">
              <a:lnSpc>
                <a:spcPct val="150000"/>
              </a:lnSpc>
              <a:spcBef>
                <a:spcPts val="0"/>
              </a:spcBef>
              <a:spcAft>
                <a:spcPts val="0"/>
              </a:spcAft>
              <a:buClr>
                <a:schemeClr val="dk1"/>
              </a:buClr>
              <a:buSzPct val="100000"/>
              <a:buFont typeface="Noto Sans Symbols"/>
              <a:buChar char="▪"/>
            </a:pPr>
            <a:r>
              <a:rPr lang="en-US"/>
              <a:t>Employees will meet to discuss their request in detail. This is an opportunity to provide additional information and share lived experiences.</a:t>
            </a:r>
            <a:endParaRPr/>
          </a:p>
          <a:p>
            <a:pPr marL="685800" lvl="1" indent="-228600" algn="l" rtl="0">
              <a:lnSpc>
                <a:spcPct val="150000"/>
              </a:lnSpc>
              <a:spcBef>
                <a:spcPts val="1800"/>
              </a:spcBef>
              <a:spcAft>
                <a:spcPts val="0"/>
              </a:spcAft>
              <a:buSzPct val="108108"/>
              <a:buChar char="▪"/>
            </a:pPr>
            <a:r>
              <a:rPr lang="en-US"/>
              <a:t>Confirmation of essential job functions – tasks that are critical to the role where removing them would fundamentally alter the job or program.</a:t>
            </a:r>
            <a:endParaRPr/>
          </a:p>
          <a:p>
            <a:pPr marL="685800" lvl="1" indent="-228600" algn="l" rtl="0">
              <a:lnSpc>
                <a:spcPct val="150000"/>
              </a:lnSpc>
              <a:spcBef>
                <a:spcPts val="1800"/>
              </a:spcBef>
              <a:spcAft>
                <a:spcPts val="0"/>
              </a:spcAft>
              <a:buSzPct val="108108"/>
              <a:buChar char="▪"/>
            </a:pPr>
            <a:r>
              <a:rPr lang="en-US"/>
              <a:t>Determination of barriers – what is it about the job or environment that is creating difficulty?</a:t>
            </a:r>
            <a:endParaRPr/>
          </a:p>
          <a:p>
            <a:pPr marL="685800" lvl="1" indent="-228600" algn="l" rtl="0">
              <a:lnSpc>
                <a:spcPct val="150000"/>
              </a:lnSpc>
              <a:spcBef>
                <a:spcPts val="1800"/>
              </a:spcBef>
              <a:spcAft>
                <a:spcPts val="0"/>
              </a:spcAft>
              <a:buSzPct val="108108"/>
              <a:buChar char="▪"/>
            </a:pPr>
            <a:r>
              <a:rPr lang="en-US"/>
              <a:t>Consideration of reasonable alternatives.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7"/>
          <p:cNvSpPr txBox="1">
            <a:spLocks noGrp="1"/>
          </p:cNvSpPr>
          <p:nvPr>
            <p:ph type="title"/>
          </p:nvPr>
        </p:nvSpPr>
        <p:spPr>
          <a:xfrm>
            <a:off x="137160" y="233045"/>
            <a:ext cx="983996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Essential Job Functions</a:t>
            </a:r>
            <a:endParaRPr/>
          </a:p>
        </p:txBody>
      </p:sp>
      <p:sp>
        <p:nvSpPr>
          <p:cNvPr id="152" name="Google Shape;152;p7"/>
          <p:cNvSpPr txBox="1">
            <a:spLocks noGrp="1"/>
          </p:cNvSpPr>
          <p:nvPr>
            <p:ph type="body" idx="1"/>
          </p:nvPr>
        </p:nvSpPr>
        <p:spPr>
          <a:xfrm>
            <a:off x="137160" y="1731328"/>
            <a:ext cx="11592385" cy="5126672"/>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60000"/>
              </a:lnSpc>
              <a:spcBef>
                <a:spcPts val="0"/>
              </a:spcBef>
              <a:spcAft>
                <a:spcPts val="0"/>
              </a:spcAft>
              <a:buClr>
                <a:schemeClr val="dk1"/>
              </a:buClr>
              <a:buSzPct val="100000"/>
              <a:buFont typeface="Noto Sans Symbols"/>
              <a:buChar char="▪"/>
            </a:pPr>
            <a:r>
              <a:rPr lang="en-US" sz="2400"/>
              <a:t>Essential job functions are job duties an employee </a:t>
            </a:r>
            <a:r>
              <a:rPr lang="en-US" sz="2400" i="1"/>
              <a:t>must</a:t>
            </a:r>
            <a:r>
              <a:rPr lang="en-US" sz="2400"/>
              <a:t> perform.</a:t>
            </a:r>
            <a:endParaRPr sz="2400"/>
          </a:p>
          <a:p>
            <a:pPr marL="685800" lvl="1" indent="-228600" algn="l" rtl="0">
              <a:lnSpc>
                <a:spcPct val="160000"/>
              </a:lnSpc>
              <a:spcBef>
                <a:spcPts val="1800"/>
              </a:spcBef>
              <a:spcAft>
                <a:spcPts val="0"/>
              </a:spcAft>
              <a:buClr>
                <a:schemeClr val="dk1"/>
              </a:buClr>
              <a:buSzPct val="100000"/>
              <a:buChar char="▪"/>
            </a:pPr>
            <a:r>
              <a:rPr lang="en-US" sz="1800"/>
              <a:t>These are not incidental, extra, or secondary job duties.</a:t>
            </a:r>
            <a:endParaRPr sz="1800"/>
          </a:p>
          <a:p>
            <a:pPr marL="228600" lvl="0" indent="-228600" algn="l" rtl="0">
              <a:lnSpc>
                <a:spcPct val="160000"/>
              </a:lnSpc>
              <a:spcBef>
                <a:spcPts val="1800"/>
              </a:spcBef>
              <a:spcAft>
                <a:spcPts val="0"/>
              </a:spcAft>
              <a:buClr>
                <a:schemeClr val="dk1"/>
              </a:buClr>
              <a:buSzPct val="100000"/>
              <a:buFont typeface="Noto Sans Symbols"/>
              <a:buChar char="▪"/>
            </a:pPr>
            <a:r>
              <a:rPr lang="en-US" sz="2400"/>
              <a:t>Examples of essential job functions:</a:t>
            </a:r>
            <a:endParaRPr sz="2400"/>
          </a:p>
          <a:p>
            <a:pPr marL="685800" lvl="1" indent="-228600" algn="l" rtl="0">
              <a:lnSpc>
                <a:spcPct val="160000"/>
              </a:lnSpc>
              <a:spcBef>
                <a:spcPts val="1800"/>
              </a:spcBef>
              <a:spcAft>
                <a:spcPts val="0"/>
              </a:spcAft>
              <a:buClr>
                <a:schemeClr val="dk1"/>
              </a:buClr>
              <a:buSzPct val="100000"/>
              <a:buChar char="▪"/>
            </a:pPr>
            <a:r>
              <a:rPr lang="en-US" sz="1800"/>
              <a:t>A truck driver must have the ability to operate/drive a truck.</a:t>
            </a:r>
            <a:endParaRPr sz="1800"/>
          </a:p>
          <a:p>
            <a:pPr marL="685800" lvl="1" indent="-228600" algn="l" rtl="0">
              <a:lnSpc>
                <a:spcPct val="160000"/>
              </a:lnSpc>
              <a:spcBef>
                <a:spcPts val="1800"/>
              </a:spcBef>
              <a:spcAft>
                <a:spcPts val="0"/>
              </a:spcAft>
              <a:buClr>
                <a:schemeClr val="dk1"/>
              </a:buClr>
              <a:buSzPct val="100000"/>
              <a:buChar char="▪"/>
            </a:pPr>
            <a:r>
              <a:rPr lang="en-US" sz="1800"/>
              <a:t>An office assistant must be able to enter information into a database.</a:t>
            </a:r>
            <a:endParaRPr sz="1800"/>
          </a:p>
          <a:p>
            <a:pPr marL="228600" lvl="0" indent="-228600" algn="l" rtl="0">
              <a:lnSpc>
                <a:spcPct val="160000"/>
              </a:lnSpc>
              <a:spcBef>
                <a:spcPts val="1800"/>
              </a:spcBef>
              <a:spcAft>
                <a:spcPts val="0"/>
              </a:spcAft>
              <a:buClr>
                <a:schemeClr val="dk1"/>
              </a:buClr>
              <a:buSzPct val="100000"/>
              <a:buFont typeface="Noto Sans Symbols"/>
              <a:buChar char="▪"/>
            </a:pPr>
            <a:r>
              <a:rPr lang="en-US" sz="2400"/>
              <a:t>Examples of non-essential job functions:</a:t>
            </a:r>
            <a:endParaRPr sz="2400"/>
          </a:p>
          <a:p>
            <a:pPr marL="685800" lvl="1" indent="-228600" algn="l" rtl="0">
              <a:lnSpc>
                <a:spcPct val="160000"/>
              </a:lnSpc>
              <a:spcBef>
                <a:spcPts val="1800"/>
              </a:spcBef>
              <a:spcAft>
                <a:spcPts val="0"/>
              </a:spcAft>
              <a:buClr>
                <a:schemeClr val="dk1"/>
              </a:buClr>
              <a:buSzPct val="100000"/>
              <a:buChar char="▪"/>
            </a:pPr>
            <a:r>
              <a:rPr lang="en-US" sz="1800"/>
              <a:t>A truck driver scheduling meetings.</a:t>
            </a:r>
            <a:endParaRPr/>
          </a:p>
          <a:p>
            <a:pPr marL="685800" lvl="1" indent="-228600" algn="l" rtl="0">
              <a:lnSpc>
                <a:spcPct val="160000"/>
              </a:lnSpc>
              <a:spcBef>
                <a:spcPts val="1800"/>
              </a:spcBef>
              <a:spcAft>
                <a:spcPts val="0"/>
              </a:spcAft>
              <a:buClr>
                <a:schemeClr val="dk1"/>
              </a:buClr>
              <a:buSzPct val="100000"/>
              <a:buChar char="▪"/>
            </a:pPr>
            <a:r>
              <a:rPr lang="en-US" sz="1800"/>
              <a:t>An office assistant watering office plants.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0"/>
          <p:cNvSpPr txBox="1">
            <a:spLocks noGrp="1"/>
          </p:cNvSpPr>
          <p:nvPr>
            <p:ph type="title"/>
          </p:nvPr>
        </p:nvSpPr>
        <p:spPr>
          <a:xfrm>
            <a:off x="241041" y="197174"/>
            <a:ext cx="11560434"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Step 3a: Accessibility Specialist Meets with the Unit HR</a:t>
            </a:r>
            <a:endParaRPr/>
          </a:p>
        </p:txBody>
      </p:sp>
      <p:pic>
        <p:nvPicPr>
          <p:cNvPr id="158" name="Google Shape;158;p10" descr="Two individuals meeting at a table, one using a laptop. Both have thought bubbles."/>
          <p:cNvPicPr preferRelativeResize="0"/>
          <p:nvPr/>
        </p:nvPicPr>
        <p:blipFill rotWithShape="1">
          <a:blip r:embed="rId3">
            <a:alphaModFix/>
          </a:blip>
          <a:srcRect/>
          <a:stretch/>
        </p:blipFill>
        <p:spPr>
          <a:xfrm>
            <a:off x="136847" y="3429000"/>
            <a:ext cx="3934497" cy="2940626"/>
          </a:xfrm>
          <a:prstGeom prst="rect">
            <a:avLst/>
          </a:prstGeom>
          <a:noFill/>
          <a:ln>
            <a:noFill/>
          </a:ln>
        </p:spPr>
      </p:pic>
      <p:sp>
        <p:nvSpPr>
          <p:cNvPr id="159" name="Google Shape;159;p10"/>
          <p:cNvSpPr txBox="1">
            <a:spLocks noGrp="1"/>
          </p:cNvSpPr>
          <p:nvPr>
            <p:ph type="body" idx="1"/>
          </p:nvPr>
        </p:nvSpPr>
        <p:spPr>
          <a:xfrm>
            <a:off x="3512127" y="1699600"/>
            <a:ext cx="8543100" cy="5158500"/>
          </a:xfrm>
          <a:prstGeom prst="rect">
            <a:avLst/>
          </a:prstGeom>
          <a:noFill/>
          <a:ln>
            <a:noFill/>
          </a:ln>
        </p:spPr>
        <p:txBody>
          <a:bodyPr spcFirstLastPara="1" wrap="square" lIns="91425" tIns="45700" rIns="91425" bIns="45700" anchor="t" anchorCtr="0">
            <a:noAutofit/>
          </a:bodyPr>
          <a:lstStyle/>
          <a:p>
            <a:pPr marL="228600" lvl="0" indent="-228600" algn="l" rtl="0">
              <a:lnSpc>
                <a:spcPct val="150000"/>
              </a:lnSpc>
              <a:spcBef>
                <a:spcPts val="0"/>
              </a:spcBef>
              <a:spcAft>
                <a:spcPts val="0"/>
              </a:spcAft>
              <a:buClr>
                <a:schemeClr val="dk1"/>
              </a:buClr>
              <a:buSzPts val="2200"/>
              <a:buFont typeface="Noto Sans Symbols"/>
              <a:buChar char="▪"/>
            </a:pPr>
            <a:r>
              <a:rPr lang="en-US" sz="2200"/>
              <a:t>Accessibility Specialists </a:t>
            </a:r>
            <a:r>
              <a:rPr lang="en-US" sz="2200" i="1"/>
              <a:t>may</a:t>
            </a:r>
            <a:r>
              <a:rPr lang="en-US" sz="2200"/>
              <a:t> meet with the employee’s unit Human Resources representative(s) prior to meeting with the supervisor to share information about:</a:t>
            </a:r>
            <a:endParaRPr/>
          </a:p>
          <a:p>
            <a:pPr marL="1143000" lvl="2" indent="-228600" algn="l" rtl="0">
              <a:lnSpc>
                <a:spcPct val="150000"/>
              </a:lnSpc>
              <a:spcBef>
                <a:spcPts val="1800"/>
              </a:spcBef>
              <a:spcAft>
                <a:spcPts val="0"/>
              </a:spcAft>
              <a:buSzPts val="1800"/>
              <a:buChar char="▪"/>
            </a:pPr>
            <a:r>
              <a:rPr lang="en-US" sz="1800"/>
              <a:t>Overall staffing trends, unit needs, or upcoming changes.</a:t>
            </a:r>
            <a:endParaRPr/>
          </a:p>
          <a:p>
            <a:pPr marL="1143000" lvl="2" indent="-228600" algn="l" rtl="0">
              <a:lnSpc>
                <a:spcPct val="150000"/>
              </a:lnSpc>
              <a:spcBef>
                <a:spcPts val="1800"/>
              </a:spcBef>
              <a:spcAft>
                <a:spcPts val="0"/>
              </a:spcAft>
              <a:buSzPts val="1800"/>
              <a:buChar char="▪"/>
            </a:pPr>
            <a:r>
              <a:rPr lang="en-US" sz="1800"/>
              <a:t>Policy-related information.</a:t>
            </a:r>
            <a:endParaRPr/>
          </a:p>
          <a:p>
            <a:pPr marL="1143000" lvl="2" indent="-228600" algn="l" rtl="0">
              <a:lnSpc>
                <a:spcPct val="150000"/>
              </a:lnSpc>
              <a:spcBef>
                <a:spcPts val="1800"/>
              </a:spcBef>
              <a:spcAft>
                <a:spcPts val="0"/>
              </a:spcAft>
              <a:buSzPts val="1800"/>
              <a:buChar char="▪"/>
            </a:pPr>
            <a:r>
              <a:rPr lang="en-US" sz="1800"/>
              <a:t>Any additional relevant information to understand the job functions and possible performance concerns.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1"/>
          <p:cNvSpPr txBox="1">
            <a:spLocks noGrp="1"/>
          </p:cNvSpPr>
          <p:nvPr>
            <p:ph type="title"/>
          </p:nvPr>
        </p:nvSpPr>
        <p:spPr>
          <a:xfrm>
            <a:off x="-1" y="197174"/>
            <a:ext cx="12102351"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accent4"/>
              </a:buClr>
              <a:buSzPts val="4000"/>
              <a:buFont typeface="Verdana"/>
              <a:buNone/>
            </a:pPr>
            <a:r>
              <a:rPr lang="en-US" sz="4000"/>
              <a:t>Step 3b: Accessibility Specialist Meets with the Supervisor and Unit HR</a:t>
            </a:r>
            <a:endParaRPr sz="4000"/>
          </a:p>
        </p:txBody>
      </p:sp>
      <p:sp>
        <p:nvSpPr>
          <p:cNvPr id="165" name="Google Shape;165;p11"/>
          <p:cNvSpPr txBox="1">
            <a:spLocks noGrp="1"/>
          </p:cNvSpPr>
          <p:nvPr>
            <p:ph type="body" idx="1"/>
          </p:nvPr>
        </p:nvSpPr>
        <p:spPr>
          <a:xfrm>
            <a:off x="89650" y="1709050"/>
            <a:ext cx="6918211" cy="5034900"/>
          </a:xfrm>
          <a:prstGeom prst="rect">
            <a:avLst/>
          </a:prstGeom>
          <a:noFill/>
          <a:ln>
            <a:noFill/>
          </a:ln>
        </p:spPr>
        <p:txBody>
          <a:bodyPr spcFirstLastPara="1" wrap="square" lIns="91425" tIns="45700" rIns="91425" bIns="45700" anchor="t" anchorCtr="0">
            <a:normAutofit fontScale="92500" lnSpcReduction="20000"/>
          </a:bodyPr>
          <a:lstStyle/>
          <a:p>
            <a:pPr marL="228600" lvl="0" indent="-219549" algn="l" rtl="0">
              <a:lnSpc>
                <a:spcPct val="170000"/>
              </a:lnSpc>
              <a:spcBef>
                <a:spcPts val="0"/>
              </a:spcBef>
              <a:spcAft>
                <a:spcPts val="0"/>
              </a:spcAft>
              <a:buClr>
                <a:schemeClr val="dk1"/>
              </a:buClr>
              <a:buSzPct val="86363"/>
              <a:buFont typeface="Noto Sans Symbols"/>
              <a:buChar char="▪"/>
            </a:pPr>
            <a:r>
              <a:rPr lang="en-US" sz="2200" dirty="0"/>
              <a:t>Discussion of:</a:t>
            </a:r>
            <a:endParaRPr dirty="0"/>
          </a:p>
          <a:p>
            <a:pPr marL="685800" lvl="1" indent="-219549" algn="l" rtl="0">
              <a:lnSpc>
                <a:spcPct val="170000"/>
              </a:lnSpc>
              <a:spcBef>
                <a:spcPts val="600"/>
              </a:spcBef>
              <a:spcAft>
                <a:spcPts val="0"/>
              </a:spcAft>
              <a:buSzPct val="86363"/>
              <a:buChar char="▪"/>
            </a:pPr>
            <a:r>
              <a:rPr lang="en-US" sz="1800" dirty="0"/>
              <a:t>Limitations/barriers and how they relate to the requested accommodations (or alternatives).</a:t>
            </a:r>
            <a:endParaRPr sz="1800" dirty="0"/>
          </a:p>
          <a:p>
            <a:pPr marL="685800" lvl="1" indent="-219549" algn="l" rtl="0">
              <a:lnSpc>
                <a:spcPct val="170000"/>
              </a:lnSpc>
              <a:spcBef>
                <a:spcPts val="600"/>
              </a:spcBef>
              <a:spcAft>
                <a:spcPts val="0"/>
              </a:spcAft>
              <a:buSzPct val="86363"/>
              <a:buChar char="▪"/>
            </a:pPr>
            <a:r>
              <a:rPr lang="en-US" sz="1800" dirty="0"/>
              <a:t>Essential job functions.</a:t>
            </a:r>
            <a:endParaRPr sz="1800" dirty="0"/>
          </a:p>
          <a:p>
            <a:pPr marL="685800" lvl="1" indent="-219549" algn="l" rtl="0">
              <a:lnSpc>
                <a:spcPct val="170000"/>
              </a:lnSpc>
              <a:spcBef>
                <a:spcPts val="600"/>
              </a:spcBef>
              <a:spcAft>
                <a:spcPts val="0"/>
              </a:spcAft>
              <a:buSzPct val="86363"/>
              <a:buChar char="▪"/>
            </a:pPr>
            <a:r>
              <a:rPr lang="en-US" sz="1800" dirty="0"/>
              <a:t>Unit needs and questions.</a:t>
            </a:r>
            <a:endParaRPr sz="1800" dirty="0"/>
          </a:p>
          <a:p>
            <a:pPr marL="228600" lvl="0" indent="-219549" algn="l" rtl="0">
              <a:lnSpc>
                <a:spcPct val="170000"/>
              </a:lnSpc>
              <a:spcBef>
                <a:spcPts val="600"/>
              </a:spcBef>
              <a:spcAft>
                <a:spcPts val="0"/>
              </a:spcAft>
              <a:buClr>
                <a:schemeClr val="dk1"/>
              </a:buClr>
              <a:buSzPct val="86363"/>
              <a:buFont typeface="Noto Sans Symbols"/>
              <a:buChar char="▪"/>
            </a:pPr>
            <a:r>
              <a:rPr lang="en-US" sz="2200" dirty="0"/>
              <a:t>When possible, a requested accommodation should be supported </a:t>
            </a:r>
            <a:r>
              <a:rPr lang="en-US" sz="2200" i="1" dirty="0"/>
              <a:t>if reasonable</a:t>
            </a:r>
            <a:r>
              <a:rPr lang="en-US" sz="2200" dirty="0"/>
              <a:t>. </a:t>
            </a:r>
            <a:endParaRPr sz="2200" dirty="0"/>
          </a:p>
          <a:p>
            <a:pPr marL="914400" lvl="1" indent="-357822" algn="l" rtl="0">
              <a:lnSpc>
                <a:spcPct val="170000"/>
              </a:lnSpc>
              <a:spcBef>
                <a:spcPts val="600"/>
              </a:spcBef>
              <a:spcAft>
                <a:spcPts val="600"/>
              </a:spcAft>
              <a:buSzPct val="100000"/>
              <a:buChar char="▪"/>
            </a:pPr>
            <a:r>
              <a:rPr lang="en-US" sz="2200" dirty="0"/>
              <a:t>An employee will be notified as to the reasons why a requested accommodation cannot be supported. </a:t>
            </a:r>
            <a:endParaRPr sz="2200" dirty="0"/>
          </a:p>
        </p:txBody>
      </p:sp>
      <p:pic>
        <p:nvPicPr>
          <p:cNvPr id="166" name="Google Shape;166;p11" descr="3 people sit at a table talking"/>
          <p:cNvPicPr preferRelativeResize="0"/>
          <p:nvPr/>
        </p:nvPicPr>
        <p:blipFill rotWithShape="1">
          <a:blip r:embed="rId3">
            <a:alphaModFix/>
          </a:blip>
          <a:srcRect l="13514" t="4865" r="33026" b="9327"/>
          <a:stretch/>
        </p:blipFill>
        <p:spPr>
          <a:xfrm>
            <a:off x="7007861" y="2319983"/>
            <a:ext cx="4992890" cy="3813034"/>
          </a:xfrm>
          <a:prstGeom prst="ellipse">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3"/>
          <p:cNvSpPr txBox="1">
            <a:spLocks noGrp="1"/>
          </p:cNvSpPr>
          <p:nvPr>
            <p:ph type="title"/>
          </p:nvPr>
        </p:nvSpPr>
        <p:spPr>
          <a:xfrm>
            <a:off x="106680" y="222885"/>
            <a:ext cx="991108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Determining Reasonableness</a:t>
            </a:r>
            <a:endParaRPr/>
          </a:p>
        </p:txBody>
      </p:sp>
      <p:sp>
        <p:nvSpPr>
          <p:cNvPr id="172" name="Google Shape;172;p23"/>
          <p:cNvSpPr txBox="1">
            <a:spLocks noGrp="1"/>
          </p:cNvSpPr>
          <p:nvPr>
            <p:ph type="body" idx="1"/>
          </p:nvPr>
        </p:nvSpPr>
        <p:spPr>
          <a:xfrm>
            <a:off x="0" y="1713836"/>
            <a:ext cx="5046563" cy="5144163"/>
          </a:xfrm>
          <a:prstGeom prst="rect">
            <a:avLst/>
          </a:prstGeom>
          <a:noFill/>
          <a:ln>
            <a:noFill/>
          </a:ln>
        </p:spPr>
        <p:txBody>
          <a:bodyPr spcFirstLastPara="1" wrap="square" lIns="91425" tIns="45700" rIns="91425" bIns="45700" anchor="t" anchorCtr="0">
            <a:noAutofit/>
          </a:bodyPr>
          <a:lstStyle/>
          <a:p>
            <a:pPr marL="228600" lvl="0" indent="-201930" algn="l" rtl="0">
              <a:lnSpc>
                <a:spcPct val="150000"/>
              </a:lnSpc>
              <a:spcBef>
                <a:spcPts val="600"/>
              </a:spcBef>
              <a:spcAft>
                <a:spcPts val="0"/>
              </a:spcAft>
              <a:buClr>
                <a:schemeClr val="dk1"/>
              </a:buClr>
              <a:buSzPts val="2400"/>
              <a:buFont typeface="Noto Sans Symbols"/>
              <a:buChar char="▪"/>
            </a:pPr>
            <a:r>
              <a:rPr lang="en-US" sz="2200" dirty="0"/>
              <a:t>All accommodations are assessed on a case-by-case basis.</a:t>
            </a:r>
            <a:endParaRPr sz="2200" dirty="0"/>
          </a:p>
          <a:p>
            <a:pPr marL="228600" lvl="0" indent="-201930" algn="l" rtl="0">
              <a:lnSpc>
                <a:spcPct val="150000"/>
              </a:lnSpc>
              <a:spcBef>
                <a:spcPts val="600"/>
              </a:spcBef>
              <a:spcAft>
                <a:spcPts val="0"/>
              </a:spcAft>
              <a:buClr>
                <a:schemeClr val="dk1"/>
              </a:buClr>
              <a:buSzPts val="2400"/>
              <a:buFont typeface="Noto Sans Symbols"/>
              <a:buChar char="▪"/>
            </a:pPr>
            <a:r>
              <a:rPr lang="en-US" sz="2200" dirty="0"/>
              <a:t>Medical necessity is </a:t>
            </a:r>
            <a:r>
              <a:rPr lang="en-US" sz="2200" b="1" i="1" dirty="0"/>
              <a:t>NOT</a:t>
            </a:r>
            <a:r>
              <a:rPr lang="en-US" sz="2200" dirty="0"/>
              <a:t> the threshold for determination.</a:t>
            </a:r>
            <a:endParaRPr sz="2200" dirty="0"/>
          </a:p>
          <a:p>
            <a:pPr marL="228600" lvl="0" indent="-201930" algn="l" rtl="0">
              <a:lnSpc>
                <a:spcPct val="150000"/>
              </a:lnSpc>
              <a:spcBef>
                <a:spcPts val="600"/>
              </a:spcBef>
              <a:spcAft>
                <a:spcPts val="0"/>
              </a:spcAft>
              <a:buClr>
                <a:schemeClr val="dk1"/>
              </a:buClr>
              <a:buSzPts val="2400"/>
              <a:buFont typeface="Noto Sans Symbols"/>
              <a:buChar char="▪"/>
            </a:pPr>
            <a:r>
              <a:rPr lang="en-US" sz="2200" dirty="0"/>
              <a:t>If multiple accommodations are effective, the unit can choose which effective and reasonable accommodation to implement.</a:t>
            </a:r>
            <a:endParaRPr sz="2200" dirty="0"/>
          </a:p>
        </p:txBody>
      </p:sp>
      <p:sp>
        <p:nvSpPr>
          <p:cNvPr id="173" name="Google Shape;173;p23"/>
          <p:cNvSpPr txBox="1">
            <a:spLocks noGrp="1"/>
          </p:cNvSpPr>
          <p:nvPr>
            <p:ph type="body" idx="2"/>
          </p:nvPr>
        </p:nvSpPr>
        <p:spPr>
          <a:xfrm>
            <a:off x="5905499" y="1713836"/>
            <a:ext cx="6129141" cy="5144162"/>
          </a:xfrm>
          <a:prstGeom prst="rect">
            <a:avLst/>
          </a:prstGeom>
          <a:noFill/>
          <a:ln>
            <a:noFill/>
          </a:ln>
        </p:spPr>
        <p:txBody>
          <a:bodyPr spcFirstLastPara="1" wrap="square" lIns="91425" tIns="45700" rIns="91425" bIns="45700" anchor="t" anchorCtr="0">
            <a:normAutofit fontScale="92500" lnSpcReduction="20000"/>
          </a:bodyPr>
          <a:lstStyle/>
          <a:p>
            <a:pPr marL="26669" lvl="0" indent="0" algn="l" rtl="0">
              <a:lnSpc>
                <a:spcPct val="150000"/>
              </a:lnSpc>
              <a:spcBef>
                <a:spcPts val="600"/>
              </a:spcBef>
              <a:spcAft>
                <a:spcPts val="0"/>
              </a:spcAft>
              <a:buClr>
                <a:schemeClr val="dk1"/>
              </a:buClr>
              <a:buSzPts val="2800"/>
              <a:buNone/>
            </a:pPr>
            <a:r>
              <a:rPr lang="en-US" dirty="0"/>
              <a:t>Exceptions:</a:t>
            </a:r>
            <a:endParaRPr dirty="0"/>
          </a:p>
          <a:p>
            <a:pPr marL="404813" lvl="1" indent="-173038" algn="l" rtl="0">
              <a:lnSpc>
                <a:spcPct val="150000"/>
              </a:lnSpc>
              <a:spcBef>
                <a:spcPts val="600"/>
              </a:spcBef>
              <a:spcAft>
                <a:spcPts val="0"/>
              </a:spcAft>
              <a:buClr>
                <a:schemeClr val="dk1"/>
              </a:buClr>
              <a:buSzPts val="2400"/>
              <a:buChar char="▪"/>
            </a:pPr>
            <a:r>
              <a:rPr lang="en-US" dirty="0"/>
              <a:t>Direct threat to health and/or safety.</a:t>
            </a:r>
            <a:endParaRPr dirty="0"/>
          </a:p>
          <a:p>
            <a:pPr marL="404813" lvl="1" indent="-173038" algn="l" rtl="0">
              <a:lnSpc>
                <a:spcPct val="150000"/>
              </a:lnSpc>
              <a:spcBef>
                <a:spcPts val="600"/>
              </a:spcBef>
              <a:spcAft>
                <a:spcPts val="0"/>
              </a:spcAft>
              <a:buClr>
                <a:schemeClr val="dk1"/>
              </a:buClr>
              <a:buSzPts val="2400"/>
              <a:buChar char="▪"/>
            </a:pPr>
            <a:r>
              <a:rPr lang="en-US" dirty="0"/>
              <a:t>Modification of essential job functions.</a:t>
            </a:r>
            <a:endParaRPr dirty="0"/>
          </a:p>
          <a:p>
            <a:pPr marL="404813" lvl="1" indent="-173038" algn="l" rtl="0">
              <a:lnSpc>
                <a:spcPct val="150000"/>
              </a:lnSpc>
              <a:spcBef>
                <a:spcPts val="600"/>
              </a:spcBef>
              <a:spcAft>
                <a:spcPts val="0"/>
              </a:spcAft>
              <a:buClr>
                <a:schemeClr val="dk1"/>
              </a:buClr>
              <a:buSzPts val="2400"/>
              <a:buChar char="▪"/>
            </a:pPr>
            <a:r>
              <a:rPr lang="en-US" dirty="0"/>
              <a:t>Undue hardship:</a:t>
            </a:r>
            <a:endParaRPr dirty="0"/>
          </a:p>
          <a:p>
            <a:pPr marL="682625" lvl="2" indent="-277813" algn="l" rtl="0">
              <a:lnSpc>
                <a:spcPct val="150000"/>
              </a:lnSpc>
              <a:spcBef>
                <a:spcPts val="600"/>
              </a:spcBef>
              <a:spcAft>
                <a:spcPts val="0"/>
              </a:spcAft>
              <a:buClr>
                <a:schemeClr val="dk1"/>
              </a:buClr>
              <a:buSzPts val="2000"/>
              <a:buChar char="▪"/>
            </a:pPr>
            <a:r>
              <a:rPr lang="en-US" dirty="0"/>
              <a:t>Nature and cost (not likely to apply to U-M as it is based on the financial resources of the university as a whole).</a:t>
            </a:r>
            <a:endParaRPr dirty="0"/>
          </a:p>
          <a:p>
            <a:pPr marL="682625" lvl="2" indent="-277813" algn="l" rtl="0">
              <a:lnSpc>
                <a:spcPct val="150000"/>
              </a:lnSpc>
              <a:spcBef>
                <a:spcPts val="600"/>
              </a:spcBef>
              <a:spcAft>
                <a:spcPts val="0"/>
              </a:spcAft>
              <a:buClr>
                <a:schemeClr val="dk1"/>
              </a:buClr>
              <a:buSzPts val="2000"/>
              <a:buChar char="▪"/>
            </a:pPr>
            <a:r>
              <a:rPr lang="en-US" dirty="0"/>
              <a:t>Resources, size, number of employees, location.</a:t>
            </a:r>
            <a:endParaRPr dirty="0"/>
          </a:p>
          <a:p>
            <a:pPr marL="682625" lvl="2" indent="-277813" algn="l" rtl="0">
              <a:lnSpc>
                <a:spcPct val="150000"/>
              </a:lnSpc>
              <a:spcBef>
                <a:spcPts val="600"/>
              </a:spcBef>
              <a:spcAft>
                <a:spcPts val="0"/>
              </a:spcAft>
              <a:buClr>
                <a:schemeClr val="dk1"/>
              </a:buClr>
              <a:buSzPts val="2000"/>
              <a:buChar char="▪"/>
            </a:pPr>
            <a:r>
              <a:rPr lang="en-US" dirty="0"/>
              <a:t>Impact of the accommodation on the operation and resources.</a:t>
            </a:r>
            <a:endParaRPr dirty="0"/>
          </a:p>
          <a:p>
            <a:pPr marL="457200" lvl="0" indent="-228600" algn="l" rtl="0">
              <a:lnSpc>
                <a:spcPct val="100000"/>
              </a:lnSpc>
              <a:spcBef>
                <a:spcPts val="1800"/>
              </a:spcBef>
              <a:spcAft>
                <a:spcPts val="0"/>
              </a:spcAft>
              <a:buClr>
                <a:schemeClr val="dk1"/>
              </a:buClr>
              <a:buSzPts val="2800"/>
              <a:buFont typeface="Noto Sans Symbols"/>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48"/>
          <p:cNvSpPr txBox="1">
            <a:spLocks noGrp="1"/>
          </p:cNvSpPr>
          <p:nvPr>
            <p:ph type="title"/>
          </p:nvPr>
        </p:nvSpPr>
        <p:spPr>
          <a:xfrm>
            <a:off x="144518" y="176652"/>
            <a:ext cx="988235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Agenda</a:t>
            </a:r>
            <a:endParaRPr/>
          </a:p>
        </p:txBody>
      </p:sp>
      <p:sp>
        <p:nvSpPr>
          <p:cNvPr id="62" name="Google Shape;62;p48"/>
          <p:cNvSpPr txBox="1">
            <a:spLocks noGrp="1"/>
          </p:cNvSpPr>
          <p:nvPr>
            <p:ph type="body" idx="2"/>
          </p:nvPr>
        </p:nvSpPr>
        <p:spPr>
          <a:xfrm>
            <a:off x="144518" y="1730153"/>
            <a:ext cx="11963399" cy="5027999"/>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1200"/>
              </a:spcAft>
              <a:buClr>
                <a:schemeClr val="dk1"/>
              </a:buClr>
              <a:buSzPts val="3429"/>
              <a:buNone/>
            </a:pPr>
            <a:r>
              <a:rPr lang="en-US" sz="2400" dirty="0"/>
              <a:t>The University of Michigan is committed to fostering an inclusive environment where accessibility and the needs of individuals with disabilities are prioritized, ensuring equitable opportunities for all members of our diverse community. This workshop will cover:</a:t>
            </a:r>
            <a:endParaRPr dirty="0"/>
          </a:p>
          <a:p>
            <a:pPr marL="285750" lvl="0" indent="-285750" algn="l" rtl="0">
              <a:lnSpc>
                <a:spcPct val="150000"/>
              </a:lnSpc>
              <a:spcBef>
                <a:spcPts val="0"/>
              </a:spcBef>
              <a:spcAft>
                <a:spcPts val="1200"/>
              </a:spcAft>
              <a:buSzPts val="1800"/>
              <a:buChar char="▪"/>
            </a:pPr>
            <a:r>
              <a:rPr lang="en-US" sz="2400" dirty="0"/>
              <a:t>General background information on the ADA and its protections </a:t>
            </a:r>
            <a:endParaRPr dirty="0"/>
          </a:p>
          <a:p>
            <a:pPr marL="285750" lvl="0" indent="-285750" algn="l" rtl="0">
              <a:lnSpc>
                <a:spcPct val="150000"/>
              </a:lnSpc>
              <a:spcBef>
                <a:spcPts val="0"/>
              </a:spcBef>
              <a:spcAft>
                <a:spcPts val="1200"/>
              </a:spcAft>
              <a:buSzPts val="1800"/>
              <a:buChar char="▪"/>
            </a:pPr>
            <a:r>
              <a:rPr lang="en-US" sz="2400" dirty="0"/>
              <a:t>The Interactive Process</a:t>
            </a:r>
            <a:endParaRPr dirty="0"/>
          </a:p>
          <a:p>
            <a:pPr marL="285750" lvl="0" indent="-285750" algn="l" rtl="0">
              <a:lnSpc>
                <a:spcPct val="150000"/>
              </a:lnSpc>
              <a:spcBef>
                <a:spcPts val="0"/>
              </a:spcBef>
              <a:spcAft>
                <a:spcPts val="1200"/>
              </a:spcAft>
              <a:buSzPts val="1800"/>
              <a:buChar char="▪"/>
            </a:pPr>
            <a:r>
              <a:rPr lang="en-US" sz="2400" dirty="0"/>
              <a:t>Frequently Asked Questions</a:t>
            </a:r>
            <a:endParaRPr dirty="0"/>
          </a:p>
          <a:p>
            <a:pPr marL="0" lvl="0" indent="0" algn="l" rtl="0">
              <a:lnSpc>
                <a:spcPct val="100000"/>
              </a:lnSpc>
              <a:spcBef>
                <a:spcPts val="1800"/>
              </a:spcBef>
              <a:spcAft>
                <a:spcPts val="0"/>
              </a:spcAft>
              <a:buClr>
                <a:schemeClr val="dk1"/>
              </a:buClr>
              <a:buSzPts val="1800"/>
              <a:buNone/>
            </a:pPr>
            <a:endParaRPr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63"/>
          <p:cNvSpPr txBox="1">
            <a:spLocks noGrp="1"/>
          </p:cNvSpPr>
          <p:nvPr>
            <p:ph type="title"/>
          </p:nvPr>
        </p:nvSpPr>
        <p:spPr>
          <a:xfrm>
            <a:off x="190335" y="159852"/>
            <a:ext cx="1139682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Step 4: Finalize the Accommodation</a:t>
            </a:r>
            <a:endParaRPr/>
          </a:p>
        </p:txBody>
      </p:sp>
      <p:sp>
        <p:nvSpPr>
          <p:cNvPr id="179" name="Google Shape;179;p63"/>
          <p:cNvSpPr txBox="1">
            <a:spLocks noGrp="1"/>
          </p:cNvSpPr>
          <p:nvPr>
            <p:ph type="body" idx="1"/>
          </p:nvPr>
        </p:nvSpPr>
        <p:spPr>
          <a:xfrm>
            <a:off x="190336" y="1690688"/>
            <a:ext cx="11049164" cy="5078412"/>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1800"/>
              </a:spcBef>
              <a:spcAft>
                <a:spcPts val="0"/>
              </a:spcAft>
              <a:buClr>
                <a:schemeClr val="dk1"/>
              </a:buClr>
              <a:buSzPts val="2800"/>
              <a:buFont typeface="Noto Sans Symbols"/>
              <a:buChar char="▪"/>
            </a:pPr>
            <a:r>
              <a:rPr lang="en-US"/>
              <a:t>Draft documents will be issued to the unit and the employee to review.</a:t>
            </a:r>
            <a:endParaRPr/>
          </a:p>
          <a:p>
            <a:pPr marL="685800" lvl="1" indent="-228600" algn="l" rtl="0">
              <a:lnSpc>
                <a:spcPct val="150000"/>
              </a:lnSpc>
              <a:spcBef>
                <a:spcPts val="1800"/>
              </a:spcBef>
              <a:spcAft>
                <a:spcPts val="0"/>
              </a:spcAft>
              <a:buSzPts val="2400"/>
              <a:buChar char="▪"/>
            </a:pPr>
            <a:r>
              <a:rPr lang="en-US"/>
              <a:t>This provides an additional opportunity to ensure the employee’s needs are being met in an effective way without posing a burden to the unit’s operations.</a:t>
            </a:r>
            <a:endParaRPr/>
          </a:p>
          <a:p>
            <a:pPr marL="228600" lvl="0" indent="-228600" algn="l" rtl="0">
              <a:lnSpc>
                <a:spcPct val="150000"/>
              </a:lnSpc>
              <a:spcBef>
                <a:spcPts val="1800"/>
              </a:spcBef>
              <a:spcAft>
                <a:spcPts val="0"/>
              </a:spcAft>
              <a:buClr>
                <a:schemeClr val="dk1"/>
              </a:buClr>
              <a:buSzPts val="2800"/>
              <a:buFont typeface="Noto Sans Symbols"/>
              <a:buChar char="▪"/>
            </a:pPr>
            <a:r>
              <a:rPr lang="en-US"/>
              <a:t>Accommodation documents will be finalized with a copy sent to all parties involved with a copy stored with DEO.</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2"/>
          <p:cNvSpPr txBox="1">
            <a:spLocks noGrp="1"/>
          </p:cNvSpPr>
          <p:nvPr>
            <p:ph type="title"/>
          </p:nvPr>
        </p:nvSpPr>
        <p:spPr>
          <a:xfrm>
            <a:off x="144517" y="207470"/>
            <a:ext cx="9756228"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Accommodation Examples</a:t>
            </a:r>
            <a:endParaRPr/>
          </a:p>
        </p:txBody>
      </p:sp>
      <p:sp>
        <p:nvSpPr>
          <p:cNvPr id="185" name="Google Shape;185;p12"/>
          <p:cNvSpPr txBox="1">
            <a:spLocks noGrp="1"/>
          </p:cNvSpPr>
          <p:nvPr>
            <p:ph type="body" idx="1"/>
          </p:nvPr>
        </p:nvSpPr>
        <p:spPr>
          <a:xfrm>
            <a:off x="144517" y="1704108"/>
            <a:ext cx="11904048" cy="4427751"/>
          </a:xfrm>
          <a:prstGeom prst="rect">
            <a:avLst/>
          </a:prstGeom>
          <a:noFill/>
          <a:ln>
            <a:noFill/>
          </a:ln>
        </p:spPr>
        <p:txBody>
          <a:bodyPr spcFirstLastPara="1" wrap="square" lIns="91425" tIns="45700" rIns="91425" bIns="45700" anchor="t" anchorCtr="0">
            <a:normAutofit fontScale="77500" lnSpcReduction="20000"/>
          </a:bodyPr>
          <a:lstStyle/>
          <a:p>
            <a:pPr marL="228600" lvl="0" indent="-201930" algn="l" rtl="0">
              <a:lnSpc>
                <a:spcPct val="170000"/>
              </a:lnSpc>
              <a:spcBef>
                <a:spcPts val="0"/>
              </a:spcBef>
              <a:spcAft>
                <a:spcPts val="0"/>
              </a:spcAft>
              <a:buClr>
                <a:schemeClr val="dk1"/>
              </a:buClr>
              <a:buSzPct val="100000"/>
              <a:buFont typeface="Noto Sans Symbols"/>
              <a:buChar char="▪"/>
            </a:pPr>
            <a:r>
              <a:rPr lang="en-US" b="1"/>
              <a:t>Modify or provide equipment: </a:t>
            </a:r>
            <a:r>
              <a:rPr lang="en-US"/>
              <a:t>Sit-to-stand desk, ergonomic chair, noise-canceling headphones, other functional equipment.</a:t>
            </a:r>
            <a:endParaRPr/>
          </a:p>
          <a:p>
            <a:pPr marL="228600" lvl="0" indent="-201930" algn="l" rtl="0">
              <a:lnSpc>
                <a:spcPct val="170000"/>
              </a:lnSpc>
              <a:spcBef>
                <a:spcPts val="1800"/>
              </a:spcBef>
              <a:spcAft>
                <a:spcPts val="0"/>
              </a:spcAft>
              <a:buClr>
                <a:schemeClr val="dk1"/>
              </a:buClr>
              <a:buSzPct val="100000"/>
              <a:buFont typeface="Noto Sans Symbols"/>
              <a:buChar char="▪"/>
            </a:pPr>
            <a:r>
              <a:rPr lang="en-US" b="1"/>
              <a:t>Modify a work schedule: </a:t>
            </a:r>
            <a:r>
              <a:rPr lang="en-US"/>
              <a:t>Flexible start and/or end times, alter a break schedule, provide additional breaks, utilize a hybrid schedule.</a:t>
            </a:r>
            <a:endParaRPr/>
          </a:p>
          <a:p>
            <a:pPr marL="228600" lvl="0" indent="-201930" algn="l" rtl="0">
              <a:lnSpc>
                <a:spcPct val="170000"/>
              </a:lnSpc>
              <a:spcBef>
                <a:spcPts val="1800"/>
              </a:spcBef>
              <a:spcAft>
                <a:spcPts val="0"/>
              </a:spcAft>
              <a:buClr>
                <a:schemeClr val="dk1"/>
              </a:buClr>
              <a:buSzPct val="100000"/>
              <a:buFont typeface="Noto Sans Symbols"/>
              <a:buChar char="▪"/>
            </a:pPr>
            <a:r>
              <a:rPr lang="en-US" b="1"/>
              <a:t>Provide accessible software: </a:t>
            </a:r>
            <a:r>
              <a:rPr lang="en-US"/>
              <a:t>Speech to text, large format, organizational programs, time management software, note taking software.</a:t>
            </a:r>
            <a:endParaRPr/>
          </a:p>
          <a:p>
            <a:pPr marL="228600" lvl="0" indent="-201930" algn="l" rtl="0">
              <a:lnSpc>
                <a:spcPct val="170000"/>
              </a:lnSpc>
              <a:spcBef>
                <a:spcPts val="1800"/>
              </a:spcBef>
              <a:spcAft>
                <a:spcPts val="0"/>
              </a:spcAft>
              <a:buClr>
                <a:schemeClr val="dk1"/>
              </a:buClr>
              <a:buSzPct val="100000"/>
              <a:buFont typeface="Noto Sans Symbols"/>
              <a:buChar char="▪"/>
            </a:pPr>
            <a:r>
              <a:rPr lang="en-US" b="1"/>
              <a:t>Alter a uniform/attire: </a:t>
            </a:r>
            <a:r>
              <a:rPr lang="en-US"/>
              <a:t>Allow headwear, allow facial hair, fabric modifications.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4"/>
          <p:cNvSpPr txBox="1">
            <a:spLocks noGrp="1"/>
          </p:cNvSpPr>
          <p:nvPr>
            <p:ph type="title"/>
          </p:nvPr>
        </p:nvSpPr>
        <p:spPr>
          <a:xfrm>
            <a:off x="127165" y="139877"/>
            <a:ext cx="980511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Implementing an Accommodation</a:t>
            </a:r>
            <a:endParaRPr/>
          </a:p>
        </p:txBody>
      </p:sp>
      <p:pic>
        <p:nvPicPr>
          <p:cNvPr id="191" name="Google Shape;191;p24" descr="A checklist with an orange pencil"/>
          <p:cNvPicPr preferRelativeResize="0"/>
          <p:nvPr/>
        </p:nvPicPr>
        <p:blipFill rotWithShape="1">
          <a:blip r:embed="rId3">
            <a:alphaModFix/>
          </a:blip>
          <a:srcRect/>
          <a:stretch/>
        </p:blipFill>
        <p:spPr>
          <a:xfrm>
            <a:off x="127166" y="2663687"/>
            <a:ext cx="2793669" cy="2808386"/>
          </a:xfrm>
          <a:prstGeom prst="rect">
            <a:avLst/>
          </a:prstGeom>
          <a:solidFill>
            <a:srgbClr val="FFFFFF"/>
          </a:solidFill>
          <a:ln>
            <a:noFill/>
          </a:ln>
        </p:spPr>
      </p:pic>
      <p:sp>
        <p:nvSpPr>
          <p:cNvPr id="192" name="Google Shape;192;p24"/>
          <p:cNvSpPr txBox="1">
            <a:spLocks noGrp="1"/>
          </p:cNvSpPr>
          <p:nvPr>
            <p:ph type="body" idx="1"/>
          </p:nvPr>
        </p:nvSpPr>
        <p:spPr>
          <a:xfrm>
            <a:off x="2920835" y="1729410"/>
            <a:ext cx="9143999" cy="5128590"/>
          </a:xfrm>
          <a:prstGeom prst="rect">
            <a:avLst/>
          </a:prstGeom>
          <a:noFill/>
          <a:ln>
            <a:noFill/>
          </a:ln>
        </p:spPr>
        <p:txBody>
          <a:bodyPr spcFirstLastPara="1" wrap="square" lIns="91425" tIns="45700" rIns="91425" bIns="45700" anchor="t" anchorCtr="0">
            <a:normAutofit fontScale="62500" lnSpcReduction="20000"/>
          </a:bodyPr>
          <a:lstStyle/>
          <a:p>
            <a:pPr marL="228600" lvl="0" indent="-228600" algn="l" rtl="0">
              <a:lnSpc>
                <a:spcPct val="170000"/>
              </a:lnSpc>
              <a:spcBef>
                <a:spcPts val="0"/>
              </a:spcBef>
              <a:spcAft>
                <a:spcPts val="0"/>
              </a:spcAft>
              <a:buClr>
                <a:schemeClr val="dk1"/>
              </a:buClr>
              <a:buSzPct val="124897"/>
              <a:buFont typeface="Noto Sans Symbols"/>
              <a:buChar char="▪"/>
            </a:pPr>
            <a:r>
              <a:rPr lang="en-US"/>
              <a:t>Save the accommodation document somewhere secure, but accessible when needed. </a:t>
            </a:r>
            <a:r>
              <a:rPr lang="en-US" sz="2600"/>
              <a:t>It should be stored separately from the employee’s personnel file.</a:t>
            </a:r>
            <a:endParaRPr sz="2600"/>
          </a:p>
          <a:p>
            <a:pPr marL="228600" lvl="0" indent="-228600" algn="l" rtl="0">
              <a:lnSpc>
                <a:spcPct val="170000"/>
              </a:lnSpc>
              <a:spcBef>
                <a:spcPts val="1800"/>
              </a:spcBef>
              <a:spcAft>
                <a:spcPts val="0"/>
              </a:spcAft>
              <a:buClr>
                <a:schemeClr val="dk1"/>
              </a:buClr>
              <a:buSzPct val="100000"/>
              <a:buFont typeface="Noto Sans Symbols"/>
              <a:buChar char="▪"/>
            </a:pPr>
            <a:r>
              <a:rPr lang="en-US"/>
              <a:t>Create a plan for communication:</a:t>
            </a:r>
            <a:endParaRPr/>
          </a:p>
          <a:p>
            <a:pPr marL="685800" lvl="1" indent="-228600" algn="l" rtl="0">
              <a:lnSpc>
                <a:spcPct val="170000"/>
              </a:lnSpc>
              <a:spcBef>
                <a:spcPts val="1800"/>
              </a:spcBef>
              <a:spcAft>
                <a:spcPts val="0"/>
              </a:spcAft>
              <a:buClr>
                <a:schemeClr val="dk1"/>
              </a:buClr>
              <a:buSzPct val="100000"/>
              <a:buChar char="▪"/>
            </a:pPr>
            <a:r>
              <a:rPr lang="en-US" sz="2600"/>
              <a:t>Determine how the accommodation should be implemented, and then implement it </a:t>
            </a:r>
            <a:r>
              <a:rPr lang="en-US" sz="2600" b="1" i="1"/>
              <a:t>promptly</a:t>
            </a:r>
            <a:r>
              <a:rPr lang="en-US" sz="2600"/>
              <a:t>.</a:t>
            </a:r>
            <a:endParaRPr sz="2600"/>
          </a:p>
          <a:p>
            <a:pPr marL="685800" lvl="1" indent="-228600" algn="l" rtl="0">
              <a:lnSpc>
                <a:spcPct val="170000"/>
              </a:lnSpc>
              <a:spcBef>
                <a:spcPts val="1800"/>
              </a:spcBef>
              <a:spcAft>
                <a:spcPts val="0"/>
              </a:spcAft>
              <a:buClr>
                <a:schemeClr val="dk1"/>
              </a:buClr>
              <a:buSzPct val="100000"/>
              <a:buChar char="▪"/>
            </a:pPr>
            <a:r>
              <a:rPr lang="en-US" sz="2600"/>
              <a:t>Create clear and concise expectations.</a:t>
            </a:r>
            <a:endParaRPr sz="2600"/>
          </a:p>
          <a:p>
            <a:pPr marL="685800" lvl="1" indent="-228600" algn="l" rtl="0">
              <a:lnSpc>
                <a:spcPct val="170000"/>
              </a:lnSpc>
              <a:spcBef>
                <a:spcPts val="1800"/>
              </a:spcBef>
              <a:spcAft>
                <a:spcPts val="0"/>
              </a:spcAft>
              <a:buClr>
                <a:schemeClr val="dk1"/>
              </a:buClr>
              <a:buSzPct val="100000"/>
              <a:buChar char="▪"/>
            </a:pPr>
            <a:r>
              <a:rPr lang="en-US" sz="2600"/>
              <a:t>Know who to contact when questions arise</a:t>
            </a:r>
            <a:r>
              <a:rPr lang="en-US"/>
              <a:t>.</a:t>
            </a:r>
            <a:endParaRPr/>
          </a:p>
          <a:p>
            <a:pPr marL="228600" lvl="0" indent="-228600" algn="l" rtl="0">
              <a:lnSpc>
                <a:spcPct val="170000"/>
              </a:lnSpc>
              <a:spcBef>
                <a:spcPts val="1800"/>
              </a:spcBef>
              <a:spcAft>
                <a:spcPts val="0"/>
              </a:spcAft>
              <a:buClr>
                <a:schemeClr val="dk1"/>
              </a:buClr>
              <a:buSzPct val="100000"/>
              <a:buFont typeface="Noto Sans Symbols"/>
              <a:buChar char="▪"/>
            </a:pPr>
            <a:r>
              <a:rPr lang="en-US"/>
              <a:t>Check in regularly to make sure the accommodation is working as expected.</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64"/>
          <p:cNvSpPr txBox="1">
            <a:spLocks noGrp="1"/>
          </p:cNvSpPr>
          <p:nvPr>
            <p:ph type="title"/>
          </p:nvPr>
        </p:nvSpPr>
        <p:spPr>
          <a:xfrm>
            <a:off x="137160" y="233045"/>
            <a:ext cx="983996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1800"/>
              <a:buNone/>
            </a:pPr>
            <a:r>
              <a:rPr lang="en-US"/>
              <a:t>Monitoring Accommodations</a:t>
            </a:r>
            <a:endParaRPr/>
          </a:p>
        </p:txBody>
      </p:sp>
      <p:sp>
        <p:nvSpPr>
          <p:cNvPr id="199" name="Google Shape;199;p64"/>
          <p:cNvSpPr txBox="1">
            <a:spLocks noGrp="1"/>
          </p:cNvSpPr>
          <p:nvPr>
            <p:ph type="body" idx="1"/>
          </p:nvPr>
        </p:nvSpPr>
        <p:spPr>
          <a:xfrm>
            <a:off x="0" y="1701800"/>
            <a:ext cx="11336482" cy="4826000"/>
          </a:xfrm>
          <a:prstGeom prst="rect">
            <a:avLst/>
          </a:prstGeom>
          <a:noFill/>
          <a:ln>
            <a:noFill/>
          </a:ln>
        </p:spPr>
        <p:txBody>
          <a:bodyPr spcFirstLastPara="1" wrap="square" lIns="91425" tIns="45700" rIns="91425" bIns="45700" anchor="t" anchorCtr="0">
            <a:normAutofit fontScale="85000" lnSpcReduction="20000"/>
          </a:bodyPr>
          <a:lstStyle/>
          <a:p>
            <a:pPr marL="457200" lvl="0" indent="-406400" algn="l" rtl="0">
              <a:lnSpc>
                <a:spcPct val="160000"/>
              </a:lnSpc>
              <a:spcBef>
                <a:spcPts val="600"/>
              </a:spcBef>
              <a:spcAft>
                <a:spcPts val="0"/>
              </a:spcAft>
              <a:buClr>
                <a:schemeClr val="dk1"/>
              </a:buClr>
              <a:buSzPts val="3027"/>
              <a:buFont typeface="Noto Sans Symbols"/>
              <a:buChar char="▪"/>
            </a:pPr>
            <a:r>
              <a:rPr lang="en-US" sz="2600" b="1" dirty="0"/>
              <a:t>Check on effectiveness: </a:t>
            </a:r>
            <a:endParaRPr dirty="0"/>
          </a:p>
          <a:p>
            <a:pPr marL="914400" lvl="1" indent="-406400" algn="l" rtl="0">
              <a:lnSpc>
                <a:spcPct val="160000"/>
              </a:lnSpc>
              <a:spcBef>
                <a:spcPts val="600"/>
              </a:spcBef>
              <a:spcAft>
                <a:spcPts val="0"/>
              </a:spcAft>
              <a:buSzPts val="2794"/>
              <a:buChar char="▪"/>
            </a:pPr>
            <a:r>
              <a:rPr lang="en-US" dirty="0"/>
              <a:t>Is the accommodation working as expected?</a:t>
            </a:r>
            <a:endParaRPr dirty="0"/>
          </a:p>
          <a:p>
            <a:pPr marL="457200" lvl="0" indent="-406400" algn="l" rtl="0">
              <a:lnSpc>
                <a:spcPct val="160000"/>
              </a:lnSpc>
              <a:spcBef>
                <a:spcPts val="600"/>
              </a:spcBef>
              <a:spcAft>
                <a:spcPts val="0"/>
              </a:spcAft>
              <a:buClr>
                <a:schemeClr val="dk1"/>
              </a:buClr>
              <a:buSzPts val="3027"/>
              <a:buFont typeface="Noto Sans Symbols"/>
              <a:buChar char="▪"/>
            </a:pPr>
            <a:r>
              <a:rPr lang="en-US" sz="2600" b="1" dirty="0"/>
              <a:t>Maintain the accommodation: </a:t>
            </a:r>
            <a:endParaRPr dirty="0"/>
          </a:p>
          <a:p>
            <a:pPr marL="914400" lvl="1" indent="-406400" algn="l" rtl="0">
              <a:lnSpc>
                <a:spcPct val="160000"/>
              </a:lnSpc>
              <a:spcBef>
                <a:spcPts val="600"/>
              </a:spcBef>
              <a:spcAft>
                <a:spcPts val="0"/>
              </a:spcAft>
              <a:buSzPts val="2794"/>
              <a:buChar char="▪"/>
            </a:pPr>
            <a:r>
              <a:rPr lang="en-US" dirty="0"/>
              <a:t>It should continue to be utilized unless the employee states otherwise.</a:t>
            </a:r>
            <a:endParaRPr dirty="0"/>
          </a:p>
          <a:p>
            <a:pPr marL="457200" lvl="0" indent="-406400" algn="l" rtl="0">
              <a:lnSpc>
                <a:spcPct val="160000"/>
              </a:lnSpc>
              <a:spcBef>
                <a:spcPts val="600"/>
              </a:spcBef>
              <a:spcAft>
                <a:spcPts val="0"/>
              </a:spcAft>
              <a:buClr>
                <a:schemeClr val="dk1"/>
              </a:buClr>
              <a:buSzPts val="3027"/>
              <a:buFont typeface="Noto Sans Symbols"/>
              <a:buChar char="▪"/>
            </a:pPr>
            <a:r>
              <a:rPr lang="en-US" sz="2600" b="1" dirty="0"/>
              <a:t>Restrict medical inquiries: </a:t>
            </a:r>
            <a:endParaRPr dirty="0"/>
          </a:p>
          <a:p>
            <a:pPr marL="914400" lvl="1" indent="-406400" algn="l" rtl="0">
              <a:lnSpc>
                <a:spcPct val="160000"/>
              </a:lnSpc>
              <a:spcBef>
                <a:spcPts val="600"/>
              </a:spcBef>
              <a:spcAft>
                <a:spcPts val="0"/>
              </a:spcAft>
              <a:buSzPts val="2794"/>
              <a:buChar char="▪"/>
            </a:pPr>
            <a:r>
              <a:rPr lang="en-US" dirty="0"/>
              <a:t>Don’t ask for updated documentation if there is no need</a:t>
            </a:r>
            <a:endParaRPr dirty="0"/>
          </a:p>
          <a:p>
            <a:pPr marL="457200" lvl="0" indent="-406400" algn="l" rtl="0">
              <a:lnSpc>
                <a:spcPct val="160000"/>
              </a:lnSpc>
              <a:spcBef>
                <a:spcPts val="600"/>
              </a:spcBef>
              <a:spcAft>
                <a:spcPts val="0"/>
              </a:spcAft>
              <a:buClr>
                <a:schemeClr val="dk1"/>
              </a:buClr>
              <a:buSzPts val="3027"/>
              <a:buFont typeface="Noto Sans Symbols"/>
              <a:buChar char="▪"/>
            </a:pPr>
            <a:r>
              <a:rPr lang="en-US" sz="2600" b="1" dirty="0"/>
              <a:t>Document findings: </a:t>
            </a:r>
            <a:endParaRPr dirty="0"/>
          </a:p>
          <a:p>
            <a:pPr marL="914400" lvl="1" indent="-406400" algn="l" rtl="0">
              <a:lnSpc>
                <a:spcPct val="160000"/>
              </a:lnSpc>
              <a:spcBef>
                <a:spcPts val="600"/>
              </a:spcBef>
              <a:spcAft>
                <a:spcPts val="0"/>
              </a:spcAft>
              <a:buSzPts val="2794"/>
              <a:buChar char="▪"/>
            </a:pPr>
            <a:r>
              <a:rPr lang="en-US" dirty="0"/>
              <a:t>Effective/not effective, needs amendment, change in need, change in business operations, etc.</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6"/>
          <p:cNvSpPr txBox="1">
            <a:spLocks noGrp="1"/>
          </p:cNvSpPr>
          <p:nvPr>
            <p:ph type="title"/>
          </p:nvPr>
        </p:nvSpPr>
        <p:spPr>
          <a:xfrm>
            <a:off x="161544" y="249511"/>
            <a:ext cx="987583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Keys to Effective Accommodations</a:t>
            </a:r>
            <a:endParaRPr/>
          </a:p>
        </p:txBody>
      </p:sp>
      <p:pic>
        <p:nvPicPr>
          <p:cNvPr id="205" name="Google Shape;205;p26" descr="Vintage key outline"/>
          <p:cNvPicPr preferRelativeResize="0"/>
          <p:nvPr/>
        </p:nvPicPr>
        <p:blipFill rotWithShape="1">
          <a:blip r:embed="rId3">
            <a:alphaModFix/>
          </a:blip>
          <a:srcRect/>
          <a:stretch/>
        </p:blipFill>
        <p:spPr>
          <a:xfrm>
            <a:off x="4388710" y="2217738"/>
            <a:ext cx="914400" cy="914400"/>
          </a:xfrm>
          <a:prstGeom prst="rect">
            <a:avLst/>
          </a:prstGeom>
          <a:noFill/>
          <a:ln>
            <a:noFill/>
          </a:ln>
        </p:spPr>
      </p:pic>
      <p:sp>
        <p:nvSpPr>
          <p:cNvPr id="206" name="Google Shape;206;p26"/>
          <p:cNvSpPr txBox="1">
            <a:spLocks noGrp="1"/>
          </p:cNvSpPr>
          <p:nvPr>
            <p:ph type="body" idx="1"/>
          </p:nvPr>
        </p:nvSpPr>
        <p:spPr>
          <a:xfrm>
            <a:off x="5419344" y="1964531"/>
            <a:ext cx="5257800" cy="4121150"/>
          </a:xfrm>
          <a:prstGeom prst="rect">
            <a:avLst/>
          </a:prstGeom>
          <a:noFill/>
          <a:ln>
            <a:noFill/>
          </a:ln>
        </p:spPr>
        <p:txBody>
          <a:bodyPr spcFirstLastPara="1" wrap="square" lIns="91425" tIns="45700" rIns="91425" bIns="45700" anchor="t" anchorCtr="0">
            <a:normAutofit/>
          </a:bodyPr>
          <a:lstStyle/>
          <a:p>
            <a:pPr marL="0" lvl="0" indent="0" algn="l" rtl="0">
              <a:lnSpc>
                <a:spcPct val="200000"/>
              </a:lnSpc>
              <a:spcBef>
                <a:spcPts val="0"/>
              </a:spcBef>
              <a:spcAft>
                <a:spcPts val="0"/>
              </a:spcAft>
              <a:buClr>
                <a:schemeClr val="dk1"/>
              </a:buClr>
              <a:buSzPts val="2800"/>
              <a:buNone/>
            </a:pPr>
            <a:r>
              <a:rPr lang="en-US"/>
              <a:t>Open-mindedness</a:t>
            </a:r>
            <a:endParaRPr/>
          </a:p>
          <a:p>
            <a:pPr marL="0" lvl="0" indent="0" algn="l" rtl="0">
              <a:lnSpc>
                <a:spcPct val="200000"/>
              </a:lnSpc>
              <a:spcBef>
                <a:spcPts val="3000"/>
              </a:spcBef>
              <a:spcAft>
                <a:spcPts val="0"/>
              </a:spcAft>
              <a:buClr>
                <a:schemeClr val="dk1"/>
              </a:buClr>
              <a:buSzPts val="2800"/>
              <a:buNone/>
            </a:pPr>
            <a:r>
              <a:rPr lang="en-US"/>
              <a:t>Communication</a:t>
            </a:r>
            <a:endParaRPr/>
          </a:p>
          <a:p>
            <a:pPr marL="0" lvl="0" indent="0" algn="l" rtl="0">
              <a:lnSpc>
                <a:spcPct val="200000"/>
              </a:lnSpc>
              <a:spcBef>
                <a:spcPts val="3000"/>
              </a:spcBef>
              <a:spcAft>
                <a:spcPts val="0"/>
              </a:spcAft>
              <a:buClr>
                <a:schemeClr val="dk1"/>
              </a:buClr>
              <a:buSzPts val="2800"/>
              <a:buNone/>
            </a:pPr>
            <a:r>
              <a:rPr lang="en-US"/>
              <a:t>Documentation </a:t>
            </a:r>
            <a:endParaRPr/>
          </a:p>
        </p:txBody>
      </p:sp>
      <p:pic>
        <p:nvPicPr>
          <p:cNvPr id="207" name="Google Shape;207;p26">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4388710" y="3350537"/>
            <a:ext cx="914400" cy="914400"/>
          </a:xfrm>
          <a:prstGeom prst="rect">
            <a:avLst/>
          </a:prstGeom>
          <a:noFill/>
          <a:ln>
            <a:noFill/>
          </a:ln>
        </p:spPr>
      </p:pic>
      <p:pic>
        <p:nvPicPr>
          <p:cNvPr id="208" name="Google Shape;208;p26">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4388710" y="4483337"/>
            <a:ext cx="914400" cy="9144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7"/>
          <p:cNvSpPr txBox="1">
            <a:spLocks noGrp="1"/>
          </p:cNvSpPr>
          <p:nvPr>
            <p:ph type="title"/>
          </p:nvPr>
        </p:nvSpPr>
        <p:spPr>
          <a:xfrm>
            <a:off x="155027" y="207470"/>
            <a:ext cx="979827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Cost of Accommodations</a:t>
            </a:r>
            <a:endParaRPr/>
          </a:p>
        </p:txBody>
      </p:sp>
      <p:sp>
        <p:nvSpPr>
          <p:cNvPr id="214" name="Google Shape;214;p27"/>
          <p:cNvSpPr txBox="1">
            <a:spLocks noGrp="1"/>
          </p:cNvSpPr>
          <p:nvPr>
            <p:ph type="body" idx="1"/>
          </p:nvPr>
        </p:nvSpPr>
        <p:spPr>
          <a:xfrm>
            <a:off x="155027" y="1752600"/>
            <a:ext cx="10512973" cy="5007429"/>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l" rtl="0">
              <a:lnSpc>
                <a:spcPct val="170000"/>
              </a:lnSpc>
              <a:spcBef>
                <a:spcPts val="1200"/>
              </a:spcBef>
              <a:spcAft>
                <a:spcPts val="0"/>
              </a:spcAft>
              <a:buClr>
                <a:schemeClr val="dk1"/>
              </a:buClr>
              <a:buSzPct val="100000"/>
              <a:buFont typeface="Noto Sans Symbols"/>
              <a:buChar char="▪"/>
            </a:pPr>
            <a:r>
              <a:rPr lang="en-US" sz="2400" dirty="0"/>
              <a:t>More than half of all accommodations have NO COST associated.</a:t>
            </a:r>
            <a:endParaRPr sz="2400" dirty="0"/>
          </a:p>
          <a:p>
            <a:pPr marL="228600" lvl="0" indent="-228600" algn="l" rtl="0">
              <a:lnSpc>
                <a:spcPct val="170000"/>
              </a:lnSpc>
              <a:spcBef>
                <a:spcPts val="1200"/>
              </a:spcBef>
              <a:spcAft>
                <a:spcPts val="0"/>
              </a:spcAft>
              <a:buClr>
                <a:schemeClr val="dk1"/>
              </a:buClr>
              <a:buSzPct val="100000"/>
              <a:buFont typeface="Noto Sans Symbols"/>
              <a:buChar char="▪"/>
            </a:pPr>
            <a:r>
              <a:rPr lang="en-US" sz="2400" dirty="0"/>
              <a:t>When there is a cost:</a:t>
            </a:r>
            <a:endParaRPr sz="2400" dirty="0"/>
          </a:p>
          <a:p>
            <a:pPr marL="685800" lvl="1" indent="-228600" algn="l" rtl="0">
              <a:lnSpc>
                <a:spcPct val="170000"/>
              </a:lnSpc>
              <a:spcBef>
                <a:spcPts val="1200"/>
              </a:spcBef>
              <a:spcAft>
                <a:spcPts val="0"/>
              </a:spcAft>
              <a:buClr>
                <a:schemeClr val="dk1"/>
              </a:buClr>
              <a:buSzPct val="100000"/>
              <a:buChar char="▪"/>
            </a:pPr>
            <a:r>
              <a:rPr lang="en-US" sz="2100" dirty="0"/>
              <a:t>37%: a one-time fee to the unit of around $300.</a:t>
            </a:r>
            <a:endParaRPr sz="2100" dirty="0"/>
          </a:p>
          <a:p>
            <a:pPr marL="685800" lvl="1" indent="-228600" algn="l" rtl="0">
              <a:lnSpc>
                <a:spcPct val="170000"/>
              </a:lnSpc>
              <a:spcBef>
                <a:spcPts val="1200"/>
              </a:spcBef>
              <a:spcAft>
                <a:spcPts val="0"/>
              </a:spcAft>
              <a:buClr>
                <a:schemeClr val="dk1"/>
              </a:buClr>
              <a:buSzPct val="100000"/>
              <a:buChar char="▪"/>
            </a:pPr>
            <a:r>
              <a:rPr lang="en-US" sz="2100" dirty="0"/>
              <a:t>7%: an ongoing cost to the unit of around $2,000/year.</a:t>
            </a:r>
            <a:endParaRPr sz="2100" dirty="0"/>
          </a:p>
          <a:p>
            <a:pPr marL="228600" lvl="0" indent="-228600" algn="l" rtl="0">
              <a:lnSpc>
                <a:spcPct val="170000"/>
              </a:lnSpc>
              <a:spcBef>
                <a:spcPts val="1200"/>
              </a:spcBef>
              <a:spcAft>
                <a:spcPts val="0"/>
              </a:spcAft>
              <a:buClr>
                <a:schemeClr val="dk1"/>
              </a:buClr>
              <a:buSzPct val="100000"/>
              <a:buFont typeface="Noto Sans Symbols"/>
              <a:buChar char="▪"/>
            </a:pPr>
            <a:r>
              <a:rPr lang="en-US" sz="2400" dirty="0"/>
              <a:t>On average, the cost of an accommodation is offset within 6-10 months:</a:t>
            </a:r>
            <a:endParaRPr sz="2400" dirty="0"/>
          </a:p>
          <a:p>
            <a:pPr marL="685800" lvl="1" indent="-228600" algn="l" rtl="0">
              <a:lnSpc>
                <a:spcPct val="170000"/>
              </a:lnSpc>
              <a:spcBef>
                <a:spcPts val="1200"/>
              </a:spcBef>
              <a:spcAft>
                <a:spcPts val="0"/>
              </a:spcAft>
              <a:buClr>
                <a:schemeClr val="dk1"/>
              </a:buClr>
              <a:buSzPct val="100000"/>
              <a:buChar char="▪"/>
            </a:pPr>
            <a:r>
              <a:rPr lang="en-US" sz="2100" dirty="0"/>
              <a:t>Fewer missed workdays.</a:t>
            </a:r>
            <a:endParaRPr sz="2100" dirty="0"/>
          </a:p>
          <a:p>
            <a:pPr marL="685800" lvl="1" indent="-228600" algn="l" rtl="0">
              <a:lnSpc>
                <a:spcPct val="170000"/>
              </a:lnSpc>
              <a:spcBef>
                <a:spcPts val="1200"/>
              </a:spcBef>
              <a:spcAft>
                <a:spcPts val="0"/>
              </a:spcAft>
              <a:buClr>
                <a:schemeClr val="dk1"/>
              </a:buClr>
              <a:buSzPct val="100000"/>
              <a:buChar char="▪"/>
            </a:pPr>
            <a:r>
              <a:rPr lang="en-US" sz="2100" dirty="0"/>
              <a:t>Fewer workers’ compensation claims.</a:t>
            </a:r>
            <a:endParaRPr dirty="0"/>
          </a:p>
          <a:p>
            <a:pPr marL="685800" lvl="1" indent="-228600" algn="l" rtl="0">
              <a:lnSpc>
                <a:spcPct val="170000"/>
              </a:lnSpc>
              <a:spcBef>
                <a:spcPts val="1200"/>
              </a:spcBef>
              <a:spcAft>
                <a:spcPts val="0"/>
              </a:spcAft>
              <a:buClr>
                <a:schemeClr val="dk1"/>
              </a:buClr>
              <a:buSzPct val="100000"/>
              <a:buChar char="▪"/>
            </a:pPr>
            <a:r>
              <a:rPr lang="en-US" sz="2100" dirty="0"/>
              <a:t>More productive employees.</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65"/>
          <p:cNvSpPr txBox="1">
            <a:spLocks noGrp="1"/>
          </p:cNvSpPr>
          <p:nvPr>
            <p:ph type="title"/>
          </p:nvPr>
        </p:nvSpPr>
        <p:spPr>
          <a:xfrm>
            <a:off x="137159" y="233045"/>
            <a:ext cx="1191985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1800"/>
              <a:buNone/>
            </a:pPr>
            <a:r>
              <a:rPr lang="en-US"/>
              <a:t>Reasons Why We WANT to Accommodate</a:t>
            </a:r>
            <a:endParaRPr/>
          </a:p>
        </p:txBody>
      </p:sp>
      <p:sp>
        <p:nvSpPr>
          <p:cNvPr id="221" name="Google Shape;221;p65"/>
          <p:cNvSpPr txBox="1">
            <a:spLocks noGrp="1"/>
          </p:cNvSpPr>
          <p:nvPr>
            <p:ph type="body" idx="1"/>
          </p:nvPr>
        </p:nvSpPr>
        <p:spPr>
          <a:xfrm>
            <a:off x="137160" y="1842452"/>
            <a:ext cx="11069320" cy="4893627"/>
          </a:xfrm>
          <a:prstGeom prst="rect">
            <a:avLst/>
          </a:prstGeom>
          <a:noFill/>
          <a:ln>
            <a:noFill/>
          </a:ln>
        </p:spPr>
        <p:txBody>
          <a:bodyPr spcFirstLastPara="1" wrap="square" lIns="91425" tIns="45700" rIns="91425" bIns="45700" anchor="t" anchorCtr="0">
            <a:normAutofit fontScale="92500" lnSpcReduction="20000"/>
          </a:bodyPr>
          <a:lstStyle/>
          <a:p>
            <a:pPr marL="457200" lvl="0" indent="-406400" algn="l" rtl="0">
              <a:lnSpc>
                <a:spcPct val="150000"/>
              </a:lnSpc>
              <a:spcBef>
                <a:spcPts val="1800"/>
              </a:spcBef>
              <a:spcAft>
                <a:spcPts val="0"/>
              </a:spcAft>
              <a:buSzPct val="108108"/>
              <a:buChar char="▪"/>
            </a:pPr>
            <a:r>
              <a:rPr lang="en-US"/>
              <a:t>Accommodations enable IWDs to have equal access to  opportunities.</a:t>
            </a:r>
            <a:endParaRPr/>
          </a:p>
          <a:p>
            <a:pPr marL="457200" lvl="0" indent="-406400" algn="l" rtl="0">
              <a:lnSpc>
                <a:spcPct val="150000"/>
              </a:lnSpc>
              <a:spcBef>
                <a:spcPts val="1800"/>
              </a:spcBef>
              <a:spcAft>
                <a:spcPts val="0"/>
              </a:spcAft>
              <a:buSzPct val="108108"/>
              <a:buChar char="▪"/>
            </a:pPr>
            <a:r>
              <a:rPr lang="en-US"/>
              <a:t>Greater employee retention.</a:t>
            </a:r>
            <a:endParaRPr/>
          </a:p>
          <a:p>
            <a:pPr marL="457200" lvl="0" indent="-406400" algn="l" rtl="0">
              <a:lnSpc>
                <a:spcPct val="150000"/>
              </a:lnSpc>
              <a:spcBef>
                <a:spcPts val="1800"/>
              </a:spcBef>
              <a:spcAft>
                <a:spcPts val="0"/>
              </a:spcAft>
              <a:buSzPct val="108108"/>
              <a:buChar char="▪"/>
            </a:pPr>
            <a:r>
              <a:rPr lang="en-US"/>
              <a:t>Increase in employee productivity, efficiency, success, and performance.</a:t>
            </a:r>
            <a:endParaRPr/>
          </a:p>
          <a:p>
            <a:pPr marL="457200" lvl="0" indent="-406400" algn="l" rtl="0">
              <a:lnSpc>
                <a:spcPct val="150000"/>
              </a:lnSpc>
              <a:spcBef>
                <a:spcPts val="1800"/>
              </a:spcBef>
              <a:spcAft>
                <a:spcPts val="0"/>
              </a:spcAft>
              <a:buSzPct val="108108"/>
              <a:buChar char="▪"/>
            </a:pPr>
            <a:r>
              <a:rPr lang="en-US"/>
              <a:t>Improved safety.</a:t>
            </a:r>
            <a:endParaRPr/>
          </a:p>
          <a:p>
            <a:pPr marL="457200" lvl="0" indent="-406400" algn="l" rtl="0">
              <a:lnSpc>
                <a:spcPct val="150000"/>
              </a:lnSpc>
              <a:spcBef>
                <a:spcPts val="1800"/>
              </a:spcBef>
              <a:spcAft>
                <a:spcPts val="0"/>
              </a:spcAft>
              <a:buSzPct val="108108"/>
              <a:buChar char="▪"/>
            </a:pPr>
            <a:r>
              <a:rPr lang="en-US"/>
              <a:t>Increase in morale and improved coworker interactions.</a:t>
            </a:r>
            <a:endParaRPr/>
          </a:p>
          <a:p>
            <a:pPr marL="457200" lvl="0" indent="-228600" algn="l" rtl="0">
              <a:lnSpc>
                <a:spcPct val="100000"/>
              </a:lnSpc>
              <a:spcBef>
                <a:spcPts val="1800"/>
              </a:spcBef>
              <a:spcAft>
                <a:spcPts val="0"/>
              </a:spcAft>
              <a:buClr>
                <a:schemeClr val="dk1"/>
              </a:buClr>
              <a:buSzPct val="108108"/>
              <a:buFont typeface="Noto Sans Symbols"/>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8"/>
          <p:cNvSpPr txBox="1">
            <a:spLocks noGrp="1"/>
          </p:cNvSpPr>
          <p:nvPr>
            <p:ph type="title"/>
          </p:nvPr>
        </p:nvSpPr>
        <p:spPr>
          <a:xfrm>
            <a:off x="112986" y="191991"/>
            <a:ext cx="99033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Supervisor’s Checklist</a:t>
            </a:r>
            <a:endParaRPr/>
          </a:p>
        </p:txBody>
      </p:sp>
      <p:sp>
        <p:nvSpPr>
          <p:cNvPr id="227" name="Google Shape;227;p28"/>
          <p:cNvSpPr txBox="1">
            <a:spLocks noGrp="1"/>
          </p:cNvSpPr>
          <p:nvPr>
            <p:ph type="body" idx="1"/>
          </p:nvPr>
        </p:nvSpPr>
        <p:spPr>
          <a:xfrm>
            <a:off x="701040" y="1763486"/>
            <a:ext cx="10515600" cy="5094513"/>
          </a:xfrm>
          <a:prstGeom prst="rect">
            <a:avLst/>
          </a:prstGeom>
          <a:noFill/>
          <a:ln>
            <a:noFill/>
          </a:ln>
        </p:spPr>
        <p:txBody>
          <a:bodyPr spcFirstLastPara="1" wrap="square" lIns="91425" tIns="45700" rIns="91425" bIns="45700" anchor="t" anchorCtr="0">
            <a:normAutofit fontScale="62500" lnSpcReduction="20000"/>
          </a:bodyPr>
          <a:lstStyle/>
          <a:p>
            <a:pPr marL="228600" lvl="0" indent="-228600" algn="l" rtl="0">
              <a:lnSpc>
                <a:spcPct val="170000"/>
              </a:lnSpc>
              <a:spcBef>
                <a:spcPts val="0"/>
              </a:spcBef>
              <a:spcAft>
                <a:spcPts val="0"/>
              </a:spcAft>
              <a:buClr>
                <a:schemeClr val="dk1"/>
              </a:buClr>
              <a:buSzPct val="100000"/>
              <a:buFont typeface="Noto Sans Symbols"/>
              <a:buChar char="❑"/>
            </a:pPr>
            <a:r>
              <a:rPr lang="en-US"/>
              <a:t>Recognize a request for accommodation</a:t>
            </a:r>
            <a:endParaRPr/>
          </a:p>
          <a:p>
            <a:pPr marL="228600" lvl="0" indent="-228600" algn="l" rtl="0">
              <a:lnSpc>
                <a:spcPct val="170000"/>
              </a:lnSpc>
              <a:spcBef>
                <a:spcPts val="1800"/>
              </a:spcBef>
              <a:spcAft>
                <a:spcPts val="0"/>
              </a:spcAft>
              <a:buClr>
                <a:schemeClr val="dk1"/>
              </a:buClr>
              <a:buSzPct val="100000"/>
              <a:buFont typeface="Noto Sans Symbols"/>
              <a:buChar char="❑"/>
            </a:pPr>
            <a:r>
              <a:rPr lang="en-US"/>
              <a:t>Communicate options</a:t>
            </a:r>
            <a:endParaRPr/>
          </a:p>
          <a:p>
            <a:pPr marL="228600" lvl="0" indent="-228600" algn="l" rtl="0">
              <a:lnSpc>
                <a:spcPct val="170000"/>
              </a:lnSpc>
              <a:spcBef>
                <a:spcPts val="1800"/>
              </a:spcBef>
              <a:spcAft>
                <a:spcPts val="0"/>
              </a:spcAft>
              <a:buClr>
                <a:schemeClr val="dk1"/>
              </a:buClr>
              <a:buSzPct val="100000"/>
              <a:buFont typeface="Noto Sans Symbols"/>
              <a:buChar char="❑"/>
            </a:pPr>
            <a:r>
              <a:rPr lang="en-US"/>
              <a:t>Contact DEO for consultation or facilitation</a:t>
            </a:r>
            <a:endParaRPr/>
          </a:p>
          <a:p>
            <a:pPr marL="228600" lvl="0" indent="-228600" algn="l" rtl="0">
              <a:lnSpc>
                <a:spcPct val="170000"/>
              </a:lnSpc>
              <a:spcBef>
                <a:spcPts val="1800"/>
              </a:spcBef>
              <a:spcAft>
                <a:spcPts val="0"/>
              </a:spcAft>
              <a:buClr>
                <a:schemeClr val="dk1"/>
              </a:buClr>
              <a:buSzPct val="100000"/>
              <a:buFont typeface="Noto Sans Symbols"/>
              <a:buChar char="❑"/>
            </a:pPr>
            <a:r>
              <a:rPr lang="en-US"/>
              <a:t>Involve the employee in the process</a:t>
            </a:r>
            <a:endParaRPr/>
          </a:p>
          <a:p>
            <a:pPr marL="228600" lvl="0" indent="-228600" algn="l" rtl="0">
              <a:lnSpc>
                <a:spcPct val="170000"/>
              </a:lnSpc>
              <a:spcBef>
                <a:spcPts val="1800"/>
              </a:spcBef>
              <a:spcAft>
                <a:spcPts val="0"/>
              </a:spcAft>
              <a:buClr>
                <a:schemeClr val="dk1"/>
              </a:buClr>
              <a:buSzPct val="100000"/>
              <a:buFont typeface="Noto Sans Symbols"/>
              <a:buChar char="❑"/>
            </a:pPr>
            <a:r>
              <a:rPr lang="en-US"/>
              <a:t>Maintain confidentiality and privacy</a:t>
            </a:r>
            <a:endParaRPr/>
          </a:p>
          <a:p>
            <a:pPr marL="228600" lvl="0" indent="-228600" algn="l" rtl="0">
              <a:lnSpc>
                <a:spcPct val="170000"/>
              </a:lnSpc>
              <a:spcBef>
                <a:spcPts val="1800"/>
              </a:spcBef>
              <a:spcAft>
                <a:spcPts val="0"/>
              </a:spcAft>
              <a:buClr>
                <a:schemeClr val="dk1"/>
              </a:buClr>
              <a:buSzPct val="100000"/>
              <a:buFont typeface="Noto Sans Symbols"/>
              <a:buChar char="❑"/>
            </a:pPr>
            <a:r>
              <a:rPr lang="en-US"/>
              <a:t>Maintain equity in the work environment</a:t>
            </a:r>
            <a:endParaRPr/>
          </a:p>
          <a:p>
            <a:pPr marL="228600" lvl="0" indent="-228600" algn="l" rtl="0">
              <a:lnSpc>
                <a:spcPct val="170000"/>
              </a:lnSpc>
              <a:spcBef>
                <a:spcPts val="1800"/>
              </a:spcBef>
              <a:spcAft>
                <a:spcPts val="0"/>
              </a:spcAft>
              <a:buClr>
                <a:schemeClr val="dk1"/>
              </a:buClr>
              <a:buSzPct val="100000"/>
              <a:buFont typeface="Noto Sans Symbols"/>
              <a:buChar char="❑"/>
            </a:pPr>
            <a:r>
              <a:rPr lang="en-US"/>
              <a:t>Document, document, document</a:t>
            </a:r>
            <a:endParaRPr/>
          </a:p>
          <a:p>
            <a:pPr marL="228600" lvl="0" indent="-228600" algn="l" rtl="0">
              <a:lnSpc>
                <a:spcPct val="170000"/>
              </a:lnSpc>
              <a:spcBef>
                <a:spcPts val="1800"/>
              </a:spcBef>
              <a:spcAft>
                <a:spcPts val="0"/>
              </a:spcAft>
              <a:buClr>
                <a:schemeClr val="dk1"/>
              </a:buClr>
              <a:buSzPct val="100000"/>
              <a:buFont typeface="Noto Sans Symbols"/>
              <a:buChar char="❑"/>
            </a:pPr>
            <a:r>
              <a:rPr lang="en-US"/>
              <a:t>Most importantly – come from a place of “how can I help?”</a:t>
            </a:r>
            <a:endParaRPr/>
          </a:p>
        </p:txBody>
      </p:sp>
      <p:pic>
        <p:nvPicPr>
          <p:cNvPr id="228" name="Google Shape;228;p28" descr="A green checkmark inside of a green circle"/>
          <p:cNvPicPr preferRelativeResize="0"/>
          <p:nvPr/>
        </p:nvPicPr>
        <p:blipFill rotWithShape="1">
          <a:blip r:embed="rId3">
            <a:alphaModFix/>
          </a:blip>
          <a:srcRect/>
          <a:stretch/>
        </p:blipFill>
        <p:spPr>
          <a:xfrm>
            <a:off x="8014389" y="2464377"/>
            <a:ext cx="2766614" cy="2575213"/>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9"/>
          <p:cNvSpPr txBox="1">
            <a:spLocks noGrp="1"/>
          </p:cNvSpPr>
          <p:nvPr>
            <p:ph type="title"/>
          </p:nvPr>
        </p:nvSpPr>
        <p:spPr>
          <a:xfrm>
            <a:off x="134007" y="154918"/>
            <a:ext cx="975622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Documenting</a:t>
            </a:r>
            <a:endParaRPr/>
          </a:p>
        </p:txBody>
      </p:sp>
      <p:sp>
        <p:nvSpPr>
          <p:cNvPr id="234" name="Google Shape;234;p29"/>
          <p:cNvSpPr txBox="1">
            <a:spLocks noGrp="1"/>
          </p:cNvSpPr>
          <p:nvPr>
            <p:ph type="body" idx="1"/>
          </p:nvPr>
        </p:nvSpPr>
        <p:spPr>
          <a:xfrm>
            <a:off x="134007" y="1817224"/>
            <a:ext cx="11219793" cy="5040775"/>
          </a:xfrm>
          <a:prstGeom prst="rect">
            <a:avLst/>
          </a:prstGeom>
          <a:noFill/>
          <a:ln>
            <a:noFill/>
          </a:ln>
        </p:spPr>
        <p:txBody>
          <a:bodyPr spcFirstLastPara="1" wrap="square" lIns="91425" tIns="45700" rIns="91425" bIns="45700" anchor="t" anchorCtr="0">
            <a:normAutofit fontScale="70000" lnSpcReduction="20000"/>
          </a:bodyPr>
          <a:lstStyle/>
          <a:p>
            <a:pPr marL="514350" lvl="0" indent="-501015" algn="l" rtl="0">
              <a:lnSpc>
                <a:spcPct val="170000"/>
              </a:lnSpc>
              <a:spcBef>
                <a:spcPts val="0"/>
              </a:spcBef>
              <a:spcAft>
                <a:spcPts val="0"/>
              </a:spcAft>
              <a:buClr>
                <a:schemeClr val="dk1"/>
              </a:buClr>
              <a:buSzPct val="100000"/>
              <a:buFont typeface="Calibri"/>
              <a:buAutoNum type="arabicPeriod"/>
            </a:pPr>
            <a:r>
              <a:rPr lang="en-US"/>
              <a:t>What the employee said when they requested an accommodation.</a:t>
            </a:r>
            <a:endParaRPr/>
          </a:p>
          <a:p>
            <a:pPr marL="514350" lvl="0" indent="-501015" algn="l" rtl="0">
              <a:lnSpc>
                <a:spcPct val="170000"/>
              </a:lnSpc>
              <a:spcBef>
                <a:spcPts val="1800"/>
              </a:spcBef>
              <a:spcAft>
                <a:spcPts val="0"/>
              </a:spcAft>
              <a:buClr>
                <a:schemeClr val="dk1"/>
              </a:buClr>
              <a:buSzPct val="100000"/>
              <a:buFont typeface="Calibri"/>
              <a:buAutoNum type="arabicPeriod"/>
            </a:pPr>
            <a:r>
              <a:rPr lang="en-US"/>
              <a:t>I asked, “How can I help?”</a:t>
            </a:r>
            <a:endParaRPr/>
          </a:p>
          <a:p>
            <a:pPr marL="514350" lvl="0" indent="-501015" algn="l" rtl="0">
              <a:lnSpc>
                <a:spcPct val="170000"/>
              </a:lnSpc>
              <a:spcBef>
                <a:spcPts val="1800"/>
              </a:spcBef>
              <a:spcAft>
                <a:spcPts val="0"/>
              </a:spcAft>
              <a:buClr>
                <a:schemeClr val="dk1"/>
              </a:buClr>
              <a:buSzPct val="100000"/>
              <a:buFont typeface="Calibri"/>
              <a:buAutoNum type="arabicPeriod"/>
            </a:pPr>
            <a:r>
              <a:rPr lang="en-US"/>
              <a:t>The employee said “…”</a:t>
            </a:r>
            <a:endParaRPr/>
          </a:p>
          <a:p>
            <a:pPr marL="514350" lvl="0" indent="-501015" algn="l" rtl="0">
              <a:lnSpc>
                <a:spcPct val="170000"/>
              </a:lnSpc>
              <a:spcBef>
                <a:spcPts val="1800"/>
              </a:spcBef>
              <a:spcAft>
                <a:spcPts val="0"/>
              </a:spcAft>
              <a:buClr>
                <a:schemeClr val="dk1"/>
              </a:buClr>
              <a:buSzPct val="100000"/>
              <a:buFont typeface="Calibri"/>
              <a:buAutoNum type="arabicPeriod"/>
            </a:pPr>
            <a:r>
              <a:rPr lang="en-US"/>
              <a:t>I said “…” (yes; no - and the reason why; let’s loop in DEO, etc.)</a:t>
            </a:r>
            <a:endParaRPr/>
          </a:p>
          <a:p>
            <a:pPr marL="514350" lvl="0" indent="-501015" algn="l" rtl="0">
              <a:lnSpc>
                <a:spcPct val="170000"/>
              </a:lnSpc>
              <a:spcBef>
                <a:spcPts val="1800"/>
              </a:spcBef>
              <a:spcAft>
                <a:spcPts val="0"/>
              </a:spcAft>
              <a:buClr>
                <a:schemeClr val="dk1"/>
              </a:buClr>
              <a:buSzPct val="100000"/>
              <a:buFont typeface="Calibri"/>
              <a:buAutoNum type="arabicPeriod"/>
            </a:pPr>
            <a:r>
              <a:rPr lang="en-US"/>
              <a:t>If medical documentation was provided, I sent it to an appropriate party.</a:t>
            </a:r>
            <a:endParaRPr/>
          </a:p>
          <a:p>
            <a:pPr marL="682625" lvl="1" indent="-211137" algn="l" rtl="0">
              <a:lnSpc>
                <a:spcPct val="170000"/>
              </a:lnSpc>
              <a:spcBef>
                <a:spcPts val="1800"/>
              </a:spcBef>
              <a:spcAft>
                <a:spcPts val="0"/>
              </a:spcAft>
              <a:buSzPct val="100000"/>
              <a:buChar char="▪"/>
            </a:pPr>
            <a:r>
              <a:rPr lang="en-US"/>
              <a:t>Or, I didn’t ask for any medical information or documentation and referred the employee to the appropriate resource(s).</a:t>
            </a:r>
            <a:endParaRPr/>
          </a:p>
          <a:p>
            <a:pPr marL="514350" lvl="0" indent="-501015" algn="l" rtl="0">
              <a:lnSpc>
                <a:spcPct val="170000"/>
              </a:lnSpc>
              <a:spcBef>
                <a:spcPts val="1800"/>
              </a:spcBef>
              <a:spcAft>
                <a:spcPts val="0"/>
              </a:spcAft>
              <a:buClr>
                <a:schemeClr val="dk1"/>
              </a:buClr>
              <a:buSzPct val="100000"/>
              <a:buFont typeface="Calibri"/>
              <a:buAutoNum type="arabicPeriod"/>
            </a:pPr>
            <a:r>
              <a:rPr lang="en-US"/>
              <a:t>On [date], I followed up by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7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Verdana"/>
              <a:buNone/>
            </a:pPr>
            <a:r>
              <a:rPr lang="en-US" dirty="0"/>
              <a:t>Frequently Asked Questions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Verdana"/>
              <a:buNone/>
            </a:pPr>
            <a:r>
              <a:rPr lang="en-US" dirty="0"/>
              <a:t>The Americans with Disabilities Act (ADA)</a:t>
            </a:r>
            <a:endParaRPr dirty="0"/>
          </a:p>
        </p:txBody>
      </p:sp>
      <p:sp>
        <p:nvSpPr>
          <p:cNvPr id="68" name="Google Shape;68;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457200" lvl="0" indent="-228600" algn="l" rtl="0">
              <a:lnSpc>
                <a:spcPct val="100000"/>
              </a:lnSpc>
              <a:spcBef>
                <a:spcPts val="1800"/>
              </a:spcBef>
              <a:spcAft>
                <a:spcPts val="0"/>
              </a:spcAft>
              <a:buClr>
                <a:schemeClr val="dk1"/>
              </a:buClr>
              <a:buSzPts val="240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0"/>
          <p:cNvSpPr txBox="1">
            <a:spLocks noGrp="1"/>
          </p:cNvSpPr>
          <p:nvPr>
            <p:ph type="title"/>
          </p:nvPr>
        </p:nvSpPr>
        <p:spPr>
          <a:xfrm>
            <a:off x="123497" y="217981"/>
            <a:ext cx="11806566"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889"/>
              <a:buFont typeface="Verdana"/>
              <a:buNone/>
            </a:pPr>
            <a:r>
              <a:rPr lang="en-US"/>
              <a:t>What are the most common concerns with workplace accommodations?</a:t>
            </a:r>
            <a:endParaRPr/>
          </a:p>
        </p:txBody>
      </p:sp>
      <p:sp>
        <p:nvSpPr>
          <p:cNvPr id="246" name="Google Shape;246;p30"/>
          <p:cNvSpPr txBox="1">
            <a:spLocks noGrp="1"/>
          </p:cNvSpPr>
          <p:nvPr>
            <p:ph type="body" idx="1"/>
          </p:nvPr>
        </p:nvSpPr>
        <p:spPr>
          <a:xfrm>
            <a:off x="123497" y="1723696"/>
            <a:ext cx="11230303" cy="5134303"/>
          </a:xfrm>
          <a:prstGeom prst="rect">
            <a:avLst/>
          </a:prstGeom>
          <a:noFill/>
          <a:ln>
            <a:noFill/>
          </a:ln>
        </p:spPr>
        <p:txBody>
          <a:bodyPr spcFirstLastPara="1" wrap="square" lIns="91425" tIns="45700" rIns="91425" bIns="45700" anchor="t" anchorCtr="0">
            <a:normAutofit fontScale="62500" lnSpcReduction="20000"/>
          </a:bodyPr>
          <a:lstStyle/>
          <a:p>
            <a:pPr marL="228600" lvl="0" indent="-201930" algn="l" rtl="0">
              <a:lnSpc>
                <a:spcPct val="160000"/>
              </a:lnSpc>
              <a:spcBef>
                <a:spcPts val="0"/>
              </a:spcBef>
              <a:spcAft>
                <a:spcPts val="0"/>
              </a:spcAft>
              <a:buClr>
                <a:schemeClr val="dk1"/>
              </a:buClr>
              <a:buSzPct val="100000"/>
              <a:buFont typeface="Noto Sans Symbols"/>
              <a:buChar char="▪"/>
            </a:pPr>
            <a:r>
              <a:rPr lang="en-US"/>
              <a:t>Supervisors and employees having difficulty or not knowing how to communicate about accommodations or access.</a:t>
            </a:r>
            <a:endParaRPr/>
          </a:p>
          <a:p>
            <a:pPr marL="228600" lvl="0" indent="-201930" algn="l" rtl="0">
              <a:lnSpc>
                <a:spcPct val="160000"/>
              </a:lnSpc>
              <a:spcBef>
                <a:spcPts val="1800"/>
              </a:spcBef>
              <a:spcAft>
                <a:spcPts val="0"/>
              </a:spcAft>
              <a:buClr>
                <a:schemeClr val="dk1"/>
              </a:buClr>
              <a:buSzPct val="100000"/>
              <a:buFont typeface="Noto Sans Symbols"/>
              <a:buChar char="▪"/>
            </a:pPr>
            <a:r>
              <a:rPr lang="en-US"/>
              <a:t>Maintaining confidentiality and understanding who has a need to know.</a:t>
            </a:r>
            <a:endParaRPr/>
          </a:p>
          <a:p>
            <a:pPr marL="228600" lvl="0" indent="-201930" algn="l" rtl="0">
              <a:lnSpc>
                <a:spcPct val="160000"/>
              </a:lnSpc>
              <a:spcBef>
                <a:spcPts val="1800"/>
              </a:spcBef>
              <a:spcAft>
                <a:spcPts val="0"/>
              </a:spcAft>
              <a:buClr>
                <a:schemeClr val="dk1"/>
              </a:buClr>
              <a:buSzPct val="100000"/>
              <a:buFont typeface="Noto Sans Symbols"/>
              <a:buChar char="▪"/>
            </a:pPr>
            <a:r>
              <a:rPr lang="en-US"/>
              <a:t>Not knowing the underlying condition is causing a lack of understanding as to how the limitations relate to the job duties.</a:t>
            </a:r>
            <a:endParaRPr/>
          </a:p>
          <a:p>
            <a:pPr marL="685800" lvl="1" indent="-201930" algn="l" rtl="0">
              <a:lnSpc>
                <a:spcPct val="160000"/>
              </a:lnSpc>
              <a:spcBef>
                <a:spcPts val="1800"/>
              </a:spcBef>
              <a:spcAft>
                <a:spcPts val="0"/>
              </a:spcAft>
              <a:buSzPct val="100000"/>
              <a:buChar char="▪"/>
            </a:pPr>
            <a:r>
              <a:rPr lang="en-US" sz="2600"/>
              <a:t>DEO determines reasonableness on behalf of the employer to maintain the employee’s privacy.</a:t>
            </a:r>
            <a:endParaRPr sz="2600"/>
          </a:p>
          <a:p>
            <a:pPr marL="228600" lvl="0" indent="-201930" algn="l" rtl="0">
              <a:lnSpc>
                <a:spcPct val="160000"/>
              </a:lnSpc>
              <a:spcBef>
                <a:spcPts val="1800"/>
              </a:spcBef>
              <a:spcAft>
                <a:spcPts val="0"/>
              </a:spcAft>
              <a:buClr>
                <a:schemeClr val="dk1"/>
              </a:buClr>
              <a:buSzPct val="100000"/>
              <a:buFont typeface="Noto Sans Symbols"/>
              <a:buChar char="▪"/>
            </a:pPr>
            <a:r>
              <a:rPr lang="en-US"/>
              <a:t>Putting too much stock in morale and precedent.</a:t>
            </a:r>
            <a:endParaRPr/>
          </a:p>
          <a:p>
            <a:pPr marL="685800" lvl="1" indent="-201930" algn="l" rtl="0">
              <a:lnSpc>
                <a:spcPct val="160000"/>
              </a:lnSpc>
              <a:spcBef>
                <a:spcPts val="1800"/>
              </a:spcBef>
              <a:spcAft>
                <a:spcPts val="0"/>
              </a:spcAft>
              <a:buSzPct val="100000"/>
              <a:buChar char="▪"/>
            </a:pPr>
            <a:r>
              <a:rPr lang="en-US" sz="2600"/>
              <a:t>We can help to create an inclusive workspace that addresses these concerns, but they are not a reason to deny a reasonable accommodation.</a:t>
            </a:r>
            <a:endParaRPr sz="26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79"/>
          <p:cNvSpPr txBox="1">
            <a:spLocks noGrp="1"/>
          </p:cNvSpPr>
          <p:nvPr>
            <p:ph type="title"/>
          </p:nvPr>
        </p:nvSpPr>
        <p:spPr>
          <a:xfrm>
            <a:off x="137160" y="233045"/>
            <a:ext cx="1205484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1800"/>
              <a:buNone/>
            </a:pPr>
            <a:r>
              <a:rPr lang="en-US"/>
              <a:t>When should an employee request accommodations?</a:t>
            </a:r>
            <a:endParaRPr/>
          </a:p>
        </p:txBody>
      </p:sp>
      <p:sp>
        <p:nvSpPr>
          <p:cNvPr id="253" name="Google Shape;253;p79"/>
          <p:cNvSpPr txBox="1">
            <a:spLocks noGrp="1"/>
          </p:cNvSpPr>
          <p:nvPr>
            <p:ph type="body" idx="1"/>
          </p:nvPr>
        </p:nvSpPr>
        <p:spPr>
          <a:xfrm>
            <a:off x="137160" y="1842452"/>
            <a:ext cx="11069320" cy="4893627"/>
          </a:xfrm>
          <a:prstGeom prst="rect">
            <a:avLst/>
          </a:prstGeom>
          <a:noFill/>
          <a:ln>
            <a:noFill/>
          </a:ln>
        </p:spPr>
        <p:txBody>
          <a:bodyPr spcFirstLastPara="1" wrap="square" lIns="91425" tIns="45700" rIns="91425" bIns="45700" anchor="t" anchorCtr="0">
            <a:normAutofit/>
          </a:bodyPr>
          <a:lstStyle/>
          <a:p>
            <a:pPr marL="457200" lvl="0" indent="-406400" algn="l" rtl="0">
              <a:lnSpc>
                <a:spcPct val="150000"/>
              </a:lnSpc>
              <a:spcBef>
                <a:spcPts val="1800"/>
              </a:spcBef>
              <a:spcAft>
                <a:spcPts val="0"/>
              </a:spcAft>
              <a:buSzPts val="2800"/>
              <a:buChar char="▪"/>
            </a:pPr>
            <a:r>
              <a:rPr lang="en-US"/>
              <a:t>Before experiencing performance issues.</a:t>
            </a:r>
            <a:endParaRPr/>
          </a:p>
          <a:p>
            <a:pPr marL="457200" lvl="0" indent="-406400" algn="l" rtl="0">
              <a:lnSpc>
                <a:spcPct val="150000"/>
              </a:lnSpc>
              <a:spcBef>
                <a:spcPts val="1800"/>
              </a:spcBef>
              <a:spcAft>
                <a:spcPts val="0"/>
              </a:spcAft>
              <a:buSzPts val="2800"/>
              <a:buChar char="▪"/>
            </a:pPr>
            <a:r>
              <a:rPr lang="en-US"/>
              <a:t>When there is difficulty performing essential job functions due to disability.</a:t>
            </a:r>
            <a:endParaRPr/>
          </a:p>
          <a:p>
            <a:pPr marL="457200" lvl="0" indent="-406400" algn="l" rtl="0">
              <a:lnSpc>
                <a:spcPct val="150000"/>
              </a:lnSpc>
              <a:spcBef>
                <a:spcPts val="1800"/>
              </a:spcBef>
              <a:spcAft>
                <a:spcPts val="0"/>
              </a:spcAft>
              <a:buSzPts val="2800"/>
              <a:buChar char="▪"/>
            </a:pPr>
            <a:r>
              <a:rPr lang="en-US"/>
              <a:t>As soon as an employee feels they need help.</a:t>
            </a:r>
            <a:endParaRPr/>
          </a:p>
          <a:p>
            <a:pPr marL="914400" lvl="1" indent="-381000" algn="l" rtl="0">
              <a:lnSpc>
                <a:spcPct val="150000"/>
              </a:lnSpc>
              <a:spcBef>
                <a:spcPts val="1800"/>
              </a:spcBef>
              <a:spcAft>
                <a:spcPts val="0"/>
              </a:spcAft>
              <a:buSzPts val="2400"/>
              <a:buChar char="▪"/>
            </a:pPr>
            <a:r>
              <a:rPr lang="en-US"/>
              <a:t>There is no specific time requirement, but accommodations are not retroactive.</a:t>
            </a:r>
            <a:endParaRPr/>
          </a:p>
          <a:p>
            <a:pPr marL="457200" lvl="0" indent="-228600" algn="l" rtl="0">
              <a:lnSpc>
                <a:spcPct val="100000"/>
              </a:lnSpc>
              <a:spcBef>
                <a:spcPts val="1800"/>
              </a:spcBef>
              <a:spcAft>
                <a:spcPts val="0"/>
              </a:spcAft>
              <a:buClr>
                <a:schemeClr val="dk1"/>
              </a:buClr>
              <a:buSzPts val="2800"/>
              <a:buFont typeface="Noto Sans Symbols"/>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80"/>
          <p:cNvSpPr txBox="1">
            <a:spLocks noGrp="1"/>
          </p:cNvSpPr>
          <p:nvPr>
            <p:ph type="title"/>
          </p:nvPr>
        </p:nvSpPr>
        <p:spPr>
          <a:xfrm>
            <a:off x="137160" y="233045"/>
            <a:ext cx="983996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1800"/>
              <a:buNone/>
            </a:pPr>
            <a:r>
              <a:rPr lang="en-US"/>
              <a:t>Can accommodations change?</a:t>
            </a:r>
            <a:endParaRPr/>
          </a:p>
        </p:txBody>
      </p:sp>
      <p:sp>
        <p:nvSpPr>
          <p:cNvPr id="260" name="Google Shape;260;p80"/>
          <p:cNvSpPr txBox="1">
            <a:spLocks noGrp="1"/>
          </p:cNvSpPr>
          <p:nvPr>
            <p:ph type="body" idx="1"/>
          </p:nvPr>
        </p:nvSpPr>
        <p:spPr>
          <a:xfrm>
            <a:off x="137160" y="1731328"/>
            <a:ext cx="11069320" cy="4893627"/>
          </a:xfrm>
          <a:prstGeom prst="rect">
            <a:avLst/>
          </a:prstGeom>
          <a:noFill/>
          <a:ln>
            <a:noFill/>
          </a:ln>
        </p:spPr>
        <p:txBody>
          <a:bodyPr spcFirstLastPara="1" wrap="square" lIns="91425" tIns="45700" rIns="91425" bIns="45700" anchor="t" anchorCtr="0">
            <a:normAutofit fontScale="92500" lnSpcReduction="10000"/>
          </a:bodyPr>
          <a:lstStyle/>
          <a:p>
            <a:pPr marL="457200" lvl="0" indent="-406400" algn="l" rtl="0">
              <a:lnSpc>
                <a:spcPct val="150000"/>
              </a:lnSpc>
              <a:spcBef>
                <a:spcPts val="1800"/>
              </a:spcBef>
              <a:spcAft>
                <a:spcPts val="0"/>
              </a:spcAft>
              <a:buSzPct val="108108"/>
              <a:buChar char="▪"/>
            </a:pPr>
            <a:r>
              <a:rPr lang="en-US"/>
              <a:t>Yes!</a:t>
            </a:r>
            <a:endParaRPr/>
          </a:p>
          <a:p>
            <a:pPr marL="457200" lvl="0" indent="-406400" algn="l" rtl="0">
              <a:lnSpc>
                <a:spcPct val="150000"/>
              </a:lnSpc>
              <a:spcBef>
                <a:spcPts val="1800"/>
              </a:spcBef>
              <a:spcAft>
                <a:spcPts val="0"/>
              </a:spcAft>
              <a:buSzPct val="108108"/>
              <a:buChar char="▪"/>
            </a:pPr>
            <a:r>
              <a:rPr lang="en-US"/>
              <a:t>All accommodations are amendable.</a:t>
            </a:r>
            <a:endParaRPr/>
          </a:p>
          <a:p>
            <a:pPr marL="457200" lvl="0" indent="-406400" algn="l" rtl="0">
              <a:lnSpc>
                <a:spcPct val="150000"/>
              </a:lnSpc>
              <a:spcBef>
                <a:spcPts val="1800"/>
              </a:spcBef>
              <a:spcAft>
                <a:spcPts val="0"/>
              </a:spcAft>
              <a:buSzPct val="108108"/>
              <a:buChar char="▪"/>
            </a:pPr>
            <a:r>
              <a:rPr lang="en-US"/>
              <a:t>Either the employee OR the unit can contact DEO to request a review.</a:t>
            </a:r>
            <a:endParaRPr/>
          </a:p>
          <a:p>
            <a:pPr marL="457200" lvl="0" indent="-406400" algn="l" rtl="0">
              <a:lnSpc>
                <a:spcPct val="150000"/>
              </a:lnSpc>
              <a:spcBef>
                <a:spcPts val="1800"/>
              </a:spcBef>
              <a:spcAft>
                <a:spcPts val="0"/>
              </a:spcAft>
              <a:buSzPct val="108108"/>
              <a:buChar char="▪"/>
            </a:pPr>
            <a:r>
              <a:rPr lang="en-US"/>
              <a:t>DEO will facilitate the Interactive Process to determine a more effective accommodation that works for the employee and the unit.</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82"/>
          <p:cNvSpPr txBox="1">
            <a:spLocks noGrp="1"/>
          </p:cNvSpPr>
          <p:nvPr>
            <p:ph type="title"/>
          </p:nvPr>
        </p:nvSpPr>
        <p:spPr>
          <a:xfrm>
            <a:off x="137159" y="233045"/>
            <a:ext cx="1149286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1800"/>
              <a:buNone/>
            </a:pPr>
            <a:r>
              <a:rPr lang="en-US"/>
              <a:t>What accommodation information can be shared?</a:t>
            </a:r>
            <a:endParaRPr/>
          </a:p>
        </p:txBody>
      </p:sp>
      <p:sp>
        <p:nvSpPr>
          <p:cNvPr id="272" name="Google Shape;272;p82"/>
          <p:cNvSpPr txBox="1">
            <a:spLocks noGrp="1"/>
          </p:cNvSpPr>
          <p:nvPr>
            <p:ph type="body" idx="1"/>
          </p:nvPr>
        </p:nvSpPr>
        <p:spPr>
          <a:xfrm>
            <a:off x="137160" y="1731328"/>
            <a:ext cx="11069320" cy="4893627"/>
          </a:xfrm>
          <a:prstGeom prst="rect">
            <a:avLst/>
          </a:prstGeom>
          <a:noFill/>
          <a:ln>
            <a:noFill/>
          </a:ln>
        </p:spPr>
        <p:txBody>
          <a:bodyPr spcFirstLastPara="1" wrap="square" lIns="91425" tIns="45700" rIns="91425" bIns="45700" anchor="t" anchorCtr="0">
            <a:normAutofit fontScale="70000" lnSpcReduction="20000"/>
          </a:bodyPr>
          <a:lstStyle/>
          <a:p>
            <a:pPr marL="457200" lvl="0" indent="-406400" algn="l" rtl="0">
              <a:lnSpc>
                <a:spcPct val="160000"/>
              </a:lnSpc>
              <a:spcBef>
                <a:spcPts val="1800"/>
              </a:spcBef>
              <a:spcAft>
                <a:spcPts val="0"/>
              </a:spcAft>
              <a:buSzPct val="142857"/>
              <a:buChar char="▪"/>
            </a:pPr>
            <a:r>
              <a:rPr lang="en-US"/>
              <a:t>The accommodation document should be shared on a need-to-know basis only.</a:t>
            </a:r>
            <a:endParaRPr/>
          </a:p>
          <a:p>
            <a:pPr marL="914400" lvl="1" indent="-381000" algn="l" rtl="0">
              <a:lnSpc>
                <a:spcPct val="160000"/>
              </a:lnSpc>
              <a:spcBef>
                <a:spcPts val="1800"/>
              </a:spcBef>
              <a:spcAft>
                <a:spcPts val="0"/>
              </a:spcAft>
              <a:buSzPct val="142855"/>
              <a:buChar char="▪"/>
            </a:pPr>
            <a:r>
              <a:rPr lang="en-US"/>
              <a:t>Other supervisors the employee reports to.</a:t>
            </a:r>
            <a:endParaRPr/>
          </a:p>
          <a:p>
            <a:pPr marL="914400" lvl="1" indent="-381000" algn="l" rtl="0">
              <a:lnSpc>
                <a:spcPct val="160000"/>
              </a:lnSpc>
              <a:spcBef>
                <a:spcPts val="1800"/>
              </a:spcBef>
              <a:spcAft>
                <a:spcPts val="0"/>
              </a:spcAft>
              <a:buSzPct val="142855"/>
              <a:buChar char="▪"/>
            </a:pPr>
            <a:r>
              <a:rPr lang="en-US"/>
              <a:t>Someone who handles scheduling.</a:t>
            </a:r>
            <a:endParaRPr/>
          </a:p>
          <a:p>
            <a:pPr marL="914400" lvl="1" indent="-381000" algn="l" rtl="0">
              <a:lnSpc>
                <a:spcPct val="160000"/>
              </a:lnSpc>
              <a:spcBef>
                <a:spcPts val="1800"/>
              </a:spcBef>
              <a:spcAft>
                <a:spcPts val="0"/>
              </a:spcAft>
              <a:buSzPct val="142855"/>
              <a:buChar char="▪"/>
            </a:pPr>
            <a:r>
              <a:rPr lang="en-US"/>
              <a:t>Someone who handles purchasing of items or equipment.</a:t>
            </a:r>
            <a:endParaRPr/>
          </a:p>
          <a:p>
            <a:pPr marL="457200" lvl="0" indent="-406400" algn="l" rtl="0">
              <a:lnSpc>
                <a:spcPct val="160000"/>
              </a:lnSpc>
              <a:spcBef>
                <a:spcPts val="1800"/>
              </a:spcBef>
              <a:spcAft>
                <a:spcPts val="0"/>
              </a:spcAft>
              <a:buSzPct val="142857"/>
              <a:buChar char="▪"/>
            </a:pPr>
            <a:r>
              <a:rPr lang="en-US"/>
              <a:t>Supervisors and managers can share work-related restrictions.</a:t>
            </a:r>
            <a:endParaRPr/>
          </a:p>
          <a:p>
            <a:pPr marL="914400" lvl="1" indent="-381000" algn="l" rtl="0">
              <a:lnSpc>
                <a:spcPct val="160000"/>
              </a:lnSpc>
              <a:spcBef>
                <a:spcPts val="1800"/>
              </a:spcBef>
              <a:spcAft>
                <a:spcPts val="0"/>
              </a:spcAft>
              <a:buSzPct val="142855"/>
              <a:buChar char="▪"/>
            </a:pPr>
            <a:r>
              <a:rPr lang="en-US"/>
              <a:t>Lifting/carrying restrictions, sitting or standing time restrictions, etc.</a:t>
            </a:r>
            <a:endParaRPr/>
          </a:p>
          <a:p>
            <a:pPr marL="457200" lvl="0" indent="-406400" algn="l" rtl="0">
              <a:lnSpc>
                <a:spcPct val="160000"/>
              </a:lnSpc>
              <a:spcBef>
                <a:spcPts val="1800"/>
              </a:spcBef>
              <a:spcAft>
                <a:spcPts val="0"/>
              </a:spcAft>
              <a:buSzPct val="142857"/>
              <a:buChar char="▪"/>
            </a:pPr>
            <a:r>
              <a:rPr lang="en-US" b="1"/>
              <a:t>Sharing that an employee has an accommodation is also sharing that employee’s private disability information.</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83"/>
          <p:cNvSpPr txBox="1">
            <a:spLocks noGrp="1"/>
          </p:cNvSpPr>
          <p:nvPr>
            <p:ph type="title"/>
          </p:nvPr>
        </p:nvSpPr>
        <p:spPr>
          <a:xfrm>
            <a:off x="137160" y="233045"/>
            <a:ext cx="11592878"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1800"/>
              <a:buNone/>
            </a:pPr>
            <a:r>
              <a:rPr lang="en-US"/>
              <a:t>How can I respond to coworkers asking about accommodations?</a:t>
            </a:r>
            <a:endParaRPr/>
          </a:p>
        </p:txBody>
      </p:sp>
      <p:sp>
        <p:nvSpPr>
          <p:cNvPr id="279" name="Google Shape;279;p83"/>
          <p:cNvSpPr txBox="1">
            <a:spLocks noGrp="1"/>
          </p:cNvSpPr>
          <p:nvPr>
            <p:ph type="body" idx="1"/>
          </p:nvPr>
        </p:nvSpPr>
        <p:spPr>
          <a:xfrm>
            <a:off x="137160" y="1842452"/>
            <a:ext cx="11069320" cy="4893627"/>
          </a:xfrm>
          <a:prstGeom prst="rect">
            <a:avLst/>
          </a:prstGeom>
          <a:noFill/>
          <a:ln>
            <a:noFill/>
          </a:ln>
        </p:spPr>
        <p:txBody>
          <a:bodyPr spcFirstLastPara="1" wrap="square" lIns="91425" tIns="45700" rIns="91425" bIns="45700" anchor="t" anchorCtr="0">
            <a:normAutofit fontScale="92500" lnSpcReduction="20000"/>
          </a:bodyPr>
          <a:lstStyle/>
          <a:p>
            <a:pPr marL="457200" lvl="0" indent="-406400" algn="l" rtl="0">
              <a:lnSpc>
                <a:spcPct val="150000"/>
              </a:lnSpc>
              <a:spcBef>
                <a:spcPts val="1800"/>
              </a:spcBef>
              <a:spcAft>
                <a:spcPts val="0"/>
              </a:spcAft>
              <a:buSzPct val="108108"/>
              <a:buChar char="▪"/>
            </a:pPr>
            <a:r>
              <a:rPr lang="en-US"/>
              <a:t>Respect the privacy of your coworkers, just as you would want your privacy respected.</a:t>
            </a:r>
            <a:endParaRPr/>
          </a:p>
          <a:p>
            <a:pPr marL="457200" lvl="0" indent="-406400" algn="l" rtl="0">
              <a:lnSpc>
                <a:spcPct val="150000"/>
              </a:lnSpc>
              <a:spcBef>
                <a:spcPts val="1800"/>
              </a:spcBef>
              <a:spcAft>
                <a:spcPts val="0"/>
              </a:spcAft>
              <a:buSzPct val="108108"/>
              <a:buChar char="▪"/>
            </a:pPr>
            <a:r>
              <a:rPr lang="en-US"/>
              <a:t>We’re acting for legitimate business purposes.</a:t>
            </a:r>
            <a:endParaRPr/>
          </a:p>
          <a:p>
            <a:pPr marL="457200" lvl="0" indent="-406400" algn="l" rtl="0">
              <a:lnSpc>
                <a:spcPct val="150000"/>
              </a:lnSpc>
              <a:spcBef>
                <a:spcPts val="1800"/>
              </a:spcBef>
              <a:spcAft>
                <a:spcPts val="0"/>
              </a:spcAft>
              <a:buSzPct val="108108"/>
              <a:buChar char="▪"/>
            </a:pPr>
            <a:r>
              <a:rPr lang="en-US"/>
              <a:t>We are complying with legal obligations.</a:t>
            </a:r>
            <a:endParaRPr/>
          </a:p>
          <a:p>
            <a:pPr marL="457200" lvl="0" indent="-406400" algn="l" rtl="0">
              <a:lnSpc>
                <a:spcPct val="150000"/>
              </a:lnSpc>
              <a:spcBef>
                <a:spcPts val="1800"/>
              </a:spcBef>
              <a:spcAft>
                <a:spcPts val="0"/>
              </a:spcAft>
              <a:buSzPct val="108108"/>
              <a:buChar char="▪"/>
            </a:pPr>
            <a:r>
              <a:rPr lang="en-US"/>
              <a:t>We have a policy of assisting any employee who encounters difficulties in the workplace.</a:t>
            </a:r>
            <a:endParaRPr/>
          </a:p>
          <a:p>
            <a:pPr marL="457200" lvl="0" indent="-406400" algn="l" rtl="0">
              <a:lnSpc>
                <a:spcPct val="150000"/>
              </a:lnSpc>
              <a:spcBef>
                <a:spcPts val="1800"/>
              </a:spcBef>
              <a:spcAft>
                <a:spcPts val="0"/>
              </a:spcAft>
              <a:buSzPct val="108108"/>
              <a:buChar char="▪"/>
            </a:pPr>
            <a:r>
              <a:rPr lang="en-US"/>
              <a:t>We can discuss your specific needs privately.</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84"/>
          <p:cNvSpPr txBox="1">
            <a:spLocks noGrp="1"/>
          </p:cNvSpPr>
          <p:nvPr>
            <p:ph type="title"/>
          </p:nvPr>
        </p:nvSpPr>
        <p:spPr>
          <a:xfrm>
            <a:off x="137160" y="233045"/>
            <a:ext cx="11650028"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2000"/>
              <a:buNone/>
            </a:pPr>
            <a:r>
              <a:rPr lang="en-US"/>
              <a:t>Can I expect IWDs to perform equally as those without disabilities?</a:t>
            </a:r>
            <a:endParaRPr/>
          </a:p>
        </p:txBody>
      </p:sp>
      <p:sp>
        <p:nvSpPr>
          <p:cNvPr id="285" name="Google Shape;285;p84"/>
          <p:cNvSpPr txBox="1">
            <a:spLocks noGrp="1"/>
          </p:cNvSpPr>
          <p:nvPr>
            <p:ph type="body" idx="1"/>
          </p:nvPr>
        </p:nvSpPr>
        <p:spPr>
          <a:xfrm>
            <a:off x="137160" y="1842452"/>
            <a:ext cx="11069320" cy="4893627"/>
          </a:xfrm>
          <a:prstGeom prst="rect">
            <a:avLst/>
          </a:prstGeom>
          <a:noFill/>
          <a:ln>
            <a:noFill/>
          </a:ln>
        </p:spPr>
        <p:txBody>
          <a:bodyPr spcFirstLastPara="1" wrap="square" lIns="91425" tIns="45700" rIns="91425" bIns="45700" anchor="t" anchorCtr="0">
            <a:normAutofit fontScale="85000" lnSpcReduction="20000"/>
          </a:bodyPr>
          <a:lstStyle/>
          <a:p>
            <a:pPr marL="457200" lvl="0" indent="-406400" algn="l" rtl="0">
              <a:lnSpc>
                <a:spcPct val="150000"/>
              </a:lnSpc>
              <a:spcBef>
                <a:spcPts val="1800"/>
              </a:spcBef>
              <a:spcAft>
                <a:spcPts val="0"/>
              </a:spcAft>
              <a:buSzPct val="117646"/>
              <a:buChar char="▪"/>
            </a:pPr>
            <a:r>
              <a:rPr lang="en-US"/>
              <a:t>Yes.</a:t>
            </a:r>
            <a:endParaRPr/>
          </a:p>
          <a:p>
            <a:pPr marL="457200" lvl="0" indent="-406400" algn="l" rtl="0">
              <a:lnSpc>
                <a:spcPct val="150000"/>
              </a:lnSpc>
              <a:spcBef>
                <a:spcPts val="1800"/>
              </a:spcBef>
              <a:spcAft>
                <a:spcPts val="0"/>
              </a:spcAft>
              <a:buSzPct val="117646"/>
              <a:buChar char="▪"/>
            </a:pPr>
            <a:r>
              <a:rPr lang="en-US"/>
              <a:t>An employee with a disability must meet the same production and performance standards as their non-disabled coworkers in the same job.</a:t>
            </a:r>
            <a:endParaRPr/>
          </a:p>
          <a:p>
            <a:pPr marL="457200" lvl="0" indent="-406400" algn="l" rtl="0">
              <a:lnSpc>
                <a:spcPct val="150000"/>
              </a:lnSpc>
              <a:spcBef>
                <a:spcPts val="1800"/>
              </a:spcBef>
              <a:spcAft>
                <a:spcPts val="0"/>
              </a:spcAft>
              <a:buSzPct val="117646"/>
              <a:buChar char="▪"/>
            </a:pPr>
            <a:r>
              <a:rPr lang="en-US"/>
              <a:t>Keep in mind accommodations may be necessary to assist an employee in meeting production or performance standards.</a:t>
            </a:r>
            <a:endParaRPr/>
          </a:p>
          <a:p>
            <a:pPr marL="457200" lvl="0" indent="-406400" algn="l" rtl="0">
              <a:lnSpc>
                <a:spcPct val="150000"/>
              </a:lnSpc>
              <a:spcBef>
                <a:spcPts val="1800"/>
              </a:spcBef>
              <a:spcAft>
                <a:spcPts val="0"/>
              </a:spcAft>
              <a:buSzPct val="117646"/>
              <a:buChar char="▪"/>
            </a:pPr>
            <a:r>
              <a:rPr lang="en-US"/>
              <a:t>Supervisors should give clear and concise expectations regarding quality of work.</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85"/>
          <p:cNvSpPr txBox="1">
            <a:spLocks noGrp="1"/>
          </p:cNvSpPr>
          <p:nvPr>
            <p:ph type="title"/>
          </p:nvPr>
        </p:nvSpPr>
        <p:spPr>
          <a:xfrm>
            <a:off x="137159" y="233045"/>
            <a:ext cx="1195006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1800"/>
              <a:buNone/>
            </a:pPr>
            <a:r>
              <a:rPr lang="en-US"/>
              <a:t>Must I rescind discipline after disclosure?</a:t>
            </a:r>
            <a:endParaRPr/>
          </a:p>
        </p:txBody>
      </p:sp>
      <p:sp>
        <p:nvSpPr>
          <p:cNvPr id="291" name="Google Shape;291;p85"/>
          <p:cNvSpPr txBox="1">
            <a:spLocks noGrp="1"/>
          </p:cNvSpPr>
          <p:nvPr>
            <p:ph type="body" idx="1"/>
          </p:nvPr>
        </p:nvSpPr>
        <p:spPr>
          <a:xfrm>
            <a:off x="137160" y="1842452"/>
            <a:ext cx="11069320" cy="4893627"/>
          </a:xfrm>
          <a:prstGeom prst="rect">
            <a:avLst/>
          </a:prstGeom>
          <a:noFill/>
          <a:ln>
            <a:noFill/>
          </a:ln>
        </p:spPr>
        <p:txBody>
          <a:bodyPr spcFirstLastPara="1" wrap="square" lIns="91425" tIns="45700" rIns="91425" bIns="45700" anchor="t" anchorCtr="0">
            <a:normAutofit fontScale="77500" lnSpcReduction="20000"/>
          </a:bodyPr>
          <a:lstStyle/>
          <a:p>
            <a:pPr marL="457200" lvl="0" indent="-406400" algn="l" rtl="0">
              <a:lnSpc>
                <a:spcPct val="170000"/>
              </a:lnSpc>
              <a:spcBef>
                <a:spcPts val="1800"/>
              </a:spcBef>
              <a:spcAft>
                <a:spcPts val="0"/>
              </a:spcAft>
              <a:buSzPct val="129032"/>
              <a:buChar char="▪"/>
            </a:pPr>
            <a:r>
              <a:rPr lang="en-US"/>
              <a:t>No - accommodations are not retroactive.</a:t>
            </a:r>
            <a:endParaRPr/>
          </a:p>
          <a:p>
            <a:pPr marL="457200" lvl="0" indent="-406400" algn="l" rtl="0">
              <a:lnSpc>
                <a:spcPct val="170000"/>
              </a:lnSpc>
              <a:spcBef>
                <a:spcPts val="1800"/>
              </a:spcBef>
              <a:spcAft>
                <a:spcPts val="0"/>
              </a:spcAft>
              <a:buSzPct val="129032"/>
              <a:buChar char="▪"/>
            </a:pPr>
            <a:r>
              <a:rPr lang="en-US"/>
              <a:t>However, if this is the first time the employee has cited a disability as the cause of the need for discipline, the supervisor should provide:</a:t>
            </a:r>
            <a:endParaRPr/>
          </a:p>
          <a:p>
            <a:pPr marL="914400" lvl="1" indent="-381000" algn="l" rtl="0">
              <a:lnSpc>
                <a:spcPct val="170000"/>
              </a:lnSpc>
              <a:spcBef>
                <a:spcPts val="1800"/>
              </a:spcBef>
              <a:spcAft>
                <a:spcPts val="0"/>
              </a:spcAft>
              <a:buSzPct val="129032"/>
              <a:buChar char="▪"/>
            </a:pPr>
            <a:r>
              <a:rPr lang="en-US"/>
              <a:t>Information about reasonable accommodations.</a:t>
            </a:r>
            <a:endParaRPr/>
          </a:p>
          <a:p>
            <a:pPr marL="914400" lvl="1" indent="-381000" algn="l" rtl="0">
              <a:lnSpc>
                <a:spcPct val="170000"/>
              </a:lnSpc>
              <a:spcBef>
                <a:spcPts val="1800"/>
              </a:spcBef>
              <a:spcAft>
                <a:spcPts val="0"/>
              </a:spcAft>
              <a:buSzPct val="129032"/>
              <a:buChar char="▪"/>
            </a:pPr>
            <a:r>
              <a:rPr lang="en-US"/>
              <a:t>Clear and concise expectations for performance and productivity standards.</a:t>
            </a:r>
            <a:endParaRPr/>
          </a:p>
          <a:p>
            <a:pPr marL="457200" lvl="0" indent="-406400" algn="l" rtl="0">
              <a:lnSpc>
                <a:spcPct val="170000"/>
              </a:lnSpc>
              <a:spcBef>
                <a:spcPts val="1800"/>
              </a:spcBef>
              <a:spcAft>
                <a:spcPts val="0"/>
              </a:spcAft>
              <a:buSzPct val="129032"/>
              <a:buChar char="▪"/>
            </a:pPr>
            <a:r>
              <a:rPr lang="en-US"/>
              <a:t>A supervisor cannot refuse to engage in the Interactive Process or provide accommodations as a result of the discipline.</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87"/>
          <p:cNvSpPr txBox="1">
            <a:spLocks noGrp="1"/>
          </p:cNvSpPr>
          <p:nvPr>
            <p:ph type="title"/>
          </p:nvPr>
        </p:nvSpPr>
        <p:spPr>
          <a:xfrm>
            <a:off x="137159" y="233045"/>
            <a:ext cx="1156430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2000"/>
              <a:buNone/>
            </a:pPr>
            <a:r>
              <a:rPr lang="en-US"/>
              <a:t>If an employee requests FMLA, do I need to mention accommodations?</a:t>
            </a:r>
            <a:endParaRPr/>
          </a:p>
        </p:txBody>
      </p:sp>
      <p:sp>
        <p:nvSpPr>
          <p:cNvPr id="304" name="Google Shape;304;p87"/>
          <p:cNvSpPr txBox="1">
            <a:spLocks noGrp="1"/>
          </p:cNvSpPr>
          <p:nvPr>
            <p:ph type="body" idx="1"/>
          </p:nvPr>
        </p:nvSpPr>
        <p:spPr>
          <a:xfrm>
            <a:off x="137160" y="1782501"/>
            <a:ext cx="10904124" cy="4842454"/>
          </a:xfrm>
          <a:prstGeom prst="rect">
            <a:avLst/>
          </a:prstGeom>
          <a:noFill/>
          <a:ln>
            <a:noFill/>
          </a:ln>
        </p:spPr>
        <p:txBody>
          <a:bodyPr spcFirstLastPara="1" wrap="square" lIns="91425" tIns="45700" rIns="91425" bIns="45700" anchor="t" anchorCtr="0">
            <a:normAutofit fontScale="92500" lnSpcReduction="20000"/>
          </a:bodyPr>
          <a:lstStyle/>
          <a:p>
            <a:pPr marL="457200" lvl="0" indent="-406400" algn="l" rtl="0">
              <a:lnSpc>
                <a:spcPct val="150000"/>
              </a:lnSpc>
              <a:spcBef>
                <a:spcPts val="1800"/>
              </a:spcBef>
              <a:spcAft>
                <a:spcPts val="0"/>
              </a:spcAft>
              <a:buSzPct val="108108"/>
              <a:buChar char="▪"/>
            </a:pPr>
            <a:r>
              <a:rPr lang="en-US"/>
              <a:t>Maybe.</a:t>
            </a:r>
            <a:endParaRPr/>
          </a:p>
          <a:p>
            <a:pPr marL="457200" lvl="0" indent="-406400" algn="l" rtl="0">
              <a:lnSpc>
                <a:spcPct val="150000"/>
              </a:lnSpc>
              <a:spcBef>
                <a:spcPts val="1800"/>
              </a:spcBef>
              <a:spcAft>
                <a:spcPts val="0"/>
              </a:spcAft>
              <a:buSzPct val="108108"/>
              <a:buChar char="▪"/>
            </a:pPr>
            <a:r>
              <a:rPr lang="en-US"/>
              <a:t>A request for FMLA for an employee’s own condition could also prompt engagement in the Interactive Process.</a:t>
            </a:r>
            <a:endParaRPr/>
          </a:p>
          <a:p>
            <a:pPr marL="457200" lvl="0" indent="-406400" algn="l" rtl="0">
              <a:lnSpc>
                <a:spcPct val="150000"/>
              </a:lnSpc>
              <a:spcBef>
                <a:spcPts val="1800"/>
              </a:spcBef>
              <a:spcAft>
                <a:spcPts val="0"/>
              </a:spcAft>
              <a:buSzPct val="108108"/>
              <a:buChar char="▪"/>
            </a:pPr>
            <a:r>
              <a:rPr lang="en-US"/>
              <a:t>Ask the employee if they may need support beyond what FMLA can provide.</a:t>
            </a:r>
            <a:endParaRPr/>
          </a:p>
          <a:p>
            <a:pPr marL="914400" lvl="1" indent="-381000" algn="l" rtl="0">
              <a:lnSpc>
                <a:spcPct val="150000"/>
              </a:lnSpc>
              <a:spcBef>
                <a:spcPts val="1800"/>
              </a:spcBef>
              <a:spcAft>
                <a:spcPts val="0"/>
              </a:spcAft>
              <a:buSzPct val="108108"/>
              <a:buChar char="▪"/>
            </a:pPr>
            <a:r>
              <a:rPr lang="en-US"/>
              <a:t>If yes, provide information or refer the employee to DEO.</a:t>
            </a:r>
            <a:endParaRPr/>
          </a:p>
          <a:p>
            <a:pPr marL="914400" lvl="1" indent="-381000" algn="l" rtl="0">
              <a:lnSpc>
                <a:spcPct val="150000"/>
              </a:lnSpc>
              <a:spcBef>
                <a:spcPts val="1800"/>
              </a:spcBef>
              <a:spcAft>
                <a:spcPts val="0"/>
              </a:spcAft>
              <a:buSzPct val="108108"/>
              <a:buChar char="▪"/>
            </a:pPr>
            <a:r>
              <a:rPr lang="en-US"/>
              <a:t>If no, do not pursue accommodations, but document the interaction.</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88"/>
          <p:cNvSpPr txBox="1">
            <a:spLocks noGrp="1"/>
          </p:cNvSpPr>
          <p:nvPr>
            <p:ph type="title"/>
          </p:nvPr>
        </p:nvSpPr>
        <p:spPr>
          <a:xfrm>
            <a:off x="112350" y="206099"/>
            <a:ext cx="11817713"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accent4"/>
              </a:buClr>
              <a:buSzPct val="45454"/>
              <a:buNone/>
            </a:pPr>
            <a:r>
              <a:rPr lang="en-US"/>
              <a:t>Can I ask employees with known disabilities if they need an accommodation?</a:t>
            </a:r>
            <a:endParaRPr/>
          </a:p>
        </p:txBody>
      </p:sp>
      <p:sp>
        <p:nvSpPr>
          <p:cNvPr id="310" name="Google Shape;310;p88"/>
          <p:cNvSpPr txBox="1">
            <a:spLocks noGrp="1"/>
          </p:cNvSpPr>
          <p:nvPr>
            <p:ph type="body" idx="1"/>
          </p:nvPr>
        </p:nvSpPr>
        <p:spPr>
          <a:xfrm>
            <a:off x="219456" y="1728480"/>
            <a:ext cx="11204448" cy="5129519"/>
          </a:xfrm>
          <a:prstGeom prst="rect">
            <a:avLst/>
          </a:prstGeom>
          <a:noFill/>
          <a:ln>
            <a:noFill/>
          </a:ln>
        </p:spPr>
        <p:txBody>
          <a:bodyPr spcFirstLastPara="1" wrap="square" lIns="91425" tIns="45700" rIns="91425" bIns="45700" anchor="t" anchorCtr="0">
            <a:normAutofit fontScale="70000" lnSpcReduction="20000"/>
          </a:bodyPr>
          <a:lstStyle/>
          <a:p>
            <a:pPr marL="457200" lvl="0" indent="-406400" algn="l" rtl="0">
              <a:lnSpc>
                <a:spcPct val="170000"/>
              </a:lnSpc>
              <a:spcBef>
                <a:spcPts val="1800"/>
              </a:spcBef>
              <a:spcAft>
                <a:spcPts val="0"/>
              </a:spcAft>
              <a:buSzPct val="142857"/>
              <a:buChar char="▪"/>
            </a:pPr>
            <a:r>
              <a:rPr lang="en-US"/>
              <a:t>Yes.</a:t>
            </a:r>
            <a:endParaRPr/>
          </a:p>
          <a:p>
            <a:pPr marL="457200" lvl="0" indent="-406400" algn="l" rtl="0">
              <a:lnSpc>
                <a:spcPct val="170000"/>
              </a:lnSpc>
              <a:spcBef>
                <a:spcPts val="1800"/>
              </a:spcBef>
              <a:spcAft>
                <a:spcPts val="0"/>
              </a:spcAft>
              <a:buSzPct val="142857"/>
              <a:buChar char="▪"/>
            </a:pPr>
            <a:r>
              <a:rPr lang="en-US"/>
              <a:t>Alternatively, a supervisor may prefer to ask if there are any steps that can be taken to enable the employee to improve performance or conduct without mentioning accommodation or the employee’s disability.</a:t>
            </a:r>
            <a:endParaRPr/>
          </a:p>
          <a:p>
            <a:pPr marL="914400" lvl="1" indent="-381000" algn="l" rtl="0">
              <a:lnSpc>
                <a:spcPct val="170000"/>
              </a:lnSpc>
              <a:spcBef>
                <a:spcPts val="1800"/>
              </a:spcBef>
              <a:spcAft>
                <a:spcPts val="0"/>
              </a:spcAft>
              <a:buSzPct val="142855"/>
              <a:buChar char="▪"/>
            </a:pPr>
            <a:r>
              <a:rPr lang="en-US"/>
              <a:t>“How can I help?”</a:t>
            </a:r>
            <a:endParaRPr/>
          </a:p>
          <a:p>
            <a:pPr marL="914400" lvl="1" indent="-381000" algn="l" rtl="0">
              <a:lnSpc>
                <a:spcPct val="170000"/>
              </a:lnSpc>
              <a:spcBef>
                <a:spcPts val="1800"/>
              </a:spcBef>
              <a:spcAft>
                <a:spcPts val="0"/>
              </a:spcAft>
              <a:buSzPct val="142855"/>
              <a:buChar char="▪"/>
            </a:pPr>
            <a:r>
              <a:rPr lang="en-US"/>
              <a:t>“How can I support you?”</a:t>
            </a:r>
            <a:endParaRPr/>
          </a:p>
          <a:p>
            <a:pPr marL="914400" lvl="1" indent="-381000" algn="l" rtl="0">
              <a:lnSpc>
                <a:spcPct val="170000"/>
              </a:lnSpc>
              <a:spcBef>
                <a:spcPts val="1800"/>
              </a:spcBef>
              <a:spcAft>
                <a:spcPts val="0"/>
              </a:spcAft>
              <a:buSzPct val="142855"/>
              <a:buChar char="▪"/>
            </a:pPr>
            <a:r>
              <a:rPr lang="en-US"/>
              <a:t>“How can we make the environment more inclusive?”</a:t>
            </a:r>
            <a:endParaRPr/>
          </a:p>
          <a:p>
            <a:pPr marL="457200" lvl="0" indent="-406400" algn="l" rtl="0">
              <a:lnSpc>
                <a:spcPct val="170000"/>
              </a:lnSpc>
              <a:spcBef>
                <a:spcPts val="1800"/>
              </a:spcBef>
              <a:spcAft>
                <a:spcPts val="0"/>
              </a:spcAft>
              <a:buSzPct val="142857"/>
              <a:buChar char="▪"/>
            </a:pPr>
            <a:r>
              <a:rPr lang="en-US"/>
              <a:t>Be prepared to offer resources or a referral to DEO.</a:t>
            </a:r>
            <a:endParaRPr/>
          </a:p>
          <a:p>
            <a:pPr marL="457200" lvl="0" indent="-228600" algn="l" rtl="0">
              <a:lnSpc>
                <a:spcPct val="100000"/>
              </a:lnSpc>
              <a:spcBef>
                <a:spcPts val="1800"/>
              </a:spcBef>
              <a:spcAft>
                <a:spcPts val="0"/>
              </a:spcAft>
              <a:buClr>
                <a:schemeClr val="dk1"/>
              </a:buClr>
              <a:buSzPct val="142857"/>
              <a:buFont typeface="Noto Sans Symbols"/>
              <a:buNone/>
            </a:pP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9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Verdana"/>
              <a:buNone/>
            </a:pPr>
            <a:r>
              <a:rPr lang="en-US"/>
              <a:t>Wrap Up</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50"/>
          <p:cNvSpPr txBox="1">
            <a:spLocks noGrp="1"/>
          </p:cNvSpPr>
          <p:nvPr>
            <p:ph type="title"/>
          </p:nvPr>
        </p:nvSpPr>
        <p:spPr>
          <a:xfrm>
            <a:off x="177636" y="289249"/>
            <a:ext cx="12014364" cy="115884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accent4"/>
              </a:buClr>
              <a:buSzPct val="100000"/>
              <a:buFont typeface="Verdana"/>
              <a:buNone/>
            </a:pPr>
            <a:r>
              <a:rPr lang="en-US" dirty="0"/>
              <a:t>What Is the ADA? </a:t>
            </a:r>
            <a:br>
              <a:rPr lang="en-US" dirty="0"/>
            </a:br>
            <a:r>
              <a:rPr lang="en-US" sz="2700" dirty="0"/>
              <a:t>The Americans with Disabilities Act (1990) and the Amendments Act (2008)</a:t>
            </a:r>
            <a:endParaRPr dirty="0"/>
          </a:p>
        </p:txBody>
      </p:sp>
      <p:sp>
        <p:nvSpPr>
          <p:cNvPr id="75" name="Google Shape;75;p50"/>
          <p:cNvSpPr txBox="1">
            <a:spLocks noGrp="1"/>
          </p:cNvSpPr>
          <p:nvPr>
            <p:ph type="body" idx="1"/>
          </p:nvPr>
        </p:nvSpPr>
        <p:spPr>
          <a:xfrm>
            <a:off x="177636" y="1690688"/>
            <a:ext cx="10934864" cy="5078412"/>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150000"/>
              </a:lnSpc>
              <a:spcBef>
                <a:spcPts val="0"/>
              </a:spcBef>
              <a:spcAft>
                <a:spcPts val="0"/>
              </a:spcAft>
              <a:buClr>
                <a:schemeClr val="dk1"/>
              </a:buClr>
              <a:buSzPct val="100000"/>
              <a:buFont typeface="Noto Sans Symbols"/>
              <a:buChar char="▪"/>
            </a:pPr>
            <a:r>
              <a:rPr lang="en-US"/>
              <a:t>Prohibits discrimination and harassment against an individual with a disability (IWD) in employment, public places, public education, etc.</a:t>
            </a:r>
            <a:endParaRPr/>
          </a:p>
          <a:p>
            <a:pPr marL="228600" lvl="0" indent="-228600" algn="l" rtl="0">
              <a:lnSpc>
                <a:spcPct val="150000"/>
              </a:lnSpc>
              <a:spcBef>
                <a:spcPts val="1800"/>
              </a:spcBef>
              <a:spcAft>
                <a:spcPts val="0"/>
              </a:spcAft>
              <a:buClr>
                <a:schemeClr val="dk1"/>
              </a:buClr>
              <a:buSzPct val="100000"/>
              <a:buFont typeface="Noto Sans Symbols"/>
              <a:buChar char="▪"/>
            </a:pPr>
            <a:r>
              <a:rPr lang="en-US"/>
              <a:t>Protects individuals from discrimination based on association with an IWD.</a:t>
            </a:r>
            <a:endParaRPr/>
          </a:p>
          <a:p>
            <a:pPr marL="228600" lvl="0" indent="-228600" algn="l" rtl="0">
              <a:lnSpc>
                <a:spcPct val="150000"/>
              </a:lnSpc>
              <a:spcBef>
                <a:spcPts val="1800"/>
              </a:spcBef>
              <a:spcAft>
                <a:spcPts val="0"/>
              </a:spcAft>
              <a:buClr>
                <a:schemeClr val="dk1"/>
              </a:buClr>
              <a:buSzPct val="100000"/>
              <a:buFont typeface="Noto Sans Symbols"/>
              <a:buChar char="▪"/>
            </a:pPr>
            <a:r>
              <a:rPr lang="en-US"/>
              <a:t>Creates an affirmative duty to provide a reasonable accommodation (to deny a reasonable accommodation is discriminatory).</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91"/>
          <p:cNvSpPr txBox="1">
            <a:spLocks noGrp="1"/>
          </p:cNvSpPr>
          <p:nvPr>
            <p:ph type="title"/>
          </p:nvPr>
        </p:nvSpPr>
        <p:spPr>
          <a:xfrm>
            <a:off x="135595" y="196959"/>
            <a:ext cx="984923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1800"/>
              <a:buNone/>
            </a:pPr>
            <a:r>
              <a:rPr lang="en-US"/>
              <a:t>Key Takeaways</a:t>
            </a:r>
            <a:endParaRPr/>
          </a:p>
        </p:txBody>
      </p:sp>
      <p:sp>
        <p:nvSpPr>
          <p:cNvPr id="328" name="Google Shape;328;p91"/>
          <p:cNvSpPr txBox="1">
            <a:spLocks noGrp="1"/>
          </p:cNvSpPr>
          <p:nvPr>
            <p:ph type="body" idx="1"/>
          </p:nvPr>
        </p:nvSpPr>
        <p:spPr>
          <a:xfrm>
            <a:off x="135595" y="1681163"/>
            <a:ext cx="5466419" cy="823912"/>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b" anchorCtr="0">
            <a:normAutofit/>
          </a:bodyPr>
          <a:lstStyle/>
          <a:p>
            <a:pPr marL="457200" lvl="0" indent="-228600" algn="l" rtl="0">
              <a:lnSpc>
                <a:spcPct val="100000"/>
              </a:lnSpc>
              <a:spcBef>
                <a:spcPts val="1800"/>
              </a:spcBef>
              <a:spcAft>
                <a:spcPts val="0"/>
              </a:spcAft>
              <a:buClr>
                <a:schemeClr val="dk1"/>
              </a:buClr>
              <a:buSzPts val="2400"/>
              <a:buNone/>
            </a:pPr>
            <a:r>
              <a:rPr lang="en-US"/>
              <a:t>Dos</a:t>
            </a:r>
            <a:endParaRPr/>
          </a:p>
        </p:txBody>
      </p:sp>
      <p:sp>
        <p:nvSpPr>
          <p:cNvPr id="329" name="Google Shape;329;p91"/>
          <p:cNvSpPr txBox="1">
            <a:spLocks noGrp="1"/>
          </p:cNvSpPr>
          <p:nvPr>
            <p:ph type="body" idx="2"/>
          </p:nvPr>
        </p:nvSpPr>
        <p:spPr>
          <a:xfrm>
            <a:off x="135594" y="2505075"/>
            <a:ext cx="5466420" cy="4155966"/>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fontScale="92500" lnSpcReduction="10000"/>
          </a:bodyPr>
          <a:lstStyle/>
          <a:p>
            <a:pPr marL="457200" lvl="0" indent="-406400" algn="l" rtl="0">
              <a:lnSpc>
                <a:spcPct val="150000"/>
              </a:lnSpc>
              <a:spcBef>
                <a:spcPts val="600"/>
              </a:spcBef>
              <a:spcAft>
                <a:spcPts val="0"/>
              </a:spcAft>
              <a:buClr>
                <a:schemeClr val="dk1"/>
              </a:buClr>
              <a:buSzPts val="2811"/>
              <a:buFont typeface="Noto Sans Symbols"/>
              <a:buChar char="▪"/>
            </a:pPr>
            <a:r>
              <a:rPr lang="en-US" sz="2600" dirty="0"/>
              <a:t>Keep an open mind.</a:t>
            </a:r>
            <a:endParaRPr sz="2600" dirty="0"/>
          </a:p>
          <a:p>
            <a:pPr marL="457200" lvl="0" indent="-406400" algn="l" rtl="0">
              <a:lnSpc>
                <a:spcPct val="150000"/>
              </a:lnSpc>
              <a:spcBef>
                <a:spcPts val="600"/>
              </a:spcBef>
              <a:spcAft>
                <a:spcPts val="0"/>
              </a:spcAft>
              <a:buClr>
                <a:schemeClr val="dk1"/>
              </a:buClr>
              <a:buSzPts val="2811"/>
              <a:buFont typeface="Noto Sans Symbols"/>
              <a:buChar char="▪"/>
            </a:pPr>
            <a:r>
              <a:rPr lang="en-US" sz="2600" dirty="0"/>
              <a:t>Be prepared to accommodate employees.</a:t>
            </a:r>
            <a:endParaRPr sz="2600" dirty="0"/>
          </a:p>
          <a:p>
            <a:pPr marL="457200" lvl="0" indent="-406400" algn="l" rtl="0">
              <a:lnSpc>
                <a:spcPct val="150000"/>
              </a:lnSpc>
              <a:spcBef>
                <a:spcPts val="600"/>
              </a:spcBef>
              <a:spcAft>
                <a:spcPts val="0"/>
              </a:spcAft>
              <a:buClr>
                <a:schemeClr val="dk1"/>
              </a:buClr>
              <a:buSzPts val="2811"/>
              <a:buFont typeface="Noto Sans Symbols"/>
              <a:buChar char="▪"/>
            </a:pPr>
            <a:r>
              <a:rPr lang="en-US" sz="2600" dirty="0"/>
              <a:t>Consult with DEO when questions come up.</a:t>
            </a:r>
            <a:endParaRPr sz="2600" dirty="0"/>
          </a:p>
          <a:p>
            <a:pPr marL="457200" lvl="0" indent="-406400" algn="l" rtl="0">
              <a:lnSpc>
                <a:spcPct val="150000"/>
              </a:lnSpc>
              <a:spcBef>
                <a:spcPts val="600"/>
              </a:spcBef>
              <a:spcAft>
                <a:spcPts val="0"/>
              </a:spcAft>
              <a:buClr>
                <a:schemeClr val="dk1"/>
              </a:buClr>
              <a:buSzPts val="2811"/>
              <a:buFont typeface="Noto Sans Symbols"/>
              <a:buChar char="▪"/>
            </a:pPr>
            <a:r>
              <a:rPr lang="en-US" sz="2600" dirty="0"/>
              <a:t>Communicate with the employee to ensure support.</a:t>
            </a:r>
            <a:endParaRPr sz="2600" dirty="0"/>
          </a:p>
          <a:p>
            <a:pPr marL="457200" lvl="0" indent="-228600" algn="l" rtl="0">
              <a:lnSpc>
                <a:spcPct val="100000"/>
              </a:lnSpc>
              <a:spcBef>
                <a:spcPts val="1800"/>
              </a:spcBef>
              <a:spcAft>
                <a:spcPts val="0"/>
              </a:spcAft>
              <a:buClr>
                <a:schemeClr val="dk1"/>
              </a:buClr>
              <a:buSzPts val="3027"/>
              <a:buFont typeface="Noto Sans Symbols"/>
              <a:buNone/>
            </a:pPr>
            <a:endParaRPr dirty="0"/>
          </a:p>
        </p:txBody>
      </p:sp>
      <p:sp>
        <p:nvSpPr>
          <p:cNvPr id="330" name="Google Shape;330;p91"/>
          <p:cNvSpPr txBox="1">
            <a:spLocks noGrp="1"/>
          </p:cNvSpPr>
          <p:nvPr>
            <p:ph type="body" idx="3"/>
          </p:nvPr>
        </p:nvSpPr>
        <p:spPr>
          <a:xfrm>
            <a:off x="5736569" y="1681163"/>
            <a:ext cx="5466420" cy="823912"/>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b" anchorCtr="0">
            <a:normAutofit/>
          </a:bodyPr>
          <a:lstStyle/>
          <a:p>
            <a:pPr marL="457200" lvl="0" indent="-228600" algn="l" rtl="0">
              <a:lnSpc>
                <a:spcPct val="100000"/>
              </a:lnSpc>
              <a:spcBef>
                <a:spcPts val="1800"/>
              </a:spcBef>
              <a:spcAft>
                <a:spcPts val="0"/>
              </a:spcAft>
              <a:buClr>
                <a:schemeClr val="dk1"/>
              </a:buClr>
              <a:buSzPts val="2400"/>
              <a:buNone/>
            </a:pPr>
            <a:r>
              <a:rPr lang="en-US"/>
              <a:t>Don’ts</a:t>
            </a:r>
            <a:endParaRPr/>
          </a:p>
        </p:txBody>
      </p:sp>
      <p:sp>
        <p:nvSpPr>
          <p:cNvPr id="331" name="Google Shape;331;p91"/>
          <p:cNvSpPr txBox="1">
            <a:spLocks noGrp="1"/>
          </p:cNvSpPr>
          <p:nvPr>
            <p:ph type="body" idx="4"/>
          </p:nvPr>
        </p:nvSpPr>
        <p:spPr>
          <a:xfrm>
            <a:off x="5736569" y="2505075"/>
            <a:ext cx="5466420" cy="4155966"/>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fontScale="77500" lnSpcReduction="20000"/>
          </a:bodyPr>
          <a:lstStyle/>
          <a:p>
            <a:pPr marL="457200" lvl="0" indent="-406400" algn="l" rtl="0">
              <a:lnSpc>
                <a:spcPct val="170000"/>
              </a:lnSpc>
              <a:spcBef>
                <a:spcPts val="600"/>
              </a:spcBef>
              <a:spcAft>
                <a:spcPts val="0"/>
              </a:spcAft>
              <a:buClr>
                <a:schemeClr val="dk1"/>
              </a:buClr>
              <a:buSzPct val="108108"/>
              <a:buFont typeface="Noto Sans Symbols"/>
              <a:buChar char="▪"/>
            </a:pPr>
            <a:r>
              <a:rPr lang="en-US" dirty="0"/>
              <a:t>Live in the “what if” mindset.</a:t>
            </a:r>
            <a:endParaRPr dirty="0"/>
          </a:p>
          <a:p>
            <a:pPr marL="457200" lvl="0" indent="-406400" algn="l" rtl="0">
              <a:lnSpc>
                <a:spcPct val="170000"/>
              </a:lnSpc>
              <a:spcBef>
                <a:spcPts val="600"/>
              </a:spcBef>
              <a:spcAft>
                <a:spcPts val="0"/>
              </a:spcAft>
              <a:buClr>
                <a:schemeClr val="dk1"/>
              </a:buClr>
              <a:buSzPct val="108108"/>
              <a:buFont typeface="Noto Sans Symbols"/>
              <a:buChar char="▪"/>
            </a:pPr>
            <a:r>
              <a:rPr lang="en-US" dirty="0"/>
              <a:t>Ask about an employee’s medical condition or documentation.</a:t>
            </a:r>
            <a:endParaRPr dirty="0"/>
          </a:p>
          <a:p>
            <a:pPr marL="457200" lvl="0" indent="-406400" algn="l" rtl="0">
              <a:lnSpc>
                <a:spcPct val="170000"/>
              </a:lnSpc>
              <a:spcBef>
                <a:spcPts val="600"/>
              </a:spcBef>
              <a:spcAft>
                <a:spcPts val="0"/>
              </a:spcAft>
              <a:buClr>
                <a:schemeClr val="dk1"/>
              </a:buClr>
              <a:buSzPct val="108108"/>
              <a:buFont typeface="Noto Sans Symbols"/>
              <a:buChar char="▪"/>
            </a:pPr>
            <a:r>
              <a:rPr lang="en-US" dirty="0"/>
              <a:t>Share information without a need to know.</a:t>
            </a:r>
            <a:endParaRPr dirty="0"/>
          </a:p>
          <a:p>
            <a:pPr marL="457200" lvl="0" indent="-406400" algn="l" rtl="0">
              <a:lnSpc>
                <a:spcPct val="170000"/>
              </a:lnSpc>
              <a:spcBef>
                <a:spcPts val="600"/>
              </a:spcBef>
              <a:spcAft>
                <a:spcPts val="0"/>
              </a:spcAft>
              <a:buClr>
                <a:schemeClr val="dk1"/>
              </a:buClr>
              <a:buSzPct val="108108"/>
              <a:buFont typeface="Noto Sans Symbols"/>
              <a:buChar char="▪"/>
            </a:pPr>
            <a:r>
              <a:rPr lang="en-US" dirty="0"/>
              <a:t>Be afraid to ask for assistance.</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2"/>
          <p:cNvSpPr txBox="1">
            <a:spLocks noGrp="1"/>
          </p:cNvSpPr>
          <p:nvPr>
            <p:ph type="title"/>
          </p:nvPr>
        </p:nvSpPr>
        <p:spPr>
          <a:xfrm>
            <a:off x="190336" y="206504"/>
            <a:ext cx="919645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U-M Disability Related Policies: </a:t>
            </a:r>
            <a:r>
              <a:rPr lang="en-US" sz="2400"/>
              <a:t>SPG </a:t>
            </a:r>
            <a:r>
              <a:rPr lang="en-US" sz="2400" u="sng">
                <a:solidFill>
                  <a:srgbClr val="FFCB05"/>
                </a:solidFill>
                <a:hlinkClick r:id="rId3">
                  <a:extLst>
                    <a:ext uri="{A12FA001-AC4F-418D-AE19-62706E023703}">
                      <ahyp:hlinkClr xmlns:ahyp="http://schemas.microsoft.com/office/drawing/2018/hyperlinkcolor" val="tx"/>
                    </a:ext>
                  </a:extLst>
                </a:hlinkClick>
              </a:rPr>
              <a:t>201.35</a:t>
            </a:r>
            <a:r>
              <a:rPr lang="en-US" sz="2400">
                <a:solidFill>
                  <a:srgbClr val="FFCB05"/>
                </a:solidFill>
              </a:rPr>
              <a:t> and SPG </a:t>
            </a:r>
            <a:r>
              <a:rPr lang="en-US" sz="2400" u="sng">
                <a:solidFill>
                  <a:srgbClr val="FFCB05"/>
                </a:solidFill>
                <a:hlinkClick r:id="rId4">
                  <a:extLst>
                    <a:ext uri="{A12FA001-AC4F-418D-AE19-62706E023703}">
                      <ahyp:hlinkClr xmlns:ahyp="http://schemas.microsoft.com/office/drawing/2018/hyperlinkcolor" val="tx"/>
                    </a:ext>
                  </a:extLst>
                </a:hlinkClick>
              </a:rPr>
              <a:t>601.20</a:t>
            </a:r>
            <a:endParaRPr sz="2400">
              <a:solidFill>
                <a:srgbClr val="FFCB05"/>
              </a:solidFill>
            </a:endParaRPr>
          </a:p>
        </p:txBody>
      </p:sp>
      <p:sp>
        <p:nvSpPr>
          <p:cNvPr id="81" name="Google Shape;81;p52"/>
          <p:cNvSpPr txBox="1">
            <a:spLocks noGrp="1"/>
          </p:cNvSpPr>
          <p:nvPr>
            <p:ph type="body" idx="1"/>
          </p:nvPr>
        </p:nvSpPr>
        <p:spPr>
          <a:xfrm>
            <a:off x="190336" y="1690688"/>
            <a:ext cx="11049164" cy="5078412"/>
          </a:xfrm>
          <a:prstGeom prst="rect">
            <a:avLst/>
          </a:prstGeom>
          <a:noFill/>
          <a:ln>
            <a:noFill/>
          </a:ln>
        </p:spPr>
        <p:txBody>
          <a:bodyPr spcFirstLastPara="1" wrap="square" lIns="91425" tIns="45700" rIns="91425" bIns="45700" anchor="t" anchorCtr="0">
            <a:normAutofit fontScale="70000" lnSpcReduction="20000"/>
          </a:bodyPr>
          <a:lstStyle/>
          <a:p>
            <a:pPr marL="228600" lvl="0" indent="-228600" algn="l" rtl="0">
              <a:lnSpc>
                <a:spcPct val="170000"/>
              </a:lnSpc>
              <a:spcBef>
                <a:spcPts val="0"/>
              </a:spcBef>
              <a:spcAft>
                <a:spcPts val="0"/>
              </a:spcAft>
              <a:buClr>
                <a:srgbClr val="00274C"/>
              </a:buClr>
              <a:buSzPct val="100000"/>
              <a:buChar char="▪"/>
            </a:pPr>
            <a:r>
              <a:rPr lang="en-US" sz="3400">
                <a:solidFill>
                  <a:srgbClr val="00274C"/>
                </a:solidFill>
              </a:rPr>
              <a:t>Nondiscrimination Policy (201.35): </a:t>
            </a:r>
            <a:endParaRPr/>
          </a:p>
          <a:p>
            <a:pPr marL="685800" lvl="1" indent="-228600" algn="l" rtl="0">
              <a:lnSpc>
                <a:spcPct val="170000"/>
              </a:lnSpc>
              <a:spcBef>
                <a:spcPts val="1800"/>
              </a:spcBef>
              <a:spcAft>
                <a:spcPts val="0"/>
              </a:spcAft>
              <a:buClr>
                <a:srgbClr val="00274C"/>
              </a:buClr>
              <a:buSzPct val="100000"/>
              <a:buChar char="▪"/>
            </a:pPr>
            <a:r>
              <a:rPr lang="en-US">
                <a:solidFill>
                  <a:srgbClr val="00274C"/>
                </a:solidFill>
              </a:rPr>
              <a:t>“The University of Michigan is committed to a policy of equal opportunity for all persons and does not discriminate on the basis of race, color, national origin, age, marital status, sex, sexual orientation, gender identity, gender expression, disability, religion, height, weight, or veteran status in employment, educational programs and activities, and admissions.”</a:t>
            </a:r>
            <a:endParaRPr/>
          </a:p>
          <a:p>
            <a:pPr marL="228600" lvl="0" indent="-228600" algn="l" rtl="0">
              <a:lnSpc>
                <a:spcPct val="170000"/>
              </a:lnSpc>
              <a:spcBef>
                <a:spcPts val="1800"/>
              </a:spcBef>
              <a:spcAft>
                <a:spcPts val="0"/>
              </a:spcAft>
              <a:buClr>
                <a:srgbClr val="00274C"/>
              </a:buClr>
              <a:buSzPct val="100000"/>
              <a:buChar char="▪"/>
            </a:pPr>
            <a:r>
              <a:rPr lang="en-US" sz="3400">
                <a:solidFill>
                  <a:srgbClr val="00274C"/>
                </a:solidFill>
              </a:rPr>
              <a:t>Electronic Information and Technology Accessibility Policy (601.20): </a:t>
            </a:r>
            <a:endParaRPr/>
          </a:p>
          <a:p>
            <a:pPr marL="685800" lvl="1" indent="-228600" algn="l" rtl="0">
              <a:lnSpc>
                <a:spcPct val="170000"/>
              </a:lnSpc>
              <a:spcBef>
                <a:spcPts val="1800"/>
              </a:spcBef>
              <a:spcAft>
                <a:spcPts val="0"/>
              </a:spcAft>
              <a:buClr>
                <a:srgbClr val="00274C"/>
              </a:buClr>
              <a:buSzPct val="100000"/>
              <a:buChar char="▪"/>
            </a:pPr>
            <a:r>
              <a:rPr lang="en-US">
                <a:solidFill>
                  <a:srgbClr val="00274C"/>
                </a:solidFill>
              </a:rPr>
              <a:t>All EIT used, created, and procured for use by U-M "should </a:t>
            </a:r>
            <a:r>
              <a:rPr lang="en-US" b="0" i="0">
                <a:solidFill>
                  <a:srgbClr val="00274C"/>
                </a:solidFill>
              </a:rPr>
              <a:t>provide equal access and be as effective, available, and usable for individuals with disabilities as for those who do not have disabilities.”</a:t>
            </a:r>
            <a:endParaRPr>
              <a:solidFill>
                <a:srgbClr val="00274C"/>
              </a:solidFill>
            </a:endParaRPr>
          </a:p>
          <a:p>
            <a:pPr marL="228600" lvl="0" indent="-104140" algn="l" rtl="0">
              <a:lnSpc>
                <a:spcPct val="170000"/>
              </a:lnSpc>
              <a:spcBef>
                <a:spcPts val="1800"/>
              </a:spcBef>
              <a:spcAft>
                <a:spcPts val="0"/>
              </a:spcAft>
              <a:buClr>
                <a:schemeClr val="dk1"/>
              </a:buClr>
              <a:buSzPct val="1000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Verdana"/>
              <a:buNone/>
            </a:pPr>
            <a:r>
              <a:rPr lang="en-US" dirty="0"/>
              <a:t>The Interactive Process</a:t>
            </a:r>
            <a:endParaRPr dirty="0"/>
          </a:p>
        </p:txBody>
      </p:sp>
      <p:sp>
        <p:nvSpPr>
          <p:cNvPr id="87" name="Google Shape;87;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400"/>
              <a:buNone/>
            </a:pPr>
            <a:r>
              <a:rPr lang="en-US"/>
              <a:t>Background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8"/>
          <p:cNvSpPr txBox="1">
            <a:spLocks noGrp="1"/>
          </p:cNvSpPr>
          <p:nvPr>
            <p:ph type="title"/>
          </p:nvPr>
        </p:nvSpPr>
        <p:spPr>
          <a:xfrm>
            <a:off x="126124" y="291553"/>
            <a:ext cx="991125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Disability Definition</a:t>
            </a:r>
            <a:endParaRPr/>
          </a:p>
        </p:txBody>
      </p:sp>
      <p:sp>
        <p:nvSpPr>
          <p:cNvPr id="93" name="Google Shape;93;p8"/>
          <p:cNvSpPr txBox="1">
            <a:spLocks noGrp="1"/>
          </p:cNvSpPr>
          <p:nvPr>
            <p:ph type="body" idx="1"/>
          </p:nvPr>
        </p:nvSpPr>
        <p:spPr>
          <a:xfrm>
            <a:off x="126124" y="1765738"/>
            <a:ext cx="11227676" cy="4992414"/>
          </a:xfrm>
          <a:prstGeom prst="rect">
            <a:avLst/>
          </a:prstGeom>
          <a:noFill/>
          <a:ln>
            <a:noFill/>
          </a:ln>
        </p:spPr>
        <p:txBody>
          <a:bodyPr spcFirstLastPara="1" wrap="square" lIns="91425" tIns="45700" rIns="91425" bIns="45700" anchor="t" anchorCtr="0">
            <a:normAutofit fontScale="70000" lnSpcReduction="20000"/>
          </a:bodyPr>
          <a:lstStyle/>
          <a:p>
            <a:pPr marL="228600" lvl="0" indent="-228600" algn="l" rtl="0">
              <a:lnSpc>
                <a:spcPct val="160000"/>
              </a:lnSpc>
              <a:spcBef>
                <a:spcPts val="0"/>
              </a:spcBef>
              <a:spcAft>
                <a:spcPts val="0"/>
              </a:spcAft>
              <a:buClr>
                <a:schemeClr val="dk1"/>
              </a:buClr>
              <a:buSzPct val="100000"/>
              <a:buFont typeface="Noto Sans Symbols"/>
              <a:buChar char="▪"/>
            </a:pPr>
            <a:r>
              <a:rPr lang="en-US"/>
              <a:t>A physical or mental impairment that </a:t>
            </a:r>
            <a:r>
              <a:rPr lang="en-US" i="1"/>
              <a:t>substantially</a:t>
            </a:r>
            <a:r>
              <a:rPr lang="en-US"/>
              <a:t> limits one or more major life activity.</a:t>
            </a:r>
            <a:endParaRPr/>
          </a:p>
          <a:p>
            <a:pPr marL="685800" lvl="1" indent="-228600" algn="l" rtl="0">
              <a:lnSpc>
                <a:spcPct val="160000"/>
              </a:lnSpc>
              <a:spcBef>
                <a:spcPts val="1800"/>
              </a:spcBef>
              <a:spcAft>
                <a:spcPts val="0"/>
              </a:spcAft>
              <a:buClr>
                <a:schemeClr val="dk1"/>
              </a:buClr>
              <a:buSzPct val="100000"/>
              <a:buChar char="▪"/>
            </a:pPr>
            <a:r>
              <a:rPr lang="en-US"/>
              <a:t>Substantial limitation is determined by comparison to an average person in the general population.</a:t>
            </a:r>
            <a:endParaRPr/>
          </a:p>
          <a:p>
            <a:pPr marL="685800" lvl="1" indent="-228600" algn="l" rtl="0">
              <a:lnSpc>
                <a:spcPct val="160000"/>
              </a:lnSpc>
              <a:spcBef>
                <a:spcPts val="1800"/>
              </a:spcBef>
              <a:spcAft>
                <a:spcPts val="0"/>
              </a:spcAft>
              <a:buClr>
                <a:schemeClr val="dk1"/>
              </a:buClr>
              <a:buSzPct val="100000"/>
              <a:buChar char="▪"/>
            </a:pPr>
            <a:r>
              <a:rPr lang="en-US"/>
              <a:t>Major life activities include: bending, breathing, caring for self, concentrating, hearing, interacting with others, learning, lifting, sitting, speaking, standing, thinking, walking, working, etc.</a:t>
            </a:r>
            <a:endParaRPr/>
          </a:p>
          <a:p>
            <a:pPr marL="228600" lvl="0" indent="-228600" algn="l" rtl="0">
              <a:lnSpc>
                <a:spcPct val="160000"/>
              </a:lnSpc>
              <a:spcBef>
                <a:spcPts val="1800"/>
              </a:spcBef>
              <a:spcAft>
                <a:spcPts val="0"/>
              </a:spcAft>
              <a:buClr>
                <a:schemeClr val="dk1"/>
              </a:buClr>
              <a:buSzPct val="100000"/>
              <a:buFont typeface="Noto Sans Symbols"/>
              <a:buChar char="▪"/>
            </a:pPr>
            <a:r>
              <a:rPr lang="en-US"/>
              <a:t>This includes people who have a record of such an impairment, even if they do not currently have a disability.</a:t>
            </a:r>
            <a:endParaRPr/>
          </a:p>
          <a:p>
            <a:pPr marL="228600" lvl="0" indent="-228600" algn="l" rtl="0">
              <a:lnSpc>
                <a:spcPct val="160000"/>
              </a:lnSpc>
              <a:spcBef>
                <a:spcPts val="1800"/>
              </a:spcBef>
              <a:spcAft>
                <a:spcPts val="0"/>
              </a:spcAft>
              <a:buClr>
                <a:schemeClr val="dk1"/>
              </a:buClr>
              <a:buSzPct val="100000"/>
              <a:buFont typeface="Noto Sans Symbols"/>
              <a:buChar char="▪"/>
            </a:pPr>
            <a:r>
              <a:rPr lang="en-US"/>
              <a:t>It also includes individuals who do not have a disability, but are regarded as such.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53"/>
          <p:cNvSpPr txBox="1">
            <a:spLocks noGrp="1"/>
          </p:cNvSpPr>
          <p:nvPr>
            <p:ph type="title"/>
          </p:nvPr>
        </p:nvSpPr>
        <p:spPr>
          <a:xfrm>
            <a:off x="136634" y="228491"/>
            <a:ext cx="976411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Background</a:t>
            </a:r>
            <a:endParaRPr/>
          </a:p>
        </p:txBody>
      </p:sp>
      <p:sp>
        <p:nvSpPr>
          <p:cNvPr id="99" name="Google Shape;99;p53"/>
          <p:cNvSpPr txBox="1">
            <a:spLocks noGrp="1"/>
          </p:cNvSpPr>
          <p:nvPr>
            <p:ph type="body" idx="1"/>
          </p:nvPr>
        </p:nvSpPr>
        <p:spPr>
          <a:xfrm>
            <a:off x="136634" y="1554054"/>
            <a:ext cx="11696137" cy="4980631"/>
          </a:xfrm>
          <a:prstGeom prst="rect">
            <a:avLst/>
          </a:prstGeom>
          <a:noFill/>
          <a:ln>
            <a:noFill/>
          </a:ln>
        </p:spPr>
        <p:txBody>
          <a:bodyPr spcFirstLastPara="1" wrap="square" lIns="91425" tIns="45700" rIns="91425" bIns="45700" anchor="t" anchorCtr="0">
            <a:normAutofit fontScale="92500"/>
          </a:bodyPr>
          <a:lstStyle/>
          <a:p>
            <a:pPr marL="342900" lvl="0" indent="-342900" algn="l" rtl="0">
              <a:lnSpc>
                <a:spcPct val="170000"/>
              </a:lnSpc>
              <a:spcBef>
                <a:spcPts val="1800"/>
              </a:spcBef>
              <a:spcAft>
                <a:spcPts val="0"/>
              </a:spcAft>
              <a:buSzPct val="144144"/>
              <a:buFont typeface="Noto Sans Symbols"/>
              <a:buChar char="▪"/>
            </a:pPr>
            <a:r>
              <a:rPr lang="en-US" sz="1800">
                <a:solidFill>
                  <a:srgbClr val="00274C"/>
                </a:solidFill>
                <a:latin typeface="Verdana"/>
                <a:ea typeface="Verdana"/>
                <a:cs typeface="Verdana"/>
                <a:sym typeface="Verdana"/>
              </a:rPr>
              <a:t>DEO facilitates a request for accommodation between the employee and their unit.</a:t>
            </a:r>
            <a:endParaRPr/>
          </a:p>
          <a:p>
            <a:pPr marL="342900" lvl="0" indent="-342900" algn="l" rtl="0">
              <a:lnSpc>
                <a:spcPct val="170000"/>
              </a:lnSpc>
              <a:spcBef>
                <a:spcPts val="1800"/>
              </a:spcBef>
              <a:spcAft>
                <a:spcPts val="0"/>
              </a:spcAft>
              <a:buSzPct val="144144"/>
              <a:buFont typeface="Noto Sans Symbols"/>
              <a:buChar char="▪"/>
            </a:pPr>
            <a:r>
              <a:rPr lang="en-US" sz="1800">
                <a:solidFill>
                  <a:srgbClr val="00274C"/>
                </a:solidFill>
                <a:latin typeface="Verdana"/>
                <a:ea typeface="Verdana"/>
                <a:cs typeface="Verdana"/>
                <a:sym typeface="Verdana"/>
              </a:rPr>
              <a:t>The Interactive Process does not address complaints against a coworker, colleague, supervisor, etc. </a:t>
            </a:r>
            <a:endParaRPr sz="1800">
              <a:solidFill>
                <a:srgbClr val="00274C"/>
              </a:solidFill>
              <a:latin typeface="Verdana"/>
              <a:ea typeface="Verdana"/>
              <a:cs typeface="Verdana"/>
              <a:sym typeface="Verdana"/>
            </a:endParaRPr>
          </a:p>
          <a:p>
            <a:pPr marL="1203325" lvl="1" indent="-398461" algn="l" rtl="0">
              <a:lnSpc>
                <a:spcPct val="170000"/>
              </a:lnSpc>
              <a:spcBef>
                <a:spcPts val="1800"/>
              </a:spcBef>
              <a:spcAft>
                <a:spcPts val="0"/>
              </a:spcAft>
              <a:buSzPct val="162162"/>
              <a:buFont typeface="Noto Sans Symbols"/>
              <a:buChar char="▪"/>
            </a:pPr>
            <a:r>
              <a:rPr lang="en-US" sz="1600">
                <a:solidFill>
                  <a:srgbClr val="00274C"/>
                </a:solidFill>
                <a:latin typeface="Verdana"/>
                <a:ea typeface="Verdana"/>
                <a:cs typeface="Verdana"/>
                <a:sym typeface="Verdana"/>
              </a:rPr>
              <a:t>Complaints of retaliation, discrimination, and harassment are addressed via ECRT.</a:t>
            </a:r>
            <a:endParaRPr/>
          </a:p>
          <a:p>
            <a:pPr marL="1203325" lvl="1" indent="-398461" algn="l" rtl="0">
              <a:lnSpc>
                <a:spcPct val="170000"/>
              </a:lnSpc>
              <a:spcBef>
                <a:spcPts val="1800"/>
              </a:spcBef>
              <a:spcAft>
                <a:spcPts val="0"/>
              </a:spcAft>
              <a:buSzPct val="162162"/>
              <a:buFont typeface="Noto Sans Symbols"/>
              <a:buChar char="▪"/>
            </a:pPr>
            <a:r>
              <a:rPr lang="en-US" sz="1600">
                <a:solidFill>
                  <a:srgbClr val="00274C"/>
                </a:solidFill>
                <a:latin typeface="Verdana"/>
                <a:ea typeface="Verdana"/>
                <a:cs typeface="Verdana"/>
                <a:sym typeface="Verdana"/>
              </a:rPr>
              <a:t>General complaints, concerns, or issues should be addressed by HR.</a:t>
            </a:r>
            <a:endParaRPr/>
          </a:p>
          <a:p>
            <a:pPr marL="342900" lvl="0" indent="-342900" algn="l" rtl="0">
              <a:lnSpc>
                <a:spcPct val="170000"/>
              </a:lnSpc>
              <a:spcBef>
                <a:spcPts val="1800"/>
              </a:spcBef>
              <a:spcAft>
                <a:spcPts val="0"/>
              </a:spcAft>
              <a:buSzPct val="144144"/>
              <a:buFont typeface="Noto Sans Symbols"/>
              <a:buChar char="▪"/>
            </a:pPr>
            <a:r>
              <a:rPr lang="en-US" sz="1800">
                <a:solidFill>
                  <a:srgbClr val="00274C"/>
                </a:solidFill>
                <a:latin typeface="Verdana"/>
                <a:ea typeface="Verdana"/>
                <a:cs typeface="Verdana"/>
                <a:sym typeface="Verdana"/>
              </a:rPr>
              <a:t>Employees requesting accommodations may not know exactly what they need and may be wary of disclosing their disability.</a:t>
            </a:r>
            <a:endParaRPr/>
          </a:p>
          <a:p>
            <a:pPr marL="342900" lvl="0" indent="-342900" algn="l" rtl="0">
              <a:lnSpc>
                <a:spcPct val="170000"/>
              </a:lnSpc>
              <a:spcBef>
                <a:spcPts val="1800"/>
              </a:spcBef>
              <a:spcAft>
                <a:spcPts val="0"/>
              </a:spcAft>
              <a:buSzPct val="144144"/>
              <a:buFont typeface="Noto Sans Symbols"/>
              <a:buChar char="▪"/>
            </a:pPr>
            <a:r>
              <a:rPr lang="en-US" sz="1800">
                <a:solidFill>
                  <a:srgbClr val="00274C"/>
                </a:solidFill>
                <a:latin typeface="Verdana"/>
                <a:ea typeface="Verdana"/>
                <a:cs typeface="Verdana"/>
                <a:sym typeface="Verdana"/>
              </a:rPr>
              <a:t>Employers need to consider the needs of the unit, but also the health and safety of the employee.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57"/>
          <p:cNvSpPr txBox="1">
            <a:spLocks noGrp="1"/>
          </p:cNvSpPr>
          <p:nvPr>
            <p:ph type="title"/>
          </p:nvPr>
        </p:nvSpPr>
        <p:spPr>
          <a:xfrm>
            <a:off x="190336" y="169182"/>
            <a:ext cx="919645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4400"/>
              <a:buFont typeface="Verdana"/>
              <a:buNone/>
            </a:pPr>
            <a:r>
              <a:rPr lang="en-US"/>
              <a:t>Goals of the Interactive Process</a:t>
            </a:r>
            <a:endParaRPr/>
          </a:p>
        </p:txBody>
      </p:sp>
      <p:sp>
        <p:nvSpPr>
          <p:cNvPr id="105" name="Google Shape;105;p57"/>
          <p:cNvSpPr txBox="1">
            <a:spLocks noGrp="1"/>
          </p:cNvSpPr>
          <p:nvPr>
            <p:ph type="body" idx="1"/>
          </p:nvPr>
        </p:nvSpPr>
        <p:spPr>
          <a:xfrm>
            <a:off x="190336" y="1690688"/>
            <a:ext cx="11049164" cy="5078412"/>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Font typeface="Noto Sans Symbols"/>
              <a:buChar char="▪"/>
            </a:pPr>
            <a:r>
              <a:rPr lang="en-US"/>
              <a:t>To identify an effective and reasonable accommodation for an employee with a disability to perform the essential functions of their job.</a:t>
            </a:r>
            <a:endParaRPr/>
          </a:p>
          <a:p>
            <a:pPr marL="228600" lvl="0" indent="-228600" algn="l" rtl="0">
              <a:lnSpc>
                <a:spcPct val="150000"/>
              </a:lnSpc>
              <a:spcBef>
                <a:spcPts val="1800"/>
              </a:spcBef>
              <a:spcAft>
                <a:spcPts val="0"/>
              </a:spcAft>
              <a:buClr>
                <a:schemeClr val="dk1"/>
              </a:buClr>
              <a:buSzPts val="2800"/>
              <a:buFont typeface="Noto Sans Symbols"/>
              <a:buChar char="▪"/>
            </a:pPr>
            <a:r>
              <a:rPr lang="en-US"/>
              <a:t>To provide reasonable workplace accommodations that benefit the employee and the employer.</a:t>
            </a:r>
            <a:endParaRPr/>
          </a:p>
          <a:p>
            <a:pPr marL="228600" lvl="0" indent="-228600" algn="l" rtl="0">
              <a:lnSpc>
                <a:spcPct val="150000"/>
              </a:lnSpc>
              <a:spcBef>
                <a:spcPts val="1800"/>
              </a:spcBef>
              <a:spcAft>
                <a:spcPts val="0"/>
              </a:spcAft>
              <a:buClr>
                <a:schemeClr val="dk1"/>
              </a:buClr>
              <a:buSzPts val="2800"/>
              <a:buFont typeface="Noto Sans Symbols"/>
              <a:buChar char="▪"/>
            </a:pPr>
            <a:r>
              <a:rPr lang="en-US"/>
              <a:t>To find a way to enable an employee with a disability to work effectively, productively, and safely in their job.</a:t>
            </a:r>
            <a:endParaRPr/>
          </a:p>
        </p:txBody>
      </p:sp>
    </p:spTree>
  </p:cSld>
  <p:clrMapOvr>
    <a:masterClrMapping/>
  </p:clrMapOvr>
</p:sld>
</file>

<file path=ppt/theme/theme1.xml><?xml version="1.0" encoding="utf-8"?>
<a:theme xmlns:a="http://schemas.openxmlformats.org/drawingml/2006/main" name="Office Theme">
  <a:themeElements>
    <a:clrScheme name="umich">
      <a:dk1>
        <a:srgbClr val="00274C"/>
      </a:dk1>
      <a:lt1>
        <a:srgbClr val="FFFFFF"/>
      </a:lt1>
      <a:dk2>
        <a:srgbClr val="2F65A7"/>
      </a:dk2>
      <a:lt2>
        <a:srgbClr val="E7E6E6"/>
      </a:lt2>
      <a:accent1>
        <a:srgbClr val="4472C4"/>
      </a:accent1>
      <a:accent2>
        <a:srgbClr val="D65F17"/>
      </a:accent2>
      <a:accent3>
        <a:srgbClr val="719489"/>
      </a:accent3>
      <a:accent4>
        <a:srgbClr val="FFCB05"/>
      </a:accent4>
      <a:accent5>
        <a:srgbClr val="00AEA6"/>
      </a:accent5>
      <a:accent6>
        <a:srgbClr val="9D9B09"/>
      </a:accent6>
      <a:hlink>
        <a:srgbClr val="6E1E7F"/>
      </a:hlink>
      <a:folHlink>
        <a:srgbClr val="524E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4554</Words>
  <Application>Microsoft Macintosh PowerPoint</Application>
  <PresentationFormat>Widescreen</PresentationFormat>
  <Paragraphs>343</Paragraphs>
  <Slides>40</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Noto Sans Symbols</vt:lpstr>
      <vt:lpstr>Verdana</vt:lpstr>
      <vt:lpstr>Office Theme</vt:lpstr>
      <vt:lpstr>Supervisor and HR Partner’s Guide to Reasonable Workplace Accommodations </vt:lpstr>
      <vt:lpstr>Agenda</vt:lpstr>
      <vt:lpstr>The Americans with Disabilities Act (ADA)</vt:lpstr>
      <vt:lpstr>What Is the ADA?  The Americans with Disabilities Act (1990) and the Amendments Act (2008)</vt:lpstr>
      <vt:lpstr>U-M Disability Related Policies: SPG 201.35 and SPG 601.20</vt:lpstr>
      <vt:lpstr>The Interactive Process</vt:lpstr>
      <vt:lpstr>Disability Definition</vt:lpstr>
      <vt:lpstr>Background</vt:lpstr>
      <vt:lpstr>Goals of the Interactive Process</vt:lpstr>
      <vt:lpstr>Individual Responsibilities</vt:lpstr>
      <vt:lpstr>Requesting Accommodations</vt:lpstr>
      <vt:lpstr>4 Steps to Accommodation</vt:lpstr>
      <vt:lpstr>Step 1: Employee Requests an Accommodation</vt:lpstr>
      <vt:lpstr>Medical Documentation</vt:lpstr>
      <vt:lpstr>Step 2: Employee Meeting</vt:lpstr>
      <vt:lpstr>Essential Job Functions</vt:lpstr>
      <vt:lpstr>Step 3a: Accessibility Specialist Meets with the Unit HR</vt:lpstr>
      <vt:lpstr>Step 3b: Accessibility Specialist Meets with the Supervisor and Unit HR</vt:lpstr>
      <vt:lpstr>Determining Reasonableness</vt:lpstr>
      <vt:lpstr>Step 4: Finalize the Accommodation</vt:lpstr>
      <vt:lpstr>Accommodation Examples</vt:lpstr>
      <vt:lpstr>Implementing an Accommodation</vt:lpstr>
      <vt:lpstr>Monitoring Accommodations</vt:lpstr>
      <vt:lpstr>Keys to Effective Accommodations</vt:lpstr>
      <vt:lpstr>Cost of Accommodations</vt:lpstr>
      <vt:lpstr>Reasons Why We WANT to Accommodate</vt:lpstr>
      <vt:lpstr>Supervisor’s Checklist</vt:lpstr>
      <vt:lpstr>Documenting</vt:lpstr>
      <vt:lpstr>Frequently Asked Questions</vt:lpstr>
      <vt:lpstr>What are the most common concerns with workplace accommodations?</vt:lpstr>
      <vt:lpstr>When should an employee request accommodations?</vt:lpstr>
      <vt:lpstr>Can accommodations change?</vt:lpstr>
      <vt:lpstr>What accommodation information can be shared?</vt:lpstr>
      <vt:lpstr>How can I respond to coworkers asking about accommodations?</vt:lpstr>
      <vt:lpstr>Can I expect IWDs to perform equally as those without disabilities?</vt:lpstr>
      <vt:lpstr>Must I rescind discipline after disclosure?</vt:lpstr>
      <vt:lpstr>If an employee requests FMLA, do I need to mention accommodations?</vt:lpstr>
      <vt:lpstr>Can I ask employees with known disabilities if they need an accommodation?</vt:lpstr>
      <vt:lpstr>Wrap Up</vt:lpstr>
      <vt:lpstr>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Norris, Erin</dc:creator>
  <cp:lastModifiedBy>Gruendl, Angie</cp:lastModifiedBy>
  <cp:revision>4</cp:revision>
  <dcterms:created xsi:type="dcterms:W3CDTF">2023-10-25T20:34:20Z</dcterms:created>
  <dcterms:modified xsi:type="dcterms:W3CDTF">2025-05-08T12:43:12Z</dcterms:modified>
</cp:coreProperties>
</file>