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0"/>
  </p:notesMasterIdLst>
  <p:sldIdLst>
    <p:sldId id="256" r:id="rId2"/>
    <p:sldId id="257" r:id="rId3"/>
    <p:sldId id="258" r:id="rId4"/>
    <p:sldId id="259" r:id="rId5"/>
    <p:sldId id="304" r:id="rId6"/>
    <p:sldId id="303" r:id="rId7"/>
    <p:sldId id="305" r:id="rId8"/>
    <p:sldId id="282" r:id="rId9"/>
    <p:sldId id="283" r:id="rId10"/>
    <p:sldId id="276" r:id="rId11"/>
    <p:sldId id="278" r:id="rId12"/>
    <p:sldId id="280" r:id="rId13"/>
    <p:sldId id="279" r:id="rId14"/>
    <p:sldId id="281" r:id="rId15"/>
    <p:sldId id="284" r:id="rId16"/>
    <p:sldId id="277" r:id="rId17"/>
    <p:sldId id="260" r:id="rId18"/>
    <p:sldId id="261" r:id="rId19"/>
    <p:sldId id="285" r:id="rId20"/>
    <p:sldId id="262" r:id="rId21"/>
    <p:sldId id="264" r:id="rId22"/>
    <p:sldId id="287" r:id="rId23"/>
    <p:sldId id="306" r:id="rId24"/>
    <p:sldId id="288" r:id="rId25"/>
    <p:sldId id="289" r:id="rId26"/>
    <p:sldId id="290" r:id="rId27"/>
    <p:sldId id="292" r:id="rId28"/>
    <p:sldId id="291" r:id="rId29"/>
    <p:sldId id="263" r:id="rId30"/>
    <p:sldId id="294" r:id="rId31"/>
    <p:sldId id="295" r:id="rId32"/>
    <p:sldId id="296" r:id="rId33"/>
    <p:sldId id="315" r:id="rId34"/>
    <p:sldId id="313" r:id="rId35"/>
    <p:sldId id="314" r:id="rId36"/>
    <p:sldId id="297" r:id="rId37"/>
    <p:sldId id="298" r:id="rId38"/>
    <p:sldId id="299" r:id="rId39"/>
    <p:sldId id="300" r:id="rId40"/>
    <p:sldId id="301" r:id="rId41"/>
    <p:sldId id="302" r:id="rId42"/>
    <p:sldId id="307" r:id="rId43"/>
    <p:sldId id="308" r:id="rId44"/>
    <p:sldId id="309" r:id="rId45"/>
    <p:sldId id="310" r:id="rId46"/>
    <p:sldId id="311" r:id="rId47"/>
    <p:sldId id="312" r:id="rId48"/>
    <p:sldId id="265" r:id="rId49"/>
    <p:sldId id="266" r:id="rId50"/>
    <p:sldId id="267" r:id="rId51"/>
    <p:sldId id="268" r:id="rId52"/>
    <p:sldId id="269" r:id="rId53"/>
    <p:sldId id="270" r:id="rId54"/>
    <p:sldId id="271" r:id="rId55"/>
    <p:sldId id="272" r:id="rId56"/>
    <p:sldId id="273" r:id="rId57"/>
    <p:sldId id="274" r:id="rId58"/>
    <p:sldId id="275" r:id="rId5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9W/NeZ70CIJOpcFXpR0QiA==" hashData="18jeOSe8X32VD6/s3bJzYR7T8/JTfGqQsWBLsybYh1+0jIticsHN00kPuTBlHYzBW2J0xRo16ekdJZKrl2wrQA=="/>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iIqoFDDCjY/4C6MkSIZlsWbFdK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8"/>
    <p:restoredTop sz="66097"/>
  </p:normalViewPr>
  <p:slideViewPr>
    <p:cSldViewPr snapToGrid="0">
      <p:cViewPr varScale="1">
        <p:scale>
          <a:sx n="73" d="100"/>
          <a:sy n="73" d="100"/>
        </p:scale>
        <p:origin x="17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D3D"/>
                </a:solidFill>
                <a:effectLst/>
                <a:latin typeface="open-sans"/>
              </a:rPr>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5373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025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0592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566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05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a:t>
            </a:r>
            <a:endParaRPr dirty="0"/>
          </a:p>
        </p:txBody>
      </p:sp>
      <p:sp>
        <p:nvSpPr>
          <p:cNvPr id="74" name="Google Shape;7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e8f006f9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2e8f006f9b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1" name="Google Shape;81;g2e8f006f9b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5779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lnSpc>
                <a:spcPct val="100000"/>
              </a:lnSpc>
              <a:spcBef>
                <a:spcPts val="0"/>
              </a:spcBef>
              <a:spcAft>
                <a:spcPts val="0"/>
              </a:spcAft>
              <a:buSzPts val="1400"/>
              <a:buNone/>
            </a:pPr>
            <a:endParaRPr dirty="0"/>
          </a:p>
        </p:txBody>
      </p:sp>
      <p:sp>
        <p:nvSpPr>
          <p:cNvPr id="88" name="Google Shape;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This workshop is also being recorded and will be made available on ECRT’s YouTube channel: https://www.youtube.com/@ECRTumich as soon as possible. The slides will be emailed to all registered participants within the coming days along with an anonymous survey. We do really hope you’ll complete the short survey, as this helps us determine how we can best assist you with your learning goals.</a:t>
            </a:r>
            <a:endParaRPr/>
          </a:p>
        </p:txBody>
      </p:sp>
      <p:sp>
        <p:nvSpPr>
          <p:cNvPr id="51" name="Google Shape;5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buFont typeface="Arial" panose="020B0604020202020204" pitchFamily="34" charset="0"/>
              <a:buChar char="•"/>
            </a:pPr>
            <a:endParaRPr lang="en-US" sz="11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3193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9921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3828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7950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0179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5380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buFont typeface="Arial" panose="020B0604020202020204" pitchFamily="34" charset="0"/>
              <a:buChar char="•"/>
            </a:pPr>
            <a:endParaRPr lang="en-US" sz="11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0586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 name="Google Shape;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072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 name="Google Shape;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0" dirty="0">
                <a:effectLst/>
              </a:rPr>
            </a:br>
            <a:br>
              <a:rPr lang="en-US" b="0" dirty="0">
                <a:effectLst/>
              </a:rPr>
            </a:br>
            <a:br>
              <a:rPr lang="en-US" b="0" dirty="0">
                <a:effectLst/>
              </a:rPr>
            </a:br>
            <a:br>
              <a:rPr lang="en-US" b="0" dirty="0">
                <a:effectLst/>
              </a:rPr>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9642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331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6969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6969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4986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7293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4801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4193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0317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561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5815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Allison 47-end</a:t>
            </a:r>
            <a:endParaRPr dirty="0"/>
          </a:p>
        </p:txBody>
      </p:sp>
      <p:sp>
        <p:nvSpPr>
          <p:cNvPr id="107" name="Google Shape;10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Employee login: </a:t>
            </a:r>
            <a:r>
              <a:rPr lang="en-US" b="0" i="0" u="sng">
                <a:solidFill>
                  <a:srgbClr val="8866AA"/>
                </a:solidFill>
                <a:latin typeface="arial"/>
                <a:ea typeface="arial"/>
                <a:cs typeface="arial"/>
                <a:sym typeface="arial"/>
              </a:rPr>
              <a:t>https://ecrt-umich-accommodate.symplicity.com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ADA Initial Contact Form: </a:t>
            </a:r>
            <a:r>
              <a:rPr lang="en-US" sz="12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200" u="sng">
              <a:solidFill>
                <a:srgbClr val="FFCB05"/>
              </a:solidFill>
            </a:endParaRPr>
          </a:p>
          <a:p>
            <a:pPr marL="0" lvl="0" indent="0" algn="l" rtl="0">
              <a:lnSpc>
                <a:spcPct val="100000"/>
              </a:lnSpc>
              <a:spcBef>
                <a:spcPts val="0"/>
              </a:spcBef>
              <a:spcAft>
                <a:spcPts val="0"/>
              </a:spcAft>
              <a:buSzPts val="1400"/>
              <a:buNone/>
            </a:pPr>
            <a:endParaRPr sz="1200" u="sng">
              <a:solidFill>
                <a:srgbClr val="FFCB05"/>
              </a:solidFill>
            </a:endParaRPr>
          </a:p>
          <a:p>
            <a:pPr marL="0" lvl="0" indent="0" algn="l" rtl="0">
              <a:lnSpc>
                <a:spcPct val="100000"/>
              </a:lnSpc>
              <a:spcBef>
                <a:spcPts val="0"/>
              </a:spcBef>
              <a:spcAft>
                <a:spcPts val="0"/>
              </a:spcAft>
              <a:buSzPts val="1400"/>
              <a:buNone/>
            </a:pPr>
            <a:endParaRPr/>
          </a:p>
        </p:txBody>
      </p:sp>
      <p:sp>
        <p:nvSpPr>
          <p:cNvPr id="141" name="Google Shape;14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Happening @ Michigan Events Calendar for DEO : https://events.umich.edu/group/5177</a:t>
            </a:r>
            <a:endParaRPr/>
          </a:p>
          <a:p>
            <a:pPr marL="0" lvl="0" indent="0" algn="l" rtl="0">
              <a:lnSpc>
                <a:spcPct val="100000"/>
              </a:lnSpc>
              <a:spcBef>
                <a:spcPts val="0"/>
              </a:spcBef>
              <a:spcAft>
                <a:spcPts val="0"/>
              </a:spcAft>
              <a:buSzPts val="1400"/>
              <a:buNone/>
            </a:pPr>
            <a:endParaRPr/>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p:txBody>
      </p:sp>
      <p:sp>
        <p:nvSpPr>
          <p:cNvPr id="156" name="Google Shape;1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Updating your voluntary self-id information plays a pivotal role in creating inclusive workplaces. It helps provide a better understanding of the diversity of our organization and helps to identify opportunities for improvement.</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This information is used to measure the university’s commitment to accessibility and is never shared with your supervisor.</a:t>
            </a:r>
            <a:endParaRPr/>
          </a:p>
        </p:txBody>
      </p:sp>
      <p:sp>
        <p:nvSpPr>
          <p:cNvPr id="164" name="Google Shape;1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19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Filterable list of resources on the ECRT website: https://ecrt.umich.edu/get-help-support/resources/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ECRT’s YouTube Channel: https://www.youtube.com/@ECRTumich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DEO’s Upcoming Events are listed on the Happening @ Michigan website: https://events.umich.edu/group/5177</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Recorded Presentations &amp; Trainings website: https://ecrt.umich.edu/disability-accessibility/presentations-trainings/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DEO Newsletter sign up form: https://umich.us18.list-manage.com/subscribe?u=155e051009a7f5441a41bef64&amp;id=6c9fbf9d2c</a:t>
            </a:r>
            <a:endParaRPr/>
          </a:p>
        </p:txBody>
      </p:sp>
      <p:sp>
        <p:nvSpPr>
          <p:cNvPr id="171" name="Google Shape;17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5cb7e5e46_2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65cb7e5e46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272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3873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263d7dff14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g3263d7dff14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8355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48"/>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48"/>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8"/>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8"/>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48" descr="Disability Equity Office stacked Logo with wheelchair, service dog, sign language hands, and digital accessibility icons"/>
          <p:cNvPicPr preferRelativeResize="0"/>
          <p:nvPr/>
        </p:nvPicPr>
        <p:blipFill rotWithShape="1">
          <a:blip r:embed="rId2">
            <a:alphaModFix/>
          </a:blip>
          <a:srcRect/>
          <a:stretch/>
        </p:blipFill>
        <p:spPr>
          <a:xfrm>
            <a:off x="312496" y="728466"/>
            <a:ext cx="5330963" cy="54010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
        <p:cNvGrpSpPr/>
        <p:nvPr/>
      </p:nvGrpSpPr>
      <p:grpSpPr>
        <a:xfrm>
          <a:off x="0" y="0"/>
          <a:ext cx="0" cy="0"/>
          <a:chOff x="0" y="0"/>
          <a:chExt cx="0" cy="0"/>
        </a:xfrm>
      </p:grpSpPr>
      <p:sp>
        <p:nvSpPr>
          <p:cNvPr id="21" name="Google Shape;21;p52"/>
          <p:cNvSpPr>
            <a:spLocks noGrp="1"/>
          </p:cNvSpPr>
          <p:nvPr>
            <p:ph type="pic" idx="2"/>
          </p:nvPr>
        </p:nvSpPr>
        <p:spPr>
          <a:xfrm>
            <a:off x="4464729" y="1777482"/>
            <a:ext cx="7449103" cy="4223824"/>
          </a:xfrm>
          <a:prstGeom prst="rect">
            <a:avLst/>
          </a:prstGeom>
          <a:noFill/>
          <a:ln>
            <a:noFill/>
          </a:ln>
        </p:spPr>
      </p:sp>
      <p:sp>
        <p:nvSpPr>
          <p:cNvPr id="22" name="Google Shape;22;p52"/>
          <p:cNvSpPr txBox="1">
            <a:spLocks noGrp="1"/>
          </p:cNvSpPr>
          <p:nvPr>
            <p:ph type="body" idx="1"/>
          </p:nvPr>
        </p:nvSpPr>
        <p:spPr>
          <a:xfrm>
            <a:off x="149323" y="1777482"/>
            <a:ext cx="3932237" cy="422382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 name="Google Shape;23;p52"/>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9"/>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49"/>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0"/>
          <p:cNvSpPr txBox="1">
            <a:spLocks noGrp="1"/>
          </p:cNvSpPr>
          <p:nvPr>
            <p:ph type="body" idx="1"/>
          </p:nvPr>
        </p:nvSpPr>
        <p:spPr>
          <a:xfrm>
            <a:off x="147734" y="1822819"/>
            <a:ext cx="5758878" cy="4172800"/>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0"/>
          <p:cNvSpPr txBox="1">
            <a:spLocks noGrp="1"/>
          </p:cNvSpPr>
          <p:nvPr>
            <p:ph type="body" idx="2"/>
          </p:nvPr>
        </p:nvSpPr>
        <p:spPr>
          <a:xfrm>
            <a:off x="6137656" y="1822819"/>
            <a:ext cx="5906610" cy="4172799"/>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0"/>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FCB05">
                <a:alpha val="45882"/>
              </a:srgbClr>
            </a:gs>
            <a:gs pos="9000">
              <a:srgbClr val="FFCB05">
                <a:alpha val="45882"/>
              </a:srgbClr>
            </a:gs>
            <a:gs pos="100000">
              <a:srgbClr val="FFCB05">
                <a:alpha val="0"/>
              </a:srgbClr>
            </a:gs>
          </a:gsLst>
          <a:lin ang="5400000" scaled="0"/>
        </a:gradFill>
        <a:effectLst/>
      </p:bgPr>
    </p:bg>
    <p:spTree>
      <p:nvGrpSpPr>
        <p:cNvPr id="1" name="Shape 31"/>
        <p:cNvGrpSpPr/>
        <p:nvPr/>
      </p:nvGrpSpPr>
      <p:grpSpPr>
        <a:xfrm>
          <a:off x="0" y="0"/>
          <a:ext cx="0" cy="0"/>
          <a:chOff x="0" y="0"/>
          <a:chExt cx="0" cy="0"/>
        </a:xfrm>
      </p:grpSpPr>
      <p:sp>
        <p:nvSpPr>
          <p:cNvPr id="32" name="Google Shape;32;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5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6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53"/>
          <p:cNvSpPr txBox="1">
            <a:spLocks noGrp="1"/>
          </p:cNvSpPr>
          <p:nvPr>
            <p:ph type="body" idx="1"/>
          </p:nvPr>
        </p:nvSpPr>
        <p:spPr>
          <a:xfrm>
            <a:off x="170372" y="1681163"/>
            <a:ext cx="566225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53"/>
          <p:cNvSpPr txBox="1">
            <a:spLocks noGrp="1"/>
          </p:cNvSpPr>
          <p:nvPr>
            <p:ph type="body" idx="2"/>
          </p:nvPr>
        </p:nvSpPr>
        <p:spPr>
          <a:xfrm>
            <a:off x="170372" y="2629362"/>
            <a:ext cx="5662256" cy="345184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3"/>
          <p:cNvSpPr txBox="1">
            <a:spLocks noGrp="1"/>
          </p:cNvSpPr>
          <p:nvPr>
            <p:ph type="body" idx="3"/>
          </p:nvPr>
        </p:nvSpPr>
        <p:spPr>
          <a:xfrm>
            <a:off x="6235083" y="1681163"/>
            <a:ext cx="566225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53"/>
          <p:cNvSpPr txBox="1">
            <a:spLocks noGrp="1"/>
          </p:cNvSpPr>
          <p:nvPr>
            <p:ph type="body" idx="4"/>
          </p:nvPr>
        </p:nvSpPr>
        <p:spPr>
          <a:xfrm>
            <a:off x="6235083" y="2622056"/>
            <a:ext cx="5662256" cy="345184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3"/>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54"/>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47"/>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7"/>
          <p:cNvSpPr txBox="1">
            <a:spLocks noGrp="1"/>
          </p:cNvSpPr>
          <p:nvPr>
            <p:ph type="body" idx="1"/>
          </p:nvPr>
        </p:nvSpPr>
        <p:spPr>
          <a:xfrm>
            <a:off x="157066" y="1894988"/>
            <a:ext cx="11877486" cy="395539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47"/>
          <p:cNvSpPr/>
          <p:nvPr/>
        </p:nvSpPr>
        <p:spPr>
          <a:xfrm>
            <a:off x="11353799" y="6107916"/>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legalcapacity.org.uk/easyread/new-research-project-on-accessible-legal-informat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accessibility.umich.edu/how-to/test/testing-for-web"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accessibility.umich.edu/contact-services/scanning" TargetMode="External"/><Relationship Id="rId4" Type="http://schemas.openxmlformats.org/officeDocument/2006/relationships/hyperlink" Target="https://accessibility.umich.edu/strategy-policy/strategic-initiative/scanning-service-relaunc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accessibility.umich.edu/strategy-policy/strategic-initiative/canvas-accessibility-service-launch"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ecrt.umich.edu/disability-accessibility/asl-cart-service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ecrt-umich-accommodate.symplicity.com/"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ecrt.umich.edu/disability-accessibility/presentations-trainings/" TargetMode="External"/><Relationship Id="rId2" Type="http://schemas.openxmlformats.org/officeDocument/2006/relationships/hyperlink" Target="https://umich.us18.list-manage.com/subscribe?u=155e051009a7f5441a41bef64&amp;id=6c9fbf9d2c"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events.umich.edu/group/5177"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hyperlink" Target="https://wolverineaccess.umich.edu/"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ecrt.umich.edu/get-help-support/resources/" TargetMode="External"/><Relationship Id="rId7" Type="http://schemas.openxmlformats.org/officeDocument/2006/relationships/hyperlink" Target="https://umich.us18.list-manage.com/subscribe?u=155e051009a7f5441a41bef64&amp;id=6c9fbf9d2c"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ecrt.umich.edu/get-help-support/disability-accessibility/presentations-trainings/" TargetMode="External"/><Relationship Id="rId5" Type="http://schemas.openxmlformats.org/officeDocument/2006/relationships/hyperlink" Target="https://events.umich.edu/group/5177" TargetMode="External"/><Relationship Id="rId4" Type="http://schemas.openxmlformats.org/officeDocument/2006/relationships/hyperlink" Target="https://www.youtube.com/@ECRTumich"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s://webaim.org/projects/mill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spg.umich.edu/policy/601.2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ctrTitle"/>
          </p:nvPr>
        </p:nvSpPr>
        <p:spPr>
          <a:xfrm>
            <a:off x="5924939" y="114150"/>
            <a:ext cx="6195486" cy="4971034"/>
          </a:xfrm>
          <a:prstGeom prst="rect">
            <a:avLst/>
          </a:prstGeom>
          <a:noFill/>
          <a:ln>
            <a:noFill/>
          </a:ln>
        </p:spPr>
        <p:txBody>
          <a:bodyPr spcFirstLastPara="1" wrap="square" lIns="91425" tIns="45700" rIns="91425" bIns="45700" anchor="ctr" anchorCtr="0">
            <a:normAutofit/>
          </a:bodyPr>
          <a:lstStyle/>
          <a:p>
            <a:pPr>
              <a:lnSpc>
                <a:spcPct val="120000"/>
              </a:lnSpc>
              <a:buSzPts val="4800"/>
            </a:pPr>
            <a:r>
              <a:rPr lang="en-US" sz="4800" dirty="0"/>
              <a:t>Title II and You: What Do the Updated Digital Accessibility Rules Mean to You?</a:t>
            </a:r>
            <a:endParaRPr sz="4800" dirty="0"/>
          </a:p>
        </p:txBody>
      </p:sp>
      <p:sp>
        <p:nvSpPr>
          <p:cNvPr id="47" name="Google Shape;47;p1"/>
          <p:cNvSpPr txBox="1">
            <a:spLocks noGrp="1"/>
          </p:cNvSpPr>
          <p:nvPr>
            <p:ph type="subTitle" idx="1"/>
          </p:nvPr>
        </p:nvSpPr>
        <p:spPr>
          <a:xfrm>
            <a:off x="6520382" y="4910856"/>
            <a:ext cx="4964482" cy="1617959"/>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chemeClr val="dk1"/>
              </a:buClr>
              <a:buSzPts val="2400"/>
              <a:buNone/>
            </a:pPr>
            <a:r>
              <a:rPr lang="en-US" dirty="0"/>
              <a:t>Allison Kushner, ADA Coordinator &amp; Director </a:t>
            </a:r>
          </a:p>
          <a:p>
            <a:pPr marL="0" lvl="0" indent="0" algn="ctr" rtl="0">
              <a:lnSpc>
                <a:spcPct val="100000"/>
              </a:lnSpc>
              <a:spcBef>
                <a:spcPts val="0"/>
              </a:spcBef>
              <a:spcAft>
                <a:spcPts val="0"/>
              </a:spcAft>
              <a:buClr>
                <a:schemeClr val="dk1"/>
              </a:buClr>
              <a:buSzPts val="2400"/>
              <a:buNone/>
            </a:pPr>
            <a:r>
              <a:rPr lang="en-US" dirty="0"/>
              <a:t>Phil Deaton, Digital Information Accessibility Coordinator</a:t>
            </a:r>
            <a:endParaRPr dirty="0"/>
          </a:p>
          <a:p>
            <a:pPr marL="0" lvl="0" indent="0" algn="ctr" rtl="0">
              <a:lnSpc>
                <a:spcPct val="100000"/>
              </a:lnSpc>
              <a:spcBef>
                <a:spcPts val="180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AAE85B-663A-0293-A331-3ABF3F37D00A}"/>
              </a:ext>
            </a:extLst>
          </p:cNvPr>
          <p:cNvSpPr>
            <a:spLocks noGrp="1"/>
          </p:cNvSpPr>
          <p:nvPr>
            <p:ph type="title"/>
          </p:nvPr>
        </p:nvSpPr>
        <p:spPr/>
        <p:txBody>
          <a:bodyPr/>
          <a:lstStyle/>
          <a:p>
            <a:r>
              <a:rPr lang="en-US" dirty="0"/>
              <a:t>Brief Legal Framework</a:t>
            </a:r>
          </a:p>
        </p:txBody>
      </p:sp>
      <p:sp>
        <p:nvSpPr>
          <p:cNvPr id="6" name="Text Placeholder 5">
            <a:extLst>
              <a:ext uri="{FF2B5EF4-FFF2-40B4-BE49-F238E27FC236}">
                <a16:creationId xmlns:a16="http://schemas.microsoft.com/office/drawing/2014/main" id="{08547187-39DC-52C9-B86F-450FD9A9F7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7888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61BFD7-BBF7-6E5A-1CDE-50B415DD23BC}"/>
              </a:ext>
            </a:extLst>
          </p:cNvPr>
          <p:cNvSpPr>
            <a:spLocks noGrp="1"/>
          </p:cNvSpPr>
          <p:nvPr>
            <p:ph type="title"/>
          </p:nvPr>
        </p:nvSpPr>
        <p:spPr>
          <a:xfrm>
            <a:off x="157066" y="182562"/>
            <a:ext cx="11272934" cy="1325563"/>
          </a:xfrm>
        </p:spPr>
        <p:txBody>
          <a:bodyPr>
            <a:normAutofit fontScale="90000"/>
          </a:bodyPr>
          <a:lstStyle/>
          <a:p>
            <a:r>
              <a:rPr lang="en-US" dirty="0"/>
              <a:t>What Is the ADA? </a:t>
            </a:r>
            <a:br>
              <a:rPr lang="en-US" dirty="0"/>
            </a:br>
            <a:r>
              <a:rPr lang="en-US" sz="4400" dirty="0"/>
              <a:t>The Americans with Disabilities Act (1990) and the Amendments Act (2008)</a:t>
            </a:r>
            <a:endParaRPr lang="en-US" dirty="0"/>
          </a:p>
        </p:txBody>
      </p:sp>
      <p:sp>
        <p:nvSpPr>
          <p:cNvPr id="5" name="Text Placeholder 4">
            <a:extLst>
              <a:ext uri="{FF2B5EF4-FFF2-40B4-BE49-F238E27FC236}">
                <a16:creationId xmlns:a16="http://schemas.microsoft.com/office/drawing/2014/main" id="{F17F293A-0E4A-4CD4-658A-44B4C77F7121}"/>
              </a:ext>
            </a:extLst>
          </p:cNvPr>
          <p:cNvSpPr>
            <a:spLocks noGrp="1"/>
          </p:cNvSpPr>
          <p:nvPr>
            <p:ph type="body" idx="1"/>
          </p:nvPr>
        </p:nvSpPr>
        <p:spPr>
          <a:xfrm>
            <a:off x="157066" y="1785225"/>
            <a:ext cx="11118047" cy="5072775"/>
          </a:xfrm>
        </p:spPr>
        <p:txBody>
          <a:bodyPr>
            <a:normAutofit fontScale="85000" lnSpcReduction="20000"/>
          </a:bodyPr>
          <a:lstStyle/>
          <a:p>
            <a:pPr marL="228600" marR="0" lvl="0" indent="-228600" algn="l" defTabSz="914400" rtl="0" eaLnBrk="1" fontAlgn="auto" latinLnBrk="0" hangingPunct="1">
              <a:lnSpc>
                <a:spcPct val="130000"/>
              </a:lnSpc>
              <a:spcBef>
                <a:spcPts val="0"/>
              </a:spcBef>
              <a:spcAft>
                <a:spcPts val="0"/>
              </a:spcAft>
              <a:buClr>
                <a:srgbClr val="00274C"/>
              </a:buClr>
              <a:buSzPct val="100000"/>
              <a:buFont typeface="Noto Sans Symbols"/>
              <a:buChar char="▪"/>
              <a:tabLst/>
              <a:defRPr/>
            </a:pPr>
            <a:r>
              <a:rPr kumimoji="0" lang="en-US" sz="2200" b="0" i="0" u="none" strike="noStrike" kern="0" cap="none" spc="0" normalizeH="0" baseline="0" noProof="0" dirty="0">
                <a:ln>
                  <a:noFill/>
                </a:ln>
                <a:solidFill>
                  <a:srgbClr val="00274C"/>
                </a:solidFill>
                <a:effectLst/>
                <a:uLnTx/>
                <a:uFillTx/>
                <a:latin typeface="Verdana"/>
                <a:ea typeface="Verdana"/>
                <a:cs typeface="Verdana"/>
                <a:sym typeface="Verdana"/>
              </a:rPr>
              <a:t>A federal law prohibits discrimination and harassment against individuals with a disability (IWD) in employment, public places, public education, etc.</a:t>
            </a:r>
          </a:p>
          <a:p>
            <a:pPr marL="228600" indent="-228600">
              <a:lnSpc>
                <a:spcPct val="130000"/>
              </a:lnSpc>
              <a:spcBef>
                <a:spcPts val="1800"/>
              </a:spcBef>
              <a:buClr>
                <a:srgbClr val="00274C"/>
              </a:buClr>
              <a:buSzPct val="100000"/>
              <a:defRPr/>
            </a:pPr>
            <a:r>
              <a:rPr kumimoji="0" lang="en-US" sz="2200" b="0" i="0" u="none" strike="noStrike" kern="0" cap="none" spc="0" normalizeH="0" baseline="0" noProof="0" dirty="0">
                <a:ln>
                  <a:noFill/>
                </a:ln>
                <a:solidFill>
                  <a:srgbClr val="00274C"/>
                </a:solidFill>
                <a:effectLst/>
                <a:uLnTx/>
                <a:uFillTx/>
                <a:latin typeface="Verdana"/>
                <a:ea typeface="Verdana"/>
                <a:cs typeface="Verdana"/>
                <a:sym typeface="Verdana"/>
              </a:rPr>
              <a:t>ADA has 4 titles (or sections) that cover various aspects of access </a:t>
            </a:r>
          </a:p>
          <a:p>
            <a:pPr marL="685800" lvl="1" indent="-228600">
              <a:lnSpc>
                <a:spcPct val="130000"/>
              </a:lnSpc>
              <a:buClr>
                <a:srgbClr val="00274C"/>
              </a:buClr>
              <a:buSzPct val="100000"/>
              <a:defRPr/>
            </a:pPr>
            <a:r>
              <a:rPr lang="en-US" sz="2200" dirty="0">
                <a:solidFill>
                  <a:srgbClr val="00274C"/>
                </a:solidFill>
              </a:rPr>
              <a:t>Title I: Employment</a:t>
            </a:r>
          </a:p>
          <a:p>
            <a:pPr marL="685800" lvl="1" indent="-228600">
              <a:lnSpc>
                <a:spcPct val="130000"/>
              </a:lnSpc>
              <a:buClr>
                <a:srgbClr val="00274C"/>
              </a:buClr>
              <a:buSzPct val="100000"/>
              <a:defRPr/>
            </a:pPr>
            <a:r>
              <a:rPr kumimoji="0" lang="en-US" sz="2200" b="0" i="0" u="none" strike="noStrike" kern="0" cap="none" spc="0" normalizeH="0" baseline="0" noProof="0" dirty="0">
                <a:ln>
                  <a:noFill/>
                </a:ln>
                <a:solidFill>
                  <a:srgbClr val="00274C"/>
                </a:solidFill>
                <a:effectLst/>
                <a:uLnTx/>
                <a:uFillTx/>
                <a:latin typeface="Verdana"/>
                <a:ea typeface="Verdana"/>
                <a:cs typeface="Verdana"/>
                <a:sym typeface="Verdana"/>
              </a:rPr>
              <a:t>Title II: State and local governments including schools at all levels </a:t>
            </a:r>
          </a:p>
          <a:p>
            <a:pPr marL="685800" lvl="1" indent="-228600">
              <a:lnSpc>
                <a:spcPct val="130000"/>
              </a:lnSpc>
              <a:buClr>
                <a:srgbClr val="00274C"/>
              </a:buClr>
              <a:buSzPct val="100000"/>
              <a:defRPr/>
            </a:pPr>
            <a:r>
              <a:rPr kumimoji="0" lang="en-US" sz="2200" b="0" i="0" u="none" strike="noStrike" kern="0" cap="none" spc="0" normalizeH="0" baseline="0" noProof="0" dirty="0">
                <a:ln>
                  <a:noFill/>
                </a:ln>
                <a:solidFill>
                  <a:srgbClr val="00274C"/>
                </a:solidFill>
                <a:effectLst/>
                <a:uLnTx/>
                <a:uFillTx/>
                <a:latin typeface="Verdana"/>
                <a:ea typeface="Verdana"/>
                <a:cs typeface="Verdana"/>
                <a:sym typeface="Verdana"/>
              </a:rPr>
              <a:t>Title III: Public places</a:t>
            </a:r>
          </a:p>
          <a:p>
            <a:pPr marL="685800" lvl="1" indent="-228600">
              <a:lnSpc>
                <a:spcPct val="130000"/>
              </a:lnSpc>
              <a:buClr>
                <a:srgbClr val="00274C"/>
              </a:buClr>
              <a:buSzPct val="100000"/>
              <a:defRPr/>
            </a:pPr>
            <a:r>
              <a:rPr lang="en-US" sz="2200" dirty="0">
                <a:solidFill>
                  <a:srgbClr val="00274C"/>
                </a:solidFill>
              </a:rPr>
              <a:t>Title IV: Telecommunications</a:t>
            </a:r>
          </a:p>
          <a:p>
            <a:pPr marL="228600" indent="-228600">
              <a:lnSpc>
                <a:spcPct val="130000"/>
              </a:lnSpc>
              <a:buClr>
                <a:srgbClr val="00274C"/>
              </a:buClr>
              <a:buSzPct val="100000"/>
              <a:defRPr/>
            </a:pPr>
            <a:r>
              <a:rPr kumimoji="0" lang="en-US" sz="2200" b="0" i="0" u="none" strike="noStrike" kern="0" cap="none" spc="0" normalizeH="0" baseline="0" noProof="0" dirty="0">
                <a:ln>
                  <a:noFill/>
                </a:ln>
                <a:solidFill>
                  <a:srgbClr val="00274C"/>
                </a:solidFill>
                <a:effectLst/>
                <a:uLnTx/>
                <a:uFillTx/>
                <a:latin typeface="Verdana"/>
                <a:ea typeface="Verdana"/>
                <a:cs typeface="Verdana"/>
                <a:sym typeface="Verdana"/>
              </a:rPr>
              <a:t>K</a:t>
            </a:r>
            <a:r>
              <a:rPr lang="en-US" sz="2200" dirty="0" err="1">
                <a:solidFill>
                  <a:srgbClr val="00274C"/>
                </a:solidFill>
              </a:rPr>
              <a:t>eep</a:t>
            </a:r>
            <a:r>
              <a:rPr lang="en-US" sz="2200" dirty="0">
                <a:solidFill>
                  <a:srgbClr val="00274C"/>
                </a:solidFill>
              </a:rPr>
              <a:t> in mind additional federal and state laws protect IWD’s from discrimination and provide for equal access</a:t>
            </a:r>
          </a:p>
          <a:p>
            <a:pPr marL="685800" lvl="1" indent="-228600">
              <a:lnSpc>
                <a:spcPct val="130000"/>
              </a:lnSpc>
              <a:buClr>
                <a:srgbClr val="00274C"/>
              </a:buClr>
              <a:buSzPct val="100000"/>
              <a:defRPr/>
            </a:pPr>
            <a:r>
              <a:rPr kumimoji="0" lang="en-US" sz="2200" b="0" i="0" u="none" strike="noStrike" kern="0" cap="none" spc="0" normalizeH="0" baseline="0" noProof="0" dirty="0">
                <a:ln>
                  <a:noFill/>
                </a:ln>
                <a:solidFill>
                  <a:srgbClr val="00274C"/>
                </a:solidFill>
                <a:effectLst/>
                <a:uLnTx/>
                <a:uFillTx/>
                <a:latin typeface="Verdana"/>
                <a:ea typeface="Verdana"/>
                <a:cs typeface="Verdana"/>
                <a:sym typeface="Verdana"/>
              </a:rPr>
              <a:t>Rehabilitation Act of 1973, Fair Housing Act,</a:t>
            </a:r>
            <a:r>
              <a:rPr lang="en-US" sz="2200" dirty="0">
                <a:solidFill>
                  <a:srgbClr val="00274C"/>
                </a:solidFill>
              </a:rPr>
              <a:t> </a:t>
            </a:r>
            <a:r>
              <a:rPr lang="en-US" sz="2200" dirty="0"/>
              <a:t>Michigan Persons with Disabilities Civil Rights Act, etc.</a:t>
            </a:r>
          </a:p>
          <a:p>
            <a:pPr marL="685800" lvl="1" indent="-228600">
              <a:lnSpc>
                <a:spcPct val="130000"/>
              </a:lnSpc>
              <a:buClr>
                <a:srgbClr val="00274C"/>
              </a:buClr>
              <a:buSzPct val="100000"/>
              <a:defRPr/>
            </a:pPr>
            <a:endParaRPr kumimoji="0" lang="en-US" sz="1800" b="0" i="0" u="none" strike="noStrike" kern="0" cap="none" spc="0" normalizeH="0" baseline="0" noProof="0" dirty="0">
              <a:ln>
                <a:noFill/>
              </a:ln>
              <a:solidFill>
                <a:srgbClr val="00274C"/>
              </a:solidFill>
              <a:effectLst/>
              <a:uLnTx/>
              <a:uFillTx/>
              <a:latin typeface="Verdana"/>
              <a:ea typeface="Verdana"/>
              <a:cs typeface="Verdana"/>
              <a:sym typeface="Verdana"/>
            </a:endParaRPr>
          </a:p>
        </p:txBody>
      </p:sp>
    </p:spTree>
    <p:extLst>
      <p:ext uri="{BB962C8B-B14F-4D97-AF65-F5344CB8AC3E}">
        <p14:creationId xmlns:p14="http://schemas.microsoft.com/office/powerpoint/2010/main" val="138846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title"/>
          </p:nvPr>
        </p:nvSpPr>
        <p:spPr>
          <a:xfrm>
            <a:off x="95250" y="29845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Disability Definition</a:t>
            </a:r>
            <a:endParaRPr dirty="0"/>
          </a:p>
        </p:txBody>
      </p:sp>
      <p:sp>
        <p:nvSpPr>
          <p:cNvPr id="151" name="Google Shape;151;p15"/>
          <p:cNvSpPr txBox="1">
            <a:spLocks noGrp="1"/>
          </p:cNvSpPr>
          <p:nvPr>
            <p:ph type="body" idx="1"/>
          </p:nvPr>
        </p:nvSpPr>
        <p:spPr>
          <a:xfrm>
            <a:off x="238125" y="1624013"/>
            <a:ext cx="11515800" cy="496252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70000"/>
              </a:lnSpc>
              <a:spcBef>
                <a:spcPts val="1200"/>
              </a:spcBef>
              <a:spcAft>
                <a:spcPts val="0"/>
              </a:spcAft>
              <a:buClr>
                <a:schemeClr val="dk1"/>
              </a:buClr>
              <a:buSzPct val="100000"/>
              <a:buFont typeface="Noto Sans Symbols"/>
              <a:buChar char="▪"/>
            </a:pPr>
            <a:r>
              <a:rPr lang="en-US" sz="1800" dirty="0"/>
              <a:t>A physical or mental impairment that </a:t>
            </a:r>
            <a:r>
              <a:rPr lang="en-US" sz="1800" i="1" dirty="0"/>
              <a:t>substantially</a:t>
            </a:r>
            <a:r>
              <a:rPr lang="en-US" sz="1800" dirty="0"/>
              <a:t> limits one or more major life activity</a:t>
            </a:r>
            <a:endParaRPr sz="1800" dirty="0"/>
          </a:p>
          <a:p>
            <a:pPr marL="685800" lvl="1" indent="-234950" algn="l" rtl="0">
              <a:lnSpc>
                <a:spcPct val="170000"/>
              </a:lnSpc>
              <a:spcBef>
                <a:spcPts val="1200"/>
              </a:spcBef>
              <a:spcAft>
                <a:spcPts val="0"/>
              </a:spcAft>
              <a:buClr>
                <a:schemeClr val="dk1"/>
              </a:buClr>
              <a:buSzPct val="100000"/>
              <a:buChar char="▪"/>
            </a:pPr>
            <a:r>
              <a:rPr lang="en-US" sz="1800" dirty="0"/>
              <a:t>Substantial limitation is determined by comparison to an average person in the general population</a:t>
            </a:r>
            <a:endParaRPr sz="1800" dirty="0"/>
          </a:p>
          <a:p>
            <a:pPr marL="685800" lvl="1" indent="-234950" algn="l" rtl="0">
              <a:lnSpc>
                <a:spcPct val="170000"/>
              </a:lnSpc>
              <a:spcBef>
                <a:spcPts val="1200"/>
              </a:spcBef>
              <a:spcAft>
                <a:spcPts val="0"/>
              </a:spcAft>
              <a:buClr>
                <a:schemeClr val="dk1"/>
              </a:buClr>
              <a:buSzPct val="100000"/>
              <a:buChar char="▪"/>
            </a:pPr>
            <a:r>
              <a:rPr lang="en-US" sz="1800" dirty="0"/>
              <a:t>Major life activities include: bending, breathing, caring for self, concentrating, hearing, interacting with others, learning, lifting, sitting, speaking, standing, thinking, walking, working, etc.</a:t>
            </a:r>
            <a:endParaRPr sz="1800" dirty="0"/>
          </a:p>
          <a:p>
            <a:pPr marL="228600" lvl="0" indent="-228600" algn="l" rtl="0">
              <a:lnSpc>
                <a:spcPct val="170000"/>
              </a:lnSpc>
              <a:spcBef>
                <a:spcPts val="1200"/>
              </a:spcBef>
              <a:spcAft>
                <a:spcPts val="0"/>
              </a:spcAft>
              <a:buClr>
                <a:schemeClr val="dk1"/>
              </a:buClr>
              <a:buSzPct val="100000"/>
              <a:buFont typeface="Noto Sans Symbols"/>
              <a:buChar char="▪"/>
            </a:pPr>
            <a:r>
              <a:rPr lang="en-US" sz="1800" dirty="0"/>
              <a:t>This includes people who have a record of such an impairment, even if they do not currently have a disability</a:t>
            </a:r>
            <a:endParaRPr sz="1800" dirty="0"/>
          </a:p>
          <a:p>
            <a:pPr marL="228600" lvl="0" indent="-228600" algn="l" rtl="0">
              <a:lnSpc>
                <a:spcPct val="170000"/>
              </a:lnSpc>
              <a:spcBef>
                <a:spcPts val="1200"/>
              </a:spcBef>
              <a:spcAft>
                <a:spcPts val="0"/>
              </a:spcAft>
              <a:buClr>
                <a:schemeClr val="dk1"/>
              </a:buClr>
              <a:buSzPct val="100000"/>
              <a:buFont typeface="Noto Sans Symbols"/>
              <a:buChar char="▪"/>
            </a:pPr>
            <a:r>
              <a:rPr lang="en-US" sz="1800" dirty="0"/>
              <a:t>It also includes individuals who do not have a disability, but are regarded as such</a:t>
            </a: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9F447-68CF-BD95-CF6C-EDDA3C84CD03}"/>
              </a:ext>
            </a:extLst>
          </p:cNvPr>
          <p:cNvSpPr>
            <a:spLocks noGrp="1"/>
          </p:cNvSpPr>
          <p:nvPr>
            <p:ph type="title"/>
          </p:nvPr>
        </p:nvSpPr>
        <p:spPr>
          <a:xfrm>
            <a:off x="302069" y="376526"/>
            <a:ext cx="9333163" cy="1325563"/>
          </a:xfrm>
        </p:spPr>
        <p:txBody>
          <a:bodyPr/>
          <a:lstStyle/>
          <a:p>
            <a:r>
              <a:rPr lang="en-US" dirty="0"/>
              <a:t>A Few Basic Definitions</a:t>
            </a:r>
          </a:p>
        </p:txBody>
      </p:sp>
      <p:sp>
        <p:nvSpPr>
          <p:cNvPr id="3" name="Text Placeholder 2">
            <a:extLst>
              <a:ext uri="{FF2B5EF4-FFF2-40B4-BE49-F238E27FC236}">
                <a16:creationId xmlns:a16="http://schemas.microsoft.com/office/drawing/2014/main" id="{C2BFEF10-5589-384D-56A8-34AAF48BFBAD}"/>
              </a:ext>
            </a:extLst>
          </p:cNvPr>
          <p:cNvSpPr>
            <a:spLocks noGrp="1"/>
          </p:cNvSpPr>
          <p:nvPr>
            <p:ph type="body" idx="1"/>
          </p:nvPr>
        </p:nvSpPr>
        <p:spPr>
          <a:xfrm>
            <a:off x="274076" y="1979189"/>
            <a:ext cx="7470616" cy="4171692"/>
          </a:xfrm>
        </p:spPr>
        <p:txBody>
          <a:bodyPr>
            <a:normAutofit lnSpcReduction="10000"/>
          </a:bodyPr>
          <a:lstStyle/>
          <a:p>
            <a:r>
              <a:rPr lang="en-US" dirty="0"/>
              <a:t>IWD: Individual with a Disability </a:t>
            </a:r>
          </a:p>
          <a:p>
            <a:r>
              <a:rPr lang="en-US" dirty="0"/>
              <a:t>EIT: Electronic Information Technology </a:t>
            </a:r>
          </a:p>
          <a:p>
            <a:r>
              <a:rPr lang="en-US" dirty="0"/>
              <a:t>WCAG: Web Content Accessibility Guidelines</a:t>
            </a:r>
          </a:p>
          <a:p>
            <a:pPr lvl="1"/>
            <a:r>
              <a:rPr lang="en-US" dirty="0"/>
              <a:t>International digital guidelines that inform digital accessibility requirements</a:t>
            </a:r>
          </a:p>
          <a:p>
            <a:endParaRPr lang="en-US" dirty="0"/>
          </a:p>
        </p:txBody>
      </p:sp>
      <p:pic>
        <p:nvPicPr>
          <p:cNvPr id="7" name="Picture 6" descr="A blue line drawing of a computer screen with the universal sign for accessibility; a person in a wheelchair stick figure drawing.">
            <a:extLst>
              <a:ext uri="{FF2B5EF4-FFF2-40B4-BE49-F238E27FC236}">
                <a16:creationId xmlns:a16="http://schemas.microsoft.com/office/drawing/2014/main" id="{3AD4D3E7-EAE9-9EF2-DA28-9ECDD30C8D1A}"/>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tretch>
            <a:fillRect/>
          </a:stretch>
        </p:blipFill>
        <p:spPr>
          <a:xfrm>
            <a:off x="7784493" y="2341418"/>
            <a:ext cx="3283527" cy="3283527"/>
          </a:xfrm>
          <a:prstGeom prst="rect">
            <a:avLst/>
          </a:prstGeom>
        </p:spPr>
      </p:pic>
    </p:spTree>
    <p:extLst>
      <p:ext uri="{BB962C8B-B14F-4D97-AF65-F5344CB8AC3E}">
        <p14:creationId xmlns:p14="http://schemas.microsoft.com/office/powerpoint/2010/main" val="177323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6297-35CA-A0C2-DC3C-C6DCA0BB75A2}"/>
              </a:ext>
            </a:extLst>
          </p:cNvPr>
          <p:cNvSpPr>
            <a:spLocks noGrp="1"/>
          </p:cNvSpPr>
          <p:nvPr>
            <p:ph type="title"/>
          </p:nvPr>
        </p:nvSpPr>
        <p:spPr/>
        <p:txBody>
          <a:bodyPr/>
          <a:lstStyle/>
          <a:p>
            <a:r>
              <a:rPr lang="en-US" dirty="0"/>
              <a:t>What Does Title II Cover?</a:t>
            </a:r>
          </a:p>
        </p:txBody>
      </p:sp>
      <p:sp>
        <p:nvSpPr>
          <p:cNvPr id="3" name="Text Placeholder 2">
            <a:extLst>
              <a:ext uri="{FF2B5EF4-FFF2-40B4-BE49-F238E27FC236}">
                <a16:creationId xmlns:a16="http://schemas.microsoft.com/office/drawing/2014/main" id="{7277A1BA-2897-A5D7-660A-09794E70B6D1}"/>
              </a:ext>
            </a:extLst>
          </p:cNvPr>
          <p:cNvSpPr>
            <a:spLocks noGrp="1"/>
          </p:cNvSpPr>
          <p:nvPr>
            <p:ph type="body" idx="1"/>
          </p:nvPr>
        </p:nvSpPr>
        <p:spPr/>
        <p:txBody>
          <a:bodyPr>
            <a:normAutofit fontScale="85000" lnSpcReduction="10000"/>
          </a:bodyPr>
          <a:lstStyle/>
          <a:p>
            <a:r>
              <a:rPr lang="en-US" dirty="0">
                <a:solidFill>
                  <a:srgbClr val="3D3D3D"/>
                </a:solidFill>
                <a:latin typeface="Verdana" panose="020B0604030504040204" pitchFamily="34" charset="0"/>
                <a:ea typeface="Verdana" panose="020B0604030504040204" pitchFamily="34" charset="0"/>
                <a:cs typeface="Verdana" panose="020B0604030504040204" pitchFamily="34" charset="0"/>
              </a:rPr>
              <a:t>D</a:t>
            </a:r>
            <a:r>
              <a:rPr lang="en-US" b="0" i="0" dirty="0">
                <a:solidFill>
                  <a:srgbClr val="3D3D3D"/>
                </a:solidFill>
                <a:effectLst/>
                <a:latin typeface="Verdana" panose="020B0604030504040204" pitchFamily="34" charset="0"/>
                <a:ea typeface="Verdana" panose="020B0604030504040204" pitchFamily="34" charset="0"/>
                <a:cs typeface="Verdana" panose="020B0604030504040204" pitchFamily="34" charset="0"/>
              </a:rPr>
              <a:t>esigned to ensure that state and local government services, including public universities, are accessible to people with disabilities </a:t>
            </a:r>
          </a:p>
          <a:p>
            <a:r>
              <a:rPr lang="en-US" b="0" i="0" dirty="0">
                <a:solidFill>
                  <a:srgbClr val="3D3D3D"/>
                </a:solidFill>
                <a:effectLst/>
                <a:latin typeface="Verdana" panose="020B0604030504040204" pitchFamily="34" charset="0"/>
                <a:ea typeface="Verdana" panose="020B0604030504040204" pitchFamily="34" charset="0"/>
                <a:cs typeface="Verdana" panose="020B0604030504040204" pitchFamily="34" charset="0"/>
              </a:rPr>
              <a:t>Requires digital content, apps, software, etc. be designed so that everyone can access them regardless of ability, disability, or use of assistive technology </a:t>
            </a:r>
          </a:p>
          <a:p>
            <a:r>
              <a:rPr lang="en-US" dirty="0">
                <a:latin typeface="Verdana" panose="020B0604030504040204" pitchFamily="34" charset="0"/>
                <a:ea typeface="Verdana" panose="020B0604030504040204" pitchFamily="34" charset="0"/>
                <a:cs typeface="Verdana" panose="020B0604030504040204" pitchFamily="34" charset="0"/>
              </a:rPr>
              <a:t>Subpart H: </a:t>
            </a:r>
            <a:r>
              <a:rPr lang="en-US" sz="2800" dirty="0"/>
              <a:t>defines obligations for web and mobile accessibility </a:t>
            </a:r>
          </a:p>
          <a:p>
            <a:r>
              <a:rPr lang="en-US" sz="2800" dirty="0"/>
              <a:t>Updated regulations apply specifically to Subpart H</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281909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92DE-24A8-862C-B018-4D6F70FFBCEB}"/>
              </a:ext>
            </a:extLst>
          </p:cNvPr>
          <p:cNvSpPr>
            <a:spLocks noGrp="1"/>
          </p:cNvSpPr>
          <p:nvPr>
            <p:ph type="title"/>
          </p:nvPr>
        </p:nvSpPr>
        <p:spPr/>
        <p:txBody>
          <a:bodyPr/>
          <a:lstStyle/>
          <a:p>
            <a:r>
              <a:rPr lang="en-US" dirty="0"/>
              <a:t>Purpose of the Title II Updates</a:t>
            </a:r>
          </a:p>
        </p:txBody>
      </p:sp>
      <p:sp>
        <p:nvSpPr>
          <p:cNvPr id="3" name="Text Placeholder 2">
            <a:extLst>
              <a:ext uri="{FF2B5EF4-FFF2-40B4-BE49-F238E27FC236}">
                <a16:creationId xmlns:a16="http://schemas.microsoft.com/office/drawing/2014/main" id="{FA00501B-760F-B811-6C6D-8ABA397BB784}"/>
              </a:ext>
            </a:extLst>
          </p:cNvPr>
          <p:cNvSpPr>
            <a:spLocks noGrp="1"/>
          </p:cNvSpPr>
          <p:nvPr>
            <p:ph type="body" idx="1"/>
          </p:nvPr>
        </p:nvSpPr>
        <p:spPr>
          <a:xfrm>
            <a:off x="304801" y="1868352"/>
            <a:ext cx="5791200" cy="4989648"/>
          </a:xfrm>
        </p:spPr>
        <p:txBody>
          <a:bodyPr>
            <a:normAutofit fontScale="85000" lnSpcReduction="20000"/>
          </a:bodyPr>
          <a:lstStyle/>
          <a:p>
            <a:r>
              <a:rPr lang="en-US" dirty="0"/>
              <a:t>To ensure that state and local government services, including public schools and university websites, mobile apps, and digital information, are accessible to IWDs </a:t>
            </a:r>
          </a:p>
          <a:p>
            <a:r>
              <a:rPr lang="en-US" dirty="0"/>
              <a:t>By providing clearer guidelines and technical standards for making digital content accessible to everyone</a:t>
            </a:r>
          </a:p>
        </p:txBody>
      </p:sp>
      <p:pic>
        <p:nvPicPr>
          <p:cNvPr id="16" name="Picture 15" descr="A computer screen with papers and a speech bubble next to a line drawn  piece of paper with the word “law” on it and a small green ribbon.">
            <a:extLst>
              <a:ext uri="{FF2B5EF4-FFF2-40B4-BE49-F238E27FC236}">
                <a16:creationId xmlns:a16="http://schemas.microsoft.com/office/drawing/2014/main" id="{E58992F2-9930-E37A-B82A-20AE281FB44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84899" y="2244436"/>
            <a:ext cx="6507102" cy="3060470"/>
          </a:xfrm>
          <a:prstGeom prst="rect">
            <a:avLst/>
          </a:prstGeom>
        </p:spPr>
      </p:pic>
    </p:spTree>
    <p:extLst>
      <p:ext uri="{BB962C8B-B14F-4D97-AF65-F5344CB8AC3E}">
        <p14:creationId xmlns:p14="http://schemas.microsoft.com/office/powerpoint/2010/main" val="198667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BD5446-6913-4651-EB26-8D4C39294522}"/>
              </a:ext>
            </a:extLst>
          </p:cNvPr>
          <p:cNvSpPr>
            <a:spLocks noGrp="1"/>
          </p:cNvSpPr>
          <p:nvPr>
            <p:ph type="title"/>
          </p:nvPr>
        </p:nvSpPr>
        <p:spPr/>
        <p:txBody>
          <a:bodyPr/>
          <a:lstStyle/>
          <a:p>
            <a:r>
              <a:rPr lang="en-US" dirty="0"/>
              <a:t>Major Title II Changes</a:t>
            </a:r>
          </a:p>
        </p:txBody>
      </p:sp>
      <p:sp>
        <p:nvSpPr>
          <p:cNvPr id="5" name="Text Placeholder 4">
            <a:extLst>
              <a:ext uri="{FF2B5EF4-FFF2-40B4-BE49-F238E27FC236}">
                <a16:creationId xmlns:a16="http://schemas.microsoft.com/office/drawing/2014/main" id="{86F22BF3-6455-3071-D2D3-48EF51AA6E43}"/>
              </a:ext>
            </a:extLst>
          </p:cNvPr>
          <p:cNvSpPr>
            <a:spLocks noGrp="1"/>
          </p:cNvSpPr>
          <p:nvPr>
            <p:ph type="body" idx="1"/>
          </p:nvPr>
        </p:nvSpPr>
        <p:spPr>
          <a:xfrm>
            <a:off x="129072" y="1785224"/>
            <a:ext cx="11917925" cy="4761880"/>
          </a:xfrm>
        </p:spPr>
        <p:txBody>
          <a:bodyPr>
            <a:normAutofit fontScale="70000" lnSpcReduction="20000"/>
          </a:bodyPr>
          <a:lstStyle/>
          <a:p>
            <a:pPr>
              <a:buFont typeface="Wingdings" pitchFamily="2" charset="2"/>
              <a:buChar char="§"/>
            </a:pPr>
            <a:r>
              <a:rPr lang="en-US" sz="4000" dirty="0"/>
              <a:t>Uses the WCAG 2.1 AA standard</a:t>
            </a:r>
          </a:p>
          <a:p>
            <a:pPr>
              <a:buFont typeface="Wingdings" pitchFamily="2" charset="2"/>
              <a:buChar char="§"/>
            </a:pPr>
            <a:r>
              <a:rPr lang="en-US" sz="4000" dirty="0"/>
              <a:t>Includes web content and mobile apps that a public entity “provides or makes available, directly or through contractual, licensing, or other arrangements"</a:t>
            </a:r>
          </a:p>
          <a:p>
            <a:pPr>
              <a:buFont typeface="Wingdings" pitchFamily="2" charset="2"/>
              <a:buChar char="§"/>
            </a:pPr>
            <a:r>
              <a:rPr lang="en-US" sz="4000" dirty="0"/>
              <a:t>Software and desktop applications that support services, programs, and activities still need to be accessible</a:t>
            </a:r>
          </a:p>
          <a:p>
            <a:pPr>
              <a:buFont typeface="Wingdings" pitchFamily="2" charset="2"/>
              <a:buChar char="§"/>
            </a:pPr>
            <a:r>
              <a:rPr lang="en-US" sz="4000" dirty="0"/>
              <a:t>Compliance by April 24, 2026, for U-M and similar entities</a:t>
            </a:r>
          </a:p>
          <a:p>
            <a:pPr>
              <a:buFont typeface="Wingdings" pitchFamily="2" charset="2"/>
              <a:buChar char="§"/>
            </a:pPr>
            <a:endParaRPr lang="en-US" sz="4000" dirty="0"/>
          </a:p>
          <a:p>
            <a:endParaRPr lang="en-US" dirty="0"/>
          </a:p>
        </p:txBody>
      </p:sp>
    </p:spTree>
    <p:extLst>
      <p:ext uri="{BB962C8B-B14F-4D97-AF65-F5344CB8AC3E}">
        <p14:creationId xmlns:p14="http://schemas.microsoft.com/office/powerpoint/2010/main" val="214276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Digital Accessibility</a:t>
            </a:r>
            <a:endParaRPr dirty="0"/>
          </a:p>
        </p:txBody>
      </p:sp>
      <p:sp>
        <p:nvSpPr>
          <p:cNvPr id="77" name="Google Shape;77;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Title 1">
            <a:extLst>
              <a:ext uri="{FF2B5EF4-FFF2-40B4-BE49-F238E27FC236}">
                <a16:creationId xmlns:a16="http://schemas.microsoft.com/office/drawing/2014/main" id="{3F534CDF-179F-A864-362B-0A8BE3C2A0C6}"/>
              </a:ext>
            </a:extLst>
          </p:cNvPr>
          <p:cNvSpPr>
            <a:spLocks noGrp="1"/>
          </p:cNvSpPr>
          <p:nvPr>
            <p:ph type="title"/>
          </p:nvPr>
        </p:nvSpPr>
        <p:spPr/>
        <p:txBody>
          <a:bodyPr/>
          <a:lstStyle/>
          <a:p>
            <a:r>
              <a:rPr lang="en-US" dirty="0"/>
              <a:t>What Does Digital Accessibility Mean?</a:t>
            </a:r>
          </a:p>
        </p:txBody>
      </p:sp>
      <p:sp>
        <p:nvSpPr>
          <p:cNvPr id="3" name="Text Placeholder 2">
            <a:extLst>
              <a:ext uri="{FF2B5EF4-FFF2-40B4-BE49-F238E27FC236}">
                <a16:creationId xmlns:a16="http://schemas.microsoft.com/office/drawing/2014/main" id="{F73A5047-FE50-CA7A-31EA-3F0AE8ECB975}"/>
              </a:ext>
            </a:extLst>
          </p:cNvPr>
          <p:cNvSpPr>
            <a:spLocks noGrp="1"/>
          </p:cNvSpPr>
          <p:nvPr>
            <p:ph type="body" idx="1"/>
          </p:nvPr>
        </p:nvSpPr>
        <p:spPr>
          <a:xfrm>
            <a:off x="129073" y="1785225"/>
            <a:ext cx="7393946" cy="4172230"/>
          </a:xfrm>
        </p:spPr>
        <p:txBody>
          <a:bodyPr>
            <a:normAutofit fontScale="85000" lnSpcReduction="10000"/>
          </a:bodyPr>
          <a:lstStyle/>
          <a:p>
            <a:pPr rtl="0" fontAlgn="base">
              <a:lnSpc>
                <a:spcPct val="160000"/>
              </a:lnSpc>
              <a:buFont typeface="Arial" panose="020B0604020202020204" pitchFamily="34" charset="0"/>
              <a:buChar char="•"/>
            </a:pPr>
            <a:r>
              <a:rPr lang="en-US" sz="2400" b="0" i="0" u="none" strike="noStrike" dirty="0">
                <a:solidFill>
                  <a:srgbClr val="212B36"/>
                </a:solidFill>
                <a:effectLst/>
                <a:latin typeface="Verdana" panose="020B0604030504040204" pitchFamily="34" charset="0"/>
                <a:ea typeface="Verdana" panose="020B0604030504040204" pitchFamily="34" charset="0"/>
                <a:cs typeface="Verdana" panose="020B0604030504040204" pitchFamily="34" charset="0"/>
              </a:rPr>
              <a:t>Digital information and experiences can be</a:t>
            </a:r>
            <a:r>
              <a:rPr lang="en-US" sz="2400" b="1" i="0" u="none" strike="noStrike" dirty="0">
                <a:solidFill>
                  <a:srgbClr val="212B36"/>
                </a:solidFill>
                <a:effectLst/>
                <a:latin typeface="Verdana" panose="020B0604030504040204" pitchFamily="34" charset="0"/>
                <a:ea typeface="Verdana" panose="020B0604030504040204" pitchFamily="34" charset="0"/>
                <a:cs typeface="Verdana" panose="020B0604030504040204" pitchFamily="34" charset="0"/>
              </a:rPr>
              <a:t> </a:t>
            </a:r>
            <a:r>
              <a:rPr lang="en-US" sz="2400" b="0" i="0" u="none" strike="noStrike" dirty="0">
                <a:solidFill>
                  <a:srgbClr val="212B36"/>
                </a:solidFill>
                <a:effectLst/>
                <a:latin typeface="Verdana" panose="020B0604030504040204" pitchFamily="34" charset="0"/>
                <a:ea typeface="Verdana" panose="020B0604030504040204" pitchFamily="34" charset="0"/>
                <a:cs typeface="Verdana" panose="020B0604030504040204" pitchFamily="34" charset="0"/>
              </a:rPr>
              <a:t>accessed, participated in, understood, and made use of by all</a:t>
            </a:r>
          </a:p>
          <a:p>
            <a:pPr rtl="0" fontAlgn="base">
              <a:lnSpc>
                <a:spcPct val="160000"/>
              </a:lnSpc>
              <a:spcAft>
                <a:spcPts val="1600"/>
              </a:spcAft>
              <a:buFont typeface="Wingdings" pitchFamily="2" charset="2"/>
              <a:buChar char="§"/>
            </a:pPr>
            <a:r>
              <a:rPr lang="en-US" sz="2400" b="0" i="0" u="none" strike="noStrike" dirty="0">
                <a:solidFill>
                  <a:srgbClr val="212B36"/>
                </a:solidFill>
                <a:effectLst/>
                <a:latin typeface="Verdana" panose="020B0604030504040204" pitchFamily="34" charset="0"/>
                <a:ea typeface="Verdana" panose="020B0604030504040204" pitchFamily="34" charset="0"/>
                <a:cs typeface="Verdana" panose="020B0604030504040204" pitchFamily="34" charset="0"/>
              </a:rPr>
              <a:t>Not just availability, but equitable access, without barriers or burdens placed on any individuals or communities</a:t>
            </a:r>
          </a:p>
          <a:p>
            <a:pPr rtl="0" fontAlgn="base">
              <a:lnSpc>
                <a:spcPct val="160000"/>
              </a:lnSpc>
              <a:buFont typeface="Arial" panose="020B0604020202020204" pitchFamily="34" charset="0"/>
              <a:buChar char="•"/>
            </a:pPr>
            <a:r>
              <a:rPr lang="en-US" sz="2400" b="0" i="0" u="none" strike="noStrike" dirty="0">
                <a:solidFill>
                  <a:srgbClr val="212B36"/>
                </a:solidFill>
                <a:effectLst/>
                <a:latin typeface="Verdana" panose="020B0604030504040204" pitchFamily="34" charset="0"/>
                <a:ea typeface="Verdana" panose="020B0604030504040204" pitchFamily="34" charset="0"/>
                <a:cs typeface="Verdana" panose="020B0604030504040204" pitchFamily="34" charset="0"/>
              </a:rPr>
              <a:t>Achieved by implementing standards and practices that center the needs of users with disabilities</a:t>
            </a:r>
          </a:p>
          <a:p>
            <a:endParaRPr lang="en-US" dirty="0"/>
          </a:p>
        </p:txBody>
      </p:sp>
      <p:pic>
        <p:nvPicPr>
          <p:cNvPr id="20" name="Picture 19" descr="A blue icon with symbols representing vision, braille, hearing amplification and closed captioning">
            <a:extLst>
              <a:ext uri="{FF2B5EF4-FFF2-40B4-BE49-F238E27FC236}">
                <a16:creationId xmlns:a16="http://schemas.microsoft.com/office/drawing/2014/main" id="{D9985FEF-598C-3305-4E29-0A3DB3C83EC2}"/>
              </a:ext>
            </a:extLst>
          </p:cNvPr>
          <p:cNvPicPr>
            <a:picLocks noChangeAspect="1"/>
          </p:cNvPicPr>
          <p:nvPr/>
        </p:nvPicPr>
        <p:blipFill>
          <a:blip r:embed="rId3"/>
          <a:stretch>
            <a:fillRect/>
          </a:stretch>
        </p:blipFill>
        <p:spPr>
          <a:xfrm>
            <a:off x="7311602" y="1785225"/>
            <a:ext cx="4606636" cy="46066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C6EC-47E2-FC34-E965-CAC22C5F8944}"/>
              </a:ext>
            </a:extLst>
          </p:cNvPr>
          <p:cNvSpPr>
            <a:spLocks noGrp="1"/>
          </p:cNvSpPr>
          <p:nvPr>
            <p:ph type="title"/>
          </p:nvPr>
        </p:nvSpPr>
        <p:spPr/>
        <p:txBody>
          <a:bodyPr/>
          <a:lstStyle/>
          <a:p>
            <a:r>
              <a:rPr lang="en-US" dirty="0"/>
              <a:t>What Does WCAG 2.1AA Mean?</a:t>
            </a:r>
          </a:p>
        </p:txBody>
      </p:sp>
      <p:sp>
        <p:nvSpPr>
          <p:cNvPr id="3" name="Text Placeholder 2">
            <a:extLst>
              <a:ext uri="{FF2B5EF4-FFF2-40B4-BE49-F238E27FC236}">
                <a16:creationId xmlns:a16="http://schemas.microsoft.com/office/drawing/2014/main" id="{BB9B8DCD-0854-7D86-196B-2BAA48C2B509}"/>
              </a:ext>
            </a:extLst>
          </p:cNvPr>
          <p:cNvSpPr>
            <a:spLocks noGrp="1"/>
          </p:cNvSpPr>
          <p:nvPr>
            <p:ph type="body" idx="1"/>
          </p:nvPr>
        </p:nvSpPr>
        <p:spPr/>
        <p:txBody>
          <a:bodyPr>
            <a:normAutofit fontScale="92500" lnSpcReduction="10000"/>
          </a:bodyPr>
          <a:lstStyle/>
          <a:p>
            <a:r>
              <a:rPr lang="en-US" dirty="0"/>
              <a:t>WCAG 2.1 AA is a standard promoted by the W3C, an international standards org for stewardship of the web</a:t>
            </a:r>
          </a:p>
          <a:p>
            <a:r>
              <a:rPr lang="en-US" dirty="0"/>
              <a:t>Designed with a broad range of accessibility needs in mind</a:t>
            </a:r>
          </a:p>
          <a:p>
            <a:r>
              <a:rPr lang="en-US" dirty="0"/>
              <a:t>Widely-used standard for meeting accessibility, does require some interpretation</a:t>
            </a:r>
          </a:p>
          <a:p>
            <a:r>
              <a:rPr lang="en-US" dirty="0"/>
              <a:t>Includes design principles and guidelines, and specific, testable success criteria to meet to make a statement of compliance</a:t>
            </a:r>
          </a:p>
          <a:p>
            <a:endParaRPr lang="en-US" dirty="0"/>
          </a:p>
        </p:txBody>
      </p:sp>
    </p:spTree>
    <p:extLst>
      <p:ext uri="{BB962C8B-B14F-4D97-AF65-F5344CB8AC3E}">
        <p14:creationId xmlns:p14="http://schemas.microsoft.com/office/powerpoint/2010/main" val="137860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2"/>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Verdana"/>
              <a:buNone/>
            </a:pPr>
            <a:r>
              <a:rPr lang="en-US" sz="4400"/>
              <a:t>Zoom Webinar Tips</a:t>
            </a:r>
            <a:endParaRPr sz="4400"/>
          </a:p>
        </p:txBody>
      </p:sp>
      <p:sp>
        <p:nvSpPr>
          <p:cNvPr id="54" name="Google Shape;54;p2"/>
          <p:cNvSpPr txBox="1">
            <a:spLocks noGrp="1"/>
          </p:cNvSpPr>
          <p:nvPr>
            <p:ph type="body" idx="1"/>
          </p:nvPr>
        </p:nvSpPr>
        <p:spPr>
          <a:xfrm>
            <a:off x="115613" y="1857702"/>
            <a:ext cx="11804243" cy="2387631"/>
          </a:xfrm>
          <a:prstGeom prst="rect">
            <a:avLst/>
          </a:prstGeom>
          <a:noFill/>
          <a:ln>
            <a:noFill/>
          </a:ln>
        </p:spPr>
        <p:txBody>
          <a:bodyPr spcFirstLastPara="1" wrap="square" lIns="91425" tIns="45700" rIns="91425" bIns="45700" anchor="t" anchorCtr="0">
            <a:normAutofit lnSpcReduction="10000"/>
          </a:bodyPr>
          <a:lstStyle/>
          <a:p>
            <a:pPr marL="514350" lvl="0" indent="-285750" algn="l" rtl="0">
              <a:lnSpc>
                <a:spcPct val="150000"/>
              </a:lnSpc>
              <a:spcBef>
                <a:spcPts val="1800"/>
              </a:spcBef>
              <a:spcAft>
                <a:spcPts val="0"/>
              </a:spcAft>
              <a:buSzPts val="1600"/>
              <a:buFont typeface="Noto Sans Symbols"/>
              <a:buChar char="▪"/>
            </a:pPr>
            <a:r>
              <a:rPr lang="en-US" sz="1800"/>
              <a:t>Use the </a:t>
            </a:r>
            <a:r>
              <a:rPr lang="en-US" sz="1800" b="1"/>
              <a:t>Q&amp;A </a:t>
            </a:r>
            <a:r>
              <a:rPr lang="en-US" sz="1800"/>
              <a:t>feature to submit your questions.</a:t>
            </a:r>
            <a:endParaRPr/>
          </a:p>
          <a:p>
            <a:pPr marL="514350" lvl="0" indent="-285750" algn="l" rtl="0">
              <a:lnSpc>
                <a:spcPct val="150000"/>
              </a:lnSpc>
              <a:spcBef>
                <a:spcPts val="1800"/>
              </a:spcBef>
              <a:spcAft>
                <a:spcPts val="0"/>
              </a:spcAft>
              <a:buSzPts val="1600"/>
              <a:buFont typeface="Noto Sans Symbols"/>
              <a:buChar char="▪"/>
            </a:pPr>
            <a:r>
              <a:rPr lang="en-US" sz="1800" b="1"/>
              <a:t>ASL interpretation </a:t>
            </a:r>
            <a:r>
              <a:rPr lang="en-US" sz="1800"/>
              <a:t>can be utilized by clicking Interpretation and selecting American Sign Language.</a:t>
            </a:r>
            <a:endParaRPr/>
          </a:p>
          <a:p>
            <a:pPr marL="514350" lvl="0" indent="-285750" algn="l" rtl="0">
              <a:lnSpc>
                <a:spcPct val="150000"/>
              </a:lnSpc>
              <a:spcBef>
                <a:spcPts val="1800"/>
              </a:spcBef>
              <a:spcAft>
                <a:spcPts val="0"/>
              </a:spcAft>
              <a:buSzPts val="1600"/>
              <a:buFont typeface="Noto Sans Symbols"/>
              <a:buChar char="▪"/>
            </a:pPr>
            <a:r>
              <a:rPr lang="en-US" sz="1800" b="1"/>
              <a:t>CART transcription </a:t>
            </a:r>
            <a:r>
              <a:rPr lang="en-US" sz="1800"/>
              <a:t>can be turned on by selecting Show Captions.</a:t>
            </a:r>
            <a:endParaRPr/>
          </a:p>
        </p:txBody>
      </p:sp>
      <p:pic>
        <p:nvPicPr>
          <p:cNvPr id="55" name="Google Shape;55;p2" descr="The Zoom option menu with a red circle around 'Show Captions' and a red circle around 'Interpretation'. A related window appears next to Interpretation with American Sign Language highlighted in blue."/>
          <p:cNvPicPr preferRelativeResize="0"/>
          <p:nvPr/>
        </p:nvPicPr>
        <p:blipFill rotWithShape="1">
          <a:blip r:embed="rId3">
            <a:alphaModFix/>
          </a:blip>
          <a:srcRect/>
          <a:stretch/>
        </p:blipFill>
        <p:spPr>
          <a:xfrm>
            <a:off x="513806" y="4245333"/>
            <a:ext cx="10660380" cy="1956627"/>
          </a:xfrm>
          <a:prstGeom prst="rect">
            <a:avLst/>
          </a:prstGeom>
          <a:noFill/>
          <a:ln>
            <a:noFill/>
          </a:ln>
        </p:spPr>
      </p:pic>
      <p:sp>
        <p:nvSpPr>
          <p:cNvPr id="56" name="Google Shape;56;p2"/>
          <p:cNvSpPr/>
          <p:nvPr/>
        </p:nvSpPr>
        <p:spPr>
          <a:xfrm>
            <a:off x="6017709" y="5324451"/>
            <a:ext cx="1001400" cy="1035000"/>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 name="Google Shape;57;p2"/>
          <p:cNvSpPr/>
          <p:nvPr/>
        </p:nvSpPr>
        <p:spPr>
          <a:xfrm>
            <a:off x="7444550" y="5324450"/>
            <a:ext cx="1001400" cy="1035000"/>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129073" y="153242"/>
            <a:ext cx="98920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What’s New with Title II and You?</a:t>
            </a:r>
            <a:endParaRPr dirty="0"/>
          </a:p>
        </p:txBody>
      </p:sp>
      <p:sp>
        <p:nvSpPr>
          <p:cNvPr id="91" name="Google Shape;91;p4"/>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fontScale="92500" lnSpcReduction="10000"/>
          </a:bodyPr>
          <a:lstStyle/>
          <a:p>
            <a:pPr marL="685800" indent="-457200"/>
            <a:r>
              <a:rPr lang="en-US" dirty="0"/>
              <a:t>Accelerated rate to comply with the regs</a:t>
            </a:r>
          </a:p>
          <a:p>
            <a:pPr marL="685800" indent="-457200"/>
            <a:r>
              <a:rPr lang="en-US" dirty="0"/>
              <a:t>Password-protected course materials must be made accessible</a:t>
            </a:r>
          </a:p>
          <a:p>
            <a:pPr marL="685800" indent="-457200"/>
            <a:r>
              <a:rPr lang="en-US" dirty="0"/>
              <a:t>Continuing obligation to provide accommodations and access unless unreasonable- prior to making any decision something is unreasonable contact the DEO</a:t>
            </a:r>
          </a:p>
          <a:p>
            <a:pPr marL="685800" indent="-457200"/>
            <a:r>
              <a:rPr lang="en-US" dirty="0"/>
              <a:t>Responsible for software purchased and disseminated by third party vendors</a:t>
            </a:r>
          </a:p>
          <a:p>
            <a:pPr marL="457200" lvl="0" indent="-228600" algn="l" rtl="0">
              <a:lnSpc>
                <a:spcPct val="150000"/>
              </a:lnSpc>
              <a:spcBef>
                <a:spcPts val="0"/>
              </a:spcBef>
              <a:spcAft>
                <a:spcPts val="0"/>
              </a:spcAft>
              <a:buClr>
                <a:schemeClr val="dk1"/>
              </a:buClr>
              <a:buSzPts val="2800"/>
              <a:buFont typeface="Noto Sans Symbols"/>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What’s Covered?</a:t>
            </a:r>
            <a:endParaRPr dirty="0"/>
          </a:p>
        </p:txBody>
      </p:sp>
      <p:sp>
        <p:nvSpPr>
          <p:cNvPr id="103" name="Google Shape;103;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600"/>
              </a:spcAft>
              <a:buClr>
                <a:schemeClr val="dk1"/>
              </a:buClr>
              <a:buSzPts val="24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2492-D36F-4C9F-3956-A3F821831E91}"/>
              </a:ext>
            </a:extLst>
          </p:cNvPr>
          <p:cNvSpPr>
            <a:spLocks noGrp="1"/>
          </p:cNvSpPr>
          <p:nvPr>
            <p:ph type="title"/>
          </p:nvPr>
        </p:nvSpPr>
        <p:spPr>
          <a:xfrm>
            <a:off x="303370" y="749490"/>
            <a:ext cx="9333163" cy="1325563"/>
          </a:xfrm>
        </p:spPr>
        <p:txBody>
          <a:bodyPr>
            <a:normAutofit fontScale="90000"/>
          </a:bodyPr>
          <a:lstStyle/>
          <a:p>
            <a:r>
              <a:rPr lang="en-US" dirty="0"/>
              <a:t>Websites, Web Applications, and Web Content</a:t>
            </a:r>
            <a:br>
              <a:rPr lang="en-US" dirty="0"/>
            </a:br>
            <a:br>
              <a:rPr lang="en-US" dirty="0"/>
            </a:br>
            <a:endParaRPr lang="en-US" dirty="0"/>
          </a:p>
        </p:txBody>
      </p:sp>
      <p:sp>
        <p:nvSpPr>
          <p:cNvPr id="3" name="Text Placeholder 2">
            <a:extLst>
              <a:ext uri="{FF2B5EF4-FFF2-40B4-BE49-F238E27FC236}">
                <a16:creationId xmlns:a16="http://schemas.microsoft.com/office/drawing/2014/main" id="{88D9509C-725B-38EC-A02F-8744FC4AD954}"/>
              </a:ext>
            </a:extLst>
          </p:cNvPr>
          <p:cNvSpPr>
            <a:spLocks noGrp="1"/>
          </p:cNvSpPr>
          <p:nvPr>
            <p:ph type="body" idx="1"/>
          </p:nvPr>
        </p:nvSpPr>
        <p:spPr>
          <a:xfrm>
            <a:off x="129072" y="1785224"/>
            <a:ext cx="11917925" cy="4780167"/>
          </a:xfrm>
        </p:spPr>
        <p:txBody>
          <a:bodyPr>
            <a:normAutofit fontScale="92500"/>
          </a:bodyPr>
          <a:lstStyle/>
          <a:p>
            <a:pPr rtl="0" fontAlgn="base">
              <a:buFont typeface="Wingdings" pitchFamily="2" charset="2"/>
              <a:buChar char="§"/>
            </a:pPr>
            <a:r>
              <a:rPr lang="en-US" sz="24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Includes web-delivered content (e.g., documents you post to your website)</a:t>
            </a:r>
          </a:p>
          <a:p>
            <a:pPr rtl="0" fontAlgn="base">
              <a:buFont typeface="Wingdings" pitchFamily="2" charset="2"/>
              <a:buChar char="§"/>
            </a:pPr>
            <a:r>
              <a:rPr lang="en-US" sz="24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Consider template accessibility</a:t>
            </a:r>
          </a:p>
          <a:p>
            <a:pPr rtl="0" fontAlgn="base">
              <a:buFont typeface="Wingdings" pitchFamily="2" charset="2"/>
              <a:buChar char="§"/>
            </a:pPr>
            <a:r>
              <a:rPr lang="en-US" sz="24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Consider content accessibility - how will you train content creators and maintain accessibility in new pages?</a:t>
            </a:r>
          </a:p>
          <a:p>
            <a:pPr fontAlgn="base">
              <a:buFont typeface="Wingdings" pitchFamily="2" charset="2"/>
              <a:buChar char="§"/>
            </a:pPr>
            <a:r>
              <a:rPr lang="en-US" sz="2400" b="0" i="0" u="sng" strike="noStrike" dirty="0">
                <a:solidFill>
                  <a:srgbClr val="0097A7"/>
                </a:solidFill>
                <a:effectLst/>
                <a:latin typeface="Verdana" panose="020B0604030504040204" pitchFamily="34" charset="0"/>
                <a:ea typeface="Verdana" panose="020B0604030504040204" pitchFamily="34" charset="0"/>
                <a:cs typeface="Verdana" panose="020B0604030504040204" pitchFamily="34" charset="0"/>
                <a:hlinkClick r:id="rId3"/>
              </a:rPr>
              <a:t>Conduct an accessibility review of your website</a:t>
            </a:r>
            <a:endParaRPr lang="en-US" sz="2400" b="0" i="0" u="none" strike="noStrike" dirty="0">
              <a:solidFill>
                <a:srgbClr val="595959"/>
              </a:solidFill>
              <a:effectLst/>
              <a:latin typeface="Verdana" panose="020B0604030504040204" pitchFamily="34" charset="0"/>
              <a:ea typeface="Verdana" panose="020B0604030504040204" pitchFamily="34" charset="0"/>
              <a:cs typeface="Verdana" panose="020B0604030504040204" pitchFamily="34" charset="0"/>
            </a:endParaRPr>
          </a:p>
          <a:p>
            <a:pPr rtl="0" fontAlgn="base">
              <a:buFont typeface="Wingdings" pitchFamily="2" charset="2"/>
              <a:buChar char="§"/>
            </a:pPr>
            <a:r>
              <a:rPr lang="en-US" sz="24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Web accessibility scanning tool - working to promote </a:t>
            </a:r>
          </a:p>
          <a:p>
            <a:pPr marL="742950" lvl="1" indent="-285750" rtl="0" fontAlgn="base">
              <a:lnSpc>
                <a:spcPct val="130000"/>
              </a:lnSpc>
              <a:buFont typeface="Wingdings" pitchFamily="2" charset="2"/>
              <a:buChar char="§"/>
            </a:pPr>
            <a:r>
              <a:rPr lang="en-US" b="0" i="0" u="sng" strike="noStrike" dirty="0">
                <a:solidFill>
                  <a:srgbClr val="0097A7"/>
                </a:solidFill>
                <a:effectLst/>
                <a:latin typeface="Verdana" panose="020B0604030504040204" pitchFamily="34" charset="0"/>
                <a:ea typeface="Verdana" panose="020B0604030504040204" pitchFamily="34" charset="0"/>
                <a:cs typeface="Verdana" panose="020B0604030504040204" pitchFamily="34" charset="0"/>
                <a:hlinkClick r:id="rId4"/>
              </a:rPr>
              <a:t>Web Accessibility Scanning Service Relaunch</a:t>
            </a:r>
            <a:endParaRPr lang="en-US" b="0" i="0" u="none" strike="noStrike" dirty="0">
              <a:solidFill>
                <a:srgbClr val="595959"/>
              </a:solidFill>
              <a:effectLst/>
              <a:latin typeface="Verdana" panose="020B0604030504040204" pitchFamily="34" charset="0"/>
              <a:ea typeface="Verdana" panose="020B0604030504040204" pitchFamily="34" charset="0"/>
              <a:cs typeface="Verdana" panose="020B0604030504040204" pitchFamily="34" charset="0"/>
            </a:endParaRPr>
          </a:p>
          <a:p>
            <a:pPr marL="742950" lvl="1" indent="-285750" rtl="0" fontAlgn="base">
              <a:lnSpc>
                <a:spcPct val="130000"/>
              </a:lnSpc>
              <a:spcAft>
                <a:spcPts val="1200"/>
              </a:spcAft>
              <a:buFont typeface="Wingdings" pitchFamily="2" charset="2"/>
              <a:buChar char="§"/>
            </a:pPr>
            <a:r>
              <a:rPr lang="en-US" b="0" i="0" u="sng" strike="noStrike" dirty="0">
                <a:solidFill>
                  <a:srgbClr val="0097A7"/>
                </a:solidFill>
                <a:effectLst/>
                <a:latin typeface="Verdana" panose="020B0604030504040204" pitchFamily="34" charset="0"/>
                <a:ea typeface="Verdana" panose="020B0604030504040204" pitchFamily="34" charset="0"/>
                <a:cs typeface="Verdana" panose="020B0604030504040204" pitchFamily="34" charset="0"/>
                <a:hlinkClick r:id="rId5"/>
              </a:rPr>
              <a:t>Web Accessibility Scanning</a:t>
            </a:r>
            <a:r>
              <a:rPr lang="en-US" b="0" i="0" u="none" strike="noStrike" dirty="0">
                <a:solidFill>
                  <a:srgbClr val="595959"/>
                </a:solidFill>
                <a:effectLst/>
                <a:latin typeface="Verdana" panose="020B0604030504040204" pitchFamily="34" charset="0"/>
                <a:ea typeface="Verdana" panose="020B0604030504040204" pitchFamily="34" charset="0"/>
                <a:cs typeface="Verdana" panose="020B0604030504040204" pitchFamily="34" charset="0"/>
              </a:rPr>
              <a:t> </a:t>
            </a:r>
          </a:p>
          <a:p>
            <a:endParaRPr lang="en-US" dirty="0"/>
          </a:p>
        </p:txBody>
      </p:sp>
    </p:spTree>
    <p:extLst>
      <p:ext uri="{BB962C8B-B14F-4D97-AF65-F5344CB8AC3E}">
        <p14:creationId xmlns:p14="http://schemas.microsoft.com/office/powerpoint/2010/main" val="3164135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4BC5-7CBF-0CE9-4C47-AF8EF5734A98}"/>
              </a:ext>
            </a:extLst>
          </p:cNvPr>
          <p:cNvSpPr>
            <a:spLocks noGrp="1"/>
          </p:cNvSpPr>
          <p:nvPr>
            <p:ph type="title"/>
          </p:nvPr>
        </p:nvSpPr>
        <p:spPr/>
        <p:txBody>
          <a:bodyPr/>
          <a:lstStyle/>
          <a:p>
            <a:r>
              <a:rPr lang="en-US" dirty="0"/>
              <a:t>Top WCAG Failures</a:t>
            </a:r>
          </a:p>
        </p:txBody>
      </p:sp>
      <p:sp>
        <p:nvSpPr>
          <p:cNvPr id="3" name="Text Placeholder 2">
            <a:extLst>
              <a:ext uri="{FF2B5EF4-FFF2-40B4-BE49-F238E27FC236}">
                <a16:creationId xmlns:a16="http://schemas.microsoft.com/office/drawing/2014/main" id="{8888B6EA-6403-2EC4-4BD5-63C2CF653CC7}"/>
              </a:ext>
            </a:extLst>
          </p:cNvPr>
          <p:cNvSpPr>
            <a:spLocks noGrp="1"/>
          </p:cNvSpPr>
          <p:nvPr>
            <p:ph type="body" idx="1"/>
          </p:nvPr>
        </p:nvSpPr>
        <p:spPr/>
        <p:txBody>
          <a:bodyPr/>
          <a:lstStyle/>
          <a:p>
            <a:r>
              <a:rPr lang="en-US" dirty="0"/>
              <a:t>Low contrast text</a:t>
            </a:r>
          </a:p>
          <a:p>
            <a:r>
              <a:rPr lang="en-US" dirty="0"/>
              <a:t>Missing alternative text for images </a:t>
            </a:r>
          </a:p>
          <a:p>
            <a:r>
              <a:rPr lang="en-US" dirty="0"/>
              <a:t>Missing form input labels</a:t>
            </a:r>
          </a:p>
          <a:p>
            <a:r>
              <a:rPr lang="en-US" dirty="0"/>
              <a:t>Empty links</a:t>
            </a:r>
          </a:p>
          <a:p>
            <a:r>
              <a:rPr lang="en-US" dirty="0"/>
              <a:t>Empty buttons</a:t>
            </a:r>
          </a:p>
          <a:p>
            <a:r>
              <a:rPr lang="en-US" dirty="0"/>
              <a:t>Missing document language</a:t>
            </a:r>
          </a:p>
          <a:p>
            <a:endParaRPr lang="en-US" dirty="0"/>
          </a:p>
        </p:txBody>
      </p:sp>
      <p:pic>
        <p:nvPicPr>
          <p:cNvPr id="5" name="Picture 4">
            <a:extLst>
              <a:ext uri="{FF2B5EF4-FFF2-40B4-BE49-F238E27FC236}">
                <a16:creationId xmlns:a16="http://schemas.microsoft.com/office/drawing/2014/main" id="{CC263564-0246-2B14-7345-B9FBE772C6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00320" y="1895620"/>
            <a:ext cx="4779818" cy="4779818"/>
          </a:xfrm>
          <a:prstGeom prst="rect">
            <a:avLst/>
          </a:prstGeom>
        </p:spPr>
      </p:pic>
    </p:spTree>
    <p:extLst>
      <p:ext uri="{BB962C8B-B14F-4D97-AF65-F5344CB8AC3E}">
        <p14:creationId xmlns:p14="http://schemas.microsoft.com/office/powerpoint/2010/main" val="3792153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356E-AA2F-F6C2-6509-D56825848D11}"/>
              </a:ext>
            </a:extLst>
          </p:cNvPr>
          <p:cNvSpPr>
            <a:spLocks noGrp="1"/>
          </p:cNvSpPr>
          <p:nvPr>
            <p:ph type="title"/>
          </p:nvPr>
        </p:nvSpPr>
        <p:spPr/>
        <p:txBody>
          <a:bodyPr/>
          <a:lstStyle/>
          <a:p>
            <a:r>
              <a:rPr lang="en-US" dirty="0"/>
              <a:t>Documents</a:t>
            </a:r>
          </a:p>
        </p:txBody>
      </p:sp>
      <p:sp>
        <p:nvSpPr>
          <p:cNvPr id="3" name="Text Placeholder 2">
            <a:extLst>
              <a:ext uri="{FF2B5EF4-FFF2-40B4-BE49-F238E27FC236}">
                <a16:creationId xmlns:a16="http://schemas.microsoft.com/office/drawing/2014/main" id="{69983311-F99E-D1F6-6D8F-6A1D03F5191E}"/>
              </a:ext>
            </a:extLst>
          </p:cNvPr>
          <p:cNvSpPr>
            <a:spLocks noGrp="1"/>
          </p:cNvSpPr>
          <p:nvPr>
            <p:ph type="body" idx="1"/>
          </p:nvPr>
        </p:nvSpPr>
        <p:spPr>
          <a:xfrm>
            <a:off x="129072" y="1785224"/>
            <a:ext cx="11917925" cy="4890213"/>
          </a:xfrm>
        </p:spPr>
        <p:txBody>
          <a:bodyPr>
            <a:normAutofit/>
          </a:bodyPr>
          <a:lstStyle/>
          <a:p>
            <a:pPr fontAlgn="base"/>
            <a:r>
              <a:rPr lang="en-US" sz="19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Documents should be accessible </a:t>
            </a:r>
          </a:p>
          <a:p>
            <a:pPr lvl="1" fontAlgn="base">
              <a:lnSpc>
                <a:spcPct val="150000"/>
              </a:lnSpc>
            </a:pPr>
            <a:r>
              <a:rPr lang="en-US" sz="19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Unless an exception applies (more on this later)</a:t>
            </a:r>
          </a:p>
          <a:p>
            <a:pPr fontAlgn="base"/>
            <a:r>
              <a:rPr lang="en-US" sz="19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Use common accessibility checkers</a:t>
            </a:r>
          </a:p>
          <a:p>
            <a:pPr fontAlgn="base"/>
            <a:r>
              <a:rPr lang="en-US" sz="1900" dirty="0">
                <a:solidFill>
                  <a:schemeClr val="tx1"/>
                </a:solidFill>
                <a:latin typeface="Verdana" panose="020B0604030504040204" pitchFamily="34" charset="0"/>
                <a:ea typeface="Verdana" panose="020B0604030504040204" pitchFamily="34" charset="0"/>
                <a:cs typeface="Verdana" panose="020B0604030504040204" pitchFamily="34" charset="0"/>
              </a:rPr>
              <a:t>This means documents attached to email and disseminated whether you created them or not</a:t>
            </a:r>
            <a:endParaRPr lang="en-US" sz="19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r>
              <a:rPr lang="en-US" sz="19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Remember - when transferring some documents to PDF, you may lose accessibility work</a:t>
            </a:r>
          </a:p>
          <a:p>
            <a:pPr lvl="1" fontAlgn="base">
              <a:lnSpc>
                <a:spcPct val="150000"/>
              </a:lnSpc>
            </a:pPr>
            <a:r>
              <a:rPr lang="en-US" sz="19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Consider using original format docs and marking them as final, password-protecting, and dating</a:t>
            </a:r>
          </a:p>
          <a:p>
            <a:pPr fontAlgn="base"/>
            <a:r>
              <a:rPr lang="en-US" sz="19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We are investigating more resources for PDF accessibility remediation</a:t>
            </a:r>
          </a:p>
          <a:p>
            <a:endParaRPr lang="en-US" dirty="0"/>
          </a:p>
        </p:txBody>
      </p:sp>
    </p:spTree>
    <p:extLst>
      <p:ext uri="{BB962C8B-B14F-4D97-AF65-F5344CB8AC3E}">
        <p14:creationId xmlns:p14="http://schemas.microsoft.com/office/powerpoint/2010/main" val="2007396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B6FD-C99C-A8ED-81BA-AF41E6EE9EC5}"/>
              </a:ext>
            </a:extLst>
          </p:cNvPr>
          <p:cNvSpPr>
            <a:spLocks noGrp="1"/>
          </p:cNvSpPr>
          <p:nvPr>
            <p:ph type="title"/>
          </p:nvPr>
        </p:nvSpPr>
        <p:spPr/>
        <p:txBody>
          <a:bodyPr/>
          <a:lstStyle/>
          <a:p>
            <a:r>
              <a:rPr lang="en-US" dirty="0"/>
              <a:t>Course Content</a:t>
            </a:r>
          </a:p>
        </p:txBody>
      </p:sp>
      <p:sp>
        <p:nvSpPr>
          <p:cNvPr id="3" name="Text Placeholder 2">
            <a:extLst>
              <a:ext uri="{FF2B5EF4-FFF2-40B4-BE49-F238E27FC236}">
                <a16:creationId xmlns:a16="http://schemas.microsoft.com/office/drawing/2014/main" id="{8A24BC7B-392F-D9D6-5028-4E72B9BBA059}"/>
              </a:ext>
            </a:extLst>
          </p:cNvPr>
          <p:cNvSpPr>
            <a:spLocks noGrp="1"/>
          </p:cNvSpPr>
          <p:nvPr>
            <p:ph type="body" idx="1"/>
          </p:nvPr>
        </p:nvSpPr>
        <p:spPr/>
        <p:txBody>
          <a:bodyPr>
            <a:normAutofit fontScale="92500" lnSpcReduction="10000"/>
          </a:bodyPr>
          <a:lstStyle/>
          <a:p>
            <a:r>
              <a:rPr lang="en-US" dirty="0"/>
              <a:t>Course content materials are required to be accessible</a:t>
            </a:r>
          </a:p>
          <a:p>
            <a:pPr lvl="1"/>
            <a:r>
              <a:rPr lang="en-US" dirty="0"/>
              <a:t>Even if password-protected</a:t>
            </a:r>
          </a:p>
          <a:p>
            <a:r>
              <a:rPr lang="en-US" dirty="0"/>
              <a:t>Forthcoming tool to assist with Canvas accessibility scanning and improvements</a:t>
            </a:r>
          </a:p>
          <a:p>
            <a:r>
              <a:rPr lang="en-US" dirty="0">
                <a:hlinkClick r:id="rId3"/>
              </a:rPr>
              <a:t>Canvas Accessibility Launch | </a:t>
            </a:r>
            <a:r>
              <a:rPr lang="en-US" dirty="0" err="1">
                <a:hlinkClick r:id="rId3"/>
              </a:rPr>
              <a:t>accessibility.umich.edu</a:t>
            </a:r>
            <a:r>
              <a:rPr lang="en-US" dirty="0">
                <a:hlinkClick r:id="rId3"/>
              </a:rPr>
              <a:t> </a:t>
            </a:r>
            <a:endParaRPr lang="en-US" dirty="0"/>
          </a:p>
          <a:p>
            <a:r>
              <a:rPr lang="en-US" dirty="0"/>
              <a:t>Documents in courses may also need work</a:t>
            </a:r>
          </a:p>
          <a:p>
            <a:r>
              <a:rPr lang="en-US" dirty="0"/>
              <a:t>STEM content and other types of content may be more complex</a:t>
            </a:r>
          </a:p>
          <a:p>
            <a:endParaRPr lang="en-US" dirty="0"/>
          </a:p>
        </p:txBody>
      </p:sp>
    </p:spTree>
    <p:extLst>
      <p:ext uri="{BB962C8B-B14F-4D97-AF65-F5344CB8AC3E}">
        <p14:creationId xmlns:p14="http://schemas.microsoft.com/office/powerpoint/2010/main" val="1459931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3A168-9C6B-A1A9-8E9E-6D3FCA2053DC}"/>
              </a:ext>
            </a:extLst>
          </p:cNvPr>
          <p:cNvSpPr>
            <a:spLocks noGrp="1"/>
          </p:cNvSpPr>
          <p:nvPr>
            <p:ph type="title"/>
          </p:nvPr>
        </p:nvSpPr>
        <p:spPr/>
        <p:txBody>
          <a:bodyPr/>
          <a:lstStyle/>
          <a:p>
            <a:r>
              <a:rPr lang="en-US" dirty="0"/>
              <a:t>Media (e.g., Videos and Podcasts)</a:t>
            </a:r>
          </a:p>
        </p:txBody>
      </p:sp>
      <p:sp>
        <p:nvSpPr>
          <p:cNvPr id="3" name="Text Placeholder 2">
            <a:extLst>
              <a:ext uri="{FF2B5EF4-FFF2-40B4-BE49-F238E27FC236}">
                <a16:creationId xmlns:a16="http://schemas.microsoft.com/office/drawing/2014/main" id="{9D45C04E-2280-9235-59F5-0647101E4091}"/>
              </a:ext>
            </a:extLst>
          </p:cNvPr>
          <p:cNvSpPr>
            <a:spLocks noGrp="1"/>
          </p:cNvSpPr>
          <p:nvPr>
            <p:ph type="body" idx="1"/>
          </p:nvPr>
        </p:nvSpPr>
        <p:spPr>
          <a:xfrm>
            <a:off x="129072" y="1785225"/>
            <a:ext cx="7310819" cy="4754120"/>
          </a:xfrm>
        </p:spPr>
        <p:txBody>
          <a:bodyPr/>
          <a:lstStyle/>
          <a:p>
            <a:r>
              <a:rPr lang="en-US" dirty="0"/>
              <a:t>Live events/Streamed media</a:t>
            </a:r>
          </a:p>
          <a:p>
            <a:r>
              <a:rPr lang="en-US" dirty="0"/>
              <a:t>Pre-recorded media</a:t>
            </a:r>
          </a:p>
          <a:p>
            <a:r>
              <a:rPr lang="en-US" dirty="0">
                <a:hlinkClick r:id="rId3"/>
              </a:rPr>
              <a:t>DEO services</a:t>
            </a:r>
            <a:endParaRPr lang="en-US" dirty="0"/>
          </a:p>
          <a:p>
            <a:pPr lvl="1"/>
            <a:r>
              <a:rPr lang="en-US" dirty="0"/>
              <a:t>CART fund</a:t>
            </a:r>
          </a:p>
          <a:p>
            <a:pPr lvl="1"/>
            <a:r>
              <a:rPr lang="en-US" dirty="0"/>
              <a:t>ASL interpreters</a:t>
            </a:r>
          </a:p>
          <a:p>
            <a:pPr lvl="1"/>
            <a:r>
              <a:rPr lang="en-US" dirty="0"/>
              <a:t>To submit requests, employees can </a:t>
            </a:r>
            <a:r>
              <a:rPr lang="en-US" dirty="0">
                <a:hlinkClick r:id="rId4"/>
              </a:rPr>
              <a:t>log in</a:t>
            </a:r>
            <a:r>
              <a:rPr lang="en-US" dirty="0"/>
              <a:t> using the single sign-on portal or email </a:t>
            </a:r>
            <a:r>
              <a:rPr lang="en-US" dirty="0" err="1"/>
              <a:t>DisabilityEquity@umich.edu</a:t>
            </a:r>
            <a:endParaRPr lang="en-US" dirty="0"/>
          </a:p>
        </p:txBody>
      </p:sp>
      <p:pic>
        <p:nvPicPr>
          <p:cNvPr id="5" name="Picture 4">
            <a:extLst>
              <a:ext uri="{FF2B5EF4-FFF2-40B4-BE49-F238E27FC236}">
                <a16:creationId xmlns:a16="http://schemas.microsoft.com/office/drawing/2014/main" id="{4264E426-01EB-5549-D2B3-ACAA15E4A8B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210150" y="1508125"/>
            <a:ext cx="4560157" cy="4560157"/>
          </a:xfrm>
          <a:prstGeom prst="rect">
            <a:avLst/>
          </a:prstGeom>
        </p:spPr>
      </p:pic>
    </p:spTree>
    <p:extLst>
      <p:ext uri="{BB962C8B-B14F-4D97-AF65-F5344CB8AC3E}">
        <p14:creationId xmlns:p14="http://schemas.microsoft.com/office/powerpoint/2010/main" val="1258798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9FC7-6745-72E0-6FAD-6ABD8238FF00}"/>
              </a:ext>
            </a:extLst>
          </p:cNvPr>
          <p:cNvSpPr>
            <a:spLocks noGrp="1"/>
          </p:cNvSpPr>
          <p:nvPr>
            <p:ph type="title"/>
          </p:nvPr>
        </p:nvSpPr>
        <p:spPr/>
        <p:txBody>
          <a:bodyPr/>
          <a:lstStyle/>
          <a:p>
            <a:r>
              <a:rPr lang="en-US" dirty="0"/>
              <a:t>Digital Applications</a:t>
            </a:r>
          </a:p>
        </p:txBody>
      </p:sp>
      <p:sp>
        <p:nvSpPr>
          <p:cNvPr id="3" name="Text Placeholder 2">
            <a:extLst>
              <a:ext uri="{FF2B5EF4-FFF2-40B4-BE49-F238E27FC236}">
                <a16:creationId xmlns:a16="http://schemas.microsoft.com/office/drawing/2014/main" id="{E05A5DC7-29C1-685B-2734-4249BE9B7E8E}"/>
              </a:ext>
            </a:extLst>
          </p:cNvPr>
          <p:cNvSpPr>
            <a:spLocks noGrp="1"/>
          </p:cNvSpPr>
          <p:nvPr>
            <p:ph type="body" idx="1"/>
          </p:nvPr>
        </p:nvSpPr>
        <p:spPr/>
        <p:txBody>
          <a:bodyPr>
            <a:normAutofit fontScale="92500" lnSpcReduction="20000"/>
          </a:bodyPr>
          <a:lstStyle/>
          <a:p>
            <a:r>
              <a:rPr lang="en-US" dirty="0"/>
              <a:t>Programs, services, and activities</a:t>
            </a:r>
          </a:p>
          <a:p>
            <a:pPr lvl="1"/>
            <a:r>
              <a:rPr lang="en-US" dirty="0"/>
              <a:t>Online ticket purchase</a:t>
            </a:r>
          </a:p>
          <a:p>
            <a:pPr lvl="1"/>
            <a:r>
              <a:rPr lang="en-US" dirty="0"/>
              <a:t>Record searches</a:t>
            </a:r>
          </a:p>
          <a:p>
            <a:pPr lvl="1"/>
            <a:r>
              <a:rPr lang="en-US" dirty="0"/>
              <a:t>Online mobile payments, parking apps</a:t>
            </a:r>
          </a:p>
          <a:p>
            <a:pPr lvl="1"/>
            <a:r>
              <a:rPr lang="en-US" dirty="0"/>
              <a:t>Employment services/applications</a:t>
            </a:r>
          </a:p>
          <a:p>
            <a:pPr lvl="1"/>
            <a:r>
              <a:rPr lang="en-US" dirty="0"/>
              <a:t>Educational services, libraries, etc. </a:t>
            </a:r>
          </a:p>
          <a:p>
            <a:pPr lvl="1"/>
            <a:r>
              <a:rPr lang="en-US" dirty="0"/>
              <a:t>Appointment apps, reservations, etc.</a:t>
            </a:r>
          </a:p>
          <a:p>
            <a:pPr lvl="1"/>
            <a:r>
              <a:rPr lang="en-US" dirty="0"/>
              <a:t>Health service platforms and services</a:t>
            </a:r>
          </a:p>
        </p:txBody>
      </p:sp>
      <p:pic>
        <p:nvPicPr>
          <p:cNvPr id="5" name="Graphic 4">
            <a:extLst>
              <a:ext uri="{FF2B5EF4-FFF2-40B4-BE49-F238E27FC236}">
                <a16:creationId xmlns:a16="http://schemas.microsoft.com/office/drawing/2014/main" id="{524A24E7-0AA7-0DAD-91B6-26F070C22C9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4967" y="2295054"/>
            <a:ext cx="914400" cy="914400"/>
          </a:xfrm>
          <a:prstGeom prst="rect">
            <a:avLst/>
          </a:prstGeom>
        </p:spPr>
      </p:pic>
      <p:pic>
        <p:nvPicPr>
          <p:cNvPr id="7" name="Graphic 6">
            <a:extLst>
              <a:ext uri="{FF2B5EF4-FFF2-40B4-BE49-F238E27FC236}">
                <a16:creationId xmlns:a16="http://schemas.microsoft.com/office/drawing/2014/main" id="{3976305E-EF99-138B-E0E1-592934ECADA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17600" y="2290527"/>
            <a:ext cx="914400" cy="914400"/>
          </a:xfrm>
          <a:prstGeom prst="rect">
            <a:avLst/>
          </a:prstGeom>
        </p:spPr>
      </p:pic>
      <p:pic>
        <p:nvPicPr>
          <p:cNvPr id="9" name="Graphic 8">
            <a:extLst>
              <a:ext uri="{FF2B5EF4-FFF2-40B4-BE49-F238E27FC236}">
                <a16:creationId xmlns:a16="http://schemas.microsoft.com/office/drawing/2014/main" id="{F93DAEA7-7EE1-AFDC-EA08-7C69CF1F159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72334" y="2290527"/>
            <a:ext cx="914400" cy="914400"/>
          </a:xfrm>
          <a:prstGeom prst="rect">
            <a:avLst/>
          </a:prstGeom>
        </p:spPr>
      </p:pic>
      <p:pic>
        <p:nvPicPr>
          <p:cNvPr id="11" name="Graphic 10">
            <a:extLst>
              <a:ext uri="{FF2B5EF4-FFF2-40B4-BE49-F238E27FC236}">
                <a16:creationId xmlns:a16="http://schemas.microsoft.com/office/drawing/2014/main" id="{AA83FE10-3087-F958-1B38-288F63FA064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39504" y="3366655"/>
            <a:ext cx="914400" cy="914400"/>
          </a:xfrm>
          <a:prstGeom prst="rect">
            <a:avLst/>
          </a:prstGeom>
        </p:spPr>
      </p:pic>
      <p:pic>
        <p:nvPicPr>
          <p:cNvPr id="13" name="Graphic 12">
            <a:extLst>
              <a:ext uri="{FF2B5EF4-FFF2-40B4-BE49-F238E27FC236}">
                <a16:creationId xmlns:a16="http://schemas.microsoft.com/office/drawing/2014/main" id="{79F724F3-F919-D7A0-9C27-CB90E9FCF781}"/>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58687" y="3366655"/>
            <a:ext cx="914400" cy="914400"/>
          </a:xfrm>
          <a:prstGeom prst="rect">
            <a:avLst/>
          </a:prstGeom>
        </p:spPr>
      </p:pic>
      <p:pic>
        <p:nvPicPr>
          <p:cNvPr id="17" name="Graphic 16">
            <a:extLst>
              <a:ext uri="{FF2B5EF4-FFF2-40B4-BE49-F238E27FC236}">
                <a16:creationId xmlns:a16="http://schemas.microsoft.com/office/drawing/2014/main" id="{816C0685-D560-990B-7F89-D3916D54296E}"/>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72334" y="3366655"/>
            <a:ext cx="914400" cy="914400"/>
          </a:xfrm>
          <a:prstGeom prst="rect">
            <a:avLst/>
          </a:prstGeom>
        </p:spPr>
      </p:pic>
    </p:spTree>
    <p:extLst>
      <p:ext uri="{BB962C8B-B14F-4D97-AF65-F5344CB8AC3E}">
        <p14:creationId xmlns:p14="http://schemas.microsoft.com/office/powerpoint/2010/main" val="3107495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4A0A-7989-E660-883D-D37F32623530}"/>
              </a:ext>
            </a:extLst>
          </p:cNvPr>
          <p:cNvSpPr>
            <a:spLocks noGrp="1"/>
          </p:cNvSpPr>
          <p:nvPr>
            <p:ph type="title"/>
          </p:nvPr>
        </p:nvSpPr>
        <p:spPr/>
        <p:txBody>
          <a:bodyPr/>
          <a:lstStyle/>
          <a:p>
            <a:r>
              <a:rPr lang="en-US" dirty="0"/>
              <a:t>Archived Materials</a:t>
            </a:r>
          </a:p>
        </p:txBody>
      </p:sp>
      <p:sp>
        <p:nvSpPr>
          <p:cNvPr id="3" name="Text Placeholder 2">
            <a:extLst>
              <a:ext uri="{FF2B5EF4-FFF2-40B4-BE49-F238E27FC236}">
                <a16:creationId xmlns:a16="http://schemas.microsoft.com/office/drawing/2014/main" id="{08514651-55E6-1A23-7860-C7AB28255D04}"/>
              </a:ext>
            </a:extLst>
          </p:cNvPr>
          <p:cNvSpPr>
            <a:spLocks noGrp="1"/>
          </p:cNvSpPr>
          <p:nvPr>
            <p:ph type="body" idx="1"/>
          </p:nvPr>
        </p:nvSpPr>
        <p:spPr/>
        <p:txBody>
          <a:bodyPr/>
          <a:lstStyle/>
          <a:p>
            <a:r>
              <a:rPr lang="en-US" dirty="0"/>
              <a:t>Assume materials are not archival in nature unless you can work through the archival analysis</a:t>
            </a:r>
          </a:p>
          <a:p>
            <a:r>
              <a:rPr lang="en-US" dirty="0"/>
              <a:t>If you have large batches of material that you think may be applicable for this exception and are not sure, reach out</a:t>
            </a:r>
          </a:p>
          <a:p>
            <a:r>
              <a:rPr lang="en-US" dirty="0"/>
              <a:t>These regulations ask us to consider complex issues around web governance in higher education</a:t>
            </a:r>
          </a:p>
          <a:p>
            <a:endParaRPr lang="en-US" dirty="0"/>
          </a:p>
        </p:txBody>
      </p:sp>
    </p:spTree>
    <p:extLst>
      <p:ext uri="{BB962C8B-B14F-4D97-AF65-F5344CB8AC3E}">
        <p14:creationId xmlns:p14="http://schemas.microsoft.com/office/powerpoint/2010/main" val="2182571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Exceptions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4400"/>
              <a:buFont typeface="Verdana"/>
              <a:buNone/>
            </a:pPr>
            <a:r>
              <a:rPr lang="en-US"/>
              <a:t>Agenda</a:t>
            </a:r>
            <a:endParaRPr/>
          </a:p>
        </p:txBody>
      </p:sp>
      <p:sp>
        <p:nvSpPr>
          <p:cNvPr id="63" name="Google Shape;63;p5"/>
          <p:cNvSpPr txBox="1">
            <a:spLocks noGrp="1"/>
          </p:cNvSpPr>
          <p:nvPr>
            <p:ph type="body" idx="1"/>
          </p:nvPr>
        </p:nvSpPr>
        <p:spPr>
          <a:xfrm>
            <a:off x="129072" y="1785224"/>
            <a:ext cx="11917925" cy="4890214"/>
          </a:xfrm>
          <a:prstGeom prst="rect">
            <a:avLst/>
          </a:prstGeom>
          <a:noFill/>
          <a:ln>
            <a:noFill/>
          </a:ln>
        </p:spPr>
        <p:txBody>
          <a:bodyPr spcFirstLastPara="1" wrap="square" lIns="91425" tIns="45700" rIns="91425" bIns="45700" anchor="t" anchorCtr="0">
            <a:normAutofit fontScale="55000" lnSpcReduction="20000"/>
          </a:bodyPr>
          <a:lstStyle/>
          <a:p>
            <a:pPr marL="654050" lvl="0" indent="-457200" algn="l" rtl="0">
              <a:lnSpc>
                <a:spcPct val="170000"/>
              </a:lnSpc>
              <a:spcBef>
                <a:spcPts val="1200"/>
              </a:spcBef>
              <a:spcAft>
                <a:spcPts val="0"/>
              </a:spcAft>
              <a:buSzPct val="142857"/>
              <a:buFont typeface="Wingdings" pitchFamily="2" charset="2"/>
              <a:buChar char="§"/>
            </a:pPr>
            <a:r>
              <a:rPr lang="en-US" sz="3300" dirty="0"/>
              <a:t>The University of Michigan is committed to fostering an inclusive environment where accessibility and the needs of individuals with disabilities are prioritized, ensuring equitable opportunities for all members of our diverse community. This workshop will cover:</a:t>
            </a:r>
            <a:endParaRPr sz="3300" dirty="0"/>
          </a:p>
          <a:p>
            <a:pPr marL="654050" lvl="0" indent="-457200" algn="l" rtl="0">
              <a:lnSpc>
                <a:spcPct val="170000"/>
              </a:lnSpc>
              <a:spcBef>
                <a:spcPts val="1200"/>
              </a:spcBef>
              <a:spcAft>
                <a:spcPts val="0"/>
              </a:spcAft>
              <a:buSzPct val="142857"/>
              <a:buFont typeface="Wingdings" pitchFamily="2" charset="2"/>
              <a:buChar char="§"/>
            </a:pPr>
            <a:r>
              <a:rPr lang="en-US" sz="3300" dirty="0"/>
              <a:t>DEO role in Digital Accessibility </a:t>
            </a:r>
          </a:p>
          <a:p>
            <a:pPr marL="654050" lvl="0" indent="-457200" algn="l" rtl="0">
              <a:lnSpc>
                <a:spcPct val="170000"/>
              </a:lnSpc>
              <a:spcBef>
                <a:spcPts val="1200"/>
              </a:spcBef>
              <a:spcAft>
                <a:spcPts val="0"/>
              </a:spcAft>
              <a:buSzPct val="142857"/>
              <a:buFont typeface="Wingdings" pitchFamily="2" charset="2"/>
              <a:buChar char="§"/>
            </a:pPr>
            <a:r>
              <a:rPr lang="en-US" sz="3300" dirty="0"/>
              <a:t>Brief legal framework of Title II</a:t>
            </a:r>
          </a:p>
          <a:p>
            <a:pPr marL="654050" lvl="0" indent="-457200" algn="l" rtl="0">
              <a:lnSpc>
                <a:spcPct val="170000"/>
              </a:lnSpc>
              <a:spcBef>
                <a:spcPts val="1200"/>
              </a:spcBef>
              <a:spcAft>
                <a:spcPts val="0"/>
              </a:spcAft>
              <a:buSzPct val="142857"/>
              <a:buFont typeface="Wingdings" pitchFamily="2" charset="2"/>
              <a:buChar char="§"/>
            </a:pPr>
            <a:r>
              <a:rPr lang="en-US" sz="3300" dirty="0"/>
              <a:t>What does digital accessibility mean?</a:t>
            </a:r>
          </a:p>
          <a:p>
            <a:pPr marL="654050" lvl="0" indent="-457200" algn="l" rtl="0">
              <a:lnSpc>
                <a:spcPct val="170000"/>
              </a:lnSpc>
              <a:spcBef>
                <a:spcPts val="1200"/>
              </a:spcBef>
              <a:spcAft>
                <a:spcPts val="0"/>
              </a:spcAft>
              <a:buSzPct val="142857"/>
              <a:buFont typeface="Wingdings" pitchFamily="2" charset="2"/>
              <a:buChar char="§"/>
            </a:pPr>
            <a:r>
              <a:rPr lang="en-US" sz="3300" dirty="0"/>
              <a:t>What do the new regulations cover and what exceptions exist?</a:t>
            </a:r>
          </a:p>
          <a:p>
            <a:pPr marL="654050" lvl="0" indent="-457200" algn="l" rtl="0">
              <a:lnSpc>
                <a:spcPct val="170000"/>
              </a:lnSpc>
              <a:spcBef>
                <a:spcPts val="1200"/>
              </a:spcBef>
              <a:spcAft>
                <a:spcPts val="0"/>
              </a:spcAft>
              <a:buSzPct val="142857"/>
              <a:buFont typeface="Wingdings" pitchFamily="2" charset="2"/>
              <a:buChar char="§"/>
            </a:pPr>
            <a:r>
              <a:rPr lang="en-US" sz="3300" dirty="0"/>
              <a:t>Title II &amp; U-M </a:t>
            </a:r>
          </a:p>
          <a:p>
            <a:pPr marL="654050" lvl="0" indent="-457200" algn="l" rtl="0">
              <a:lnSpc>
                <a:spcPct val="170000"/>
              </a:lnSpc>
              <a:spcBef>
                <a:spcPts val="1200"/>
              </a:spcBef>
              <a:spcAft>
                <a:spcPts val="0"/>
              </a:spcAft>
              <a:buSzPct val="142857"/>
              <a:buFont typeface="Wingdings" pitchFamily="2" charset="2"/>
              <a:buChar char="§"/>
            </a:pPr>
            <a:r>
              <a:rPr lang="en-US" sz="3300" dirty="0"/>
              <a:t>Common questions</a:t>
            </a:r>
          </a:p>
          <a:p>
            <a:pPr marL="457200" lvl="0" indent="-228600" algn="l" rtl="0">
              <a:lnSpc>
                <a:spcPct val="150000"/>
              </a:lnSpc>
              <a:spcBef>
                <a:spcPts val="0"/>
              </a:spcBef>
              <a:spcAft>
                <a:spcPts val="600"/>
              </a:spcAft>
              <a:buClr>
                <a:schemeClr val="dk1"/>
              </a:buClr>
              <a:buSzPct val="142857"/>
              <a:buFont typeface="Noto Sans Symbols"/>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C109-98E0-B3A2-C3AB-7B8B338B0463}"/>
              </a:ext>
            </a:extLst>
          </p:cNvPr>
          <p:cNvSpPr>
            <a:spLocks noGrp="1"/>
          </p:cNvSpPr>
          <p:nvPr>
            <p:ph type="title"/>
          </p:nvPr>
        </p:nvSpPr>
        <p:spPr/>
        <p:txBody>
          <a:bodyPr/>
          <a:lstStyle/>
          <a:p>
            <a:r>
              <a:rPr lang="en-US" dirty="0"/>
              <a:t>ADA Title II Subpart H Exception Categories</a:t>
            </a:r>
          </a:p>
        </p:txBody>
      </p:sp>
      <p:sp>
        <p:nvSpPr>
          <p:cNvPr id="3" name="Text Placeholder 2">
            <a:extLst>
              <a:ext uri="{FF2B5EF4-FFF2-40B4-BE49-F238E27FC236}">
                <a16:creationId xmlns:a16="http://schemas.microsoft.com/office/drawing/2014/main" id="{236DF7B5-C387-6977-9303-1C2A1E4D607E}"/>
              </a:ext>
            </a:extLst>
          </p:cNvPr>
          <p:cNvSpPr>
            <a:spLocks noGrp="1"/>
          </p:cNvSpPr>
          <p:nvPr>
            <p:ph type="body" idx="1"/>
          </p:nvPr>
        </p:nvSpPr>
        <p:spPr/>
        <p:txBody>
          <a:bodyPr>
            <a:normAutofit fontScale="62500" lnSpcReduction="20000"/>
          </a:bodyPr>
          <a:lstStyle/>
          <a:p>
            <a:pPr>
              <a:lnSpc>
                <a:spcPct val="170000"/>
              </a:lnSpc>
            </a:pPr>
            <a:r>
              <a:rPr lang="en-US" sz="3500" dirty="0"/>
              <a:t>Archived web content</a:t>
            </a:r>
          </a:p>
          <a:p>
            <a:pPr>
              <a:lnSpc>
                <a:spcPct val="170000"/>
              </a:lnSpc>
            </a:pPr>
            <a:r>
              <a:rPr lang="en-US" sz="3500" dirty="0"/>
              <a:t>Preexisting conventional electronic documents</a:t>
            </a:r>
          </a:p>
          <a:p>
            <a:pPr>
              <a:lnSpc>
                <a:spcPct val="170000"/>
              </a:lnSpc>
            </a:pPr>
            <a:r>
              <a:rPr lang="en-US" sz="3500" dirty="0"/>
              <a:t>Content posted by a third party</a:t>
            </a:r>
          </a:p>
          <a:p>
            <a:pPr>
              <a:lnSpc>
                <a:spcPct val="170000"/>
              </a:lnSpc>
            </a:pPr>
            <a:r>
              <a:rPr lang="en-US" sz="3500" dirty="0"/>
              <a:t>Individualized, password-protected or otherwise secured conventional electronic documents</a:t>
            </a:r>
          </a:p>
          <a:p>
            <a:pPr>
              <a:lnSpc>
                <a:spcPct val="170000"/>
              </a:lnSpc>
            </a:pPr>
            <a:r>
              <a:rPr lang="en-US" sz="3500" dirty="0"/>
              <a:t>Preexisting social media posts</a:t>
            </a:r>
          </a:p>
          <a:p>
            <a:pPr>
              <a:lnSpc>
                <a:spcPct val="170000"/>
              </a:lnSpc>
            </a:pPr>
            <a:r>
              <a:rPr lang="en-US" sz="3500" dirty="0"/>
              <a:t>For assistance understanding whether an exception applies, contact the DEO  </a:t>
            </a:r>
          </a:p>
          <a:p>
            <a:pPr marL="50800" indent="0">
              <a:buNone/>
            </a:pPr>
            <a:endParaRPr lang="en-US" dirty="0"/>
          </a:p>
        </p:txBody>
      </p:sp>
    </p:spTree>
    <p:extLst>
      <p:ext uri="{BB962C8B-B14F-4D97-AF65-F5344CB8AC3E}">
        <p14:creationId xmlns:p14="http://schemas.microsoft.com/office/powerpoint/2010/main" val="670699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10EB-4C7E-740A-19F6-CA7FF5A77A6C}"/>
              </a:ext>
            </a:extLst>
          </p:cNvPr>
          <p:cNvSpPr>
            <a:spLocks noGrp="1"/>
          </p:cNvSpPr>
          <p:nvPr>
            <p:ph type="title"/>
          </p:nvPr>
        </p:nvSpPr>
        <p:spPr/>
        <p:txBody>
          <a:bodyPr/>
          <a:lstStyle/>
          <a:p>
            <a:r>
              <a:rPr lang="en-US" dirty="0"/>
              <a:t>Exceptions: Archived Web Content</a:t>
            </a:r>
          </a:p>
        </p:txBody>
      </p:sp>
      <p:sp>
        <p:nvSpPr>
          <p:cNvPr id="3" name="Text Placeholder 2">
            <a:extLst>
              <a:ext uri="{FF2B5EF4-FFF2-40B4-BE49-F238E27FC236}">
                <a16:creationId xmlns:a16="http://schemas.microsoft.com/office/drawing/2014/main" id="{91E768AD-242B-4C13-62CA-DED9DBD6E876}"/>
              </a:ext>
            </a:extLst>
          </p:cNvPr>
          <p:cNvSpPr>
            <a:spLocks noGrp="1"/>
          </p:cNvSpPr>
          <p:nvPr>
            <p:ph type="body" idx="1"/>
          </p:nvPr>
        </p:nvSpPr>
        <p:spPr/>
        <p:txBody>
          <a:bodyPr>
            <a:normAutofit lnSpcReduction="10000"/>
          </a:bodyPr>
          <a:lstStyle/>
          <a:p>
            <a:r>
              <a:rPr lang="en-US" dirty="0"/>
              <a:t>Archived web content</a:t>
            </a:r>
          </a:p>
          <a:p>
            <a:pPr lvl="1"/>
            <a:r>
              <a:rPr lang="en-US" dirty="0"/>
              <a:t>Content created before the effective date of compliance, or reproduces paper documents, or the contents of physical media*, that were created before compliance effective date; AND</a:t>
            </a:r>
          </a:p>
          <a:p>
            <a:pPr lvl="1"/>
            <a:r>
              <a:rPr lang="en-US" dirty="0"/>
              <a:t>The content is kept only for reference, research, or recordkeeping, AND;</a:t>
            </a:r>
          </a:p>
          <a:p>
            <a:pPr lvl="1"/>
            <a:r>
              <a:rPr lang="en-US" dirty="0"/>
              <a:t>it is kept in a special area for archived content, AND;</a:t>
            </a:r>
          </a:p>
          <a:p>
            <a:pPr lvl="1"/>
            <a:r>
              <a:rPr lang="en-US" dirty="0"/>
              <a:t>it has not been changed since it was archived.</a:t>
            </a:r>
          </a:p>
          <a:p>
            <a:pPr lvl="1"/>
            <a:endParaRPr lang="en-US" dirty="0"/>
          </a:p>
        </p:txBody>
      </p:sp>
    </p:spTree>
    <p:extLst>
      <p:ext uri="{BB962C8B-B14F-4D97-AF65-F5344CB8AC3E}">
        <p14:creationId xmlns:p14="http://schemas.microsoft.com/office/powerpoint/2010/main" val="1349762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D04D-0F1C-CDA9-9B19-D8E91997D89E}"/>
              </a:ext>
            </a:extLst>
          </p:cNvPr>
          <p:cNvSpPr>
            <a:spLocks noGrp="1"/>
          </p:cNvSpPr>
          <p:nvPr>
            <p:ph type="title"/>
          </p:nvPr>
        </p:nvSpPr>
        <p:spPr>
          <a:xfrm>
            <a:off x="129072" y="676338"/>
            <a:ext cx="9635477" cy="1325563"/>
          </a:xfrm>
        </p:spPr>
        <p:txBody>
          <a:bodyPr>
            <a:normAutofit fontScale="90000"/>
          </a:bodyPr>
          <a:lstStyle/>
          <a:p>
            <a:r>
              <a:rPr lang="en-US" dirty="0"/>
              <a:t>Exceptions: Pre-existing Conventional Electronic Documents</a:t>
            </a:r>
            <a:br>
              <a:rPr lang="en-US" dirty="0"/>
            </a:br>
            <a:br>
              <a:rPr lang="en-US" dirty="0"/>
            </a:br>
            <a:endParaRPr lang="en-US" dirty="0"/>
          </a:p>
        </p:txBody>
      </p:sp>
      <p:sp>
        <p:nvSpPr>
          <p:cNvPr id="3" name="Text Placeholder 2">
            <a:extLst>
              <a:ext uri="{FF2B5EF4-FFF2-40B4-BE49-F238E27FC236}">
                <a16:creationId xmlns:a16="http://schemas.microsoft.com/office/drawing/2014/main" id="{6CD2D67C-CCD1-9085-D820-93F91B2FBB43}"/>
              </a:ext>
            </a:extLst>
          </p:cNvPr>
          <p:cNvSpPr>
            <a:spLocks noGrp="1"/>
          </p:cNvSpPr>
          <p:nvPr>
            <p:ph type="body" idx="1"/>
          </p:nvPr>
        </p:nvSpPr>
        <p:spPr>
          <a:xfrm>
            <a:off x="3389982" y="2131589"/>
            <a:ext cx="7804491" cy="3618047"/>
          </a:xfrm>
        </p:spPr>
        <p:txBody>
          <a:bodyPr/>
          <a:lstStyle/>
          <a:p>
            <a:r>
              <a:rPr lang="en-US" dirty="0"/>
              <a:t>Preexisting conventional electronic documents</a:t>
            </a:r>
          </a:p>
          <a:p>
            <a:pPr lvl="1"/>
            <a:r>
              <a:rPr lang="en-US" dirty="0"/>
              <a:t>Created prior to April 24, 2026, that are not used to apply for, gain access to, or participate in U-M services, programs, or activities</a:t>
            </a:r>
          </a:p>
          <a:p>
            <a:endParaRPr lang="en-US" dirty="0"/>
          </a:p>
        </p:txBody>
      </p:sp>
      <p:pic>
        <p:nvPicPr>
          <p:cNvPr id="5" name="Graphic 4">
            <a:extLst>
              <a:ext uri="{FF2B5EF4-FFF2-40B4-BE49-F238E27FC236}">
                <a16:creationId xmlns:a16="http://schemas.microsoft.com/office/drawing/2014/main" id="{38B523D2-5C2D-3090-FF0F-9C8FA4DCDE7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654" y="2131589"/>
            <a:ext cx="2881746" cy="2881746"/>
          </a:xfrm>
          <a:prstGeom prst="rect">
            <a:avLst/>
          </a:prstGeom>
        </p:spPr>
      </p:pic>
    </p:spTree>
    <p:extLst>
      <p:ext uri="{BB962C8B-B14F-4D97-AF65-F5344CB8AC3E}">
        <p14:creationId xmlns:p14="http://schemas.microsoft.com/office/powerpoint/2010/main" val="1542442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E364-2598-7348-70E8-75555196200F}"/>
              </a:ext>
            </a:extLst>
          </p:cNvPr>
          <p:cNvSpPr>
            <a:spLocks noGrp="1"/>
          </p:cNvSpPr>
          <p:nvPr>
            <p:ph type="title"/>
          </p:nvPr>
        </p:nvSpPr>
        <p:spPr/>
        <p:txBody>
          <a:bodyPr/>
          <a:lstStyle/>
          <a:p>
            <a:r>
              <a:rPr lang="en-US" dirty="0"/>
              <a:t>Exceptions: Individualized, </a:t>
            </a:r>
            <a:r>
              <a:rPr lang="en-US"/>
              <a:t>Secured Documents</a:t>
            </a:r>
            <a:endParaRPr lang="en-US" dirty="0"/>
          </a:p>
        </p:txBody>
      </p:sp>
      <p:sp>
        <p:nvSpPr>
          <p:cNvPr id="3" name="Text Placeholder 2">
            <a:extLst>
              <a:ext uri="{FF2B5EF4-FFF2-40B4-BE49-F238E27FC236}">
                <a16:creationId xmlns:a16="http://schemas.microsoft.com/office/drawing/2014/main" id="{67F4B673-DFC1-299A-0E33-DA033AF12E17}"/>
              </a:ext>
            </a:extLst>
          </p:cNvPr>
          <p:cNvSpPr>
            <a:spLocks noGrp="1"/>
          </p:cNvSpPr>
          <p:nvPr>
            <p:ph type="body" idx="1"/>
          </p:nvPr>
        </p:nvSpPr>
        <p:spPr/>
        <p:txBody>
          <a:bodyPr>
            <a:normAutofit fontScale="92500" lnSpcReduction="10000"/>
          </a:bodyPr>
          <a:lstStyle/>
          <a:p>
            <a:r>
              <a:rPr lang="en-US" dirty="0"/>
              <a:t>Individualized, password-protected, or otherwise secured conventional electronic documents</a:t>
            </a:r>
          </a:p>
          <a:p>
            <a:pPr lvl="1"/>
            <a:r>
              <a:rPr lang="en-US" dirty="0"/>
              <a:t>About a specific individual, their property, or their account; and</a:t>
            </a:r>
          </a:p>
          <a:p>
            <a:pPr lvl="1"/>
            <a:r>
              <a:rPr lang="en-US" dirty="0"/>
              <a:t>Password-protected or otherwise secured</a:t>
            </a:r>
          </a:p>
          <a:p>
            <a:r>
              <a:rPr lang="en-US" dirty="0"/>
              <a:t>Even when content may meet this, design ways to provide accessibility upon request in advance of those requests, so that access can be provided in a reasonable timeframe</a:t>
            </a:r>
          </a:p>
          <a:p>
            <a:endParaRPr lang="en-US" dirty="0"/>
          </a:p>
        </p:txBody>
      </p:sp>
    </p:spTree>
    <p:extLst>
      <p:ext uri="{BB962C8B-B14F-4D97-AF65-F5344CB8AC3E}">
        <p14:creationId xmlns:p14="http://schemas.microsoft.com/office/powerpoint/2010/main" val="158528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E364-2598-7348-70E8-75555196200F}"/>
              </a:ext>
            </a:extLst>
          </p:cNvPr>
          <p:cNvSpPr>
            <a:spLocks noGrp="1"/>
          </p:cNvSpPr>
          <p:nvPr>
            <p:ph type="title"/>
          </p:nvPr>
        </p:nvSpPr>
        <p:spPr/>
        <p:txBody>
          <a:bodyPr/>
          <a:lstStyle/>
          <a:p>
            <a:r>
              <a:rPr lang="en-US" dirty="0"/>
              <a:t>Exceptions: Third party content</a:t>
            </a:r>
          </a:p>
        </p:txBody>
      </p:sp>
      <p:sp>
        <p:nvSpPr>
          <p:cNvPr id="3" name="Text Placeholder 2">
            <a:extLst>
              <a:ext uri="{FF2B5EF4-FFF2-40B4-BE49-F238E27FC236}">
                <a16:creationId xmlns:a16="http://schemas.microsoft.com/office/drawing/2014/main" id="{67F4B673-DFC1-299A-0E33-DA033AF12E17}"/>
              </a:ext>
            </a:extLst>
          </p:cNvPr>
          <p:cNvSpPr>
            <a:spLocks noGrp="1"/>
          </p:cNvSpPr>
          <p:nvPr>
            <p:ph type="body" idx="1"/>
          </p:nvPr>
        </p:nvSpPr>
        <p:spPr/>
        <p:txBody>
          <a:bodyPr>
            <a:normAutofit fontScale="70000" lnSpcReduction="20000"/>
          </a:bodyPr>
          <a:lstStyle/>
          <a:p>
            <a:r>
              <a:rPr lang="en-US" dirty="0"/>
              <a:t>Unless the third party is posting due to contractual, licensing, or other arrangements</a:t>
            </a:r>
          </a:p>
          <a:p>
            <a:r>
              <a:rPr lang="en-US" dirty="0"/>
              <a:t>Generally, external individual providing comments/message on a U-M Record</a:t>
            </a:r>
          </a:p>
          <a:p>
            <a:r>
              <a:rPr lang="en-US" dirty="0"/>
              <a:t>Individualized, password-protected, or otherwise secured conventional electronic documents</a:t>
            </a:r>
          </a:p>
          <a:p>
            <a:pPr lvl="1"/>
            <a:r>
              <a:rPr lang="en-US" dirty="0"/>
              <a:t>About a specific individual, their property, or their account; and</a:t>
            </a:r>
          </a:p>
          <a:p>
            <a:pPr lvl="1"/>
            <a:r>
              <a:rPr lang="en-US" dirty="0"/>
              <a:t>Password-protected or otherwise secured</a:t>
            </a:r>
          </a:p>
          <a:p>
            <a:r>
              <a:rPr lang="en-US" dirty="0"/>
              <a:t>Still required to provide accommodations and access to these documents when IWD requests them</a:t>
            </a:r>
          </a:p>
          <a:p>
            <a:r>
              <a:rPr lang="en-US" dirty="0"/>
              <a:t>Even if exception is available, designing with accessibility will provide easier access if/when items are requested by an IWD</a:t>
            </a:r>
          </a:p>
        </p:txBody>
      </p:sp>
    </p:spTree>
    <p:extLst>
      <p:ext uri="{BB962C8B-B14F-4D97-AF65-F5344CB8AC3E}">
        <p14:creationId xmlns:p14="http://schemas.microsoft.com/office/powerpoint/2010/main" val="3049753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43CC-7E63-AD86-D0F6-380500512561}"/>
              </a:ext>
            </a:extLst>
          </p:cNvPr>
          <p:cNvSpPr>
            <a:spLocks noGrp="1"/>
          </p:cNvSpPr>
          <p:nvPr>
            <p:ph type="title"/>
          </p:nvPr>
        </p:nvSpPr>
        <p:spPr/>
        <p:txBody>
          <a:bodyPr/>
          <a:lstStyle/>
          <a:p>
            <a:r>
              <a:rPr lang="en-US" dirty="0"/>
              <a:t>Exceptions: Pre-existing Social Media Posts</a:t>
            </a:r>
          </a:p>
        </p:txBody>
      </p:sp>
      <p:sp>
        <p:nvSpPr>
          <p:cNvPr id="3" name="Text Placeholder 2">
            <a:extLst>
              <a:ext uri="{FF2B5EF4-FFF2-40B4-BE49-F238E27FC236}">
                <a16:creationId xmlns:a16="http://schemas.microsoft.com/office/drawing/2014/main" id="{9CEB6A68-7035-9B37-FC9D-89B3C06926AA}"/>
              </a:ext>
            </a:extLst>
          </p:cNvPr>
          <p:cNvSpPr>
            <a:spLocks noGrp="1"/>
          </p:cNvSpPr>
          <p:nvPr>
            <p:ph type="body" idx="1"/>
          </p:nvPr>
        </p:nvSpPr>
        <p:spPr>
          <a:xfrm>
            <a:off x="129073" y="1785224"/>
            <a:ext cx="7144564" cy="4890213"/>
          </a:xfrm>
        </p:spPr>
        <p:txBody>
          <a:bodyPr>
            <a:normAutofit fontScale="85000" lnSpcReduction="20000"/>
          </a:bodyPr>
          <a:lstStyle/>
          <a:p>
            <a:r>
              <a:rPr lang="en-US" dirty="0"/>
              <a:t>Pre-existing social media posts</a:t>
            </a:r>
          </a:p>
          <a:p>
            <a:r>
              <a:rPr lang="en-US" dirty="0"/>
              <a:t>If you re-post, "new” post likely needs to be compliant</a:t>
            </a:r>
          </a:p>
          <a:p>
            <a:r>
              <a:rPr lang="en-US" dirty="0"/>
              <a:t>If you utilize old posts for current services, programs, or activities, they are likely still covered by Title II</a:t>
            </a:r>
          </a:p>
          <a:p>
            <a:r>
              <a:rPr lang="en-US" dirty="0"/>
              <a:t>Social media apps have some unfortunate limits in how accessible they are</a:t>
            </a:r>
          </a:p>
          <a:p>
            <a:r>
              <a:rPr lang="en-US" dirty="0"/>
              <a:t>Work toward maximizing accessibility within the tool used</a:t>
            </a:r>
          </a:p>
          <a:p>
            <a:endParaRPr lang="en-US" dirty="0"/>
          </a:p>
        </p:txBody>
      </p:sp>
      <p:pic>
        <p:nvPicPr>
          <p:cNvPr id="5" name="Graphic 4" descr="icons representing Twitter, YouTube and Facebook, with a bull horn">
            <a:extLst>
              <a:ext uri="{FF2B5EF4-FFF2-40B4-BE49-F238E27FC236}">
                <a16:creationId xmlns:a16="http://schemas.microsoft.com/office/drawing/2014/main" id="{0C57B9F2-98E5-F984-4EC5-BAEB282489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3637" y="1923769"/>
            <a:ext cx="4017818" cy="4091136"/>
          </a:xfrm>
          <a:prstGeom prst="rect">
            <a:avLst/>
          </a:prstGeom>
        </p:spPr>
      </p:pic>
    </p:spTree>
    <p:extLst>
      <p:ext uri="{BB962C8B-B14F-4D97-AF65-F5344CB8AC3E}">
        <p14:creationId xmlns:p14="http://schemas.microsoft.com/office/powerpoint/2010/main" val="2924571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400E-9E2C-A2A3-6EE9-B35C56909F2D}"/>
              </a:ext>
            </a:extLst>
          </p:cNvPr>
          <p:cNvSpPr>
            <a:spLocks noGrp="1"/>
          </p:cNvSpPr>
          <p:nvPr>
            <p:ph type="title"/>
          </p:nvPr>
        </p:nvSpPr>
        <p:spPr/>
        <p:txBody>
          <a:bodyPr/>
          <a:lstStyle/>
          <a:p>
            <a:r>
              <a:rPr lang="en-US" dirty="0"/>
              <a:t>General ADA Title II Exceptions</a:t>
            </a:r>
          </a:p>
        </p:txBody>
      </p:sp>
      <p:sp>
        <p:nvSpPr>
          <p:cNvPr id="3" name="Text Placeholder 2">
            <a:extLst>
              <a:ext uri="{FF2B5EF4-FFF2-40B4-BE49-F238E27FC236}">
                <a16:creationId xmlns:a16="http://schemas.microsoft.com/office/drawing/2014/main" id="{765CC623-9DBD-ED6E-E2F4-336F537CCC05}"/>
              </a:ext>
            </a:extLst>
          </p:cNvPr>
          <p:cNvSpPr>
            <a:spLocks noGrp="1"/>
          </p:cNvSpPr>
          <p:nvPr>
            <p:ph type="body" idx="1"/>
          </p:nvPr>
        </p:nvSpPr>
        <p:spPr>
          <a:xfrm>
            <a:off x="129072" y="1785225"/>
            <a:ext cx="11917925" cy="4341256"/>
          </a:xfrm>
        </p:spPr>
        <p:txBody>
          <a:bodyPr>
            <a:normAutofit fontScale="92500" lnSpcReduction="20000"/>
          </a:bodyPr>
          <a:lstStyle/>
          <a:p>
            <a:r>
              <a:rPr lang="en-US" dirty="0"/>
              <a:t>For these types of exceptions, you will need to reach out to the DEO to work through the ADA analysis </a:t>
            </a:r>
          </a:p>
          <a:p>
            <a:r>
              <a:rPr lang="en-US" dirty="0"/>
              <a:t>Fundamental alteration</a:t>
            </a:r>
          </a:p>
          <a:p>
            <a:pPr lvl="1"/>
            <a:r>
              <a:rPr lang="en-US" dirty="0"/>
              <a:t>A change that is so significant, it would alter the essential nature of the care, service, or experience being provided, significantly interferes with health or safety, invalidates the objective of service or program </a:t>
            </a:r>
          </a:p>
          <a:p>
            <a:r>
              <a:rPr lang="en-US" dirty="0"/>
              <a:t> Undue Hardship</a:t>
            </a:r>
          </a:p>
          <a:p>
            <a:pPr lvl="1"/>
            <a:r>
              <a:rPr lang="en-US" dirty="0"/>
              <a:t>Action requiring significant difficulty of expense to the overall resources of an entity  or unduly burdensome on unit operations when considering several factors, on an individualized basis</a:t>
            </a:r>
          </a:p>
          <a:p>
            <a:endParaRPr lang="en-US" dirty="0"/>
          </a:p>
        </p:txBody>
      </p:sp>
    </p:spTree>
    <p:extLst>
      <p:ext uri="{BB962C8B-B14F-4D97-AF65-F5344CB8AC3E}">
        <p14:creationId xmlns:p14="http://schemas.microsoft.com/office/powerpoint/2010/main" val="1555066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81F3-3CEA-E17D-8E65-642690A3ECA8}"/>
              </a:ext>
            </a:extLst>
          </p:cNvPr>
          <p:cNvSpPr>
            <a:spLocks noGrp="1"/>
          </p:cNvSpPr>
          <p:nvPr>
            <p:ph type="title"/>
          </p:nvPr>
        </p:nvSpPr>
        <p:spPr/>
        <p:txBody>
          <a:bodyPr/>
          <a:lstStyle/>
          <a:p>
            <a:r>
              <a:rPr lang="en-US" dirty="0"/>
              <a:t>Title II Subpart H: Additional Analyses</a:t>
            </a:r>
          </a:p>
        </p:txBody>
      </p:sp>
      <p:sp>
        <p:nvSpPr>
          <p:cNvPr id="3" name="Text Placeholder 2">
            <a:extLst>
              <a:ext uri="{FF2B5EF4-FFF2-40B4-BE49-F238E27FC236}">
                <a16:creationId xmlns:a16="http://schemas.microsoft.com/office/drawing/2014/main" id="{6B7DC646-5E41-26FA-C73B-3DFCD398F2E1}"/>
              </a:ext>
            </a:extLst>
          </p:cNvPr>
          <p:cNvSpPr>
            <a:spLocks noGrp="1"/>
          </p:cNvSpPr>
          <p:nvPr>
            <p:ph type="body" idx="1"/>
          </p:nvPr>
        </p:nvSpPr>
        <p:spPr>
          <a:xfrm>
            <a:off x="129073" y="1785224"/>
            <a:ext cx="10258511" cy="4890213"/>
          </a:xfrm>
        </p:spPr>
        <p:txBody>
          <a:bodyPr>
            <a:normAutofit fontScale="40000" lnSpcReduction="20000"/>
          </a:bodyPr>
          <a:lstStyle/>
          <a:p>
            <a:pPr>
              <a:lnSpc>
                <a:spcPct val="170000"/>
              </a:lnSpc>
            </a:pPr>
            <a:r>
              <a:rPr lang="en-US" sz="7200" dirty="0"/>
              <a:t>Conforming alternate version: only when “it is impossible to make web content directly accessible due to technical or legal limitations"</a:t>
            </a:r>
          </a:p>
          <a:p>
            <a:pPr>
              <a:lnSpc>
                <a:spcPct val="170000"/>
              </a:lnSpc>
            </a:pPr>
            <a:r>
              <a:rPr lang="en-US" sz="7200" dirty="0"/>
              <a:t>Equivalent facilitation: can exceed or use alternative standards provided they demonstrably provide greater accessibility</a:t>
            </a:r>
          </a:p>
          <a:p>
            <a:endParaRPr lang="en-US" dirty="0"/>
          </a:p>
        </p:txBody>
      </p:sp>
    </p:spTree>
    <p:extLst>
      <p:ext uri="{BB962C8B-B14F-4D97-AF65-F5344CB8AC3E}">
        <p14:creationId xmlns:p14="http://schemas.microsoft.com/office/powerpoint/2010/main" val="54879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9F4B-62F1-7D23-790F-5B705D318207}"/>
              </a:ext>
            </a:extLst>
          </p:cNvPr>
          <p:cNvSpPr>
            <a:spLocks noGrp="1"/>
          </p:cNvSpPr>
          <p:nvPr>
            <p:ph type="title"/>
          </p:nvPr>
        </p:nvSpPr>
        <p:spPr/>
        <p:txBody>
          <a:bodyPr/>
          <a:lstStyle/>
          <a:p>
            <a:r>
              <a:rPr lang="en-US" dirty="0"/>
              <a:t>Exception Analyses Impact</a:t>
            </a:r>
          </a:p>
        </p:txBody>
      </p:sp>
      <p:sp>
        <p:nvSpPr>
          <p:cNvPr id="3" name="Text Placeholder 2">
            <a:extLst>
              <a:ext uri="{FF2B5EF4-FFF2-40B4-BE49-F238E27FC236}">
                <a16:creationId xmlns:a16="http://schemas.microsoft.com/office/drawing/2014/main" id="{CF9F8FAE-BAE2-891B-C760-A4BF08FF56F7}"/>
              </a:ext>
            </a:extLst>
          </p:cNvPr>
          <p:cNvSpPr>
            <a:spLocks noGrp="1"/>
          </p:cNvSpPr>
          <p:nvPr>
            <p:ph type="body" idx="1"/>
          </p:nvPr>
        </p:nvSpPr>
        <p:spPr/>
        <p:txBody>
          <a:bodyPr>
            <a:normAutofit fontScale="32500" lnSpcReduction="20000"/>
          </a:bodyPr>
          <a:lstStyle/>
          <a:p>
            <a:r>
              <a:rPr lang="en-US" sz="7200" dirty="0"/>
              <a:t>Non-compliance that has a </a:t>
            </a:r>
            <a:r>
              <a:rPr lang="en-US" sz="7200" i="1" dirty="0"/>
              <a:t>minimal</a:t>
            </a:r>
            <a:r>
              <a:rPr lang="en-US" sz="7200" dirty="0"/>
              <a:t> impact on access issues; must demonstrate websites can be used to:</a:t>
            </a:r>
          </a:p>
          <a:p>
            <a:pPr lvl="1"/>
            <a:r>
              <a:rPr lang="en-US" sz="6800" dirty="0"/>
              <a:t>Access the same information as individuals without disabilities;</a:t>
            </a:r>
          </a:p>
          <a:p>
            <a:pPr lvl="1">
              <a:lnSpc>
                <a:spcPct val="150000"/>
              </a:lnSpc>
            </a:pPr>
            <a:r>
              <a:rPr lang="en-US" sz="7200" dirty="0"/>
              <a:t>Engage in same interactions as individuals without disabilities;</a:t>
            </a:r>
          </a:p>
          <a:p>
            <a:pPr lvl="1">
              <a:lnSpc>
                <a:spcPct val="150000"/>
              </a:lnSpc>
            </a:pPr>
            <a:r>
              <a:rPr lang="en-US" sz="7200" dirty="0"/>
              <a:t>Conduct same transactions as individuals without disabilities; and</a:t>
            </a:r>
          </a:p>
          <a:p>
            <a:pPr lvl="1">
              <a:lnSpc>
                <a:spcPct val="150000"/>
              </a:lnSpc>
            </a:pPr>
            <a:r>
              <a:rPr lang="en-US" sz="7200" dirty="0"/>
              <a:t>Participate in or benefit from the same services, programs, and activities as individuals without disabilities</a:t>
            </a:r>
            <a:endParaRPr lang="en-US" dirty="0"/>
          </a:p>
          <a:p>
            <a:endParaRPr lang="en-US" dirty="0"/>
          </a:p>
        </p:txBody>
      </p:sp>
    </p:spTree>
    <p:extLst>
      <p:ext uri="{BB962C8B-B14F-4D97-AF65-F5344CB8AC3E}">
        <p14:creationId xmlns:p14="http://schemas.microsoft.com/office/powerpoint/2010/main" val="2888268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0CFB29-26A7-F36B-E2F1-4193E2A4010C}"/>
              </a:ext>
            </a:extLst>
          </p:cNvPr>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22058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59"/>
          <p:cNvSpPr txBox="1">
            <a:spLocks noGrp="1"/>
          </p:cNvSpPr>
          <p:nvPr>
            <p:ph type="title"/>
          </p:nvPr>
        </p:nvSpPr>
        <p:spPr>
          <a:xfrm>
            <a:off x="178058" y="127000"/>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Please Engage</a:t>
            </a:r>
            <a:endParaRPr/>
          </a:p>
        </p:txBody>
      </p:sp>
      <p:pic>
        <p:nvPicPr>
          <p:cNvPr id="69" name="Google Shape;69;p59" descr="Safe space written in a circle of colors"/>
          <p:cNvPicPr preferRelativeResize="0">
            <a:picLocks noGrp="1"/>
          </p:cNvPicPr>
          <p:nvPr>
            <p:ph type="body" idx="2"/>
          </p:nvPr>
        </p:nvPicPr>
        <p:blipFill rotWithShape="1">
          <a:blip r:embed="rId3">
            <a:alphaModFix/>
          </a:blip>
          <a:srcRect l="21925" r="21924"/>
          <a:stretch/>
        </p:blipFill>
        <p:spPr>
          <a:xfrm>
            <a:off x="178058" y="2145261"/>
            <a:ext cx="3631942" cy="3785639"/>
          </a:xfrm>
          <a:prstGeom prst="ellipse">
            <a:avLst/>
          </a:prstGeom>
          <a:noFill/>
          <a:ln>
            <a:noFill/>
          </a:ln>
        </p:spPr>
      </p:pic>
      <p:sp>
        <p:nvSpPr>
          <p:cNvPr id="70" name="Google Shape;70;p59"/>
          <p:cNvSpPr txBox="1">
            <a:spLocks noGrp="1"/>
          </p:cNvSpPr>
          <p:nvPr>
            <p:ph type="body" idx="1"/>
          </p:nvPr>
        </p:nvSpPr>
        <p:spPr>
          <a:xfrm>
            <a:off x="3924300" y="1790700"/>
            <a:ext cx="8089641" cy="42672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400"/>
              <a:buFont typeface="Noto Sans Symbols"/>
              <a:buChar char="▪"/>
            </a:pPr>
            <a:r>
              <a:rPr lang="en-US" sz="2400"/>
              <a:t>We are modeling a comfortable, inclusive, brave, and safe space.</a:t>
            </a:r>
            <a:endParaRPr sz="2400"/>
          </a:p>
          <a:p>
            <a:pPr marL="685800" lvl="1" indent="-228600" algn="l" rtl="0">
              <a:lnSpc>
                <a:spcPct val="150000"/>
              </a:lnSpc>
              <a:spcBef>
                <a:spcPts val="1800"/>
              </a:spcBef>
              <a:spcAft>
                <a:spcPts val="0"/>
              </a:spcAft>
              <a:buClr>
                <a:schemeClr val="dk1"/>
              </a:buClr>
              <a:buSzPts val="1800"/>
              <a:buChar char="▪"/>
            </a:pPr>
            <a:r>
              <a:rPr lang="en-US" sz="1800"/>
              <a:t>Questions are encouraged – we’re all learning together.</a:t>
            </a:r>
            <a:endParaRPr/>
          </a:p>
          <a:p>
            <a:pPr marL="228600" lvl="0" indent="-228600" algn="l" rtl="0">
              <a:lnSpc>
                <a:spcPct val="150000"/>
              </a:lnSpc>
              <a:spcBef>
                <a:spcPts val="1800"/>
              </a:spcBef>
              <a:spcAft>
                <a:spcPts val="0"/>
              </a:spcAft>
              <a:buClr>
                <a:schemeClr val="dk1"/>
              </a:buClr>
              <a:buSzPts val="2400"/>
              <a:buFont typeface="Noto Sans Symbols"/>
              <a:buChar char="▪"/>
            </a:pPr>
            <a:r>
              <a:rPr lang="en-US" sz="2400"/>
              <a:t>We don’t know what we don’t know.</a:t>
            </a:r>
            <a:endParaRPr sz="2400"/>
          </a:p>
          <a:p>
            <a:pPr marL="685800" lvl="1" indent="-228600" algn="l" rtl="0">
              <a:lnSpc>
                <a:spcPct val="150000"/>
              </a:lnSpc>
              <a:spcBef>
                <a:spcPts val="1800"/>
              </a:spcBef>
              <a:spcAft>
                <a:spcPts val="0"/>
              </a:spcAft>
              <a:buClr>
                <a:schemeClr val="dk1"/>
              </a:buClr>
              <a:buSzPts val="1800"/>
              <a:buChar char="▪"/>
            </a:pPr>
            <a:r>
              <a:rPr lang="en-US" sz="1800"/>
              <a:t>Respect the experiences of others.</a:t>
            </a:r>
            <a:endParaRPr sz="1800"/>
          </a:p>
          <a:p>
            <a:pPr marL="685800" lvl="1" indent="-228600" algn="l" rtl="0">
              <a:lnSpc>
                <a:spcPct val="150000"/>
              </a:lnSpc>
              <a:spcBef>
                <a:spcPts val="1800"/>
              </a:spcBef>
              <a:spcAft>
                <a:spcPts val="0"/>
              </a:spcAft>
              <a:buSzPts val="1800"/>
              <a:buChar char="▪"/>
            </a:pPr>
            <a:r>
              <a:rPr lang="en-US" sz="1800"/>
              <a:t>Opportunity for growth and learning.</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D4A660-5921-485B-089F-01CB7635CE5E}"/>
              </a:ext>
            </a:extLst>
          </p:cNvPr>
          <p:cNvSpPr>
            <a:spLocks noGrp="1"/>
          </p:cNvSpPr>
          <p:nvPr>
            <p:ph type="title"/>
          </p:nvPr>
        </p:nvSpPr>
        <p:spPr>
          <a:xfrm>
            <a:off x="285082" y="459662"/>
            <a:ext cx="10815734" cy="1325563"/>
          </a:xfrm>
        </p:spPr>
        <p:txBody>
          <a:bodyPr>
            <a:normAutofit fontScale="90000"/>
          </a:bodyPr>
          <a:lstStyle/>
          <a:p>
            <a:r>
              <a:rPr lang="en-US" dirty="0"/>
              <a:t>Do documents posted to my website or provided via email/digitally need to be made accessible?</a:t>
            </a:r>
            <a:br>
              <a:rPr lang="en-US" dirty="0"/>
            </a:br>
            <a:endParaRPr lang="en-US" dirty="0"/>
          </a:p>
        </p:txBody>
      </p:sp>
      <p:sp>
        <p:nvSpPr>
          <p:cNvPr id="5" name="Text Placeholder 4">
            <a:extLst>
              <a:ext uri="{FF2B5EF4-FFF2-40B4-BE49-F238E27FC236}">
                <a16:creationId xmlns:a16="http://schemas.microsoft.com/office/drawing/2014/main" id="{364163F9-28F4-8779-C36E-7387BCAE066F}"/>
              </a:ext>
            </a:extLst>
          </p:cNvPr>
          <p:cNvSpPr>
            <a:spLocks noGrp="1"/>
          </p:cNvSpPr>
          <p:nvPr>
            <p:ph type="body" idx="1"/>
          </p:nvPr>
        </p:nvSpPr>
        <p:spPr/>
        <p:txBody>
          <a:bodyPr/>
          <a:lstStyle/>
          <a:p>
            <a:r>
              <a:rPr lang="en-US" dirty="0"/>
              <a:t>Yes!</a:t>
            </a:r>
          </a:p>
          <a:p>
            <a:pPr lvl="1"/>
            <a:r>
              <a:rPr lang="en-US" dirty="0"/>
              <a:t>Unless an exception is met </a:t>
            </a:r>
          </a:p>
          <a:p>
            <a:r>
              <a:rPr lang="en-US" dirty="0"/>
              <a:t>This includes flyers, invitations attached via PDF, event announcements, surveys, forms, etc. </a:t>
            </a:r>
          </a:p>
          <a:p>
            <a:r>
              <a:rPr lang="en-US" dirty="0"/>
              <a:t>Anything attached to an email or forwarded must first be checked for accessibility</a:t>
            </a:r>
          </a:p>
        </p:txBody>
      </p:sp>
    </p:spTree>
    <p:extLst>
      <p:ext uri="{BB962C8B-B14F-4D97-AF65-F5344CB8AC3E}">
        <p14:creationId xmlns:p14="http://schemas.microsoft.com/office/powerpoint/2010/main" val="1918760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02D2-875A-8731-B3DF-60958C80254E}"/>
              </a:ext>
            </a:extLst>
          </p:cNvPr>
          <p:cNvSpPr>
            <a:spLocks noGrp="1"/>
          </p:cNvSpPr>
          <p:nvPr>
            <p:ph type="title"/>
          </p:nvPr>
        </p:nvSpPr>
        <p:spPr>
          <a:xfrm>
            <a:off x="129072" y="238301"/>
            <a:ext cx="9333163" cy="1325563"/>
          </a:xfrm>
        </p:spPr>
        <p:txBody>
          <a:bodyPr>
            <a:normAutofit fontScale="90000"/>
          </a:bodyPr>
          <a:lstStyle/>
          <a:p>
            <a:r>
              <a:rPr lang="en-US" dirty="0"/>
              <a:t>What standards should I use for documents?</a:t>
            </a:r>
            <a:br>
              <a:rPr lang="en-US" dirty="0"/>
            </a:br>
            <a:endParaRPr lang="en-US" dirty="0"/>
          </a:p>
        </p:txBody>
      </p:sp>
      <p:sp>
        <p:nvSpPr>
          <p:cNvPr id="3" name="Text Placeholder 2">
            <a:extLst>
              <a:ext uri="{FF2B5EF4-FFF2-40B4-BE49-F238E27FC236}">
                <a16:creationId xmlns:a16="http://schemas.microsoft.com/office/drawing/2014/main" id="{966C8884-F82F-D979-0DE1-5FA0D8B9B36E}"/>
              </a:ext>
            </a:extLst>
          </p:cNvPr>
          <p:cNvSpPr>
            <a:spLocks noGrp="1"/>
          </p:cNvSpPr>
          <p:nvPr>
            <p:ph type="body" idx="1"/>
          </p:nvPr>
        </p:nvSpPr>
        <p:spPr/>
        <p:txBody>
          <a:bodyPr/>
          <a:lstStyle/>
          <a:p>
            <a:r>
              <a:rPr lang="en-US" dirty="0"/>
              <a:t>WCAG 2.1 includes helpful standards for PDFs</a:t>
            </a:r>
          </a:p>
          <a:p>
            <a:r>
              <a:rPr lang="en-US" dirty="0"/>
              <a:t>Built-in checkers for Microsoft products help</a:t>
            </a:r>
          </a:p>
          <a:p>
            <a:pPr lvl="1"/>
            <a:r>
              <a:rPr lang="en-US" dirty="0"/>
              <a:t>Create accessible templates for all your frequently used document types to reduce time; </a:t>
            </a:r>
          </a:p>
          <a:p>
            <a:pPr lvl="1"/>
            <a:r>
              <a:rPr lang="en-US" dirty="0"/>
              <a:t>PowerPoints, presentations, and guidance provided by the DEO</a:t>
            </a:r>
          </a:p>
          <a:p>
            <a:pPr lvl="1"/>
            <a:r>
              <a:rPr lang="en-US" dirty="0"/>
              <a:t>Be sure to subscribe to the </a:t>
            </a:r>
            <a:r>
              <a:rPr lang="en-US" dirty="0">
                <a:hlinkClick r:id="rId2"/>
              </a:rPr>
              <a:t>newsletter</a:t>
            </a:r>
            <a:r>
              <a:rPr lang="en-US" dirty="0"/>
              <a:t> to receive information about </a:t>
            </a:r>
            <a:r>
              <a:rPr lang="en-US" dirty="0">
                <a:hlinkClick r:id="rId3"/>
              </a:rPr>
              <a:t>presentations</a:t>
            </a:r>
            <a:r>
              <a:rPr lang="en-US" dirty="0"/>
              <a:t>, tips, and resources on accessible documentation</a:t>
            </a:r>
          </a:p>
          <a:p>
            <a:endParaRPr lang="en-US" dirty="0"/>
          </a:p>
        </p:txBody>
      </p:sp>
    </p:spTree>
    <p:extLst>
      <p:ext uri="{BB962C8B-B14F-4D97-AF65-F5344CB8AC3E}">
        <p14:creationId xmlns:p14="http://schemas.microsoft.com/office/powerpoint/2010/main" val="3304622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F0AA-5547-C240-2F76-6F75A2D0B9E6}"/>
              </a:ext>
            </a:extLst>
          </p:cNvPr>
          <p:cNvSpPr>
            <a:spLocks noGrp="1"/>
          </p:cNvSpPr>
          <p:nvPr>
            <p:ph type="title"/>
          </p:nvPr>
        </p:nvSpPr>
        <p:spPr>
          <a:xfrm>
            <a:off x="129072" y="238301"/>
            <a:ext cx="9333163" cy="1325563"/>
          </a:xfrm>
        </p:spPr>
        <p:txBody>
          <a:bodyPr>
            <a:normAutofit fontScale="90000"/>
          </a:bodyPr>
          <a:lstStyle/>
          <a:p>
            <a:r>
              <a:rPr lang="en-US" dirty="0"/>
              <a:t>How do I prioritize which materials to start on?</a:t>
            </a:r>
            <a:br>
              <a:rPr lang="en-US" dirty="0"/>
            </a:br>
            <a:endParaRPr lang="en-US" dirty="0"/>
          </a:p>
        </p:txBody>
      </p:sp>
      <p:sp>
        <p:nvSpPr>
          <p:cNvPr id="3" name="Text Placeholder 2">
            <a:extLst>
              <a:ext uri="{FF2B5EF4-FFF2-40B4-BE49-F238E27FC236}">
                <a16:creationId xmlns:a16="http://schemas.microsoft.com/office/drawing/2014/main" id="{F1350724-9C4F-49FC-C392-4B976120D713}"/>
              </a:ext>
            </a:extLst>
          </p:cNvPr>
          <p:cNvSpPr>
            <a:spLocks noGrp="1"/>
          </p:cNvSpPr>
          <p:nvPr>
            <p:ph type="body" idx="1"/>
          </p:nvPr>
        </p:nvSpPr>
        <p:spPr/>
        <p:txBody>
          <a:bodyPr/>
          <a:lstStyle/>
          <a:p>
            <a:r>
              <a:rPr lang="en-US" dirty="0"/>
              <a:t>Size of audience</a:t>
            </a:r>
          </a:p>
          <a:p>
            <a:r>
              <a:rPr lang="en-US" dirty="0"/>
              <a:t>Essential nature for programs, services, activities</a:t>
            </a:r>
          </a:p>
          <a:p>
            <a:r>
              <a:rPr lang="en-US" dirty="0"/>
              <a:t>Related to safety or security</a:t>
            </a:r>
          </a:p>
          <a:p>
            <a:r>
              <a:rPr lang="en-US" dirty="0"/>
              <a:t>Lifecycle - how long is the product’s expected use in your programs, services, activities</a:t>
            </a:r>
          </a:p>
          <a:p>
            <a:endParaRPr lang="en-US" dirty="0"/>
          </a:p>
          <a:p>
            <a:endParaRPr lang="en-US" dirty="0"/>
          </a:p>
        </p:txBody>
      </p:sp>
    </p:spTree>
    <p:extLst>
      <p:ext uri="{BB962C8B-B14F-4D97-AF65-F5344CB8AC3E}">
        <p14:creationId xmlns:p14="http://schemas.microsoft.com/office/powerpoint/2010/main" val="2697836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5EC8-F815-9FB5-5073-92D124731DB3}"/>
              </a:ext>
            </a:extLst>
          </p:cNvPr>
          <p:cNvSpPr>
            <a:spLocks noGrp="1"/>
          </p:cNvSpPr>
          <p:nvPr>
            <p:ph type="title"/>
          </p:nvPr>
        </p:nvSpPr>
        <p:spPr>
          <a:xfrm>
            <a:off x="145003" y="459662"/>
            <a:ext cx="9333163" cy="1325563"/>
          </a:xfrm>
        </p:spPr>
        <p:txBody>
          <a:bodyPr>
            <a:normAutofit fontScale="90000"/>
          </a:bodyPr>
          <a:lstStyle/>
          <a:p>
            <a:r>
              <a:rPr lang="en-US" dirty="0"/>
              <a:t>Who needs to do digital accessibility work?</a:t>
            </a:r>
            <a:br>
              <a:rPr lang="en-US" dirty="0"/>
            </a:br>
            <a:endParaRPr lang="en-US" dirty="0"/>
          </a:p>
        </p:txBody>
      </p:sp>
      <p:sp>
        <p:nvSpPr>
          <p:cNvPr id="3" name="Text Placeholder 2">
            <a:extLst>
              <a:ext uri="{FF2B5EF4-FFF2-40B4-BE49-F238E27FC236}">
                <a16:creationId xmlns:a16="http://schemas.microsoft.com/office/drawing/2014/main" id="{01B24FC4-E094-6569-F3D0-7BE6A242D71C}"/>
              </a:ext>
            </a:extLst>
          </p:cNvPr>
          <p:cNvSpPr>
            <a:spLocks noGrp="1"/>
          </p:cNvSpPr>
          <p:nvPr>
            <p:ph type="body" idx="1"/>
          </p:nvPr>
        </p:nvSpPr>
        <p:spPr/>
        <p:txBody>
          <a:bodyPr/>
          <a:lstStyle/>
          <a:p>
            <a:r>
              <a:rPr lang="en-US" dirty="0"/>
              <a:t>We all have a shared responsibility to create or procure accessible content and technology</a:t>
            </a:r>
          </a:p>
          <a:p>
            <a:r>
              <a:rPr lang="en-US" dirty="0"/>
              <a:t>Ultimately responsible for ensuring access</a:t>
            </a:r>
          </a:p>
          <a:p>
            <a:r>
              <a:rPr lang="en-US" dirty="0"/>
              <a:t>Not the responsibility of the IWD to remediate or request fixes</a:t>
            </a:r>
          </a:p>
          <a:p>
            <a:endParaRPr lang="en-US" dirty="0"/>
          </a:p>
        </p:txBody>
      </p:sp>
    </p:spTree>
    <p:extLst>
      <p:ext uri="{BB962C8B-B14F-4D97-AF65-F5344CB8AC3E}">
        <p14:creationId xmlns:p14="http://schemas.microsoft.com/office/powerpoint/2010/main" val="2320120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7C61-1F83-67EC-9FA2-3818C2D591B2}"/>
              </a:ext>
            </a:extLst>
          </p:cNvPr>
          <p:cNvSpPr>
            <a:spLocks noGrp="1"/>
          </p:cNvSpPr>
          <p:nvPr>
            <p:ph type="title"/>
          </p:nvPr>
        </p:nvSpPr>
        <p:spPr>
          <a:xfrm>
            <a:off x="145003" y="459662"/>
            <a:ext cx="10687718" cy="1325563"/>
          </a:xfrm>
        </p:spPr>
        <p:txBody>
          <a:bodyPr>
            <a:normAutofit fontScale="90000"/>
          </a:bodyPr>
          <a:lstStyle/>
          <a:p>
            <a:r>
              <a:rPr lang="en-US" dirty="0"/>
              <a:t>What if my content is covered under an exception, but I receive an accommodation request?</a:t>
            </a:r>
            <a:br>
              <a:rPr lang="en-US" dirty="0"/>
            </a:br>
            <a:endParaRPr lang="en-US" dirty="0"/>
          </a:p>
        </p:txBody>
      </p:sp>
      <p:sp>
        <p:nvSpPr>
          <p:cNvPr id="3" name="Text Placeholder 2">
            <a:extLst>
              <a:ext uri="{FF2B5EF4-FFF2-40B4-BE49-F238E27FC236}">
                <a16:creationId xmlns:a16="http://schemas.microsoft.com/office/drawing/2014/main" id="{27C20878-AC3F-A70C-1A3B-6065CE15FB70}"/>
              </a:ext>
            </a:extLst>
          </p:cNvPr>
          <p:cNvSpPr>
            <a:spLocks noGrp="1"/>
          </p:cNvSpPr>
          <p:nvPr>
            <p:ph type="body" idx="1"/>
          </p:nvPr>
        </p:nvSpPr>
        <p:spPr/>
        <p:txBody>
          <a:bodyPr/>
          <a:lstStyle/>
          <a:p>
            <a:r>
              <a:rPr lang="en-US" dirty="0"/>
              <a:t>Content must be made accessible to the individual who has requested this content</a:t>
            </a:r>
          </a:p>
          <a:p>
            <a:pPr lvl="1"/>
            <a:r>
              <a:rPr lang="en-US" dirty="0"/>
              <a:t>If you believe it is a fundamental alteration or undue burden under the ADA, contact the DEO to ensure the appropriate analysis is done</a:t>
            </a:r>
          </a:p>
          <a:p>
            <a:endParaRPr lang="en-US" dirty="0"/>
          </a:p>
        </p:txBody>
      </p:sp>
    </p:spTree>
    <p:extLst>
      <p:ext uri="{BB962C8B-B14F-4D97-AF65-F5344CB8AC3E}">
        <p14:creationId xmlns:p14="http://schemas.microsoft.com/office/powerpoint/2010/main" val="4291351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4D1E-7329-9147-EB1B-A258C8FEBA10}"/>
              </a:ext>
            </a:extLst>
          </p:cNvPr>
          <p:cNvSpPr>
            <a:spLocks noGrp="1"/>
          </p:cNvSpPr>
          <p:nvPr>
            <p:ph type="title"/>
          </p:nvPr>
        </p:nvSpPr>
        <p:spPr>
          <a:xfrm>
            <a:off x="157066" y="459662"/>
            <a:ext cx="11889931" cy="1325563"/>
          </a:xfrm>
        </p:spPr>
        <p:txBody>
          <a:bodyPr>
            <a:normAutofit fontScale="90000"/>
          </a:bodyPr>
          <a:lstStyle/>
          <a:p>
            <a:r>
              <a:rPr lang="en-US" dirty="0"/>
              <a:t>I use Instagram to create social media posts. How do I ensure Instagram is accessible?</a:t>
            </a:r>
            <a:br>
              <a:rPr lang="en-US" dirty="0"/>
            </a:br>
            <a:endParaRPr lang="en-US" dirty="0"/>
          </a:p>
        </p:txBody>
      </p:sp>
      <p:sp>
        <p:nvSpPr>
          <p:cNvPr id="3" name="Text Placeholder 2">
            <a:extLst>
              <a:ext uri="{FF2B5EF4-FFF2-40B4-BE49-F238E27FC236}">
                <a16:creationId xmlns:a16="http://schemas.microsoft.com/office/drawing/2014/main" id="{302D4D89-AA4D-1DE1-FEA1-F1166829F6D6}"/>
              </a:ext>
            </a:extLst>
          </p:cNvPr>
          <p:cNvSpPr>
            <a:spLocks noGrp="1"/>
          </p:cNvSpPr>
          <p:nvPr>
            <p:ph type="body" idx="1"/>
          </p:nvPr>
        </p:nvSpPr>
        <p:spPr/>
        <p:txBody>
          <a:bodyPr>
            <a:normAutofit lnSpcReduction="10000"/>
          </a:bodyPr>
          <a:lstStyle/>
          <a:p>
            <a:r>
              <a:rPr lang="en-US" dirty="0"/>
              <a:t>The university is not responsible for the social media platform’s accessibility </a:t>
            </a:r>
          </a:p>
          <a:p>
            <a:pPr lvl="1"/>
            <a:r>
              <a:rPr lang="en-US" dirty="0"/>
              <a:t>We should however, maximize the accessibility of content </a:t>
            </a:r>
          </a:p>
          <a:p>
            <a:r>
              <a:rPr lang="en-US" dirty="0"/>
              <a:t>The university is not responsible for the accessibility of content posted by communities outside the university </a:t>
            </a:r>
          </a:p>
          <a:p>
            <a:pPr lvl="1"/>
            <a:r>
              <a:rPr lang="en-US" dirty="0"/>
              <a:t>In response to our social content (unless we have a contract, license, or other arrangement)</a:t>
            </a:r>
          </a:p>
          <a:p>
            <a:endParaRPr lang="en-US" dirty="0"/>
          </a:p>
        </p:txBody>
      </p:sp>
    </p:spTree>
    <p:extLst>
      <p:ext uri="{BB962C8B-B14F-4D97-AF65-F5344CB8AC3E}">
        <p14:creationId xmlns:p14="http://schemas.microsoft.com/office/powerpoint/2010/main" val="2505666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046B-EA6C-53CC-15E5-311D79EB7CA3}"/>
              </a:ext>
            </a:extLst>
          </p:cNvPr>
          <p:cNvSpPr>
            <a:spLocks noGrp="1"/>
          </p:cNvSpPr>
          <p:nvPr>
            <p:ph type="title"/>
          </p:nvPr>
        </p:nvSpPr>
        <p:spPr>
          <a:xfrm>
            <a:off x="157066" y="182562"/>
            <a:ext cx="10011062" cy="1325563"/>
          </a:xfrm>
        </p:spPr>
        <p:txBody>
          <a:bodyPr>
            <a:normAutofit fontScale="90000"/>
          </a:bodyPr>
          <a:lstStyle/>
          <a:p>
            <a:r>
              <a:rPr lang="en-US" dirty="0"/>
              <a:t>Do quick-fix accessibility fixes or widgets make my website accessible?</a:t>
            </a:r>
          </a:p>
        </p:txBody>
      </p:sp>
      <p:sp>
        <p:nvSpPr>
          <p:cNvPr id="3" name="Text Placeholder 2">
            <a:extLst>
              <a:ext uri="{FF2B5EF4-FFF2-40B4-BE49-F238E27FC236}">
                <a16:creationId xmlns:a16="http://schemas.microsoft.com/office/drawing/2014/main" id="{F28D1C10-AB9B-F555-E818-5BE62D025402}"/>
              </a:ext>
            </a:extLst>
          </p:cNvPr>
          <p:cNvSpPr>
            <a:spLocks noGrp="1"/>
          </p:cNvSpPr>
          <p:nvPr>
            <p:ph type="body" idx="1"/>
          </p:nvPr>
        </p:nvSpPr>
        <p:spPr/>
        <p:txBody>
          <a:bodyPr/>
          <a:lstStyle/>
          <a:p>
            <a:r>
              <a:rPr lang="en-US" dirty="0"/>
              <a:t>No</a:t>
            </a:r>
          </a:p>
          <a:p>
            <a:r>
              <a:rPr lang="en-US" dirty="0"/>
              <a:t>Widgets and quick fixes may actually create additional barriers and are routinely subject to accessibility lawsuits</a:t>
            </a:r>
          </a:p>
          <a:p>
            <a:endParaRPr lang="en-US" dirty="0"/>
          </a:p>
        </p:txBody>
      </p:sp>
    </p:spTree>
    <p:extLst>
      <p:ext uri="{BB962C8B-B14F-4D97-AF65-F5344CB8AC3E}">
        <p14:creationId xmlns:p14="http://schemas.microsoft.com/office/powerpoint/2010/main" val="1471053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6A2F-6223-C4C3-B442-9639A896E0A0}"/>
              </a:ext>
            </a:extLst>
          </p:cNvPr>
          <p:cNvSpPr>
            <a:spLocks noGrp="1"/>
          </p:cNvSpPr>
          <p:nvPr>
            <p:ph type="title"/>
          </p:nvPr>
        </p:nvSpPr>
        <p:spPr/>
        <p:txBody>
          <a:bodyPr/>
          <a:lstStyle/>
          <a:p>
            <a:r>
              <a:rPr lang="en-US" dirty="0"/>
              <a:t>How do I achieve compliance with the updated regs?</a:t>
            </a:r>
          </a:p>
        </p:txBody>
      </p:sp>
      <p:sp>
        <p:nvSpPr>
          <p:cNvPr id="3" name="Text Placeholder 2">
            <a:extLst>
              <a:ext uri="{FF2B5EF4-FFF2-40B4-BE49-F238E27FC236}">
                <a16:creationId xmlns:a16="http://schemas.microsoft.com/office/drawing/2014/main" id="{FBACDB66-087C-F743-50D2-F546D1636CDC}"/>
              </a:ext>
            </a:extLst>
          </p:cNvPr>
          <p:cNvSpPr>
            <a:spLocks noGrp="1"/>
          </p:cNvSpPr>
          <p:nvPr>
            <p:ph type="body" idx="1"/>
          </p:nvPr>
        </p:nvSpPr>
        <p:spPr>
          <a:xfrm>
            <a:off x="129073" y="1785224"/>
            <a:ext cx="7338528" cy="4890213"/>
          </a:xfrm>
        </p:spPr>
        <p:txBody>
          <a:bodyPr>
            <a:normAutofit fontScale="85000" lnSpcReduction="10000"/>
          </a:bodyPr>
          <a:lstStyle/>
          <a:p>
            <a:pPr marL="565150" indent="-514350">
              <a:buFont typeface="+mj-lt"/>
              <a:buAutoNum type="arabicPeriod"/>
            </a:pPr>
            <a:r>
              <a:rPr lang="en-US" dirty="0"/>
              <a:t>Conduct an accessibility audit of documents, materials, etc. </a:t>
            </a:r>
          </a:p>
          <a:p>
            <a:pPr marL="565150" indent="-514350">
              <a:buFont typeface="+mj-lt"/>
              <a:buAutoNum type="arabicPeriod"/>
            </a:pPr>
            <a:r>
              <a:rPr lang="en-US" dirty="0"/>
              <a:t>Request training and educate yourself and your teams</a:t>
            </a:r>
          </a:p>
          <a:p>
            <a:pPr marL="565150" indent="-514350">
              <a:buFont typeface="+mj-lt"/>
              <a:buAutoNum type="arabicPeriod"/>
            </a:pPr>
            <a:r>
              <a:rPr lang="en-US" dirty="0"/>
              <a:t>Embed accessibility in all design and development </a:t>
            </a:r>
          </a:p>
          <a:p>
            <a:pPr marL="565150" indent="-514350">
              <a:buFont typeface="+mj-lt"/>
              <a:buAutoNum type="arabicPeriod"/>
            </a:pPr>
            <a:r>
              <a:rPr lang="en-US" dirty="0"/>
              <a:t>Partner with DEO and ITS to learn more </a:t>
            </a:r>
          </a:p>
          <a:p>
            <a:pPr marL="565150" indent="-514350">
              <a:buFont typeface="+mj-lt"/>
              <a:buAutoNum type="arabicPeriod"/>
            </a:pPr>
            <a:r>
              <a:rPr lang="en-US" dirty="0"/>
              <a:t>Monitor and maintain accessible sites and materials</a:t>
            </a:r>
          </a:p>
        </p:txBody>
      </p:sp>
      <p:pic>
        <p:nvPicPr>
          <p:cNvPr id="5" name="Picture 4" descr="A group of people with flags used to symbolize access for all.">
            <a:extLst>
              <a:ext uri="{FF2B5EF4-FFF2-40B4-BE49-F238E27FC236}">
                <a16:creationId xmlns:a16="http://schemas.microsoft.com/office/drawing/2014/main" id="{60884E55-6831-29D7-871C-B8F40FA6517F}"/>
              </a:ext>
            </a:extLst>
          </p:cNvPr>
          <p:cNvPicPr>
            <a:picLocks noChangeAspect="1"/>
          </p:cNvPicPr>
          <p:nvPr/>
        </p:nvPicPr>
        <p:blipFill>
          <a:blip r:embed="rId3"/>
          <a:stretch>
            <a:fillRect/>
          </a:stretch>
        </p:blipFill>
        <p:spPr>
          <a:xfrm>
            <a:off x="7367020" y="1785224"/>
            <a:ext cx="4246418" cy="4246418"/>
          </a:xfrm>
          <a:prstGeom prst="rect">
            <a:avLst/>
          </a:prstGeom>
        </p:spPr>
      </p:pic>
    </p:spTree>
    <p:extLst>
      <p:ext uri="{BB962C8B-B14F-4D97-AF65-F5344CB8AC3E}">
        <p14:creationId xmlns:p14="http://schemas.microsoft.com/office/powerpoint/2010/main" val="1168436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Wrap Up</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Key Takeaways</a:t>
            </a:r>
            <a:endParaRPr/>
          </a:p>
        </p:txBody>
      </p:sp>
      <p:sp>
        <p:nvSpPr>
          <p:cNvPr id="115" name="Google Shape;115;p41"/>
          <p:cNvSpPr txBox="1">
            <a:spLocks noGrp="1"/>
          </p:cNvSpPr>
          <p:nvPr>
            <p:ph type="body" idx="1"/>
          </p:nvPr>
        </p:nvSpPr>
        <p:spPr>
          <a:xfrm>
            <a:off x="198246" y="1685926"/>
            <a:ext cx="5897754" cy="568261"/>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rmAutofit fontScale="85000" lnSpcReduction="20000"/>
          </a:bodyPr>
          <a:lstStyle/>
          <a:p>
            <a:pPr marL="457200" lvl="0" indent="-228600" algn="l" rtl="0">
              <a:lnSpc>
                <a:spcPct val="100000"/>
              </a:lnSpc>
              <a:spcBef>
                <a:spcPts val="1800"/>
              </a:spcBef>
              <a:spcAft>
                <a:spcPts val="0"/>
              </a:spcAft>
              <a:buClr>
                <a:schemeClr val="dk1"/>
              </a:buClr>
              <a:buSzPts val="2400"/>
              <a:buNone/>
            </a:pPr>
            <a:r>
              <a:rPr lang="en-US" dirty="0"/>
              <a:t>Do</a:t>
            </a:r>
            <a:endParaRPr dirty="0"/>
          </a:p>
        </p:txBody>
      </p:sp>
      <p:sp>
        <p:nvSpPr>
          <p:cNvPr id="116" name="Google Shape;116;p41"/>
          <p:cNvSpPr txBox="1">
            <a:spLocks noGrp="1"/>
          </p:cNvSpPr>
          <p:nvPr>
            <p:ph type="body" idx="2"/>
          </p:nvPr>
        </p:nvSpPr>
        <p:spPr>
          <a:xfrm>
            <a:off x="0" y="2491359"/>
            <a:ext cx="5897754" cy="3590925"/>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792480" indent="-457200">
              <a:buSzPts val="4480"/>
              <a:buFont typeface="Wingdings" pitchFamily="2" charset="2"/>
              <a:buChar char="§"/>
            </a:pPr>
            <a:r>
              <a:rPr lang="en-US" sz="2200" dirty="0"/>
              <a:t>Continue to educate yourself and learn more </a:t>
            </a:r>
          </a:p>
          <a:p>
            <a:pPr marL="792480" indent="-457200">
              <a:buSzPts val="4480"/>
              <a:buFont typeface="Wingdings" pitchFamily="2" charset="2"/>
              <a:buChar char="§"/>
            </a:pPr>
            <a:r>
              <a:rPr lang="en-US" sz="2200" dirty="0"/>
              <a:t>Use built-in accessibility tools</a:t>
            </a:r>
          </a:p>
          <a:p>
            <a:pPr marL="792480" indent="-457200">
              <a:buSzPts val="4480"/>
              <a:buFont typeface="Wingdings" pitchFamily="2" charset="2"/>
              <a:buChar char="§"/>
            </a:pPr>
            <a:r>
              <a:rPr lang="en-US" sz="2200" dirty="0"/>
              <a:t>Contact DEO for training and questions</a:t>
            </a:r>
          </a:p>
          <a:p>
            <a:pPr marL="792480" indent="-457200">
              <a:buSzPts val="4480"/>
              <a:buFont typeface="Wingdings" pitchFamily="2" charset="2"/>
              <a:buChar char="§"/>
            </a:pPr>
            <a:r>
              <a:rPr lang="en-US" sz="2200" dirty="0"/>
              <a:t>Consider digital inclusion in your daily work</a:t>
            </a:r>
            <a:endParaRPr sz="2200" dirty="0"/>
          </a:p>
        </p:txBody>
      </p:sp>
      <p:sp>
        <p:nvSpPr>
          <p:cNvPr id="117" name="Google Shape;117;p41"/>
          <p:cNvSpPr txBox="1">
            <a:spLocks noGrp="1"/>
          </p:cNvSpPr>
          <p:nvPr>
            <p:ph type="body" idx="3"/>
          </p:nvPr>
        </p:nvSpPr>
        <p:spPr>
          <a:xfrm>
            <a:off x="6116444" y="1558100"/>
            <a:ext cx="5897754" cy="696087"/>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rmAutofit fontScale="85000" lnSpcReduction="20000"/>
          </a:bodyPr>
          <a:lstStyle/>
          <a:p>
            <a:pPr marL="457200" lvl="0" indent="-228600" algn="l" rtl="0">
              <a:lnSpc>
                <a:spcPct val="100000"/>
              </a:lnSpc>
              <a:spcBef>
                <a:spcPts val="1800"/>
              </a:spcBef>
              <a:spcAft>
                <a:spcPts val="0"/>
              </a:spcAft>
              <a:buClr>
                <a:schemeClr val="dk1"/>
              </a:buClr>
              <a:buSzPts val="2400"/>
              <a:buNone/>
            </a:pPr>
            <a:r>
              <a:rPr lang="en-US" dirty="0"/>
              <a:t>Don’t</a:t>
            </a:r>
            <a:endParaRPr dirty="0"/>
          </a:p>
        </p:txBody>
      </p:sp>
      <p:sp>
        <p:nvSpPr>
          <p:cNvPr id="118" name="Google Shape;118;p41"/>
          <p:cNvSpPr txBox="1">
            <a:spLocks noGrp="1"/>
          </p:cNvSpPr>
          <p:nvPr>
            <p:ph type="body" idx="4"/>
          </p:nvPr>
        </p:nvSpPr>
        <p:spPr>
          <a:xfrm>
            <a:off x="6116444" y="2491359"/>
            <a:ext cx="5897755" cy="4262138"/>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685800" indent="-457200">
              <a:buSzPts val="4000"/>
              <a:buFont typeface="Wingdings" pitchFamily="2" charset="2"/>
              <a:buChar char="§"/>
            </a:pPr>
            <a:r>
              <a:rPr lang="en-US" sz="2200" dirty="0"/>
              <a:t>Disseminate digital materials and documents you have not checked for accessibility</a:t>
            </a:r>
          </a:p>
          <a:p>
            <a:pPr marL="685800" indent="-457200">
              <a:buSzPts val="4000"/>
              <a:buFont typeface="Wingdings" pitchFamily="2" charset="2"/>
              <a:buChar char="§"/>
            </a:pPr>
            <a:r>
              <a:rPr lang="en-US" sz="2200" dirty="0"/>
              <a:t>Convert documents to PDF if you can avoid it</a:t>
            </a:r>
          </a:p>
          <a:p>
            <a:pPr marL="685800" indent="-457200">
              <a:buSzPts val="4000"/>
              <a:buFont typeface="Wingdings" pitchFamily="2" charset="2"/>
              <a:buChar char="§"/>
            </a:pPr>
            <a:r>
              <a:rPr lang="en-US" sz="2200" dirty="0"/>
              <a:t>Don’t make accessibility compliance decisions without DEO guidance</a:t>
            </a:r>
            <a:endParaRPr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38C6F6-667F-570A-7C55-C64DE9FBAFD5}"/>
              </a:ext>
            </a:extLst>
          </p:cNvPr>
          <p:cNvSpPr>
            <a:spLocks noGrp="1"/>
          </p:cNvSpPr>
          <p:nvPr>
            <p:ph type="title"/>
          </p:nvPr>
        </p:nvSpPr>
        <p:spPr/>
        <p:txBody>
          <a:bodyPr/>
          <a:lstStyle/>
          <a:p>
            <a:r>
              <a:rPr lang="en-US" dirty="0"/>
              <a:t>Why Digital Inclusion Matters</a:t>
            </a:r>
          </a:p>
        </p:txBody>
      </p:sp>
    </p:spTree>
    <p:extLst>
      <p:ext uri="{BB962C8B-B14F-4D97-AF65-F5344CB8AC3E}">
        <p14:creationId xmlns:p14="http://schemas.microsoft.com/office/powerpoint/2010/main" val="4036325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Questions?</a:t>
            </a:r>
            <a:endParaRPr/>
          </a:p>
        </p:txBody>
      </p:sp>
      <p:sp>
        <p:nvSpPr>
          <p:cNvPr id="124" name="Google Shape;124;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6000"/>
              <a:buFont typeface="Verdana"/>
              <a:buNone/>
            </a:pPr>
            <a:r>
              <a:rPr lang="en-US"/>
              <a:t>Disability Equity Office</a:t>
            </a:r>
            <a:endParaRPr/>
          </a:p>
        </p:txBody>
      </p:sp>
      <p:sp>
        <p:nvSpPr>
          <p:cNvPr id="130" name="Google Shape;13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r>
              <a:rPr lang="en-US"/>
              <a:t>Contact Information and Resources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57066" y="182562"/>
            <a:ext cx="11917800" cy="1391100"/>
          </a:xfrm>
          <a:prstGeom prst="rect">
            <a:avLst/>
          </a:prstGeom>
          <a:noFill/>
          <a:ln>
            <a:noFill/>
          </a:ln>
        </p:spPr>
        <p:txBody>
          <a:bodyPr spcFirstLastPara="1" wrap="square" lIns="91425" tIns="45700" rIns="91425" bIns="45700" anchor="ctr" anchorCtr="0">
            <a:normAutofit/>
          </a:bodyPr>
          <a:lstStyle/>
          <a:p>
            <a:pPr marL="0" marR="0" lvl="0" indent="0" algn="l" rtl="0">
              <a:lnSpc>
                <a:spcPct val="114000"/>
              </a:lnSpc>
              <a:spcBef>
                <a:spcPts val="0"/>
              </a:spcBef>
              <a:spcAft>
                <a:spcPts val="0"/>
              </a:spcAft>
              <a:buClr>
                <a:schemeClr val="accent4"/>
              </a:buClr>
              <a:buSzPts val="4400"/>
              <a:buFont typeface="Verdana"/>
              <a:buNone/>
            </a:pPr>
            <a:r>
              <a:rPr lang="en-US"/>
              <a:t>Happening @ Michigan</a:t>
            </a:r>
            <a:endParaRPr/>
          </a:p>
        </p:txBody>
      </p:sp>
      <p:sp>
        <p:nvSpPr>
          <p:cNvPr id="136" name="Google Shape;136;p8"/>
          <p:cNvSpPr txBox="1">
            <a:spLocks noGrp="1"/>
          </p:cNvSpPr>
          <p:nvPr>
            <p:ph type="body" idx="1"/>
          </p:nvPr>
        </p:nvSpPr>
        <p:spPr>
          <a:xfrm>
            <a:off x="349880" y="1821818"/>
            <a:ext cx="6803955" cy="3449100"/>
          </a:xfrm>
          <a:prstGeom prst="rect">
            <a:avLst/>
          </a:prstGeom>
          <a:noFill/>
          <a:ln>
            <a:noFill/>
          </a:ln>
        </p:spPr>
        <p:txBody>
          <a:bodyPr spcFirstLastPara="1" wrap="square" lIns="91425" tIns="45700" rIns="91425" bIns="45700" anchor="t" anchorCtr="0">
            <a:noAutofit/>
          </a:bodyPr>
          <a:lstStyle/>
          <a:p>
            <a:pPr marL="50800" lvl="0" indent="0" algn="l" rtl="0">
              <a:lnSpc>
                <a:spcPct val="170000"/>
              </a:lnSpc>
              <a:spcBef>
                <a:spcPts val="0"/>
              </a:spcBef>
              <a:spcAft>
                <a:spcPts val="0"/>
              </a:spcAft>
              <a:buSzPts val="2800"/>
              <a:buNone/>
            </a:pPr>
            <a:r>
              <a:rPr lang="en-US" sz="2600"/>
              <a:t>Check out the Disability Equity Office’s upcoming presentations and interactive workshops by scanning this QR code or by visiting the </a:t>
            </a:r>
            <a:r>
              <a:rPr lang="en-US" sz="2600" u="sng">
                <a:solidFill>
                  <a:srgbClr val="00274C"/>
                </a:solidFill>
                <a:hlinkClick r:id="rId3">
                  <a:extLst>
                    <a:ext uri="{A12FA001-AC4F-418D-AE19-62706E023703}">
                      <ahyp:hlinkClr xmlns:ahyp="http://schemas.microsoft.com/office/drawing/2018/hyperlinkcolor" val="tx"/>
                    </a:ext>
                  </a:extLst>
                </a:hlinkClick>
              </a:rPr>
              <a:t>upcoming events page</a:t>
            </a:r>
            <a:r>
              <a:rPr lang="en-US" sz="2600">
                <a:solidFill>
                  <a:srgbClr val="00274C"/>
                </a:solidFill>
              </a:rPr>
              <a:t>! </a:t>
            </a:r>
            <a:endParaRPr sz="2600">
              <a:solidFill>
                <a:srgbClr val="00274C"/>
              </a:solidFill>
            </a:endParaRPr>
          </a:p>
        </p:txBody>
      </p:sp>
      <p:pic>
        <p:nvPicPr>
          <p:cNvPr id="137" name="Google Shape;137;p8" descr="QR code to the Disability Equity Office Happening @ Michigan page"/>
          <p:cNvPicPr preferRelativeResize="0"/>
          <p:nvPr/>
        </p:nvPicPr>
        <p:blipFill rotWithShape="1">
          <a:blip r:embed="rId4">
            <a:alphaModFix/>
          </a:blip>
          <a:srcRect l="6431" t="6836" r="5701" b="6515"/>
          <a:stretch/>
        </p:blipFill>
        <p:spPr>
          <a:xfrm>
            <a:off x="7455050" y="2098726"/>
            <a:ext cx="4134812" cy="380722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96043" y="466817"/>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Contact the Disability Equity Office</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800">
              <a:solidFill>
                <a:srgbClr val="FFCB05"/>
              </a:solidFill>
            </a:endParaRPr>
          </a:p>
        </p:txBody>
      </p:sp>
      <p:sp>
        <p:nvSpPr>
          <p:cNvPr id="144" name="Google Shape;144;p7"/>
          <p:cNvSpPr txBox="1">
            <a:spLocks noGrp="1"/>
          </p:cNvSpPr>
          <p:nvPr>
            <p:ph type="body" idx="1"/>
          </p:nvPr>
        </p:nvSpPr>
        <p:spPr>
          <a:xfrm>
            <a:off x="247649" y="1857374"/>
            <a:ext cx="3895725" cy="453380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ADA Initial Contact Form</a:t>
            </a:r>
            <a:r>
              <a:rPr lang="en-US">
                <a:solidFill>
                  <a:srgbClr val="00274C"/>
                </a:solidFill>
              </a:rPr>
              <a:t> </a:t>
            </a:r>
            <a:r>
              <a:rPr lang="en-US"/>
              <a:t>to request:</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Workplace accommodation</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Hiring process accommodation</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Consultation with the Disability Equity Office staff</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ASL or CART services</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Digital accessibility review or consultation</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Stadium seatback accommodations</a:t>
            </a:r>
            <a:endParaRPr/>
          </a:p>
          <a:p>
            <a:pPr marL="285750" lvl="0" indent="-184150" algn="l" rtl="0">
              <a:lnSpc>
                <a:spcPct val="100000"/>
              </a:lnSpc>
              <a:spcBef>
                <a:spcPts val="2400"/>
              </a:spcBef>
              <a:spcAft>
                <a:spcPts val="0"/>
              </a:spcAft>
              <a:buClr>
                <a:schemeClr val="dk1"/>
              </a:buClr>
              <a:buSzPts val="1600"/>
              <a:buFont typeface="Noto Sans Symbols"/>
              <a:buNone/>
            </a:pPr>
            <a:endParaRPr/>
          </a:p>
          <a:p>
            <a:pPr marL="285750" lvl="0" indent="-184150" algn="l" rtl="0">
              <a:lnSpc>
                <a:spcPct val="100000"/>
              </a:lnSpc>
              <a:spcBef>
                <a:spcPts val="1800"/>
              </a:spcBef>
              <a:spcAft>
                <a:spcPts val="0"/>
              </a:spcAft>
              <a:buClr>
                <a:schemeClr val="dk1"/>
              </a:buClr>
              <a:buSzPts val="1600"/>
              <a:buFont typeface="Noto Sans Symbols"/>
              <a:buNone/>
            </a:pPr>
            <a:endParaRPr/>
          </a:p>
        </p:txBody>
      </p:sp>
      <p:pic>
        <p:nvPicPr>
          <p:cNvPr id="145" name="Google Shape;145;p7" descr="screenshot of the ADA Initial Contact Form"/>
          <p:cNvPicPr preferRelativeResize="0"/>
          <p:nvPr/>
        </p:nvPicPr>
        <p:blipFill rotWithShape="1">
          <a:blip r:embed="rId4">
            <a:alphaModFix/>
          </a:blip>
          <a:srcRect r="8301" b="29859"/>
          <a:stretch/>
        </p:blipFill>
        <p:spPr>
          <a:xfrm>
            <a:off x="4243061" y="1724088"/>
            <a:ext cx="7685032" cy="435947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86518" y="480171"/>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Request Training or Workshops</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152" name="Google Shape;152;p9"/>
          <p:cNvSpPr txBox="1">
            <a:spLocks noGrp="1"/>
          </p:cNvSpPr>
          <p:nvPr>
            <p:ph type="body" idx="1"/>
          </p:nvPr>
        </p:nvSpPr>
        <p:spPr>
          <a:xfrm>
            <a:off x="350794" y="1857374"/>
            <a:ext cx="4049756" cy="453380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chemeClr val="dk1"/>
              </a:buClr>
              <a:buSzPct val="108108"/>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request training for your department or group. Topics include:</a:t>
            </a:r>
            <a:endParaRPr/>
          </a:p>
          <a:p>
            <a:pPr marL="285750" lvl="0" indent="-285750" algn="l" rtl="0">
              <a:lnSpc>
                <a:spcPct val="150000"/>
              </a:lnSpc>
              <a:spcBef>
                <a:spcPts val="600"/>
              </a:spcBef>
              <a:spcAft>
                <a:spcPts val="0"/>
              </a:spcAft>
              <a:buClr>
                <a:schemeClr val="dk1"/>
              </a:buClr>
              <a:buSzPct val="108108"/>
              <a:buFont typeface="Noto Sans Symbols"/>
              <a:buChar char="▪"/>
            </a:pPr>
            <a:r>
              <a:rPr lang="en-US"/>
              <a:t>Ableism Awareness</a:t>
            </a:r>
            <a:endParaRPr/>
          </a:p>
          <a:p>
            <a:pPr marL="285750" lvl="0" indent="-285750" algn="l" rtl="0">
              <a:lnSpc>
                <a:spcPct val="150000"/>
              </a:lnSpc>
              <a:spcBef>
                <a:spcPts val="600"/>
              </a:spcBef>
              <a:spcAft>
                <a:spcPts val="0"/>
              </a:spcAft>
              <a:buClr>
                <a:schemeClr val="dk1"/>
              </a:buClr>
              <a:buSzPct val="108108"/>
              <a:buFont typeface="Noto Sans Symbols"/>
              <a:buChar char="▪"/>
            </a:pPr>
            <a:r>
              <a:rPr lang="en-US"/>
              <a:t>Creating Accessible Digital Documents</a:t>
            </a:r>
            <a:endParaRPr/>
          </a:p>
          <a:p>
            <a:pPr marL="285750" lvl="0" indent="-285750" algn="l" rtl="0">
              <a:lnSpc>
                <a:spcPct val="150000"/>
              </a:lnSpc>
              <a:spcBef>
                <a:spcPts val="600"/>
              </a:spcBef>
              <a:spcAft>
                <a:spcPts val="0"/>
              </a:spcAft>
              <a:buClr>
                <a:schemeClr val="dk1"/>
              </a:buClr>
              <a:buSzPct val="108108"/>
              <a:buFont typeface="Noto Sans Symbols"/>
              <a:buChar char="▪"/>
            </a:pPr>
            <a:r>
              <a:rPr lang="en-US"/>
              <a:t>Creating Inclusive Environments</a:t>
            </a:r>
            <a:endParaRPr/>
          </a:p>
          <a:p>
            <a:pPr marL="285750" lvl="0" indent="-285750" algn="l" rtl="0">
              <a:lnSpc>
                <a:spcPct val="150000"/>
              </a:lnSpc>
              <a:spcBef>
                <a:spcPts val="600"/>
              </a:spcBef>
              <a:spcAft>
                <a:spcPts val="0"/>
              </a:spcAft>
              <a:buClr>
                <a:schemeClr val="dk1"/>
              </a:buClr>
              <a:buSzPct val="108108"/>
              <a:buFont typeface="Noto Sans Symbols"/>
              <a:buChar char="▪"/>
            </a:pPr>
            <a:r>
              <a:rPr lang="en-US"/>
              <a:t>Disability Awareness</a:t>
            </a:r>
            <a:endParaRPr/>
          </a:p>
          <a:p>
            <a:pPr marL="285750" lvl="0" indent="-285750" algn="l" rtl="0">
              <a:lnSpc>
                <a:spcPct val="150000"/>
              </a:lnSpc>
              <a:spcBef>
                <a:spcPts val="600"/>
              </a:spcBef>
              <a:spcAft>
                <a:spcPts val="0"/>
              </a:spcAft>
              <a:buClr>
                <a:schemeClr val="dk1"/>
              </a:buClr>
              <a:buSzPct val="108108"/>
              <a:buFont typeface="Noto Sans Symbols"/>
              <a:buChar char="▪"/>
            </a:pPr>
            <a:r>
              <a:rPr lang="en-US"/>
              <a:t>Reasonable Accommodations and the Interactive Process</a:t>
            </a:r>
            <a:endParaRPr/>
          </a:p>
          <a:p>
            <a:pPr marL="285750" lvl="0" indent="-285750" algn="l" rtl="0">
              <a:lnSpc>
                <a:spcPct val="150000"/>
              </a:lnSpc>
              <a:spcBef>
                <a:spcPts val="600"/>
              </a:spcBef>
              <a:spcAft>
                <a:spcPts val="0"/>
              </a:spcAft>
              <a:buClr>
                <a:schemeClr val="dk1"/>
              </a:buClr>
              <a:buSzPct val="108108"/>
              <a:buFont typeface="Noto Sans Symbols"/>
              <a:buChar char="▪"/>
            </a:pPr>
            <a:r>
              <a:rPr lang="en-US"/>
              <a:t>Service Animals</a:t>
            </a:r>
            <a:endParaRPr/>
          </a:p>
          <a:p>
            <a:pPr marL="285750" lvl="0" indent="-184150" algn="l" rtl="0">
              <a:lnSpc>
                <a:spcPct val="100000"/>
              </a:lnSpc>
              <a:spcBef>
                <a:spcPts val="2400"/>
              </a:spcBef>
              <a:spcAft>
                <a:spcPts val="0"/>
              </a:spcAft>
              <a:buClr>
                <a:schemeClr val="dk1"/>
              </a:buClr>
              <a:buSzPct val="108108"/>
              <a:buFont typeface="Noto Sans Symbols"/>
              <a:buNone/>
            </a:pPr>
            <a:endParaRPr/>
          </a:p>
        </p:txBody>
      </p:sp>
      <p:pic>
        <p:nvPicPr>
          <p:cNvPr id="153" name="Google Shape;153;p9" descr="Screenshot of the Request Training and Report Barriers Form"/>
          <p:cNvPicPr preferRelativeResize="0"/>
          <p:nvPr/>
        </p:nvPicPr>
        <p:blipFill rotWithShape="1">
          <a:blip r:embed="rId4">
            <a:alphaModFix/>
          </a:blip>
          <a:srcRect/>
          <a:stretch/>
        </p:blipFill>
        <p:spPr>
          <a:xfrm>
            <a:off x="4400550" y="1718206"/>
            <a:ext cx="7695304" cy="434952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156448" y="409757"/>
            <a:ext cx="106386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Report Barriers to Access</a:t>
            </a:r>
            <a:br>
              <a:rPr lang="en-US" sz="44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159" name="Google Shape;159;p10"/>
          <p:cNvSpPr txBox="1">
            <a:spLocks noGrp="1"/>
          </p:cNvSpPr>
          <p:nvPr>
            <p:ph type="body" idx="1"/>
          </p:nvPr>
        </p:nvSpPr>
        <p:spPr>
          <a:xfrm>
            <a:off x="194548" y="2057400"/>
            <a:ext cx="4215527" cy="433378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report physical or digital barriers to access</a:t>
            </a:r>
            <a:endParaRPr/>
          </a:p>
          <a:p>
            <a:pPr marL="0" lvl="0" indent="0" algn="l" rtl="0">
              <a:lnSpc>
                <a:spcPct val="150000"/>
              </a:lnSpc>
              <a:spcBef>
                <a:spcPts val="600"/>
              </a:spcBef>
              <a:spcAft>
                <a:spcPts val="0"/>
              </a:spcAft>
              <a:buClr>
                <a:schemeClr val="dk1"/>
              </a:buClr>
              <a:buSzPts val="1600"/>
              <a:buNone/>
            </a:pPr>
            <a:r>
              <a:rPr lang="en-US"/>
              <a:t>Examples:</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Inoperable door openers or elevators</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Cracked pavement causing tripping hazards</a:t>
            </a:r>
            <a:endParaRPr/>
          </a:p>
          <a:p>
            <a:pPr marL="285750" lvl="0" indent="-285750" algn="l" rtl="0">
              <a:lnSpc>
                <a:spcPct val="150000"/>
              </a:lnSpc>
              <a:spcBef>
                <a:spcPts val="600"/>
              </a:spcBef>
              <a:spcAft>
                <a:spcPts val="600"/>
              </a:spcAft>
              <a:buClr>
                <a:schemeClr val="dk1"/>
              </a:buClr>
              <a:buSzPts val="1600"/>
              <a:buFont typeface="Noto Sans Symbols"/>
              <a:buChar char="▪"/>
            </a:pPr>
            <a:r>
              <a:rPr lang="en-US"/>
              <a:t>Inaccessible software or documents</a:t>
            </a:r>
            <a:endParaRPr/>
          </a:p>
        </p:txBody>
      </p:sp>
      <p:pic>
        <p:nvPicPr>
          <p:cNvPr id="160" name="Google Shape;160;p10" descr="Screenshot of the Request Training and Report Barriers Form"/>
          <p:cNvPicPr preferRelativeResize="0"/>
          <p:nvPr/>
        </p:nvPicPr>
        <p:blipFill rotWithShape="1">
          <a:blip r:embed="rId4">
            <a:alphaModFix/>
          </a:blip>
          <a:srcRect/>
          <a:stretch/>
        </p:blipFill>
        <p:spPr>
          <a:xfrm>
            <a:off x="4400550" y="1718206"/>
            <a:ext cx="7695304" cy="434952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title"/>
          </p:nvPr>
        </p:nvSpPr>
        <p:spPr>
          <a:xfrm>
            <a:off x="157066" y="182562"/>
            <a:ext cx="1177316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4400"/>
              <a:buFont typeface="Verdana"/>
              <a:buNone/>
            </a:pPr>
            <a:r>
              <a:rPr lang="en-US"/>
              <a:t>Voluntary Self-Identification of Disability</a:t>
            </a:r>
            <a:endParaRPr/>
          </a:p>
        </p:txBody>
      </p:sp>
      <p:sp>
        <p:nvSpPr>
          <p:cNvPr id="167" name="Google Shape;167;p12"/>
          <p:cNvSpPr txBox="1">
            <a:spLocks noGrp="1"/>
          </p:cNvSpPr>
          <p:nvPr>
            <p:ph type="body" idx="1"/>
          </p:nvPr>
        </p:nvSpPr>
        <p:spPr>
          <a:xfrm>
            <a:off x="5439534" y="1752952"/>
            <a:ext cx="6712792" cy="4171692"/>
          </a:xfrm>
          <a:prstGeom prst="rect">
            <a:avLst/>
          </a:prstGeom>
          <a:noFill/>
          <a:ln>
            <a:noFill/>
          </a:ln>
        </p:spPr>
        <p:txBody>
          <a:bodyPr spcFirstLastPara="1" wrap="square" lIns="91425" tIns="45700" rIns="91425" bIns="45700" anchor="t" anchorCtr="0">
            <a:normAutofit/>
          </a:bodyPr>
          <a:lstStyle/>
          <a:p>
            <a:pPr marL="457200" lvl="0" indent="-406400" algn="l" rtl="0">
              <a:lnSpc>
                <a:spcPct val="150000"/>
              </a:lnSpc>
              <a:spcBef>
                <a:spcPts val="0"/>
              </a:spcBef>
              <a:spcAft>
                <a:spcPts val="0"/>
              </a:spcAft>
              <a:buClr>
                <a:schemeClr val="dk1"/>
              </a:buClr>
              <a:buSzPts val="2800"/>
              <a:buFont typeface="Noto Sans Symbols"/>
              <a:buChar char="▪"/>
            </a:pPr>
            <a:r>
              <a:rPr lang="en-US"/>
              <a:t>Update your information through </a:t>
            </a:r>
            <a:r>
              <a:rPr lang="en-US" u="sng">
                <a:solidFill>
                  <a:srgbClr val="00274C"/>
                </a:solidFill>
                <a:hlinkClick r:id="rId3">
                  <a:extLst>
                    <a:ext uri="{A12FA001-AC4F-418D-AE19-62706E023703}">
                      <ahyp:hlinkClr xmlns:ahyp="http://schemas.microsoft.com/office/drawing/2018/hyperlinkcolor" val="tx"/>
                    </a:ext>
                  </a:extLst>
                </a:hlinkClick>
              </a:rPr>
              <a:t>Wolverine Access</a:t>
            </a:r>
            <a:endParaRPr>
              <a:solidFill>
                <a:srgbClr val="00274C"/>
              </a:solidFill>
            </a:endParaRPr>
          </a:p>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Click on Employee Self Service</a:t>
            </a:r>
            <a:endParaRPr/>
          </a:p>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Go to Campus Personal Information</a:t>
            </a:r>
            <a:endParaRPr/>
          </a:p>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Select Disability Status</a:t>
            </a:r>
            <a:endParaRPr/>
          </a:p>
        </p:txBody>
      </p:sp>
      <p:pic>
        <p:nvPicPr>
          <p:cNvPr id="168" name="Google Shape;168;p12" descr="Screenshot of the voluntary self identification of disability form, explaining the use of the form, showing the definition of disability with examples, and asking an employee to check a box stating they have a disability, no not have a disability, or do not want to answer."/>
          <p:cNvPicPr preferRelativeResize="0"/>
          <p:nvPr/>
        </p:nvPicPr>
        <p:blipFill rotWithShape="1">
          <a:blip r:embed="rId4">
            <a:alphaModFix/>
          </a:blip>
          <a:srcRect t="2593"/>
          <a:stretch/>
        </p:blipFill>
        <p:spPr>
          <a:xfrm>
            <a:off x="0" y="1559541"/>
            <a:ext cx="5439534" cy="529845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3"/>
          <p:cNvSpPr txBox="1">
            <a:spLocks noGrp="1"/>
          </p:cNvSpPr>
          <p:nvPr>
            <p:ph type="title"/>
          </p:nvPr>
        </p:nvSpPr>
        <p:spPr>
          <a:xfrm>
            <a:off x="287693" y="178513"/>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More Learning Opportunities from the DEO</a:t>
            </a:r>
            <a:endParaRPr dirty="0"/>
          </a:p>
        </p:txBody>
      </p:sp>
      <p:sp>
        <p:nvSpPr>
          <p:cNvPr id="174" name="Google Shape;174;p43"/>
          <p:cNvSpPr txBox="1">
            <a:spLocks noGrp="1"/>
          </p:cNvSpPr>
          <p:nvPr>
            <p:ph type="body" idx="1"/>
          </p:nvPr>
        </p:nvSpPr>
        <p:spPr>
          <a:xfrm>
            <a:off x="213485" y="1817487"/>
            <a:ext cx="7174867" cy="486200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rgbClr val="00274C"/>
              </a:buClr>
              <a:buSzPts val="2353"/>
              <a:buFont typeface="Noto Sans Symbols"/>
              <a:buChar char="▪"/>
            </a:pPr>
            <a:r>
              <a:rPr lang="en-US" sz="2300" u="sng">
                <a:solidFill>
                  <a:srgbClr val="00274C"/>
                </a:solidFill>
                <a:hlinkClick r:id="rId3">
                  <a:extLst>
                    <a:ext uri="{A12FA001-AC4F-418D-AE19-62706E023703}">
                      <ahyp:hlinkClr xmlns:ahyp="http://schemas.microsoft.com/office/drawing/2018/hyperlinkcolor" val="tx"/>
                    </a:ext>
                  </a:extLst>
                </a:hlinkClick>
              </a:rPr>
              <a:t>Filterable list of </a:t>
            </a:r>
            <a:r>
              <a:rPr lang="en-US" sz="2300" b="0" i="0" u="sng">
                <a:solidFill>
                  <a:srgbClr val="00274C"/>
                </a:solidFill>
                <a:hlinkClick r:id="rId3">
                  <a:extLst>
                    <a:ext uri="{A12FA001-AC4F-418D-AE19-62706E023703}">
                      <ahyp:hlinkClr xmlns:ahyp="http://schemas.microsoft.com/office/drawing/2018/hyperlinkcolor" val="tx"/>
                    </a:ext>
                  </a:extLst>
                </a:hlinkClick>
              </a:rPr>
              <a:t>resources on the ECRT website</a:t>
            </a:r>
            <a:endParaRPr sz="2300" b="0" i="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b="0" i="0" u="sng">
                <a:solidFill>
                  <a:srgbClr val="00274C"/>
                </a:solidFill>
                <a:hlinkClick r:id="rId4">
                  <a:extLst>
                    <a:ext uri="{A12FA001-AC4F-418D-AE19-62706E023703}">
                      <ahyp:hlinkClr xmlns:ahyp="http://schemas.microsoft.com/office/drawing/2018/hyperlinkcolor" val="tx"/>
                    </a:ext>
                  </a:extLst>
                </a:hlinkClick>
              </a:rPr>
              <a:t>ECRT's YouTube Channel</a:t>
            </a:r>
            <a:endParaRPr sz="2300" b="0" i="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5">
                  <a:extLst>
                    <a:ext uri="{A12FA001-AC4F-418D-AE19-62706E023703}">
                      <ahyp:hlinkClr xmlns:ahyp="http://schemas.microsoft.com/office/drawing/2018/hyperlinkcolor" val="tx"/>
                    </a:ext>
                  </a:extLst>
                </a:hlinkClick>
              </a:rPr>
              <a:t>DEO's Happening @ Michigan event list</a:t>
            </a:r>
            <a:endParaRPr sz="2300" u="sng">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6">
                  <a:extLst>
                    <a:ext uri="{A12FA001-AC4F-418D-AE19-62706E023703}">
                      <ahyp:hlinkClr xmlns:ahyp="http://schemas.microsoft.com/office/drawing/2018/hyperlinkcolor" val="tx"/>
                    </a:ext>
                  </a:extLst>
                </a:hlinkClick>
              </a:rPr>
              <a:t>Recorded Presentations &amp; Trainings</a:t>
            </a:r>
            <a:endParaRPr sz="2300" u="sng">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7">
                  <a:extLst>
                    <a:ext uri="{A12FA001-AC4F-418D-AE19-62706E023703}">
                      <ahyp:hlinkClr xmlns:ahyp="http://schemas.microsoft.com/office/drawing/2018/hyperlinkcolor" val="tx"/>
                    </a:ext>
                  </a:extLst>
                </a:hlinkClick>
              </a:rPr>
              <a:t>Sign up for the DEO Newsletter</a:t>
            </a:r>
            <a:endParaRPr sz="2300">
              <a:solidFill>
                <a:srgbClr val="00274C"/>
              </a:solidFill>
            </a:endParaRPr>
          </a:p>
        </p:txBody>
      </p:sp>
      <p:pic>
        <p:nvPicPr>
          <p:cNvPr id="175" name="Google Shape;175;p43" descr="A blue line drawing of a map with a magnifying glass and compass"/>
          <p:cNvPicPr preferRelativeResize="0"/>
          <p:nvPr/>
        </p:nvPicPr>
        <p:blipFill rotWithShape="1">
          <a:blip r:embed="rId8">
            <a:alphaModFix/>
          </a:blip>
          <a:srcRect/>
          <a:stretch/>
        </p:blipFill>
        <p:spPr>
          <a:xfrm>
            <a:off x="7653908" y="1817487"/>
            <a:ext cx="4131906" cy="413190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65cb7e5e46_2_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Thank You from the DEO!</a:t>
            </a:r>
            <a:endParaRPr dirty="0"/>
          </a:p>
        </p:txBody>
      </p:sp>
      <p:pic>
        <p:nvPicPr>
          <p:cNvPr id="181" name="Google Shape;181;g265cb7e5e46_2_11" descr="ASL hands spelling DEO"/>
          <p:cNvPicPr preferRelativeResize="0"/>
          <p:nvPr/>
        </p:nvPicPr>
        <p:blipFill rotWithShape="1">
          <a:blip r:embed="rId3">
            <a:alphaModFix/>
          </a:blip>
          <a:srcRect t="16332" b="28858"/>
          <a:stretch/>
        </p:blipFill>
        <p:spPr>
          <a:xfrm>
            <a:off x="3027484" y="2052381"/>
            <a:ext cx="6137031" cy="33636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CA91E-4B99-12F1-F3F0-8908FE52C668}"/>
              </a:ext>
            </a:extLst>
          </p:cNvPr>
          <p:cNvSpPr>
            <a:spLocks noGrp="1"/>
          </p:cNvSpPr>
          <p:nvPr>
            <p:ph type="title"/>
          </p:nvPr>
        </p:nvSpPr>
        <p:spPr/>
        <p:txBody>
          <a:bodyPr/>
          <a:lstStyle/>
          <a:p>
            <a:r>
              <a:rPr lang="en-US" dirty="0"/>
              <a:t>Digital Inclusion</a:t>
            </a:r>
          </a:p>
        </p:txBody>
      </p:sp>
      <p:sp>
        <p:nvSpPr>
          <p:cNvPr id="6" name="Text Placeholder 5">
            <a:extLst>
              <a:ext uri="{FF2B5EF4-FFF2-40B4-BE49-F238E27FC236}">
                <a16:creationId xmlns:a16="http://schemas.microsoft.com/office/drawing/2014/main" id="{FF955A68-9EA4-6EAD-18FA-17D2D8752560}"/>
              </a:ext>
            </a:extLst>
          </p:cNvPr>
          <p:cNvSpPr>
            <a:spLocks noGrp="1"/>
          </p:cNvSpPr>
          <p:nvPr>
            <p:ph type="body" idx="1"/>
          </p:nvPr>
        </p:nvSpPr>
        <p:spPr>
          <a:xfrm>
            <a:off x="129073" y="1785224"/>
            <a:ext cx="6618092" cy="5072775"/>
          </a:xfrm>
        </p:spPr>
        <p:txBody>
          <a:bodyPr>
            <a:normAutofit fontScale="70000" lnSpcReduction="20000"/>
          </a:bodyPr>
          <a:lstStyle/>
          <a:p>
            <a:r>
              <a:rPr lang="en-US" i="0" dirty="0">
                <a:solidFill>
                  <a:srgbClr val="1A1A1A"/>
                </a:solidFill>
                <a:effectLst/>
                <a:latin typeface="Verdana" panose="020B0604030504040204" pitchFamily="34" charset="0"/>
                <a:ea typeface="Verdana" panose="020B0604030504040204" pitchFamily="34" charset="0"/>
                <a:cs typeface="Verdana" panose="020B0604030504040204" pitchFamily="34" charset="0"/>
              </a:rPr>
              <a:t>Digital inclusion </a:t>
            </a:r>
            <a:r>
              <a:rPr lang="en-US" b="0" i="0" dirty="0">
                <a:solidFill>
                  <a:srgbClr val="1A1A1A"/>
                </a:solidFill>
                <a:effectLst/>
                <a:latin typeface="Verdana" panose="020B0604030504040204" pitchFamily="34" charset="0"/>
                <a:ea typeface="Verdana" panose="020B0604030504040204" pitchFamily="34" charset="0"/>
                <a:cs typeface="Verdana" panose="020B0604030504040204" pitchFamily="34" charset="0"/>
              </a:rPr>
              <a:t>is the enterprising goal of providing equivalent access to a digital interface to all users, regardless of disability </a:t>
            </a:r>
          </a:p>
          <a:p>
            <a:r>
              <a:rPr lang="en-US" b="0" i="0" dirty="0">
                <a:solidFill>
                  <a:srgbClr val="1A1A1A"/>
                </a:solidFill>
                <a:effectLst/>
                <a:latin typeface="Verdana" panose="020B0604030504040204" pitchFamily="34" charset="0"/>
                <a:ea typeface="Verdana" panose="020B0604030504040204" pitchFamily="34" charset="0"/>
                <a:cs typeface="Verdana" panose="020B0604030504040204" pitchFamily="34" charset="0"/>
              </a:rPr>
              <a:t>Goes beyond accessibility, considering efficiency and usability as part of the user experience </a:t>
            </a:r>
          </a:p>
          <a:p>
            <a:r>
              <a:rPr lang="en-US" b="0" i="0" dirty="0">
                <a:solidFill>
                  <a:srgbClr val="1A1A1A"/>
                </a:solidFill>
                <a:effectLst/>
                <a:latin typeface="Verdana" panose="020B0604030504040204" pitchFamily="34" charset="0"/>
                <a:ea typeface="Verdana" panose="020B0604030504040204" pitchFamily="34" charset="0"/>
                <a:cs typeface="Verdana" panose="020B0604030504040204" pitchFamily="34" charset="0"/>
              </a:rPr>
              <a:t>Digital inclusion is more than meeting a requirement</a:t>
            </a:r>
          </a:p>
          <a:p>
            <a:r>
              <a:rPr lang="en-US" dirty="0">
                <a:solidFill>
                  <a:srgbClr val="1A1A1A"/>
                </a:solidFill>
                <a:latin typeface="Verdana" panose="020B0604030504040204" pitchFamily="34" charset="0"/>
                <a:ea typeface="Verdana" panose="020B0604030504040204" pitchFamily="34" charset="0"/>
                <a:cs typeface="Verdana" panose="020B0604030504040204" pitchFamily="34" charset="0"/>
              </a:rPr>
              <a:t>Digital inclusion for a wide variety of individuals with auditory, visual, neurological, physical and cognitive limitations</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A group of people in different types of chairs and wheelchair, one with a service animal sitting in a circle &#10;">
            <a:extLst>
              <a:ext uri="{FF2B5EF4-FFF2-40B4-BE49-F238E27FC236}">
                <a16:creationId xmlns:a16="http://schemas.microsoft.com/office/drawing/2014/main" id="{596F218D-0041-5F14-7026-71BA8BA2F9CB}"/>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0"/>
                    </a14:imgEffect>
                    <a14:imgEffect>
                      <a14:brightnessContrast bright="-40000" contrast="-40000"/>
                    </a14:imgEffect>
                  </a14:imgLayer>
                </a14:imgProps>
              </a:ext>
            </a:extLst>
          </a:blip>
          <a:stretch>
            <a:fillRect/>
          </a:stretch>
        </p:blipFill>
        <p:spPr>
          <a:xfrm>
            <a:off x="6881195" y="1945290"/>
            <a:ext cx="4642704" cy="4275402"/>
          </a:xfrm>
          <a:prstGeom prst="rect">
            <a:avLst/>
          </a:prstGeom>
          <a:effectLst/>
        </p:spPr>
      </p:pic>
    </p:spTree>
    <p:extLst>
      <p:ext uri="{BB962C8B-B14F-4D97-AF65-F5344CB8AC3E}">
        <p14:creationId xmlns:p14="http://schemas.microsoft.com/office/powerpoint/2010/main" val="122882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D1AF-BDB8-5801-DB73-796D0E53096E}"/>
              </a:ext>
            </a:extLst>
          </p:cNvPr>
          <p:cNvSpPr>
            <a:spLocks noGrp="1"/>
          </p:cNvSpPr>
          <p:nvPr>
            <p:ph type="title"/>
          </p:nvPr>
        </p:nvSpPr>
        <p:spPr/>
        <p:txBody>
          <a:bodyPr/>
          <a:lstStyle/>
          <a:p>
            <a:r>
              <a:rPr lang="en-US" dirty="0"/>
              <a:t>Digital Divide</a:t>
            </a:r>
          </a:p>
        </p:txBody>
      </p:sp>
      <p:sp>
        <p:nvSpPr>
          <p:cNvPr id="3" name="Text Placeholder 2">
            <a:extLst>
              <a:ext uri="{FF2B5EF4-FFF2-40B4-BE49-F238E27FC236}">
                <a16:creationId xmlns:a16="http://schemas.microsoft.com/office/drawing/2014/main" id="{CEAE144E-BDD9-B26B-545E-48C862AE81C4}"/>
              </a:ext>
            </a:extLst>
          </p:cNvPr>
          <p:cNvSpPr>
            <a:spLocks noGrp="1"/>
          </p:cNvSpPr>
          <p:nvPr>
            <p:ph type="body" idx="1"/>
          </p:nvPr>
        </p:nvSpPr>
        <p:spPr>
          <a:xfrm>
            <a:off x="129072" y="1785224"/>
            <a:ext cx="7172273" cy="4670994"/>
          </a:xfrm>
        </p:spPr>
        <p:txBody>
          <a:bodyPr>
            <a:normAutofit fontScale="77500" lnSpcReduction="20000"/>
          </a:bodyPr>
          <a:lstStyle/>
          <a:p>
            <a:r>
              <a:rPr lang="en-US" dirty="0"/>
              <a:t>The gap between those who have access to digital technologies and those who do not </a:t>
            </a:r>
          </a:p>
          <a:p>
            <a:r>
              <a:rPr lang="en-US" dirty="0"/>
              <a:t>For IWD’s the digital divide contributes to the education gap, employment gap, and information gap</a:t>
            </a:r>
          </a:p>
          <a:p>
            <a:r>
              <a:rPr lang="en-US" dirty="0"/>
              <a:t>According to the </a:t>
            </a:r>
            <a:r>
              <a:rPr lang="en-US" dirty="0">
                <a:hlinkClick r:id="rId3"/>
              </a:rPr>
              <a:t>2024 WebAIM Million report</a:t>
            </a:r>
            <a:r>
              <a:rPr lang="en-US" dirty="0"/>
              <a:t>, only 3% of the top one million websites are accessible  </a:t>
            </a:r>
          </a:p>
          <a:p>
            <a:pPr lvl="1"/>
            <a:r>
              <a:rPr lang="en-US" dirty="0"/>
              <a:t>92% have WCAG 2 failures</a:t>
            </a:r>
          </a:p>
          <a:p>
            <a:endParaRPr lang="en-US" dirty="0"/>
          </a:p>
        </p:txBody>
      </p:sp>
      <p:pic>
        <p:nvPicPr>
          <p:cNvPr id="7" name="Picture 6" descr="blue icons of one person with a speech bubble with an X in it, and one person with a second speech buble with a strong internet signal image in it.">
            <a:extLst>
              <a:ext uri="{FF2B5EF4-FFF2-40B4-BE49-F238E27FC236}">
                <a16:creationId xmlns:a16="http://schemas.microsoft.com/office/drawing/2014/main" id="{35B99A7D-805D-0138-BE6D-1FD46313A5E7}"/>
              </a:ext>
            </a:extLst>
          </p:cNvPr>
          <p:cNvPicPr>
            <a:picLocks noChangeAspect="1"/>
          </p:cNvPicPr>
          <p:nvPr/>
        </p:nvPicPr>
        <p:blipFill>
          <a:blip r:embed="rId4"/>
          <a:stretch>
            <a:fillRect/>
          </a:stretch>
        </p:blipFill>
        <p:spPr>
          <a:xfrm>
            <a:off x="7228474" y="1932709"/>
            <a:ext cx="4523509" cy="4523509"/>
          </a:xfrm>
          <a:prstGeom prst="rect">
            <a:avLst/>
          </a:prstGeom>
        </p:spPr>
      </p:pic>
    </p:spTree>
    <p:extLst>
      <p:ext uri="{BB962C8B-B14F-4D97-AF65-F5344CB8AC3E}">
        <p14:creationId xmlns:p14="http://schemas.microsoft.com/office/powerpoint/2010/main" val="290102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3263d7dff14_0_118"/>
          <p:cNvSpPr txBox="1">
            <a:spLocks noGrp="1"/>
          </p:cNvSpPr>
          <p:nvPr>
            <p:ph type="title"/>
          </p:nvPr>
        </p:nvSpPr>
        <p:spPr>
          <a:xfrm>
            <a:off x="521457" y="1466457"/>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DEO Role in Digital Accessibility Compliance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10E70-F16A-AEE9-CE59-DD488B0C6F48}"/>
              </a:ext>
            </a:extLst>
          </p:cNvPr>
          <p:cNvSpPr>
            <a:spLocks noGrp="1"/>
          </p:cNvSpPr>
          <p:nvPr>
            <p:ph type="title"/>
          </p:nvPr>
        </p:nvSpPr>
        <p:spPr>
          <a:xfrm>
            <a:off x="157066" y="182562"/>
            <a:ext cx="11181494" cy="1325563"/>
          </a:xfrm>
        </p:spPr>
        <p:txBody>
          <a:bodyPr>
            <a:normAutofit/>
          </a:bodyPr>
          <a:lstStyle/>
          <a:p>
            <a:r>
              <a:rPr lang="en-US" dirty="0"/>
              <a:t>ADA Coordinator and Digital Information Accessibility Coordinator  </a:t>
            </a:r>
          </a:p>
        </p:txBody>
      </p:sp>
      <p:sp>
        <p:nvSpPr>
          <p:cNvPr id="5" name="Text Placeholder 4">
            <a:extLst>
              <a:ext uri="{FF2B5EF4-FFF2-40B4-BE49-F238E27FC236}">
                <a16:creationId xmlns:a16="http://schemas.microsoft.com/office/drawing/2014/main" id="{7DFAFEEB-7D5C-9D4A-4945-F302093028DE}"/>
              </a:ext>
            </a:extLst>
          </p:cNvPr>
          <p:cNvSpPr>
            <a:spLocks noGrp="1"/>
          </p:cNvSpPr>
          <p:nvPr>
            <p:ph type="body" idx="1"/>
          </p:nvPr>
        </p:nvSpPr>
        <p:spPr>
          <a:xfrm>
            <a:off x="170372" y="1508125"/>
            <a:ext cx="5662257" cy="823912"/>
          </a:xfrm>
        </p:spPr>
        <p:txBody>
          <a:bodyPr>
            <a:normAutofit/>
          </a:bodyPr>
          <a:lstStyle/>
          <a:p>
            <a:r>
              <a:rPr lang="en-US" sz="2200" dirty="0"/>
              <a:t>ADA Coordinator	</a:t>
            </a:r>
          </a:p>
        </p:txBody>
      </p:sp>
      <p:sp>
        <p:nvSpPr>
          <p:cNvPr id="6" name="Text Placeholder 5">
            <a:extLst>
              <a:ext uri="{FF2B5EF4-FFF2-40B4-BE49-F238E27FC236}">
                <a16:creationId xmlns:a16="http://schemas.microsoft.com/office/drawing/2014/main" id="{3038D8F7-0EC5-DB69-6F38-FF41C3DADB2F}"/>
              </a:ext>
            </a:extLst>
          </p:cNvPr>
          <p:cNvSpPr>
            <a:spLocks noGrp="1"/>
          </p:cNvSpPr>
          <p:nvPr>
            <p:ph type="body" idx="2"/>
          </p:nvPr>
        </p:nvSpPr>
        <p:spPr>
          <a:xfrm>
            <a:off x="170372" y="2334526"/>
            <a:ext cx="5662256" cy="4212578"/>
          </a:xfrm>
        </p:spPr>
        <p:txBody>
          <a:bodyPr>
            <a:normAutofit fontScale="77500" lnSpcReduction="20000"/>
          </a:bodyPr>
          <a:lstStyle/>
          <a:p>
            <a:r>
              <a:rPr lang="en-US" dirty="0"/>
              <a:t>Statutorily responsible for oversight of disability-related complaints and grievance processes</a:t>
            </a:r>
          </a:p>
          <a:p>
            <a:r>
              <a:rPr lang="en-US" dirty="0"/>
              <a:t>Coordination of efforts and compliance across an organization with the ADA and disability-related federal and state laws</a:t>
            </a:r>
          </a:p>
          <a:p>
            <a:r>
              <a:rPr lang="en-US" dirty="0"/>
              <a:t>Subject matter expert</a:t>
            </a:r>
          </a:p>
        </p:txBody>
      </p:sp>
      <p:sp>
        <p:nvSpPr>
          <p:cNvPr id="7" name="Text Placeholder 6">
            <a:extLst>
              <a:ext uri="{FF2B5EF4-FFF2-40B4-BE49-F238E27FC236}">
                <a16:creationId xmlns:a16="http://schemas.microsoft.com/office/drawing/2014/main" id="{8225CAC5-B0DA-5666-8FDE-8E979E0898BB}"/>
              </a:ext>
            </a:extLst>
          </p:cNvPr>
          <p:cNvSpPr>
            <a:spLocks noGrp="1"/>
          </p:cNvSpPr>
          <p:nvPr>
            <p:ph type="body" idx="3"/>
          </p:nvPr>
        </p:nvSpPr>
        <p:spPr>
          <a:xfrm>
            <a:off x="5832626" y="1412246"/>
            <a:ext cx="6502379" cy="823912"/>
          </a:xfrm>
        </p:spPr>
        <p:txBody>
          <a:bodyPr>
            <a:noAutofit/>
          </a:bodyPr>
          <a:lstStyle/>
          <a:p>
            <a:r>
              <a:rPr lang="en-US" sz="2200" dirty="0"/>
              <a:t>DIAC</a:t>
            </a:r>
          </a:p>
        </p:txBody>
      </p:sp>
      <p:sp>
        <p:nvSpPr>
          <p:cNvPr id="8" name="Text Placeholder 7">
            <a:extLst>
              <a:ext uri="{FF2B5EF4-FFF2-40B4-BE49-F238E27FC236}">
                <a16:creationId xmlns:a16="http://schemas.microsoft.com/office/drawing/2014/main" id="{6D381597-E0F3-D827-4AA0-116386FF8A15}"/>
              </a:ext>
            </a:extLst>
          </p:cNvPr>
          <p:cNvSpPr>
            <a:spLocks noGrp="1"/>
          </p:cNvSpPr>
          <p:nvPr>
            <p:ph type="body" idx="4"/>
          </p:nvPr>
        </p:nvSpPr>
        <p:spPr>
          <a:xfrm>
            <a:off x="5650992" y="2236158"/>
            <a:ext cx="5687568" cy="4439280"/>
          </a:xfrm>
        </p:spPr>
        <p:txBody>
          <a:bodyPr>
            <a:noAutofit/>
          </a:bodyPr>
          <a:lstStyle/>
          <a:p>
            <a:r>
              <a:rPr lang="en-US" sz="2000" dirty="0"/>
              <a:t>Provides digital accessibility training, accessibility review, and guidance for procuring accessible software and apps</a:t>
            </a:r>
          </a:p>
          <a:p>
            <a:r>
              <a:rPr lang="en-US" sz="2000" dirty="0"/>
              <a:t>Oversight of Electronic Information and Technology Accessibility Policy (SPG </a:t>
            </a:r>
            <a:r>
              <a:rPr lang="en-US" sz="2000" dirty="0">
                <a:hlinkClick r:id="rId3"/>
              </a:rPr>
              <a:t>601.20</a:t>
            </a:r>
            <a:r>
              <a:rPr lang="en-US" sz="2000" dirty="0"/>
              <a:t>)</a:t>
            </a:r>
          </a:p>
          <a:p>
            <a:r>
              <a:rPr lang="en-US" sz="2000" dirty="0"/>
              <a:t>Subject matter expert on digital information  accessibility </a:t>
            </a:r>
          </a:p>
          <a:p>
            <a:r>
              <a:rPr lang="en-US" sz="2000" dirty="0">
                <a:solidFill>
                  <a:srgbClr val="00274C"/>
                </a:solidFill>
              </a:rPr>
              <a:t>Responds to reported digital accessibility barriers</a:t>
            </a:r>
          </a:p>
          <a:p>
            <a:endParaRPr lang="en-US" sz="2000" dirty="0"/>
          </a:p>
        </p:txBody>
      </p:sp>
    </p:spTree>
    <p:extLst>
      <p:ext uri="{BB962C8B-B14F-4D97-AF65-F5344CB8AC3E}">
        <p14:creationId xmlns:p14="http://schemas.microsoft.com/office/powerpoint/2010/main" val="2967339699"/>
      </p:ext>
    </p:extLst>
  </p:cSld>
  <p:clrMapOvr>
    <a:masterClrMapping/>
  </p:clrMapOvr>
</p:sld>
</file>

<file path=ppt/theme/theme1.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O PowerPoint Template (updated 1.17.25)" id="{921BBD6E-29C0-7D4D-B3D1-8654D5256202}" vid="{3092998F-958B-864D-AD29-D043B62210C7}"/>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9382</TotalTime>
  <Words>3064</Words>
  <Application>Microsoft Office PowerPoint</Application>
  <PresentationFormat>Widescreen</PresentationFormat>
  <Paragraphs>344</Paragraphs>
  <Slides>58</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Arial</vt:lpstr>
      <vt:lpstr>Calibri</vt:lpstr>
      <vt:lpstr>Noto Sans Symbols</vt:lpstr>
      <vt:lpstr>open-sans</vt:lpstr>
      <vt:lpstr>Verdana</vt:lpstr>
      <vt:lpstr>Wingdings</vt:lpstr>
      <vt:lpstr>Office Theme</vt:lpstr>
      <vt:lpstr>Title II and You: What Do the Updated Digital Accessibility Rules Mean to You?</vt:lpstr>
      <vt:lpstr>Zoom Webinar Tips</vt:lpstr>
      <vt:lpstr>Agenda</vt:lpstr>
      <vt:lpstr>Please Engage</vt:lpstr>
      <vt:lpstr>Why Digital Inclusion Matters</vt:lpstr>
      <vt:lpstr>Digital Inclusion</vt:lpstr>
      <vt:lpstr>Digital Divide</vt:lpstr>
      <vt:lpstr>DEO Role in Digital Accessibility Compliance</vt:lpstr>
      <vt:lpstr>ADA Coordinator and Digital Information Accessibility Coordinator  </vt:lpstr>
      <vt:lpstr>Brief Legal Framework</vt:lpstr>
      <vt:lpstr>What Is the ADA?  The Americans with Disabilities Act (1990) and the Amendments Act (2008)</vt:lpstr>
      <vt:lpstr>Disability Definition</vt:lpstr>
      <vt:lpstr>A Few Basic Definitions</vt:lpstr>
      <vt:lpstr>What Does Title II Cover?</vt:lpstr>
      <vt:lpstr>Purpose of the Title II Updates</vt:lpstr>
      <vt:lpstr>Major Title II Changes</vt:lpstr>
      <vt:lpstr>Digital Accessibility</vt:lpstr>
      <vt:lpstr>What Does Digital Accessibility Mean?</vt:lpstr>
      <vt:lpstr>What Does WCAG 2.1AA Mean?</vt:lpstr>
      <vt:lpstr>What’s New with Title II and You?</vt:lpstr>
      <vt:lpstr>What’s Covered?</vt:lpstr>
      <vt:lpstr>Websites, Web Applications, and Web Content  </vt:lpstr>
      <vt:lpstr>Top WCAG Failures</vt:lpstr>
      <vt:lpstr>Documents</vt:lpstr>
      <vt:lpstr>Course Content</vt:lpstr>
      <vt:lpstr>Media (e.g., Videos and Podcasts)</vt:lpstr>
      <vt:lpstr>Digital Applications</vt:lpstr>
      <vt:lpstr>Archived Materials</vt:lpstr>
      <vt:lpstr>Exceptions</vt:lpstr>
      <vt:lpstr>ADA Title II Subpart H Exception Categories</vt:lpstr>
      <vt:lpstr>Exceptions: Archived Web Content</vt:lpstr>
      <vt:lpstr>Exceptions: Pre-existing Conventional Electronic Documents  </vt:lpstr>
      <vt:lpstr>Exceptions: Individualized, Secured Documents</vt:lpstr>
      <vt:lpstr>Exceptions: Third party content</vt:lpstr>
      <vt:lpstr>Exceptions: Pre-existing Social Media Posts</vt:lpstr>
      <vt:lpstr>General ADA Title II Exceptions</vt:lpstr>
      <vt:lpstr>Title II Subpart H: Additional Analyses</vt:lpstr>
      <vt:lpstr>Exception Analyses Impact</vt:lpstr>
      <vt:lpstr>Frequently Asked Questions</vt:lpstr>
      <vt:lpstr>Do documents posted to my website or provided via email/digitally need to be made accessible? </vt:lpstr>
      <vt:lpstr>What standards should I use for documents? </vt:lpstr>
      <vt:lpstr>How do I prioritize which materials to start on? </vt:lpstr>
      <vt:lpstr>Who needs to do digital accessibility work? </vt:lpstr>
      <vt:lpstr>What if my content is covered under an exception, but I receive an accommodation request? </vt:lpstr>
      <vt:lpstr>I use Instagram to create social media posts. How do I ensure Instagram is accessible? </vt:lpstr>
      <vt:lpstr>Do quick-fix accessibility fixes or widgets make my website accessible?</vt:lpstr>
      <vt:lpstr>How do I achieve compliance with the updated regs?</vt:lpstr>
      <vt:lpstr>Wrap Up</vt:lpstr>
      <vt:lpstr>Key Takeaways</vt:lpstr>
      <vt:lpstr>Questions?</vt:lpstr>
      <vt:lpstr>Disability Equity Office</vt:lpstr>
      <vt:lpstr>Happening @ Michigan</vt:lpstr>
      <vt:lpstr>Contact the Disability Equity Office https://ecrt-umich-accommodate.symplicity.com/public_accommodation/</vt:lpstr>
      <vt:lpstr>Request Training or Workshops https://ecrt-umich-accommodate.symplicity.com/activity_provider_request/</vt:lpstr>
      <vt:lpstr>Report Barriers to Access https://ecrt-umich-accommodate.symplicity.com/activity_provider_request/</vt:lpstr>
      <vt:lpstr>Voluntary Self-Identification of Disability</vt:lpstr>
      <vt:lpstr>More Learning Opportunities from the DEO</vt:lpstr>
      <vt:lpstr>Thank You from the 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Norris, Erin</dc:creator>
  <cp:lastModifiedBy>Gruendl, Angie</cp:lastModifiedBy>
  <cp:revision>19</cp:revision>
  <dcterms:created xsi:type="dcterms:W3CDTF">2023-10-25T20:34:20Z</dcterms:created>
  <dcterms:modified xsi:type="dcterms:W3CDTF">2025-02-25T18:24:52Z</dcterms:modified>
</cp:coreProperties>
</file>